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4" r:id="rId3"/>
    <p:sldId id="258" r:id="rId4"/>
    <p:sldId id="259" r:id="rId5"/>
    <p:sldId id="260" r:id="rId6"/>
    <p:sldId id="261" r:id="rId7"/>
    <p:sldId id="265" r:id="rId8"/>
    <p:sldId id="266" r:id="rId9"/>
    <p:sldId id="267" r:id="rId10"/>
    <p:sldId id="268" r:id="rId11"/>
    <p:sldId id="269" r:id="rId12"/>
    <p:sldId id="270" r:id="rId13"/>
    <p:sldId id="272" r:id="rId14"/>
    <p:sldId id="375" r:id="rId15"/>
    <p:sldId id="376" r:id="rId16"/>
    <p:sldId id="275" r:id="rId17"/>
    <p:sldId id="276" r:id="rId18"/>
    <p:sldId id="277" r:id="rId19"/>
    <p:sldId id="278" r:id="rId20"/>
    <p:sldId id="279" r:id="rId21"/>
    <p:sldId id="281" r:id="rId22"/>
    <p:sldId id="283" r:id="rId23"/>
    <p:sldId id="284" r:id="rId24"/>
    <p:sldId id="285" r:id="rId25"/>
    <p:sldId id="287" r:id="rId26"/>
    <p:sldId id="290" r:id="rId27"/>
    <p:sldId id="377" r:id="rId28"/>
    <p:sldId id="291" r:id="rId29"/>
    <p:sldId id="293" r:id="rId30"/>
    <p:sldId id="378" r:id="rId31"/>
    <p:sldId id="379" r:id="rId32"/>
    <p:sldId id="380" r:id="rId33"/>
    <p:sldId id="381" r:id="rId34"/>
    <p:sldId id="294" r:id="rId35"/>
    <p:sldId id="295" r:id="rId36"/>
    <p:sldId id="383" r:id="rId37"/>
    <p:sldId id="384" r:id="rId38"/>
    <p:sldId id="385" r:id="rId39"/>
    <p:sldId id="386" r:id="rId40"/>
    <p:sldId id="382" r:id="rId41"/>
    <p:sldId id="310" r:id="rId42"/>
    <p:sldId id="393" r:id="rId43"/>
    <p:sldId id="311" r:id="rId44"/>
    <p:sldId id="313" r:id="rId45"/>
    <p:sldId id="315" r:id="rId46"/>
    <p:sldId id="318" r:id="rId4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4" y="-7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3E800EB5-43ED-4D8E-8B29-933414B2D8F4}" type="datetimeFigureOut">
              <a:rPr lang="tr-TR" smtClean="0"/>
              <a:pPr/>
              <a:t>15.10.2020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18503FC-1C9D-4157-A4AA-7848BCCE1ABE}"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800EB5-43ED-4D8E-8B29-933414B2D8F4}" type="datetimeFigureOut">
              <a:rPr lang="tr-TR" smtClean="0"/>
              <a:pPr/>
              <a:t>15.10.2020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8503FC-1C9D-4157-A4AA-7848BCCE1ABE}"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Genel Farmakoloji</a:t>
            </a:r>
            <a:endParaRPr lang="tr-TR" dirty="0"/>
          </a:p>
        </p:txBody>
      </p:sp>
      <p:sp>
        <p:nvSpPr>
          <p:cNvPr id="3" name="2 Alt Başlık"/>
          <p:cNvSpPr>
            <a:spLocks noGrp="1"/>
          </p:cNvSpPr>
          <p:nvPr>
            <p:ph type="subTitle" idx="1"/>
          </p:nvPr>
        </p:nvSpPr>
        <p:spPr>
          <a:xfrm>
            <a:off x="2483768" y="5877272"/>
            <a:ext cx="6400800" cy="622920"/>
          </a:xfrm>
        </p:spPr>
        <p:txBody>
          <a:bodyPr/>
          <a:lstStyle/>
          <a:p>
            <a:r>
              <a:rPr lang="tr-TR" dirty="0" smtClean="0"/>
              <a:t>Ebru </a:t>
            </a:r>
            <a:r>
              <a:rPr lang="tr-TR" dirty="0" err="1" smtClean="0"/>
              <a:t>Arıoğlu</a:t>
            </a:r>
            <a:r>
              <a:rPr lang="tr-TR" dirty="0" smtClean="0"/>
              <a:t> İnan, </a:t>
            </a:r>
            <a:r>
              <a:rPr lang="tr-TR" dirty="0" err="1" smtClean="0"/>
              <a:t>PhD</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lnSpcReduction="10000"/>
          </a:bodyPr>
          <a:lstStyle/>
          <a:p>
            <a:pPr>
              <a:buNone/>
            </a:pPr>
            <a:r>
              <a:rPr lang="tr-TR" dirty="0" smtClean="0"/>
              <a:t>Fazla </a:t>
            </a:r>
            <a:r>
              <a:rPr lang="tr-TR" dirty="0" err="1" smtClean="0"/>
              <a:t>lipofilik</a:t>
            </a:r>
            <a:r>
              <a:rPr lang="tr-TR" dirty="0" smtClean="0"/>
              <a:t> ilaçlar plazma proteinlerine yüksek oranda bağlanır</a:t>
            </a:r>
          </a:p>
          <a:p>
            <a:r>
              <a:rPr lang="tr-TR" dirty="0" err="1" smtClean="0"/>
              <a:t>Dikumarol</a:t>
            </a:r>
            <a:r>
              <a:rPr lang="tr-TR" dirty="0" smtClean="0"/>
              <a:t>, </a:t>
            </a:r>
          </a:p>
          <a:p>
            <a:r>
              <a:rPr lang="tr-TR" dirty="0" err="1" smtClean="0"/>
              <a:t>varfarin</a:t>
            </a:r>
            <a:r>
              <a:rPr lang="tr-TR" dirty="0" smtClean="0"/>
              <a:t>, </a:t>
            </a:r>
          </a:p>
          <a:p>
            <a:r>
              <a:rPr lang="tr-TR" dirty="0" err="1" smtClean="0"/>
              <a:t>fenitoin</a:t>
            </a:r>
            <a:r>
              <a:rPr lang="tr-TR" dirty="0" smtClean="0"/>
              <a:t>, </a:t>
            </a:r>
          </a:p>
          <a:p>
            <a:r>
              <a:rPr lang="tr-TR" dirty="0" err="1" smtClean="0"/>
              <a:t>furosemid</a:t>
            </a:r>
            <a:r>
              <a:rPr lang="tr-TR" dirty="0" smtClean="0"/>
              <a:t>, </a:t>
            </a:r>
          </a:p>
          <a:p>
            <a:r>
              <a:rPr lang="tr-TR" dirty="0" err="1" smtClean="0"/>
              <a:t>dijitoksin</a:t>
            </a:r>
            <a:r>
              <a:rPr lang="tr-TR" dirty="0" smtClean="0"/>
              <a:t>, </a:t>
            </a:r>
          </a:p>
          <a:p>
            <a:r>
              <a:rPr lang="tr-TR" dirty="0" err="1" smtClean="0"/>
              <a:t>imipramin</a:t>
            </a:r>
            <a:r>
              <a:rPr lang="tr-TR" dirty="0" smtClean="0"/>
              <a:t>, </a:t>
            </a:r>
          </a:p>
          <a:p>
            <a:r>
              <a:rPr lang="tr-TR" dirty="0" smtClean="0"/>
              <a:t>salisilik asit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Dağılım hızı;</a:t>
            </a:r>
            <a:endParaRPr lang="tr-TR" dirty="0"/>
          </a:p>
        </p:txBody>
      </p:sp>
      <p:sp>
        <p:nvSpPr>
          <p:cNvPr id="3" name="2 İçerik Yer Tutucusu"/>
          <p:cNvSpPr>
            <a:spLocks noGrp="1"/>
          </p:cNvSpPr>
          <p:nvPr>
            <p:ph idx="1"/>
          </p:nvPr>
        </p:nvSpPr>
        <p:spPr/>
        <p:txBody>
          <a:bodyPr/>
          <a:lstStyle/>
          <a:p>
            <a:r>
              <a:rPr lang="tr-TR" dirty="0" smtClean="0"/>
              <a:t>Difüzyon hızı</a:t>
            </a:r>
          </a:p>
          <a:p>
            <a:r>
              <a:rPr lang="tr-TR" dirty="0" smtClean="0"/>
              <a:t>Doku </a:t>
            </a:r>
            <a:r>
              <a:rPr lang="tr-TR" dirty="0" err="1" smtClean="0"/>
              <a:t>perfüzyon</a:t>
            </a:r>
            <a:r>
              <a:rPr lang="tr-TR" dirty="0" smtClean="0"/>
              <a:t> hızı</a:t>
            </a:r>
          </a:p>
          <a:p>
            <a:r>
              <a:rPr lang="tr-TR" dirty="0" smtClean="0"/>
              <a:t>İlacın doku </a:t>
            </a:r>
            <a:r>
              <a:rPr lang="tr-TR" dirty="0" err="1" smtClean="0"/>
              <a:t>komponentlerine</a:t>
            </a:r>
            <a:r>
              <a:rPr lang="tr-TR" dirty="0" smtClean="0"/>
              <a:t> karşı </a:t>
            </a:r>
            <a:r>
              <a:rPr lang="tr-TR" dirty="0" err="1" smtClean="0"/>
              <a:t>afinitesi</a:t>
            </a:r>
            <a:endParaRPr lang="tr-TR" dirty="0" smtClean="0"/>
          </a:p>
          <a:p>
            <a:r>
              <a:rPr lang="tr-TR" dirty="0" smtClean="0"/>
              <a:t>Plazma proteinlerine bağlanma</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Karaciğer hastalığı (siroz), böbrek yetmezliği, ağır beslenme bozuklukları </a:t>
            </a:r>
            <a:r>
              <a:rPr lang="tr-TR" dirty="0" err="1" smtClean="0"/>
              <a:t>hipoalbuninemiye</a:t>
            </a:r>
            <a:r>
              <a:rPr lang="tr-TR" dirty="0" smtClean="0"/>
              <a:t> yol açar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51520" y="188640"/>
            <a:ext cx="5430336" cy="765868"/>
          </a:xfrm>
        </p:spPr>
        <p:txBody>
          <a:bodyPr/>
          <a:lstStyle/>
          <a:p>
            <a:r>
              <a:rPr lang="tr-TR" dirty="0" smtClean="0">
                <a:latin typeface="Arial" pitchFamily="34" charset="0"/>
                <a:cs typeface="Arial" pitchFamily="34" charset="0"/>
              </a:rPr>
              <a:t>Kan beyin bariyeri</a:t>
            </a:r>
            <a:endParaRPr lang="tr-TR" dirty="0">
              <a:latin typeface="Arial" pitchFamily="34" charset="0"/>
              <a:cs typeface="Arial" pitchFamily="34" charset="0"/>
            </a:endParaRPr>
          </a:p>
        </p:txBody>
      </p:sp>
      <p:sp>
        <p:nvSpPr>
          <p:cNvPr id="5" name="4 Metin kutusu"/>
          <p:cNvSpPr txBox="1"/>
          <p:nvPr/>
        </p:nvSpPr>
        <p:spPr>
          <a:xfrm>
            <a:off x="323528" y="1268760"/>
            <a:ext cx="8648521" cy="1477328"/>
          </a:xfrm>
          <a:prstGeom prst="rect">
            <a:avLst/>
          </a:prstGeom>
          <a:noFill/>
        </p:spPr>
        <p:txBody>
          <a:bodyPr wrap="none" rtlCol="0">
            <a:spAutoFit/>
          </a:bodyPr>
          <a:lstStyle/>
          <a:p>
            <a:pPr marL="342900" indent="-342900">
              <a:buAutoNum type="arabicPeriod"/>
            </a:pPr>
            <a:r>
              <a:rPr lang="tr-TR" dirty="0" err="1" smtClean="0">
                <a:latin typeface="Arial" pitchFamily="34" charset="0"/>
                <a:cs typeface="Arial" pitchFamily="34" charset="0"/>
              </a:rPr>
              <a:t>Endotel</a:t>
            </a:r>
            <a:r>
              <a:rPr lang="tr-TR" dirty="0" smtClean="0">
                <a:latin typeface="Arial" pitchFamily="34" charset="0"/>
                <a:cs typeface="Arial" pitchFamily="34" charset="0"/>
              </a:rPr>
              <a:t> hücreleri arası </a:t>
            </a:r>
            <a:r>
              <a:rPr lang="tr-TR" dirty="0" err="1" smtClean="0">
                <a:latin typeface="Arial" pitchFamily="34" charset="0"/>
                <a:cs typeface="Arial" pitchFamily="34" charset="0"/>
              </a:rPr>
              <a:t>tight</a:t>
            </a:r>
            <a:r>
              <a:rPr lang="tr-TR" dirty="0" smtClean="0">
                <a:latin typeface="Arial" pitchFamily="34" charset="0"/>
                <a:cs typeface="Arial" pitchFamily="34" charset="0"/>
              </a:rPr>
              <a:t> </a:t>
            </a:r>
            <a:r>
              <a:rPr lang="tr-TR" dirty="0" err="1" smtClean="0">
                <a:latin typeface="Arial" pitchFamily="34" charset="0"/>
                <a:cs typeface="Arial" pitchFamily="34" charset="0"/>
              </a:rPr>
              <a:t>junction</a:t>
            </a:r>
            <a:endParaRPr lang="tr-TR" dirty="0" smtClean="0">
              <a:latin typeface="Arial" pitchFamily="34" charset="0"/>
              <a:cs typeface="Arial" pitchFamily="34" charset="0"/>
            </a:endParaRPr>
          </a:p>
          <a:p>
            <a:pPr marL="342900" indent="-342900">
              <a:buAutoNum type="arabicPeriod"/>
            </a:pPr>
            <a:r>
              <a:rPr lang="tr-TR" dirty="0" err="1" smtClean="0">
                <a:latin typeface="Arial" pitchFamily="34" charset="0"/>
                <a:cs typeface="Arial" pitchFamily="34" charset="0"/>
              </a:rPr>
              <a:t>Endotelin</a:t>
            </a:r>
            <a:r>
              <a:rPr lang="tr-TR" dirty="0" smtClean="0">
                <a:latin typeface="Arial" pitchFamily="34" charset="0"/>
                <a:cs typeface="Arial" pitchFamily="34" charset="0"/>
              </a:rPr>
              <a:t> altındaki bazal </a:t>
            </a:r>
            <a:r>
              <a:rPr lang="tr-TR" dirty="0" err="1" smtClean="0">
                <a:latin typeface="Arial" pitchFamily="34" charset="0"/>
                <a:cs typeface="Arial" pitchFamily="34" charset="0"/>
              </a:rPr>
              <a:t>membran</a:t>
            </a:r>
            <a:r>
              <a:rPr lang="tr-TR" dirty="0" smtClean="0">
                <a:latin typeface="Arial" pitchFamily="34" charset="0"/>
                <a:cs typeface="Arial" pitchFamily="34" charset="0"/>
              </a:rPr>
              <a:t> deliksiz</a:t>
            </a:r>
          </a:p>
          <a:p>
            <a:pPr marL="342900" indent="-342900">
              <a:buAutoNum type="arabicPeriod"/>
            </a:pPr>
            <a:r>
              <a:rPr lang="tr-TR" dirty="0" err="1" smtClean="0">
                <a:latin typeface="Arial" pitchFamily="34" charset="0"/>
                <a:cs typeface="Arial" pitchFamily="34" charset="0"/>
              </a:rPr>
              <a:t>Kapillerler</a:t>
            </a:r>
            <a:r>
              <a:rPr lang="tr-TR" dirty="0" smtClean="0">
                <a:latin typeface="Arial" pitchFamily="34" charset="0"/>
                <a:cs typeface="Arial" pitchFamily="34" charset="0"/>
              </a:rPr>
              <a:t> </a:t>
            </a:r>
            <a:r>
              <a:rPr lang="tr-TR" dirty="0" err="1" smtClean="0">
                <a:latin typeface="Arial" pitchFamily="34" charset="0"/>
                <a:cs typeface="Arial" pitchFamily="34" charset="0"/>
              </a:rPr>
              <a:t>astrosit</a:t>
            </a:r>
            <a:r>
              <a:rPr lang="tr-TR" dirty="0" smtClean="0">
                <a:latin typeface="Arial" pitchFamily="34" charset="0"/>
                <a:cs typeface="Arial" pitchFamily="34" charset="0"/>
              </a:rPr>
              <a:t> hücrelerinden oluşan </a:t>
            </a:r>
            <a:r>
              <a:rPr lang="tr-TR" dirty="0" err="1" smtClean="0">
                <a:latin typeface="Arial" pitchFamily="34" charset="0"/>
                <a:cs typeface="Arial" pitchFamily="34" charset="0"/>
              </a:rPr>
              <a:t>glia</a:t>
            </a:r>
            <a:r>
              <a:rPr lang="tr-TR" dirty="0" smtClean="0">
                <a:latin typeface="Arial" pitchFamily="34" charset="0"/>
                <a:cs typeface="Arial" pitchFamily="34" charset="0"/>
              </a:rPr>
              <a:t> tabakası ile sarılmış</a:t>
            </a:r>
          </a:p>
          <a:p>
            <a:pPr marL="342900" indent="-342900">
              <a:buAutoNum type="arabicPeriod"/>
            </a:pPr>
            <a:r>
              <a:rPr lang="tr-TR" dirty="0" err="1" smtClean="0">
                <a:latin typeface="Arial" pitchFamily="34" charset="0"/>
                <a:cs typeface="Arial" pitchFamily="34" charset="0"/>
              </a:rPr>
              <a:t>Endotelin</a:t>
            </a:r>
            <a:r>
              <a:rPr lang="tr-TR" dirty="0" smtClean="0">
                <a:latin typeface="Arial" pitchFamily="34" charset="0"/>
                <a:cs typeface="Arial" pitchFamily="34" charset="0"/>
              </a:rPr>
              <a:t> </a:t>
            </a:r>
            <a:r>
              <a:rPr lang="tr-TR" dirty="0" err="1" smtClean="0">
                <a:latin typeface="Arial" pitchFamily="34" charset="0"/>
                <a:cs typeface="Arial" pitchFamily="34" charset="0"/>
              </a:rPr>
              <a:t>lumene</a:t>
            </a:r>
            <a:r>
              <a:rPr lang="tr-TR" dirty="0" smtClean="0">
                <a:latin typeface="Arial" pitchFamily="34" charset="0"/>
                <a:cs typeface="Arial" pitchFamily="34" charset="0"/>
              </a:rPr>
              <a:t> bakan </a:t>
            </a:r>
            <a:r>
              <a:rPr lang="tr-TR" dirty="0" err="1" smtClean="0">
                <a:latin typeface="Arial" pitchFamily="34" charset="0"/>
                <a:cs typeface="Arial" pitchFamily="34" charset="0"/>
              </a:rPr>
              <a:t>membranında</a:t>
            </a:r>
            <a:r>
              <a:rPr lang="tr-TR" dirty="0" smtClean="0">
                <a:latin typeface="Arial" pitchFamily="34" charset="0"/>
                <a:cs typeface="Arial" pitchFamily="34" charset="0"/>
              </a:rPr>
              <a:t> p-</a:t>
            </a:r>
            <a:r>
              <a:rPr lang="tr-TR" dirty="0" err="1" smtClean="0">
                <a:latin typeface="Arial" pitchFamily="34" charset="0"/>
                <a:cs typeface="Arial" pitchFamily="34" charset="0"/>
              </a:rPr>
              <a:t>glikoprotein</a:t>
            </a:r>
            <a:r>
              <a:rPr lang="tr-TR" dirty="0" smtClean="0">
                <a:latin typeface="Arial" pitchFamily="34" charset="0"/>
                <a:cs typeface="Arial" pitchFamily="34" charset="0"/>
              </a:rPr>
              <a:t> ve benzeri </a:t>
            </a:r>
            <a:r>
              <a:rPr lang="tr-TR" dirty="0" err="1" smtClean="0">
                <a:latin typeface="Arial" pitchFamily="34" charset="0"/>
                <a:cs typeface="Arial" pitchFamily="34" charset="0"/>
              </a:rPr>
              <a:t>efflux</a:t>
            </a:r>
            <a:r>
              <a:rPr lang="tr-TR" dirty="0" smtClean="0">
                <a:latin typeface="Arial" pitchFamily="34" charset="0"/>
                <a:cs typeface="Arial" pitchFamily="34" charset="0"/>
              </a:rPr>
              <a:t> proteinler</a:t>
            </a:r>
          </a:p>
          <a:p>
            <a:pPr marL="342900" indent="-342900">
              <a:buAutoNum type="arabicPeriod"/>
            </a:pPr>
            <a:endParaRPr lang="tr-TR"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6" name="5 Resim" descr="IMG_7247.jpg"/>
          <p:cNvPicPr>
            <a:picLocks noChangeAspect="1"/>
          </p:cNvPicPr>
          <p:nvPr/>
        </p:nvPicPr>
        <p:blipFill>
          <a:blip r:embed="rId2" cstate="print"/>
          <a:stretch>
            <a:fillRect/>
          </a:stretch>
        </p:blipFill>
        <p:spPr>
          <a:xfrm>
            <a:off x="3511466" y="0"/>
            <a:ext cx="2121067"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IMG_7243.jpg"/>
          <p:cNvPicPr>
            <a:picLocks noChangeAspect="1"/>
          </p:cNvPicPr>
          <p:nvPr/>
        </p:nvPicPr>
        <p:blipFill>
          <a:blip r:embed="rId2" cstate="print"/>
          <a:stretch>
            <a:fillRect/>
          </a:stretch>
        </p:blipFill>
        <p:spPr>
          <a:xfrm>
            <a:off x="2882387" y="0"/>
            <a:ext cx="3379226" cy="6858000"/>
          </a:xfrm>
          <a:prstGeom prst="rect">
            <a:avLst/>
          </a:prstGeom>
        </p:spPr>
      </p:pic>
      <p:sp>
        <p:nvSpPr>
          <p:cNvPr id="5" name="4 Metin kutusu"/>
          <p:cNvSpPr txBox="1"/>
          <p:nvPr/>
        </p:nvSpPr>
        <p:spPr>
          <a:xfrm>
            <a:off x="6695728" y="5934670"/>
            <a:ext cx="2448272" cy="923330"/>
          </a:xfrm>
          <a:prstGeom prst="rect">
            <a:avLst/>
          </a:prstGeom>
          <a:noFill/>
        </p:spPr>
        <p:txBody>
          <a:bodyPr wrap="squar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solidFill>
                  <a:schemeClr val="tx2">
                    <a:lumMod val="75000"/>
                  </a:schemeClr>
                </a:solidFill>
                <a:latin typeface="Arial" pitchFamily="34" charset="0"/>
                <a:cs typeface="Arial" pitchFamily="34" charset="0"/>
              </a:rPr>
              <a:t>   Kan beyin bariyerini gevşeten durumlar:</a:t>
            </a:r>
          </a:p>
          <a:p>
            <a:pPr>
              <a:buNone/>
            </a:pPr>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   Radyasyon, </a:t>
            </a:r>
            <a:r>
              <a:rPr lang="tr-TR" dirty="0" err="1" smtClean="0">
                <a:latin typeface="Arial" pitchFamily="34" charset="0"/>
                <a:cs typeface="Arial" pitchFamily="34" charset="0"/>
              </a:rPr>
              <a:t>infeksiyon</a:t>
            </a:r>
            <a:r>
              <a:rPr lang="tr-TR" dirty="0" smtClean="0">
                <a:latin typeface="Arial" pitchFamily="34" charset="0"/>
                <a:cs typeface="Arial" pitchFamily="34" charset="0"/>
              </a:rPr>
              <a:t>, </a:t>
            </a:r>
            <a:r>
              <a:rPr lang="tr-TR" dirty="0" err="1" smtClean="0">
                <a:latin typeface="Arial" pitchFamily="34" charset="0"/>
                <a:cs typeface="Arial" pitchFamily="34" charset="0"/>
              </a:rPr>
              <a:t>hipertonik</a:t>
            </a:r>
            <a:r>
              <a:rPr lang="tr-TR" dirty="0" smtClean="0">
                <a:latin typeface="Arial" pitchFamily="34" charset="0"/>
                <a:cs typeface="Arial" pitchFamily="34" charset="0"/>
              </a:rPr>
              <a:t> </a:t>
            </a:r>
            <a:r>
              <a:rPr lang="tr-TR" dirty="0" err="1" smtClean="0">
                <a:latin typeface="Arial" pitchFamily="34" charset="0"/>
                <a:cs typeface="Arial" pitchFamily="34" charset="0"/>
              </a:rPr>
              <a:t>solusyon</a:t>
            </a:r>
            <a:r>
              <a:rPr lang="tr-TR" dirty="0" smtClean="0">
                <a:latin typeface="Arial" pitchFamily="34" charset="0"/>
                <a:cs typeface="Arial" pitchFamily="34" charset="0"/>
              </a:rPr>
              <a:t> </a:t>
            </a:r>
            <a:r>
              <a:rPr lang="tr-TR" dirty="0" err="1" smtClean="0">
                <a:latin typeface="Arial" pitchFamily="34" charset="0"/>
                <a:cs typeface="Arial" pitchFamily="34" charset="0"/>
              </a:rPr>
              <a:t>injeksiyonu</a:t>
            </a:r>
            <a:r>
              <a:rPr lang="tr-TR" dirty="0" smtClean="0">
                <a:latin typeface="Arial" pitchFamily="34" charset="0"/>
                <a:cs typeface="Arial" pitchFamily="34" charset="0"/>
              </a:rPr>
              <a:t>, yüksek dozda alkol, </a:t>
            </a:r>
            <a:r>
              <a:rPr lang="tr-TR" dirty="0" err="1" smtClean="0">
                <a:latin typeface="Arial" pitchFamily="34" charset="0"/>
                <a:cs typeface="Arial" pitchFamily="34" charset="0"/>
              </a:rPr>
              <a:t>sitotoksik</a:t>
            </a:r>
            <a:r>
              <a:rPr lang="tr-TR" dirty="0" smtClean="0">
                <a:latin typeface="Arial" pitchFamily="34" charset="0"/>
                <a:cs typeface="Arial" pitchFamily="34" charset="0"/>
              </a:rPr>
              <a:t> kanser ilaçları</a:t>
            </a:r>
            <a:endParaRPr lang="tr-TR" dirty="0">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solidFill>
                  <a:schemeClr val="tx2">
                    <a:lumMod val="75000"/>
                  </a:schemeClr>
                </a:solidFill>
                <a:latin typeface="Arial" pitchFamily="34" charset="0"/>
                <a:cs typeface="Arial" pitchFamily="34" charset="0"/>
              </a:rPr>
              <a:t>Kan beyin bariyeri, beynin hangi kısmında yok?</a:t>
            </a:r>
          </a:p>
          <a:p>
            <a:pPr>
              <a:buNone/>
            </a:pPr>
            <a:endParaRPr lang="tr-TR" dirty="0" smtClean="0">
              <a:latin typeface="Arial" pitchFamily="34" charset="0"/>
              <a:cs typeface="Arial" pitchFamily="34" charset="0"/>
            </a:endParaRPr>
          </a:p>
          <a:p>
            <a:pPr>
              <a:buNone/>
            </a:pPr>
            <a:r>
              <a:rPr lang="tr-TR" dirty="0" err="1" smtClean="0">
                <a:latin typeface="Arial" pitchFamily="34" charset="0"/>
                <a:cs typeface="Arial" pitchFamily="34" charset="0"/>
              </a:rPr>
              <a:t>Area</a:t>
            </a:r>
            <a:r>
              <a:rPr lang="tr-TR" dirty="0" smtClean="0">
                <a:latin typeface="Arial" pitchFamily="34" charset="0"/>
                <a:cs typeface="Arial" pitchFamily="34" charset="0"/>
              </a:rPr>
              <a:t> </a:t>
            </a:r>
            <a:r>
              <a:rPr lang="tr-TR" dirty="0" err="1" smtClean="0">
                <a:latin typeface="Arial" pitchFamily="34" charset="0"/>
                <a:cs typeface="Arial" pitchFamily="34" charset="0"/>
              </a:rPr>
              <a:t>postrema</a:t>
            </a:r>
            <a:r>
              <a:rPr lang="tr-TR" dirty="0" smtClean="0">
                <a:latin typeface="Arial" pitchFamily="34" charset="0"/>
                <a:cs typeface="Arial" pitchFamily="34" charset="0"/>
              </a:rPr>
              <a:t> (CTZ), </a:t>
            </a:r>
            <a:r>
              <a:rPr lang="tr-TR" dirty="0" err="1" smtClean="0">
                <a:latin typeface="Arial" pitchFamily="34" charset="0"/>
                <a:cs typeface="Arial" pitchFamily="34" charset="0"/>
              </a:rPr>
              <a:t>eminentia</a:t>
            </a:r>
            <a:r>
              <a:rPr lang="tr-TR" dirty="0" smtClean="0">
                <a:latin typeface="Arial" pitchFamily="34" charset="0"/>
                <a:cs typeface="Arial" pitchFamily="34" charset="0"/>
              </a:rPr>
              <a:t> </a:t>
            </a:r>
            <a:r>
              <a:rPr lang="tr-TR" dirty="0" err="1" smtClean="0">
                <a:latin typeface="Arial" pitchFamily="34" charset="0"/>
                <a:cs typeface="Arial" pitchFamily="34" charset="0"/>
              </a:rPr>
              <a:t>media</a:t>
            </a:r>
            <a:r>
              <a:rPr lang="tr-TR" dirty="0" smtClean="0">
                <a:latin typeface="Arial" pitchFamily="34" charset="0"/>
                <a:cs typeface="Arial" pitchFamily="34" charset="0"/>
              </a:rPr>
              <a:t>, </a:t>
            </a:r>
            <a:r>
              <a:rPr lang="tr-TR" dirty="0" err="1" smtClean="0">
                <a:latin typeface="Arial" pitchFamily="34" charset="0"/>
                <a:cs typeface="Arial" pitchFamily="34" charset="0"/>
              </a:rPr>
              <a:t>subfornikal</a:t>
            </a:r>
            <a:r>
              <a:rPr lang="tr-TR" dirty="0" smtClean="0">
                <a:latin typeface="Arial" pitchFamily="34" charset="0"/>
                <a:cs typeface="Arial" pitchFamily="34" charset="0"/>
              </a:rPr>
              <a:t> organ, </a:t>
            </a:r>
            <a:r>
              <a:rPr lang="tr-TR" dirty="0" err="1" smtClean="0">
                <a:latin typeface="Arial" pitchFamily="34" charset="0"/>
                <a:cs typeface="Arial" pitchFamily="34" charset="0"/>
              </a:rPr>
              <a:t>nörohipofiz</a:t>
            </a:r>
            <a:r>
              <a:rPr lang="tr-TR" dirty="0" smtClean="0">
                <a:latin typeface="Arial" pitchFamily="34" charset="0"/>
                <a:cs typeface="Arial" pitchFamily="34" charset="0"/>
              </a:rPr>
              <a:t>, </a:t>
            </a:r>
            <a:r>
              <a:rPr lang="tr-TR" dirty="0" err="1" smtClean="0">
                <a:latin typeface="Arial" pitchFamily="34" charset="0"/>
                <a:cs typeface="Arial" pitchFamily="34" charset="0"/>
              </a:rPr>
              <a:t>supraoptik</a:t>
            </a:r>
            <a:r>
              <a:rPr lang="tr-TR" dirty="0" smtClean="0">
                <a:latin typeface="Arial" pitchFamily="34" charset="0"/>
                <a:cs typeface="Arial" pitchFamily="34" charset="0"/>
              </a:rPr>
              <a:t> </a:t>
            </a:r>
            <a:r>
              <a:rPr lang="tr-TR" dirty="0" err="1" smtClean="0">
                <a:latin typeface="Arial" pitchFamily="34" charset="0"/>
                <a:cs typeface="Arial" pitchFamily="34" charset="0"/>
              </a:rPr>
              <a:t>krista</a:t>
            </a:r>
            <a:r>
              <a:rPr lang="tr-TR" dirty="0" smtClean="0">
                <a:latin typeface="Arial" pitchFamily="34" charset="0"/>
                <a:cs typeface="Arial" pitchFamily="34" charset="0"/>
              </a:rPr>
              <a:t>, </a:t>
            </a:r>
            <a:r>
              <a:rPr lang="tr-TR" dirty="0" err="1" smtClean="0">
                <a:latin typeface="Arial" pitchFamily="34" charset="0"/>
                <a:cs typeface="Arial" pitchFamily="34" charset="0"/>
              </a:rPr>
              <a:t>epifiz</a:t>
            </a:r>
            <a:endParaRPr lang="tr-TR" dirty="0" smtClean="0">
              <a:latin typeface="Arial" pitchFamily="34" charset="0"/>
              <a:cs typeface="Arial" pitchFamily="34" charset="0"/>
            </a:endParaRPr>
          </a:p>
          <a:p>
            <a:pPr>
              <a:buNone/>
            </a:pPr>
            <a:endParaRPr lang="tr-TR" dirty="0" smtClean="0">
              <a:latin typeface="Arial" pitchFamily="34" charset="0"/>
              <a:cs typeface="Arial" pitchFamily="34" charset="0"/>
            </a:endParaRPr>
          </a:p>
          <a:p>
            <a:pPr>
              <a:buNone/>
            </a:pPr>
            <a:r>
              <a:rPr lang="tr-TR" dirty="0" smtClean="0">
                <a:solidFill>
                  <a:srgbClr val="0070C0"/>
                </a:solidFill>
                <a:latin typeface="Arial" pitchFamily="34" charset="0"/>
                <a:cs typeface="Arial" pitchFamily="34" charset="0"/>
              </a:rPr>
              <a:t>Neden?</a:t>
            </a:r>
            <a:endParaRPr lang="tr-TR" dirty="0">
              <a:solidFill>
                <a:srgbClr val="0070C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Arial" pitchFamily="34" charset="0"/>
                <a:cs typeface="Arial" pitchFamily="34" charset="0"/>
              </a:rPr>
              <a:t>SEKESTRASYON</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lstStyle/>
          <a:p>
            <a:r>
              <a:rPr lang="tr-TR" dirty="0" err="1" smtClean="0">
                <a:latin typeface="Arial" pitchFamily="34" charset="0"/>
                <a:cs typeface="Arial" pitchFamily="34" charset="0"/>
              </a:rPr>
              <a:t>Tiopental</a:t>
            </a:r>
            <a:endParaRPr lang="tr-TR" dirty="0" smtClean="0">
              <a:latin typeface="Arial" pitchFamily="34" charset="0"/>
              <a:cs typeface="Arial" pitchFamily="34" charset="0"/>
            </a:endParaRPr>
          </a:p>
          <a:p>
            <a:r>
              <a:rPr lang="tr-TR" dirty="0" err="1" smtClean="0">
                <a:latin typeface="Arial" pitchFamily="34" charset="0"/>
                <a:cs typeface="Arial" pitchFamily="34" charset="0"/>
              </a:rPr>
              <a:t>İyod</a:t>
            </a:r>
            <a:endParaRPr lang="tr-TR" dirty="0" smtClean="0">
              <a:latin typeface="Arial" pitchFamily="34" charset="0"/>
              <a:cs typeface="Arial" pitchFamily="34" charset="0"/>
            </a:endParaRPr>
          </a:p>
          <a:p>
            <a:r>
              <a:rPr lang="tr-TR" dirty="0" err="1" smtClean="0">
                <a:latin typeface="Arial" pitchFamily="34" charset="0"/>
                <a:cs typeface="Arial" pitchFamily="34" charset="0"/>
              </a:rPr>
              <a:t>Tetrasiklinler</a:t>
            </a:r>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endParaRPr lang="tr-TR"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REDİSTRİBÜSYON</a:t>
            </a:r>
            <a:endParaRPr lang="tr-TR" dirty="0"/>
          </a:p>
        </p:txBody>
      </p:sp>
      <p:sp>
        <p:nvSpPr>
          <p:cNvPr id="3" name="2 İçerik Yer Tutucusu"/>
          <p:cNvSpPr>
            <a:spLocks noGrp="1"/>
          </p:cNvSpPr>
          <p:nvPr>
            <p:ph idx="1"/>
          </p:nvPr>
        </p:nvSpPr>
        <p:spPr>
          <a:xfrm>
            <a:off x="3851920" y="3573016"/>
            <a:ext cx="1443022" cy="481002"/>
          </a:xfrm>
        </p:spPr>
        <p:txBody>
          <a:bodyPr>
            <a:normAutofit fontScale="70000" lnSpcReduction="20000"/>
          </a:bodyPr>
          <a:lstStyle/>
          <a:p>
            <a:pPr>
              <a:buNone/>
            </a:pPr>
            <a:r>
              <a:rPr lang="tr-TR" dirty="0" err="1" smtClean="0">
                <a:latin typeface="Arial" pitchFamily="34" charset="0"/>
                <a:cs typeface="Arial" pitchFamily="34" charset="0"/>
              </a:rPr>
              <a:t>tiyopental</a:t>
            </a:r>
            <a:endParaRPr lang="tr-TR" dirty="0">
              <a:latin typeface="Arial" pitchFamily="34" charset="0"/>
              <a:cs typeface="Arial" pitchFamily="34" charset="0"/>
            </a:endParaRPr>
          </a:p>
        </p:txBody>
      </p:sp>
      <p:sp>
        <p:nvSpPr>
          <p:cNvPr id="6" name="5 Sağ Ok"/>
          <p:cNvSpPr/>
          <p:nvPr/>
        </p:nvSpPr>
        <p:spPr>
          <a:xfrm rot="2646809">
            <a:off x="3336309" y="3738280"/>
            <a:ext cx="1000132"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Metin kutusu"/>
          <p:cNvSpPr txBox="1"/>
          <p:nvPr/>
        </p:nvSpPr>
        <p:spPr>
          <a:xfrm>
            <a:off x="2915816" y="3284984"/>
            <a:ext cx="720080" cy="369332"/>
          </a:xfrm>
          <a:prstGeom prst="rect">
            <a:avLst/>
          </a:prstGeom>
          <a:noFill/>
        </p:spPr>
        <p:txBody>
          <a:bodyPr wrap="square" rtlCol="0">
            <a:spAutoFit/>
          </a:bodyPr>
          <a:lstStyle/>
          <a:p>
            <a:r>
              <a:rPr lang="tr-TR" dirty="0" smtClean="0"/>
              <a:t>Beyin</a:t>
            </a:r>
            <a:endParaRPr lang="tr-TR" dirty="0"/>
          </a:p>
        </p:txBody>
      </p:sp>
      <p:sp>
        <p:nvSpPr>
          <p:cNvPr id="8" name="7 Metin kutusu"/>
          <p:cNvSpPr txBox="1"/>
          <p:nvPr/>
        </p:nvSpPr>
        <p:spPr>
          <a:xfrm>
            <a:off x="3923928" y="4581128"/>
            <a:ext cx="1232582" cy="369332"/>
          </a:xfrm>
          <a:prstGeom prst="rect">
            <a:avLst/>
          </a:prstGeom>
          <a:noFill/>
        </p:spPr>
        <p:txBody>
          <a:bodyPr wrap="none" rtlCol="0">
            <a:spAutoFit/>
          </a:bodyPr>
          <a:lstStyle/>
          <a:p>
            <a:r>
              <a:rPr lang="tr-TR" dirty="0" smtClean="0"/>
              <a:t>Yağ dokusu</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İlk Geçiş Etkisi</a:t>
            </a:r>
            <a:endParaRPr lang="tr-TR" dirty="0"/>
          </a:p>
        </p:txBody>
      </p:sp>
      <p:sp>
        <p:nvSpPr>
          <p:cNvPr id="3" name="2 İçerik Yer Tutucusu"/>
          <p:cNvSpPr>
            <a:spLocks noGrp="1"/>
          </p:cNvSpPr>
          <p:nvPr>
            <p:ph idx="1"/>
          </p:nvPr>
        </p:nvSpPr>
        <p:spPr/>
        <p:txBody>
          <a:bodyPr/>
          <a:lstStyle/>
          <a:p>
            <a:pPr>
              <a:buNone/>
            </a:pPr>
            <a:r>
              <a:rPr lang="tr-TR" dirty="0" smtClean="0"/>
              <a:t>    Bazı ilaçlar sistemik kan dolaşımına geçmeden önce karaciğerde </a:t>
            </a:r>
            <a:r>
              <a:rPr lang="tr-TR" dirty="0" err="1" smtClean="0"/>
              <a:t>metabolizasyona</a:t>
            </a:r>
            <a:r>
              <a:rPr lang="tr-TR" dirty="0" smtClean="0"/>
              <a:t> uğrar ve etkin konsantrasyonda azalma meydana gelir</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55576" y="1916832"/>
            <a:ext cx="6522518" cy="521148"/>
          </a:xfrm>
        </p:spPr>
        <p:txBody>
          <a:bodyPr>
            <a:normAutofit fontScale="90000"/>
          </a:bodyPr>
          <a:lstStyle/>
          <a:p>
            <a:r>
              <a:rPr lang="tr-TR" dirty="0" smtClean="0">
                <a:latin typeface="Arial" pitchFamily="34" charset="0"/>
                <a:cs typeface="Arial" pitchFamily="34" charset="0"/>
              </a:rPr>
              <a:t>İYON TUZAĞI</a:t>
            </a:r>
            <a:endParaRPr lang="tr-TR" dirty="0">
              <a:latin typeface="Arial" pitchFamily="34" charset="0"/>
              <a:cs typeface="Arial" pitchFamily="34" charset="0"/>
            </a:endParaRPr>
          </a:p>
        </p:txBody>
      </p:sp>
      <p:sp>
        <p:nvSpPr>
          <p:cNvPr id="4" name="3 Metin kutusu"/>
          <p:cNvSpPr txBox="1"/>
          <p:nvPr/>
        </p:nvSpPr>
        <p:spPr>
          <a:xfrm>
            <a:off x="1259632" y="3212976"/>
            <a:ext cx="5400600" cy="1815882"/>
          </a:xfrm>
          <a:prstGeom prst="rect">
            <a:avLst/>
          </a:prstGeom>
          <a:noFill/>
        </p:spPr>
        <p:txBody>
          <a:bodyPr wrap="square" rtlCol="0">
            <a:spAutoFit/>
          </a:bodyPr>
          <a:lstStyle/>
          <a:p>
            <a:r>
              <a:rPr lang="tr-TR" sz="2800" dirty="0" smtClean="0"/>
              <a:t>İlaçların daha polar halde bulundukları vücut </a:t>
            </a:r>
            <a:r>
              <a:rPr lang="tr-TR" sz="2800" dirty="0" err="1" smtClean="0"/>
              <a:t>kompartmanlarında</a:t>
            </a:r>
            <a:r>
              <a:rPr lang="tr-TR" sz="2800" dirty="0" smtClean="0"/>
              <a:t> toplanma eğilimidir. </a:t>
            </a:r>
            <a:endParaRPr lang="tr-TR"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latin typeface="Arial" pitchFamily="34" charset="0"/>
                <a:cs typeface="Arial" pitchFamily="34" charset="0"/>
              </a:rPr>
              <a:t>Anne sütüne geçen;</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lstStyle/>
          <a:p>
            <a:r>
              <a:rPr lang="tr-TR" dirty="0" smtClean="0">
                <a:latin typeface="Arial" pitchFamily="34" charset="0"/>
                <a:cs typeface="Arial" pitchFamily="34" charset="0"/>
              </a:rPr>
              <a:t>İyodürler, </a:t>
            </a:r>
            <a:r>
              <a:rPr lang="tr-TR" dirty="0" err="1" smtClean="0">
                <a:latin typeface="Arial" pitchFamily="34" charset="0"/>
                <a:cs typeface="Arial" pitchFamily="34" charset="0"/>
              </a:rPr>
              <a:t>tiroid</a:t>
            </a:r>
            <a:r>
              <a:rPr lang="tr-TR" dirty="0" smtClean="0">
                <a:latin typeface="Arial" pitchFamily="34" charset="0"/>
                <a:cs typeface="Arial" pitchFamily="34" charset="0"/>
              </a:rPr>
              <a:t> bozukluğu</a:t>
            </a:r>
          </a:p>
          <a:p>
            <a:r>
              <a:rPr lang="tr-TR" dirty="0" smtClean="0">
                <a:latin typeface="Arial" pitchFamily="34" charset="0"/>
                <a:cs typeface="Arial" pitchFamily="34" charset="0"/>
              </a:rPr>
              <a:t>Lityum, </a:t>
            </a:r>
            <a:r>
              <a:rPr lang="tr-TR" dirty="0" err="1" smtClean="0">
                <a:latin typeface="Arial" pitchFamily="34" charset="0"/>
                <a:cs typeface="Arial" pitchFamily="34" charset="0"/>
              </a:rPr>
              <a:t>floopy</a:t>
            </a:r>
            <a:r>
              <a:rPr lang="tr-TR" dirty="0" smtClean="0">
                <a:latin typeface="Arial" pitchFamily="34" charset="0"/>
                <a:cs typeface="Arial" pitchFamily="34" charset="0"/>
              </a:rPr>
              <a:t> </a:t>
            </a:r>
            <a:r>
              <a:rPr lang="tr-TR" dirty="0" err="1" smtClean="0">
                <a:latin typeface="Arial" pitchFamily="34" charset="0"/>
                <a:cs typeface="Arial" pitchFamily="34" charset="0"/>
              </a:rPr>
              <a:t>baby</a:t>
            </a:r>
            <a:r>
              <a:rPr lang="tr-TR" dirty="0" smtClean="0">
                <a:latin typeface="Arial" pitchFamily="34" charset="0"/>
                <a:cs typeface="Arial" pitchFamily="34" charset="0"/>
              </a:rPr>
              <a:t> sendromu</a:t>
            </a:r>
          </a:p>
          <a:p>
            <a:r>
              <a:rPr lang="tr-TR" dirty="0" err="1" smtClean="0">
                <a:latin typeface="Arial" pitchFamily="34" charset="0"/>
                <a:cs typeface="Arial" pitchFamily="34" charset="0"/>
              </a:rPr>
              <a:t>Tetrasiklin</a:t>
            </a:r>
            <a:r>
              <a:rPr lang="tr-TR" dirty="0" smtClean="0">
                <a:latin typeface="Arial" pitchFamily="34" charset="0"/>
                <a:cs typeface="Arial" pitchFamily="34" charset="0"/>
              </a:rPr>
              <a:t>, dişlerde </a:t>
            </a:r>
            <a:r>
              <a:rPr lang="tr-TR" dirty="0" err="1" smtClean="0">
                <a:latin typeface="Arial" pitchFamily="34" charset="0"/>
                <a:cs typeface="Arial" pitchFamily="34" charset="0"/>
              </a:rPr>
              <a:t>diskolorasyon</a:t>
            </a:r>
            <a:endParaRPr lang="tr-TR" dirty="0" smtClean="0">
              <a:latin typeface="Arial" pitchFamily="34" charset="0"/>
              <a:cs typeface="Arial" pitchFamily="34" charset="0"/>
            </a:endParaRPr>
          </a:p>
          <a:p>
            <a:r>
              <a:rPr lang="tr-TR" dirty="0" err="1" smtClean="0">
                <a:latin typeface="Arial" pitchFamily="34" charset="0"/>
                <a:cs typeface="Arial" pitchFamily="34" charset="0"/>
              </a:rPr>
              <a:t>Kloramfenikol</a:t>
            </a:r>
            <a:r>
              <a:rPr lang="tr-TR" dirty="0" smtClean="0">
                <a:latin typeface="Arial" pitchFamily="34" charset="0"/>
                <a:cs typeface="Arial" pitchFamily="34" charset="0"/>
              </a:rPr>
              <a:t>, kemik iliği depresyonu</a:t>
            </a:r>
          </a:p>
          <a:p>
            <a:r>
              <a:rPr lang="tr-TR" dirty="0" err="1" smtClean="0">
                <a:latin typeface="Arial" pitchFamily="34" charset="0"/>
                <a:cs typeface="Arial" pitchFamily="34" charset="0"/>
              </a:rPr>
              <a:t>Antineoplastikler</a:t>
            </a:r>
            <a:r>
              <a:rPr lang="tr-TR" dirty="0" smtClean="0">
                <a:latin typeface="Arial" pitchFamily="34" charset="0"/>
                <a:cs typeface="Arial" pitchFamily="34" charset="0"/>
              </a:rPr>
              <a:t>, kemik iliği depresyonu</a:t>
            </a:r>
            <a:endParaRPr lang="tr-TR"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Arial" pitchFamily="34" charset="0"/>
                <a:cs typeface="Arial" pitchFamily="34" charset="0"/>
              </a:rPr>
              <a:t>PLASENTADAN İLAÇ GEÇİŞİ</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lstStyle/>
          <a:p>
            <a:r>
              <a:rPr lang="tr-TR" dirty="0" smtClean="0">
                <a:latin typeface="Arial" pitchFamily="34" charset="0"/>
                <a:cs typeface="Arial" pitchFamily="34" charset="0"/>
              </a:rPr>
              <a:t>Pasif difüzyon</a:t>
            </a:r>
          </a:p>
          <a:p>
            <a:r>
              <a:rPr lang="tr-TR" dirty="0" smtClean="0">
                <a:latin typeface="Arial" pitchFamily="34" charset="0"/>
                <a:cs typeface="Arial" pitchFamily="34" charset="0"/>
              </a:rPr>
              <a:t>Plasenta </a:t>
            </a:r>
            <a:r>
              <a:rPr lang="tr-TR" dirty="0" err="1" smtClean="0">
                <a:latin typeface="Arial" pitchFamily="34" charset="0"/>
                <a:cs typeface="Arial" pitchFamily="34" charset="0"/>
              </a:rPr>
              <a:t>sinusları</a:t>
            </a:r>
            <a:r>
              <a:rPr lang="tr-TR" dirty="0" smtClean="0">
                <a:latin typeface="Arial" pitchFamily="34" charset="0"/>
                <a:cs typeface="Arial" pitchFamily="34" charset="0"/>
              </a:rPr>
              <a:t> içindeki </a:t>
            </a:r>
            <a:r>
              <a:rPr lang="tr-TR" dirty="0" err="1" smtClean="0">
                <a:latin typeface="Arial" pitchFamily="34" charset="0"/>
                <a:cs typeface="Arial" pitchFamily="34" charset="0"/>
              </a:rPr>
              <a:t>vilusları</a:t>
            </a:r>
            <a:r>
              <a:rPr lang="tr-TR" dirty="0" smtClean="0">
                <a:latin typeface="Arial" pitchFamily="34" charset="0"/>
                <a:cs typeface="Arial" pitchFamily="34" charset="0"/>
              </a:rPr>
              <a:t> örten </a:t>
            </a:r>
            <a:r>
              <a:rPr lang="tr-TR" dirty="0" err="1" smtClean="0">
                <a:latin typeface="Arial" pitchFamily="34" charset="0"/>
                <a:cs typeface="Arial" pitchFamily="34" charset="0"/>
              </a:rPr>
              <a:t>trofoblast</a:t>
            </a:r>
            <a:r>
              <a:rPr lang="tr-TR" dirty="0" smtClean="0">
                <a:latin typeface="Arial" pitchFamily="34" charset="0"/>
                <a:cs typeface="Arial" pitchFamily="34" charset="0"/>
              </a:rPr>
              <a:t> tabakası</a:t>
            </a:r>
          </a:p>
          <a:p>
            <a:r>
              <a:rPr lang="tr-TR" dirty="0" err="1" smtClean="0">
                <a:latin typeface="Arial" pitchFamily="34" charset="0"/>
                <a:cs typeface="Arial" pitchFamily="34" charset="0"/>
              </a:rPr>
              <a:t>Viluslar</a:t>
            </a:r>
            <a:r>
              <a:rPr lang="tr-TR" dirty="0" smtClean="0">
                <a:latin typeface="Arial" pitchFamily="34" charset="0"/>
                <a:cs typeface="Arial" pitchFamily="34" charset="0"/>
              </a:rPr>
              <a:t> içinde bulunan </a:t>
            </a:r>
            <a:r>
              <a:rPr lang="tr-TR" dirty="0" err="1" smtClean="0">
                <a:latin typeface="Arial" pitchFamily="34" charset="0"/>
                <a:cs typeface="Arial" pitchFamily="34" charset="0"/>
              </a:rPr>
              <a:t>fetusun</a:t>
            </a:r>
            <a:r>
              <a:rPr lang="tr-TR" dirty="0" smtClean="0">
                <a:latin typeface="Arial" pitchFamily="34" charset="0"/>
                <a:cs typeface="Arial" pitchFamily="34" charset="0"/>
              </a:rPr>
              <a:t> </a:t>
            </a:r>
            <a:r>
              <a:rPr lang="tr-TR" dirty="0" err="1" smtClean="0">
                <a:latin typeface="Arial" pitchFamily="34" charset="0"/>
                <a:cs typeface="Arial" pitchFamily="34" charset="0"/>
              </a:rPr>
              <a:t>umbilikal</a:t>
            </a:r>
            <a:r>
              <a:rPr lang="tr-TR" dirty="0" smtClean="0">
                <a:latin typeface="Arial" pitchFamily="34" charset="0"/>
                <a:cs typeface="Arial" pitchFamily="34" charset="0"/>
              </a:rPr>
              <a:t> arterinden </a:t>
            </a:r>
            <a:r>
              <a:rPr lang="tr-TR" dirty="0" err="1" smtClean="0">
                <a:latin typeface="Arial" pitchFamily="34" charset="0"/>
                <a:cs typeface="Arial" pitchFamily="34" charset="0"/>
              </a:rPr>
              <a:t>umbilikal</a:t>
            </a:r>
            <a:r>
              <a:rPr lang="tr-TR" dirty="0" smtClean="0">
                <a:latin typeface="Arial" pitchFamily="34" charset="0"/>
                <a:cs typeface="Arial" pitchFamily="34" charset="0"/>
              </a:rPr>
              <a:t> </a:t>
            </a:r>
            <a:r>
              <a:rPr lang="tr-TR" dirty="0" err="1" smtClean="0">
                <a:latin typeface="Arial" pitchFamily="34" charset="0"/>
                <a:cs typeface="Arial" pitchFamily="34" charset="0"/>
              </a:rPr>
              <a:t>venine</a:t>
            </a:r>
            <a:r>
              <a:rPr lang="tr-TR" dirty="0" smtClean="0">
                <a:latin typeface="Arial" pitchFamily="34" charset="0"/>
                <a:cs typeface="Arial" pitchFamily="34" charset="0"/>
              </a:rPr>
              <a:t> geçen </a:t>
            </a:r>
            <a:r>
              <a:rPr lang="tr-TR" dirty="0" err="1" smtClean="0">
                <a:latin typeface="Arial" pitchFamily="34" charset="0"/>
                <a:cs typeface="Arial" pitchFamily="34" charset="0"/>
              </a:rPr>
              <a:t>fetus</a:t>
            </a:r>
            <a:r>
              <a:rPr lang="tr-TR" dirty="0" smtClean="0">
                <a:latin typeface="Arial" pitchFamily="34" charset="0"/>
                <a:cs typeface="Arial" pitchFamily="34" charset="0"/>
              </a:rPr>
              <a:t> kanının geçtiği </a:t>
            </a:r>
            <a:r>
              <a:rPr lang="tr-TR" dirty="0" err="1" smtClean="0">
                <a:latin typeface="Arial" pitchFamily="34" charset="0"/>
                <a:cs typeface="Arial" pitchFamily="34" charset="0"/>
              </a:rPr>
              <a:t>kapiler</a:t>
            </a:r>
            <a:r>
              <a:rPr lang="tr-TR" dirty="0" smtClean="0">
                <a:latin typeface="Arial" pitchFamily="34" charset="0"/>
                <a:cs typeface="Arial" pitchFamily="34" charset="0"/>
              </a:rPr>
              <a:t> </a:t>
            </a:r>
            <a:r>
              <a:rPr lang="tr-TR" dirty="0" err="1" smtClean="0">
                <a:latin typeface="Arial" pitchFamily="34" charset="0"/>
                <a:cs typeface="Arial" pitchFamily="34" charset="0"/>
              </a:rPr>
              <a:t>endotel</a:t>
            </a:r>
            <a:r>
              <a:rPr lang="tr-TR" dirty="0" smtClean="0">
                <a:latin typeface="Arial" pitchFamily="34" charset="0"/>
                <a:cs typeface="Arial" pitchFamily="34" charset="0"/>
              </a:rPr>
              <a:t> tabakası</a:t>
            </a:r>
          </a:p>
          <a:p>
            <a:endParaRPr lang="tr-TR" dirty="0">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latin typeface="Arial" pitchFamily="34" charset="0"/>
                <a:cs typeface="Arial" pitchFamily="34" charset="0"/>
              </a:rPr>
              <a:t>SANAL DAĞILIM HACMİ</a:t>
            </a:r>
            <a:endParaRPr lang="tr-TR" dirty="0">
              <a:latin typeface="Arial" pitchFamily="34" charset="0"/>
              <a:cs typeface="Arial" pitchFamily="34" charset="0"/>
            </a:endParaRPr>
          </a:p>
        </p:txBody>
      </p:sp>
      <p:sp>
        <p:nvSpPr>
          <p:cNvPr id="3" name="2 İçerik Yer Tutucusu"/>
          <p:cNvSpPr>
            <a:spLocks noGrp="1"/>
          </p:cNvSpPr>
          <p:nvPr>
            <p:ph idx="1"/>
          </p:nvPr>
        </p:nvSpPr>
        <p:spPr>
          <a:xfrm>
            <a:off x="914400" y="1447800"/>
            <a:ext cx="4014790" cy="623878"/>
          </a:xfrm>
        </p:spPr>
        <p:txBody>
          <a:bodyPr>
            <a:normAutofit fontScale="70000" lnSpcReduction="20000"/>
          </a:bodyPr>
          <a:lstStyle/>
          <a:p>
            <a:r>
              <a:rPr lang="tr-TR" dirty="0" err="1" smtClean="0">
                <a:latin typeface="Arial" pitchFamily="34" charset="0"/>
                <a:cs typeface="Arial" pitchFamily="34" charset="0"/>
              </a:rPr>
              <a:t>Vd</a:t>
            </a:r>
            <a:r>
              <a:rPr lang="tr-TR" dirty="0" smtClean="0">
                <a:latin typeface="Arial" pitchFamily="34" charset="0"/>
                <a:cs typeface="Arial" pitchFamily="34" charset="0"/>
              </a:rPr>
              <a:t>=vücuttaki ilaç miktarı/C</a:t>
            </a:r>
            <a:endParaRPr lang="tr-TR" dirty="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t>DAĞILIMIN KİNETİĞİ</a:t>
            </a:r>
            <a:endParaRPr lang="tr-TR" dirty="0"/>
          </a:p>
        </p:txBody>
      </p:sp>
      <p:sp>
        <p:nvSpPr>
          <p:cNvPr id="3" name="2 İçerik Yer Tutucusu"/>
          <p:cNvSpPr>
            <a:spLocks noGrp="1"/>
          </p:cNvSpPr>
          <p:nvPr>
            <p:ph idx="1"/>
          </p:nvPr>
        </p:nvSpPr>
        <p:spPr/>
        <p:txBody>
          <a:bodyPr/>
          <a:lstStyle/>
          <a:p>
            <a:r>
              <a:rPr lang="tr-TR" dirty="0" smtClean="0">
                <a:latin typeface="Arial" pitchFamily="34" charset="0"/>
                <a:cs typeface="Arial" pitchFamily="34" charset="0"/>
              </a:rPr>
              <a:t>Tek </a:t>
            </a:r>
            <a:r>
              <a:rPr lang="tr-TR" dirty="0" err="1" smtClean="0">
                <a:latin typeface="Arial" pitchFamily="34" charset="0"/>
                <a:cs typeface="Arial" pitchFamily="34" charset="0"/>
              </a:rPr>
              <a:t>kompartmanlı</a:t>
            </a:r>
            <a:r>
              <a:rPr lang="tr-TR" dirty="0" smtClean="0">
                <a:latin typeface="Arial" pitchFamily="34" charset="0"/>
                <a:cs typeface="Arial" pitchFamily="34" charset="0"/>
              </a:rPr>
              <a:t> model</a:t>
            </a:r>
          </a:p>
          <a:p>
            <a:r>
              <a:rPr lang="tr-TR" dirty="0" smtClean="0">
                <a:latin typeface="Arial" pitchFamily="34" charset="0"/>
                <a:cs typeface="Arial" pitchFamily="34" charset="0"/>
              </a:rPr>
              <a:t>İki </a:t>
            </a:r>
            <a:r>
              <a:rPr lang="tr-TR" dirty="0" err="1" smtClean="0">
                <a:latin typeface="Arial" pitchFamily="34" charset="0"/>
                <a:cs typeface="Arial" pitchFamily="34" charset="0"/>
              </a:rPr>
              <a:t>kompartmanlı</a:t>
            </a:r>
            <a:r>
              <a:rPr lang="tr-TR" dirty="0" smtClean="0">
                <a:latin typeface="Arial" pitchFamily="34" charset="0"/>
                <a:cs typeface="Arial" pitchFamily="34" charset="0"/>
              </a:rPr>
              <a:t> dışarıya açık model</a:t>
            </a:r>
          </a:p>
          <a:p>
            <a:pPr>
              <a:buNone/>
            </a:pPr>
            <a:endParaRPr lang="tr-TR" dirty="0" smtClean="0">
              <a:latin typeface="Arial" pitchFamily="34" charset="0"/>
              <a:cs typeface="Arial" pitchFamily="34" charset="0"/>
            </a:endParaRPr>
          </a:p>
          <a:p>
            <a:pPr marL="1971675" indent="-1971675">
              <a:buNone/>
            </a:pPr>
            <a:r>
              <a:rPr lang="tr-TR" dirty="0" smtClean="0">
                <a:solidFill>
                  <a:srgbClr val="00B050"/>
                </a:solidFill>
                <a:latin typeface="Arial" pitchFamily="34" charset="0"/>
                <a:cs typeface="Arial" pitchFamily="34" charset="0"/>
              </a:rPr>
              <a:t>Santral </a:t>
            </a:r>
            <a:r>
              <a:rPr lang="tr-TR" dirty="0" err="1" smtClean="0">
                <a:solidFill>
                  <a:srgbClr val="00B050"/>
                </a:solidFill>
                <a:latin typeface="Arial" pitchFamily="34" charset="0"/>
                <a:cs typeface="Arial" pitchFamily="34" charset="0"/>
              </a:rPr>
              <a:t>kompartman</a:t>
            </a:r>
            <a:r>
              <a:rPr lang="tr-TR" dirty="0" smtClean="0">
                <a:solidFill>
                  <a:srgbClr val="00B050"/>
                </a:solidFill>
                <a:latin typeface="Arial" pitchFamily="34" charset="0"/>
                <a:cs typeface="Arial" pitchFamily="34" charset="0"/>
              </a:rPr>
              <a:t>               </a:t>
            </a:r>
            <a:r>
              <a:rPr lang="tr-TR" dirty="0" err="1" smtClean="0">
                <a:solidFill>
                  <a:srgbClr val="00B0F0"/>
                </a:solidFill>
                <a:latin typeface="Arial" pitchFamily="34" charset="0"/>
                <a:cs typeface="Arial" pitchFamily="34" charset="0"/>
              </a:rPr>
              <a:t>Periferik</a:t>
            </a:r>
            <a:r>
              <a:rPr lang="tr-TR" dirty="0" smtClean="0">
                <a:solidFill>
                  <a:srgbClr val="00B0F0"/>
                </a:solidFill>
                <a:latin typeface="Arial" pitchFamily="34" charset="0"/>
                <a:cs typeface="Arial" pitchFamily="34" charset="0"/>
              </a:rPr>
              <a:t> </a:t>
            </a:r>
            <a:r>
              <a:rPr lang="tr-TR" dirty="0" err="1" smtClean="0">
                <a:solidFill>
                  <a:srgbClr val="00B0F0"/>
                </a:solidFill>
                <a:latin typeface="Arial" pitchFamily="34" charset="0"/>
                <a:cs typeface="Arial" pitchFamily="34" charset="0"/>
              </a:rPr>
              <a:t>kompartman</a:t>
            </a:r>
            <a:r>
              <a:rPr lang="tr-TR" dirty="0" smtClean="0">
                <a:solidFill>
                  <a:srgbClr val="00B0F0"/>
                </a:solidFill>
                <a:latin typeface="Arial" pitchFamily="34" charset="0"/>
                <a:cs typeface="Arial" pitchFamily="34" charset="0"/>
              </a:rPr>
              <a:t>                                  </a:t>
            </a:r>
            <a:r>
              <a:rPr lang="tr-TR" sz="1800" dirty="0" smtClean="0">
                <a:solidFill>
                  <a:srgbClr val="00B0F0"/>
                </a:solidFill>
                <a:latin typeface="Arial" pitchFamily="34" charset="0"/>
                <a:cs typeface="Arial" pitchFamily="34" charset="0"/>
              </a:rPr>
              <a:t>(az kanlanan organların </a:t>
            </a:r>
            <a:r>
              <a:rPr lang="tr-TR" sz="1800" dirty="0" err="1" smtClean="0">
                <a:solidFill>
                  <a:srgbClr val="00B0F0"/>
                </a:solidFill>
                <a:latin typeface="Arial" pitchFamily="34" charset="0"/>
                <a:cs typeface="Arial" pitchFamily="34" charset="0"/>
              </a:rPr>
              <a:t>interstisyel</a:t>
            </a:r>
            <a:r>
              <a:rPr lang="tr-TR" sz="1800" dirty="0" smtClean="0">
                <a:solidFill>
                  <a:srgbClr val="00B0F0"/>
                </a:solidFill>
                <a:latin typeface="Arial" pitchFamily="34" charset="0"/>
                <a:cs typeface="Arial" pitchFamily="34" charset="0"/>
              </a:rPr>
              <a:t> sıvı hacmi)</a:t>
            </a:r>
          </a:p>
          <a:p>
            <a:pPr>
              <a:buNone/>
            </a:pPr>
            <a:r>
              <a:rPr lang="tr-TR" sz="1800" dirty="0" smtClean="0">
                <a:solidFill>
                  <a:srgbClr val="00B050"/>
                </a:solidFill>
                <a:latin typeface="Arial" pitchFamily="34" charset="0"/>
                <a:cs typeface="Arial" pitchFamily="34" charset="0"/>
              </a:rPr>
              <a:t>(dolaşımdaki kan hacmi + çok kanlanan organların </a:t>
            </a:r>
            <a:r>
              <a:rPr lang="tr-TR" sz="1800" dirty="0" err="1" smtClean="0">
                <a:solidFill>
                  <a:srgbClr val="00B050"/>
                </a:solidFill>
                <a:latin typeface="Arial" pitchFamily="34" charset="0"/>
                <a:cs typeface="Arial" pitchFamily="34" charset="0"/>
              </a:rPr>
              <a:t>interstisyel</a:t>
            </a:r>
            <a:r>
              <a:rPr lang="tr-TR" sz="1800" dirty="0" smtClean="0">
                <a:solidFill>
                  <a:srgbClr val="00B050"/>
                </a:solidFill>
                <a:latin typeface="Arial" pitchFamily="34" charset="0"/>
                <a:cs typeface="Arial" pitchFamily="34" charset="0"/>
              </a:rPr>
              <a:t> sıvı hacmi)</a:t>
            </a:r>
            <a:endParaRPr lang="tr-TR" sz="1800" dirty="0">
              <a:solidFill>
                <a:srgbClr val="00B050"/>
              </a:solidFill>
              <a:latin typeface="Arial" pitchFamily="34" charset="0"/>
              <a:cs typeface="Arial" pitchFamily="34" charset="0"/>
            </a:endParaRPr>
          </a:p>
        </p:txBody>
      </p:sp>
      <p:sp>
        <p:nvSpPr>
          <p:cNvPr id="4" name="3 Aşağı Ok"/>
          <p:cNvSpPr/>
          <p:nvPr/>
        </p:nvSpPr>
        <p:spPr>
          <a:xfrm>
            <a:off x="1835696" y="2636912"/>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Aşağı Ok"/>
          <p:cNvSpPr/>
          <p:nvPr/>
        </p:nvSpPr>
        <p:spPr>
          <a:xfrm>
            <a:off x="5940152" y="2640902"/>
            <a:ext cx="214314" cy="5000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BİYOTRANSFORMASYON</a:t>
            </a:r>
            <a:endParaRPr lang="tr-TR" dirty="0"/>
          </a:p>
        </p:txBody>
      </p:sp>
      <p:sp>
        <p:nvSpPr>
          <p:cNvPr id="128002" name="AutoShape 2" descr="DRUG METABOLİS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28004" name="AutoShape 4" descr="DRUG METABOLİSM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latin typeface="Arial" pitchFamily="34" charset="0"/>
                <a:cs typeface="Arial" pitchFamily="34" charset="0"/>
              </a:rPr>
              <a:t>ÖN İLAÇ (</a:t>
            </a:r>
            <a:r>
              <a:rPr lang="tr-TR" dirty="0" err="1" smtClean="0">
                <a:latin typeface="Arial" pitchFamily="34" charset="0"/>
                <a:cs typeface="Arial" pitchFamily="34" charset="0"/>
              </a:rPr>
              <a:t>Prodrug</a:t>
            </a:r>
            <a:r>
              <a:rPr lang="tr-TR" dirty="0" smtClean="0">
                <a:latin typeface="Arial" pitchFamily="34" charset="0"/>
                <a:cs typeface="Arial" pitchFamily="34" charset="0"/>
              </a:rPr>
              <a:t>)</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lstStyle/>
          <a:p>
            <a:r>
              <a:rPr lang="tr-TR" dirty="0" smtClean="0">
                <a:latin typeface="Arial" pitchFamily="34" charset="0"/>
                <a:cs typeface="Arial" pitchFamily="34" charset="0"/>
              </a:rPr>
              <a:t>GI </a:t>
            </a:r>
            <a:r>
              <a:rPr lang="tr-TR" dirty="0" err="1" smtClean="0">
                <a:latin typeface="Arial" pitchFamily="34" charset="0"/>
                <a:cs typeface="Arial" pitchFamily="34" charset="0"/>
              </a:rPr>
              <a:t>absorbsiyonu</a:t>
            </a:r>
            <a:r>
              <a:rPr lang="tr-TR" dirty="0" smtClean="0">
                <a:latin typeface="Arial" pitchFamily="34" charset="0"/>
                <a:cs typeface="Arial" pitchFamily="34" charset="0"/>
              </a:rPr>
              <a:t> artırmak için</a:t>
            </a:r>
          </a:p>
          <a:p>
            <a:r>
              <a:rPr lang="tr-TR" dirty="0" smtClean="0">
                <a:latin typeface="Arial" pitchFamily="34" charset="0"/>
                <a:cs typeface="Arial" pitchFamily="34" charset="0"/>
              </a:rPr>
              <a:t>Uygulama yerinden </a:t>
            </a:r>
            <a:r>
              <a:rPr lang="tr-TR" dirty="0" err="1" smtClean="0">
                <a:latin typeface="Arial" pitchFamily="34" charset="0"/>
                <a:cs typeface="Arial" pitchFamily="34" charset="0"/>
              </a:rPr>
              <a:t>absorbsiyonu</a:t>
            </a:r>
            <a:r>
              <a:rPr lang="tr-TR" dirty="0" smtClean="0">
                <a:latin typeface="Arial" pitchFamily="34" charset="0"/>
                <a:cs typeface="Arial" pitchFamily="34" charset="0"/>
              </a:rPr>
              <a:t> yavaşlatmak için</a:t>
            </a:r>
          </a:p>
          <a:p>
            <a:r>
              <a:rPr lang="tr-TR" dirty="0" smtClean="0">
                <a:latin typeface="Arial" pitchFamily="34" charset="0"/>
                <a:cs typeface="Arial" pitchFamily="34" charset="0"/>
              </a:rPr>
              <a:t>Olumsuz nitelikleri maskelemek için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çerik Yer Tutucusu" descr="IMG_7251.jpg"/>
          <p:cNvPicPr>
            <a:picLocks noGrp="1" noChangeAspect="1"/>
          </p:cNvPicPr>
          <p:nvPr>
            <p:ph idx="1"/>
          </p:nvPr>
        </p:nvPicPr>
        <p:blipFill>
          <a:blip r:embed="rId2" cstate="print"/>
          <a:stretch>
            <a:fillRect/>
          </a:stretch>
        </p:blipFill>
        <p:spPr>
          <a:xfrm rot="16200000">
            <a:off x="3105041" y="-2628369"/>
            <a:ext cx="2736304" cy="8946386"/>
          </a:xfrm>
        </p:spPr>
      </p:pic>
      <p:sp>
        <p:nvSpPr>
          <p:cNvPr id="6" name="5 Metin kutusu"/>
          <p:cNvSpPr txBox="1"/>
          <p:nvPr/>
        </p:nvSpPr>
        <p:spPr>
          <a:xfrm>
            <a:off x="3642814" y="6488668"/>
            <a:ext cx="5501186" cy="369332"/>
          </a:xfrm>
          <a:prstGeom prst="rect">
            <a:avLst/>
          </a:prstGeom>
          <a:noFill/>
        </p:spPr>
        <p:txBody>
          <a:bodyPr wrap="non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pic>
        <p:nvPicPr>
          <p:cNvPr id="4" name="Picture 2" descr="http://tmedweb.tulane.edu/pharmwiki/lib/exe/fetch.php/pk.png"/>
          <p:cNvPicPr>
            <a:picLocks noChangeAspect="1" noChangeArrowheads="1"/>
          </p:cNvPicPr>
          <p:nvPr/>
        </p:nvPicPr>
        <p:blipFill>
          <a:blip r:embed="rId3" cstate="print"/>
          <a:srcRect/>
          <a:stretch>
            <a:fillRect/>
          </a:stretch>
        </p:blipFill>
        <p:spPr bwMode="auto">
          <a:xfrm>
            <a:off x="323528" y="188640"/>
            <a:ext cx="6912766" cy="496855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err="1" smtClean="0">
                <a:latin typeface="Arial" pitchFamily="34" charset="0"/>
                <a:cs typeface="Arial" pitchFamily="34" charset="0"/>
              </a:rPr>
              <a:t>Biyoaktivasyon</a:t>
            </a:r>
            <a:r>
              <a:rPr lang="tr-TR" dirty="0" smtClean="0">
                <a:latin typeface="Arial" pitchFamily="34" charset="0"/>
                <a:cs typeface="Arial" pitchFamily="34" charset="0"/>
              </a:rPr>
              <a:t> ile </a:t>
            </a:r>
            <a:r>
              <a:rPr lang="tr-TR" dirty="0" err="1" smtClean="0">
                <a:latin typeface="Arial" pitchFamily="34" charset="0"/>
                <a:cs typeface="Arial" pitchFamily="34" charset="0"/>
              </a:rPr>
              <a:t>toksisite</a:t>
            </a:r>
            <a:r>
              <a:rPr lang="tr-TR" dirty="0" smtClean="0">
                <a:latin typeface="Arial" pitchFamily="34" charset="0"/>
                <a:cs typeface="Arial" pitchFamily="34" charset="0"/>
              </a:rPr>
              <a:t>:</a:t>
            </a:r>
          </a:p>
          <a:p>
            <a:pPr>
              <a:buNone/>
            </a:pPr>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Kodein       morfin</a:t>
            </a:r>
          </a:p>
          <a:p>
            <a:pPr>
              <a:buNone/>
            </a:pPr>
            <a:r>
              <a:rPr lang="tr-TR" dirty="0" smtClean="0">
                <a:latin typeface="Arial" pitchFamily="34" charset="0"/>
                <a:cs typeface="Arial" pitchFamily="34" charset="0"/>
              </a:rPr>
              <a:t>Metil alkol      </a:t>
            </a:r>
            <a:r>
              <a:rPr lang="tr-TR" dirty="0" err="1" smtClean="0">
                <a:latin typeface="Arial" pitchFamily="34" charset="0"/>
                <a:cs typeface="Arial" pitchFamily="34" charset="0"/>
              </a:rPr>
              <a:t>formaldehid</a:t>
            </a:r>
            <a:r>
              <a:rPr lang="tr-TR" dirty="0" smtClean="0">
                <a:latin typeface="Arial" pitchFamily="34" charset="0"/>
                <a:cs typeface="Arial" pitchFamily="34" charset="0"/>
              </a:rPr>
              <a:t>        formik asit</a:t>
            </a:r>
          </a:p>
          <a:p>
            <a:pPr>
              <a:buNone/>
            </a:pPr>
            <a:r>
              <a:rPr lang="tr-TR" dirty="0" err="1" smtClean="0">
                <a:latin typeface="Arial" pitchFamily="34" charset="0"/>
                <a:cs typeface="Arial" pitchFamily="34" charset="0"/>
              </a:rPr>
              <a:t>Parasetamol</a:t>
            </a:r>
            <a:r>
              <a:rPr lang="tr-TR" dirty="0" smtClean="0">
                <a:latin typeface="Arial" pitchFamily="34" charset="0"/>
                <a:cs typeface="Arial" pitchFamily="34" charset="0"/>
              </a:rPr>
              <a:t>       N </a:t>
            </a:r>
            <a:r>
              <a:rPr lang="tr-TR" dirty="0" err="1" smtClean="0">
                <a:latin typeface="Arial" pitchFamily="34" charset="0"/>
                <a:cs typeface="Arial" pitchFamily="34" charset="0"/>
              </a:rPr>
              <a:t>asetil</a:t>
            </a:r>
            <a:r>
              <a:rPr lang="tr-TR" dirty="0" smtClean="0">
                <a:latin typeface="Arial" pitchFamily="34" charset="0"/>
                <a:cs typeface="Arial" pitchFamily="34" charset="0"/>
              </a:rPr>
              <a:t> p </a:t>
            </a:r>
            <a:r>
              <a:rPr lang="tr-TR" dirty="0" err="1" smtClean="0">
                <a:latin typeface="Arial" pitchFamily="34" charset="0"/>
                <a:cs typeface="Arial" pitchFamily="34" charset="0"/>
              </a:rPr>
              <a:t>benzokinonimin</a:t>
            </a:r>
            <a:endParaRPr lang="tr-TR" dirty="0" smtClean="0">
              <a:latin typeface="Arial" pitchFamily="34" charset="0"/>
              <a:cs typeface="Arial" pitchFamily="34" charset="0"/>
            </a:endParaRPr>
          </a:p>
        </p:txBody>
      </p:sp>
      <p:sp>
        <p:nvSpPr>
          <p:cNvPr id="4" name="3 Sağ Ok"/>
          <p:cNvSpPr/>
          <p:nvPr/>
        </p:nvSpPr>
        <p:spPr>
          <a:xfrm>
            <a:off x="2051720" y="3068960"/>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Sağ Ok"/>
          <p:cNvSpPr/>
          <p:nvPr/>
        </p:nvSpPr>
        <p:spPr>
          <a:xfrm>
            <a:off x="2555776" y="3573016"/>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Sağ Ok"/>
          <p:cNvSpPr/>
          <p:nvPr/>
        </p:nvSpPr>
        <p:spPr>
          <a:xfrm>
            <a:off x="5436096" y="3573016"/>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Sağ Ok"/>
          <p:cNvSpPr/>
          <p:nvPr/>
        </p:nvSpPr>
        <p:spPr>
          <a:xfrm>
            <a:off x="3131840" y="4221088"/>
            <a:ext cx="35719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latin typeface="Arial" pitchFamily="34" charset="0"/>
                <a:cs typeface="Arial" pitchFamily="34" charset="0"/>
              </a:rPr>
              <a:t>Oksidasyon</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lstStyle/>
          <a:p>
            <a:r>
              <a:rPr lang="tr-TR" dirty="0" err="1" smtClean="0">
                <a:latin typeface="Arial" pitchFamily="34" charset="0"/>
                <a:cs typeface="Arial" pitchFamily="34" charset="0"/>
              </a:rPr>
              <a:t>Sitokrom</a:t>
            </a:r>
            <a:r>
              <a:rPr lang="tr-TR" dirty="0" smtClean="0">
                <a:latin typeface="Arial" pitchFamily="34" charset="0"/>
                <a:cs typeface="Arial" pitchFamily="34" charset="0"/>
              </a:rPr>
              <a:t> p450 (CYP) enzimleri ile </a:t>
            </a:r>
          </a:p>
          <a:p>
            <a:r>
              <a:rPr lang="tr-TR" dirty="0" smtClean="0">
                <a:latin typeface="Arial" pitchFamily="34" charset="0"/>
                <a:cs typeface="Arial" pitchFamily="34" charset="0"/>
              </a:rPr>
              <a:t>CYP, sadece ilaç metabolizma değil, </a:t>
            </a:r>
            <a:r>
              <a:rPr lang="tr-TR" dirty="0" err="1" smtClean="0">
                <a:latin typeface="Arial" pitchFamily="34" charset="0"/>
                <a:cs typeface="Arial" pitchFamily="34" charset="0"/>
              </a:rPr>
              <a:t>steroid</a:t>
            </a:r>
            <a:r>
              <a:rPr lang="tr-TR" dirty="0" smtClean="0">
                <a:latin typeface="Arial" pitchFamily="34" charset="0"/>
                <a:cs typeface="Arial" pitchFamily="34" charset="0"/>
              </a:rPr>
              <a:t>-yağ asidi-safra asidi-PG metabolizma/</a:t>
            </a:r>
            <a:r>
              <a:rPr lang="tr-TR" dirty="0" err="1" smtClean="0">
                <a:latin typeface="Arial" pitchFamily="34" charset="0"/>
                <a:cs typeface="Arial" pitchFamily="34" charset="0"/>
              </a:rPr>
              <a:t>biyosentezi</a:t>
            </a:r>
            <a:endParaRPr lang="tr-TR" dirty="0" smtClean="0">
              <a:latin typeface="Arial" pitchFamily="34" charset="0"/>
              <a:cs typeface="Arial" pitchFamily="34" charset="0"/>
            </a:endParaRPr>
          </a:p>
          <a:p>
            <a:r>
              <a:rPr lang="tr-TR" dirty="0" smtClean="0">
                <a:latin typeface="Arial" pitchFamily="34" charset="0"/>
                <a:cs typeface="Arial" pitchFamily="34" charset="0"/>
              </a:rPr>
              <a:t>Enzimin aktif </a:t>
            </a:r>
            <a:r>
              <a:rPr lang="tr-TR" dirty="0" err="1" smtClean="0">
                <a:latin typeface="Arial" pitchFamily="34" charset="0"/>
                <a:cs typeface="Arial" pitchFamily="34" charset="0"/>
              </a:rPr>
              <a:t>noktasi</a:t>
            </a:r>
            <a:r>
              <a:rPr lang="tr-TR" dirty="0" smtClean="0">
                <a:latin typeface="Arial" pitchFamily="34" charset="0"/>
                <a:cs typeface="Arial" pitchFamily="34" charset="0"/>
              </a:rPr>
              <a:t> </a:t>
            </a:r>
            <a:r>
              <a:rPr lang="tr-TR" dirty="0" err="1" smtClean="0">
                <a:latin typeface="Arial" pitchFamily="34" charset="0"/>
                <a:cs typeface="Arial" pitchFamily="34" charset="0"/>
              </a:rPr>
              <a:t>Fe</a:t>
            </a:r>
            <a:r>
              <a:rPr lang="tr-TR" dirty="0" smtClean="0">
                <a:latin typeface="Arial" pitchFamily="34" charset="0"/>
                <a:cs typeface="Arial" pitchFamily="34" charset="0"/>
              </a:rPr>
              <a:t> iyonu</a:t>
            </a:r>
          </a:p>
          <a:p>
            <a:r>
              <a:rPr lang="tr-TR" dirty="0" smtClean="0">
                <a:latin typeface="Arial" pitchFamily="34" charset="0"/>
                <a:cs typeface="Arial" pitchFamily="34" charset="0"/>
              </a:rPr>
              <a:t>CYP düzeyi, diyet-çevresel koşullar-cinsiyete göre değişebilir</a:t>
            </a:r>
            <a:endParaRPr lang="tr-TR"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İlk geçiş etkisine uğrayan ilaçlar;</a:t>
            </a:r>
            <a:endParaRPr lang="tr-TR" dirty="0"/>
          </a:p>
        </p:txBody>
      </p:sp>
      <p:sp>
        <p:nvSpPr>
          <p:cNvPr id="3" name="2 İçerik Yer Tutucusu"/>
          <p:cNvSpPr>
            <a:spLocks noGrp="1"/>
          </p:cNvSpPr>
          <p:nvPr>
            <p:ph idx="1"/>
          </p:nvPr>
        </p:nvSpPr>
        <p:spPr/>
        <p:txBody>
          <a:bodyPr/>
          <a:lstStyle/>
          <a:p>
            <a:r>
              <a:rPr lang="tr-TR" dirty="0" err="1" smtClean="0"/>
              <a:t>Lipofilik</a:t>
            </a:r>
            <a:r>
              <a:rPr lang="tr-TR" dirty="0" smtClean="0"/>
              <a:t> ilaçlar</a:t>
            </a:r>
          </a:p>
          <a:p>
            <a:r>
              <a:rPr lang="tr-TR" dirty="0" smtClean="0"/>
              <a:t>Oral ve </a:t>
            </a:r>
            <a:r>
              <a:rPr lang="tr-TR" dirty="0" err="1" smtClean="0"/>
              <a:t>parenteral</a:t>
            </a:r>
            <a:r>
              <a:rPr lang="tr-TR" dirty="0" smtClean="0"/>
              <a:t> dozları farklı</a:t>
            </a:r>
          </a:p>
          <a:p>
            <a:r>
              <a:rPr lang="tr-TR" dirty="0" smtClean="0"/>
              <a:t>Sistemik </a:t>
            </a:r>
            <a:r>
              <a:rPr lang="tr-TR" dirty="0" err="1" smtClean="0"/>
              <a:t>biyoyaralanımları</a:t>
            </a:r>
            <a:r>
              <a:rPr lang="tr-TR" dirty="0" smtClean="0"/>
              <a:t> düşük</a:t>
            </a: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IMG_7252.jpg"/>
          <p:cNvPicPr>
            <a:picLocks noGrp="1" noChangeAspect="1"/>
          </p:cNvPicPr>
          <p:nvPr>
            <p:ph idx="1"/>
          </p:nvPr>
        </p:nvPicPr>
        <p:blipFill>
          <a:blip r:embed="rId2" cstate="print"/>
          <a:stretch>
            <a:fillRect/>
          </a:stretch>
        </p:blipFill>
        <p:spPr>
          <a:xfrm>
            <a:off x="1547664" y="188640"/>
            <a:ext cx="3600400" cy="6216762"/>
          </a:xfrm>
        </p:spPr>
      </p:pic>
      <p:sp>
        <p:nvSpPr>
          <p:cNvPr id="4" name="3 Metin kutusu"/>
          <p:cNvSpPr txBox="1"/>
          <p:nvPr/>
        </p:nvSpPr>
        <p:spPr>
          <a:xfrm>
            <a:off x="3642814" y="6488668"/>
            <a:ext cx="5501186" cy="369332"/>
          </a:xfrm>
          <a:prstGeom prst="rect">
            <a:avLst/>
          </a:prstGeom>
          <a:noFill/>
        </p:spPr>
        <p:txBody>
          <a:bodyPr wrap="non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sf\Pictures\Taramalarım\2016-09 (Eyl)\tarama000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44624"/>
            <a:ext cx="4999474" cy="6790673"/>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7559824" y="4941168"/>
            <a:ext cx="1584176" cy="1477328"/>
          </a:xfrm>
          <a:prstGeom prst="rect">
            <a:avLst/>
          </a:prstGeom>
          <a:noFill/>
        </p:spPr>
        <p:txBody>
          <a:bodyPr wrap="square" rtlCol="0">
            <a:spAutoFit/>
          </a:bodyPr>
          <a:lstStyle/>
          <a:p>
            <a:r>
              <a:rPr lang="tr-TR" dirty="0" err="1" smtClean="0"/>
              <a:t>Katzung</a:t>
            </a:r>
            <a:r>
              <a:rPr lang="tr-TR" dirty="0" smtClean="0"/>
              <a:t>&amp;</a:t>
            </a:r>
            <a:r>
              <a:rPr lang="tr-TR" dirty="0" err="1" smtClean="0"/>
              <a:t>Trevor</a:t>
            </a:r>
            <a:r>
              <a:rPr lang="tr-TR" dirty="0" smtClean="0"/>
              <a:t> </a:t>
            </a:r>
            <a:r>
              <a:rPr lang="tr-TR" dirty="0" err="1" smtClean="0"/>
              <a:t>Basic</a:t>
            </a:r>
            <a:r>
              <a:rPr lang="tr-TR" dirty="0" smtClean="0"/>
              <a:t> and Clinical Pharmacology, 13th </a:t>
            </a:r>
            <a:r>
              <a:rPr lang="tr-TR" dirty="0" err="1" smtClean="0"/>
              <a:t>edition</a:t>
            </a:r>
            <a:endParaRPr lang="tr-T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7559824" y="4941168"/>
            <a:ext cx="1584176" cy="1477328"/>
          </a:xfrm>
          <a:prstGeom prst="rect">
            <a:avLst/>
          </a:prstGeom>
          <a:noFill/>
        </p:spPr>
        <p:txBody>
          <a:bodyPr wrap="square" rtlCol="0">
            <a:spAutoFit/>
          </a:bodyPr>
          <a:lstStyle/>
          <a:p>
            <a:r>
              <a:rPr lang="tr-TR" dirty="0" err="1" smtClean="0"/>
              <a:t>Katzung</a:t>
            </a:r>
            <a:r>
              <a:rPr lang="tr-TR" dirty="0" smtClean="0"/>
              <a:t>&amp;</a:t>
            </a:r>
            <a:r>
              <a:rPr lang="tr-TR" dirty="0" err="1" smtClean="0"/>
              <a:t>Trevor</a:t>
            </a:r>
            <a:r>
              <a:rPr lang="tr-TR" dirty="0" smtClean="0"/>
              <a:t> </a:t>
            </a:r>
            <a:r>
              <a:rPr lang="tr-TR" dirty="0" err="1" smtClean="0"/>
              <a:t>Basic</a:t>
            </a:r>
            <a:r>
              <a:rPr lang="tr-TR" dirty="0" smtClean="0"/>
              <a:t> and Clinical Pharmacology, 13th </a:t>
            </a:r>
            <a:r>
              <a:rPr lang="tr-TR" dirty="0" err="1" smtClean="0"/>
              <a:t>edition</a:t>
            </a:r>
            <a:endParaRPr lang="tr-TR" dirty="0"/>
          </a:p>
        </p:txBody>
      </p:sp>
      <p:pic>
        <p:nvPicPr>
          <p:cNvPr id="5" name="Picture 2" descr="C:\Users\ysf\Pictures\Taramalarım\2016-09 (Eyl)\tarama00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7624" y="44624"/>
            <a:ext cx="6219092" cy="6753746"/>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 name="4 İçerik Yer Tutucusu" descr="IMG_7253.jpg"/>
          <p:cNvPicPr>
            <a:picLocks noGrp="1" noChangeAspect="1"/>
          </p:cNvPicPr>
          <p:nvPr>
            <p:ph idx="1"/>
          </p:nvPr>
        </p:nvPicPr>
        <p:blipFill>
          <a:blip r:embed="rId2" cstate="print"/>
          <a:stretch>
            <a:fillRect/>
          </a:stretch>
        </p:blipFill>
        <p:spPr>
          <a:xfrm>
            <a:off x="971600" y="0"/>
            <a:ext cx="3024336" cy="6478956"/>
          </a:xfrm>
        </p:spPr>
      </p:pic>
      <p:sp>
        <p:nvSpPr>
          <p:cNvPr id="4" name="3 Metin kutusu"/>
          <p:cNvSpPr txBox="1"/>
          <p:nvPr/>
        </p:nvSpPr>
        <p:spPr>
          <a:xfrm>
            <a:off x="3642814" y="6488668"/>
            <a:ext cx="5501186" cy="369332"/>
          </a:xfrm>
          <a:prstGeom prst="rect">
            <a:avLst/>
          </a:prstGeom>
          <a:noFill/>
        </p:spPr>
        <p:txBody>
          <a:bodyPr wrap="none" rtlCol="0">
            <a:spAutoFit/>
          </a:bodyPr>
          <a:lstStyle/>
          <a:p>
            <a:r>
              <a:rPr lang="tr-TR" dirty="0" err="1" smtClean="0"/>
              <a:t>Lippincott</a:t>
            </a:r>
            <a:r>
              <a:rPr lang="tr-TR" dirty="0" smtClean="0"/>
              <a:t> </a:t>
            </a:r>
            <a:r>
              <a:rPr lang="tr-TR" dirty="0" err="1" smtClean="0"/>
              <a:t>Illustrated</a:t>
            </a:r>
            <a:r>
              <a:rPr lang="tr-TR" dirty="0" smtClean="0"/>
              <a:t> </a:t>
            </a:r>
            <a:r>
              <a:rPr lang="tr-TR" dirty="0" err="1" smtClean="0"/>
              <a:t>Reviews</a:t>
            </a:r>
            <a:r>
              <a:rPr lang="tr-TR" dirty="0" smtClean="0"/>
              <a:t>, Pharmacology, 6th </a:t>
            </a:r>
            <a:r>
              <a:rPr lang="tr-TR" dirty="0" err="1" smtClean="0"/>
              <a:t>edition</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err="1" smtClean="0">
                <a:latin typeface="Arial" pitchFamily="34" charset="0"/>
                <a:cs typeface="Arial" pitchFamily="34" charset="0"/>
              </a:rPr>
              <a:t>Mikrozomal</a:t>
            </a:r>
            <a:r>
              <a:rPr lang="tr-TR" dirty="0" smtClean="0">
                <a:latin typeface="Arial" pitchFamily="34" charset="0"/>
                <a:cs typeface="Arial" pitchFamily="34" charset="0"/>
              </a:rPr>
              <a:t> olmayan enzimlerle </a:t>
            </a:r>
            <a:r>
              <a:rPr lang="tr-TR" dirty="0" err="1" smtClean="0">
                <a:latin typeface="Arial" pitchFamily="34" charset="0"/>
                <a:cs typeface="Arial" pitchFamily="34" charset="0"/>
              </a:rPr>
              <a:t>oksidasyon</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normAutofit fontScale="92500"/>
          </a:bodyPr>
          <a:lstStyle/>
          <a:p>
            <a:r>
              <a:rPr lang="tr-TR" dirty="0" smtClean="0">
                <a:latin typeface="Arial" pitchFamily="34" charset="0"/>
                <a:cs typeface="Arial" pitchFamily="34" charset="0"/>
              </a:rPr>
              <a:t>Alkol </a:t>
            </a:r>
            <a:r>
              <a:rPr lang="tr-TR" dirty="0" err="1" smtClean="0">
                <a:latin typeface="Arial" pitchFamily="34" charset="0"/>
                <a:cs typeface="Arial" pitchFamily="34" charset="0"/>
              </a:rPr>
              <a:t>dehidrojenaz</a:t>
            </a:r>
            <a:endParaRPr lang="tr-TR" dirty="0" smtClean="0">
              <a:latin typeface="Arial" pitchFamily="34" charset="0"/>
              <a:cs typeface="Arial" pitchFamily="34" charset="0"/>
            </a:endParaRPr>
          </a:p>
          <a:p>
            <a:r>
              <a:rPr lang="tr-TR" dirty="0" err="1" smtClean="0">
                <a:latin typeface="Arial" pitchFamily="34" charset="0"/>
                <a:cs typeface="Arial" pitchFamily="34" charset="0"/>
              </a:rPr>
              <a:t>Aldehid</a:t>
            </a:r>
            <a:r>
              <a:rPr lang="tr-TR" dirty="0" smtClean="0">
                <a:latin typeface="Arial" pitchFamily="34" charset="0"/>
                <a:cs typeface="Arial" pitchFamily="34" charset="0"/>
              </a:rPr>
              <a:t> </a:t>
            </a:r>
            <a:r>
              <a:rPr lang="tr-TR" dirty="0" err="1" smtClean="0">
                <a:latin typeface="Arial" pitchFamily="34" charset="0"/>
                <a:cs typeface="Arial" pitchFamily="34" charset="0"/>
              </a:rPr>
              <a:t>dehidrojenaz</a:t>
            </a:r>
            <a:endParaRPr lang="tr-TR" dirty="0" smtClean="0">
              <a:latin typeface="Arial" pitchFamily="34" charset="0"/>
              <a:cs typeface="Arial" pitchFamily="34" charset="0"/>
            </a:endParaRPr>
          </a:p>
          <a:p>
            <a:endParaRPr lang="tr-TR" dirty="0" smtClean="0">
              <a:latin typeface="Arial" pitchFamily="34" charset="0"/>
              <a:cs typeface="Arial" pitchFamily="34" charset="0"/>
            </a:endParaRPr>
          </a:p>
          <a:p>
            <a:r>
              <a:rPr lang="tr-TR" dirty="0" smtClean="0">
                <a:latin typeface="Arial" pitchFamily="34" charset="0"/>
                <a:cs typeface="Arial" pitchFamily="34" charset="0"/>
              </a:rPr>
              <a:t>Etil alkol        </a:t>
            </a:r>
            <a:r>
              <a:rPr lang="tr-TR" dirty="0" err="1" smtClean="0">
                <a:latin typeface="Arial" pitchFamily="34" charset="0"/>
                <a:cs typeface="Arial" pitchFamily="34" charset="0"/>
              </a:rPr>
              <a:t>asetaldehid</a:t>
            </a:r>
            <a:r>
              <a:rPr lang="tr-TR" dirty="0" smtClean="0">
                <a:latin typeface="Arial" pitchFamily="34" charset="0"/>
                <a:cs typeface="Arial" pitchFamily="34" charset="0"/>
              </a:rPr>
              <a:t>               asetik </a:t>
            </a:r>
            <a:r>
              <a:rPr lang="tr-TR" dirty="0" err="1" smtClean="0">
                <a:latin typeface="Arial" pitchFamily="34" charset="0"/>
                <a:cs typeface="Arial" pitchFamily="34" charset="0"/>
              </a:rPr>
              <a:t>asid</a:t>
            </a:r>
            <a:endParaRPr lang="tr-TR" dirty="0" smtClean="0">
              <a:latin typeface="Arial" pitchFamily="34" charset="0"/>
              <a:cs typeface="Arial" pitchFamily="34" charset="0"/>
            </a:endParaRPr>
          </a:p>
          <a:p>
            <a:pPr>
              <a:buNone/>
            </a:pPr>
            <a:r>
              <a:rPr lang="tr-TR" dirty="0" smtClean="0">
                <a:latin typeface="Arial" pitchFamily="34" charset="0"/>
                <a:cs typeface="Arial" pitchFamily="34" charset="0"/>
              </a:rPr>
              <a:t>                                            </a:t>
            </a:r>
            <a:r>
              <a:rPr lang="tr-TR" dirty="0" err="1" smtClean="0">
                <a:solidFill>
                  <a:srgbClr val="00B0F0"/>
                </a:solidFill>
                <a:latin typeface="Arial" pitchFamily="34" charset="0"/>
                <a:cs typeface="Arial" pitchFamily="34" charset="0"/>
              </a:rPr>
              <a:t>disülfiram</a:t>
            </a:r>
            <a:endParaRPr lang="tr-TR" dirty="0" smtClean="0">
              <a:solidFill>
                <a:srgbClr val="00B0F0"/>
              </a:solidFill>
              <a:latin typeface="Arial" pitchFamily="34" charset="0"/>
              <a:cs typeface="Arial" pitchFamily="34" charset="0"/>
            </a:endParaRPr>
          </a:p>
          <a:p>
            <a:pPr>
              <a:buNone/>
            </a:pPr>
            <a:endParaRPr lang="tr-TR" dirty="0" smtClean="0">
              <a:solidFill>
                <a:srgbClr val="00B0F0"/>
              </a:solidFill>
              <a:latin typeface="Arial" pitchFamily="34" charset="0"/>
              <a:cs typeface="Arial" pitchFamily="34" charset="0"/>
            </a:endParaRPr>
          </a:p>
          <a:p>
            <a:r>
              <a:rPr lang="tr-TR" dirty="0" smtClean="0">
                <a:latin typeface="Arial" pitchFamily="34" charset="0"/>
                <a:cs typeface="Arial" pitchFamily="34" charset="0"/>
              </a:rPr>
              <a:t>MAO, </a:t>
            </a:r>
            <a:r>
              <a:rPr lang="tr-TR" dirty="0" err="1" smtClean="0">
                <a:latin typeface="Arial" pitchFamily="34" charset="0"/>
                <a:cs typeface="Arial" pitchFamily="34" charset="0"/>
              </a:rPr>
              <a:t>ksantinoksidaz</a:t>
            </a:r>
            <a:r>
              <a:rPr lang="tr-TR" dirty="0" smtClean="0">
                <a:latin typeface="Arial" pitchFamily="34" charset="0"/>
                <a:cs typeface="Arial" pitchFamily="34" charset="0"/>
              </a:rPr>
              <a:t>, </a:t>
            </a:r>
            <a:r>
              <a:rPr lang="tr-TR" dirty="0" err="1" smtClean="0">
                <a:latin typeface="Arial" pitchFamily="34" charset="0"/>
                <a:cs typeface="Arial" pitchFamily="34" charset="0"/>
              </a:rPr>
              <a:t>hidroksilazlar</a:t>
            </a:r>
            <a:r>
              <a:rPr lang="tr-TR" dirty="0" smtClean="0">
                <a:latin typeface="Arial" pitchFamily="34" charset="0"/>
                <a:cs typeface="Arial" pitchFamily="34" charset="0"/>
              </a:rPr>
              <a:t>, </a:t>
            </a:r>
            <a:r>
              <a:rPr lang="tr-TR" dirty="0" err="1" smtClean="0">
                <a:latin typeface="Arial" pitchFamily="34" charset="0"/>
                <a:cs typeface="Arial" pitchFamily="34" charset="0"/>
              </a:rPr>
              <a:t>peroksidazlar</a:t>
            </a:r>
            <a:endParaRPr lang="tr-TR" dirty="0" smtClean="0">
              <a:latin typeface="Arial" pitchFamily="34" charset="0"/>
              <a:cs typeface="Arial" pitchFamily="34" charset="0"/>
            </a:endParaRPr>
          </a:p>
        </p:txBody>
      </p:sp>
      <p:cxnSp>
        <p:nvCxnSpPr>
          <p:cNvPr id="5" name="4 Düz Ok Bağlayıcısı"/>
          <p:cNvCxnSpPr/>
          <p:nvPr/>
        </p:nvCxnSpPr>
        <p:spPr>
          <a:xfrm>
            <a:off x="3203848" y="1988840"/>
            <a:ext cx="50405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6 Düz Ok Bağlayıcısı"/>
          <p:cNvCxnSpPr/>
          <p:nvPr/>
        </p:nvCxnSpPr>
        <p:spPr>
          <a:xfrm>
            <a:off x="4499992" y="2348880"/>
            <a:ext cx="2232248"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flipH="1">
            <a:off x="5508104" y="2636912"/>
            <a:ext cx="144016"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flipH="1">
            <a:off x="5580112" y="2708920"/>
            <a:ext cx="144016" cy="28803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err="1" smtClean="0">
                <a:latin typeface="Arial" pitchFamily="34" charset="0"/>
                <a:cs typeface="Arial" pitchFamily="34" charset="0"/>
              </a:rPr>
              <a:t>Konjugasyon</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lstStyle/>
          <a:p>
            <a:r>
              <a:rPr lang="tr-TR" dirty="0" err="1" smtClean="0">
                <a:latin typeface="Arial" pitchFamily="34" charset="0"/>
                <a:cs typeface="Arial" pitchFamily="34" charset="0"/>
              </a:rPr>
              <a:t>Glukuronik</a:t>
            </a:r>
            <a:r>
              <a:rPr lang="tr-TR" dirty="0" smtClean="0">
                <a:latin typeface="Arial" pitchFamily="34" charset="0"/>
                <a:cs typeface="Arial" pitchFamily="34" charset="0"/>
              </a:rPr>
              <a:t> </a:t>
            </a:r>
            <a:r>
              <a:rPr lang="tr-TR" dirty="0" err="1" smtClean="0">
                <a:latin typeface="Arial" pitchFamily="34" charset="0"/>
                <a:cs typeface="Arial" pitchFamily="34" charset="0"/>
              </a:rPr>
              <a:t>asidle</a:t>
            </a:r>
            <a:endParaRPr lang="tr-TR" dirty="0" smtClean="0">
              <a:latin typeface="Arial" pitchFamily="34" charset="0"/>
              <a:cs typeface="Arial" pitchFamily="34" charset="0"/>
            </a:endParaRPr>
          </a:p>
          <a:p>
            <a:r>
              <a:rPr lang="tr-TR" dirty="0" smtClean="0">
                <a:latin typeface="Arial" pitchFamily="34" charset="0"/>
                <a:cs typeface="Arial" pitchFamily="34" charset="0"/>
              </a:rPr>
              <a:t>N </a:t>
            </a:r>
            <a:r>
              <a:rPr lang="tr-TR" dirty="0" err="1" smtClean="0">
                <a:latin typeface="Arial" pitchFamily="34" charset="0"/>
                <a:cs typeface="Arial" pitchFamily="34" charset="0"/>
              </a:rPr>
              <a:t>metillenme</a:t>
            </a:r>
            <a:endParaRPr lang="tr-TR" dirty="0" smtClean="0">
              <a:latin typeface="Arial" pitchFamily="34" charset="0"/>
              <a:cs typeface="Arial" pitchFamily="34" charset="0"/>
            </a:endParaRPr>
          </a:p>
          <a:p>
            <a:r>
              <a:rPr lang="tr-TR" dirty="0" smtClean="0">
                <a:latin typeface="Arial" pitchFamily="34" charset="0"/>
                <a:cs typeface="Arial" pitchFamily="34" charset="0"/>
              </a:rPr>
              <a:t>O </a:t>
            </a:r>
            <a:r>
              <a:rPr lang="tr-TR" dirty="0" err="1" smtClean="0">
                <a:latin typeface="Arial" pitchFamily="34" charset="0"/>
                <a:cs typeface="Arial" pitchFamily="34" charset="0"/>
              </a:rPr>
              <a:t>metillenme</a:t>
            </a:r>
            <a:endParaRPr lang="tr-TR" dirty="0" smtClean="0">
              <a:latin typeface="Arial" pitchFamily="34" charset="0"/>
              <a:cs typeface="Arial" pitchFamily="34" charset="0"/>
            </a:endParaRPr>
          </a:p>
          <a:p>
            <a:r>
              <a:rPr lang="tr-TR" dirty="0" smtClean="0">
                <a:latin typeface="Arial" pitchFamily="34" charset="0"/>
                <a:cs typeface="Arial" pitchFamily="34" charset="0"/>
              </a:rPr>
              <a:t>Sülfat ile</a:t>
            </a:r>
          </a:p>
          <a:p>
            <a:r>
              <a:rPr lang="tr-TR" dirty="0" err="1" smtClean="0">
                <a:latin typeface="Arial" pitchFamily="34" charset="0"/>
                <a:cs typeface="Arial" pitchFamily="34" charset="0"/>
              </a:rPr>
              <a:t>Glutatyon</a:t>
            </a:r>
            <a:r>
              <a:rPr lang="tr-TR" dirty="0" smtClean="0">
                <a:latin typeface="Arial" pitchFamily="34" charset="0"/>
                <a:cs typeface="Arial" pitchFamily="34" charset="0"/>
              </a:rPr>
              <a:t> ile</a:t>
            </a:r>
          </a:p>
          <a:p>
            <a:r>
              <a:rPr lang="tr-TR" dirty="0" err="1" smtClean="0">
                <a:latin typeface="Arial" pitchFamily="34" charset="0"/>
                <a:cs typeface="Arial" pitchFamily="34" charset="0"/>
              </a:rPr>
              <a:t>Aminoasidler</a:t>
            </a:r>
            <a:r>
              <a:rPr lang="tr-TR" dirty="0" smtClean="0">
                <a:latin typeface="Arial" pitchFamily="34" charset="0"/>
                <a:cs typeface="Arial" pitchFamily="34" charset="0"/>
              </a:rPr>
              <a:t> ile (</a:t>
            </a:r>
            <a:r>
              <a:rPr lang="tr-TR" dirty="0" err="1" smtClean="0">
                <a:latin typeface="Arial" pitchFamily="34" charset="0"/>
                <a:cs typeface="Arial" pitchFamily="34" charset="0"/>
              </a:rPr>
              <a:t>glisin</a:t>
            </a:r>
            <a:r>
              <a:rPr lang="tr-TR" dirty="0" smtClean="0">
                <a:latin typeface="Arial" pitchFamily="34" charset="0"/>
                <a:cs typeface="Arial" pitchFamily="34" charset="0"/>
              </a:rPr>
              <a:t>, </a:t>
            </a:r>
            <a:r>
              <a:rPr lang="tr-TR" dirty="0" err="1" smtClean="0">
                <a:latin typeface="Arial" pitchFamily="34" charset="0"/>
                <a:cs typeface="Arial" pitchFamily="34" charset="0"/>
              </a:rPr>
              <a:t>glutamin</a:t>
            </a:r>
            <a:r>
              <a:rPr lang="tr-TR" dirty="0" smtClean="0">
                <a:latin typeface="Arial" pitchFamily="34" charset="0"/>
                <a:cs typeface="Arial" pitchFamily="34" charset="0"/>
              </a:rPr>
              <a:t>)</a:t>
            </a:r>
            <a:endParaRPr lang="tr-TR"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sf\Pictures\Taramalarım\2016-09 (Eyl)\tarama000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4" y="-42863"/>
            <a:ext cx="6623050" cy="694372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Metin kutusu"/>
          <p:cNvSpPr txBox="1"/>
          <p:nvPr/>
        </p:nvSpPr>
        <p:spPr>
          <a:xfrm>
            <a:off x="7559824" y="4941168"/>
            <a:ext cx="1584176" cy="1477328"/>
          </a:xfrm>
          <a:prstGeom prst="rect">
            <a:avLst/>
          </a:prstGeom>
          <a:noFill/>
        </p:spPr>
        <p:txBody>
          <a:bodyPr wrap="square" rtlCol="0">
            <a:spAutoFit/>
          </a:bodyPr>
          <a:lstStyle/>
          <a:p>
            <a:r>
              <a:rPr lang="tr-TR" dirty="0" err="1" smtClean="0"/>
              <a:t>Katzung</a:t>
            </a:r>
            <a:r>
              <a:rPr lang="tr-TR" dirty="0" smtClean="0"/>
              <a:t>&amp;</a:t>
            </a:r>
            <a:r>
              <a:rPr lang="tr-TR" dirty="0" err="1" smtClean="0"/>
              <a:t>Trevor</a:t>
            </a:r>
            <a:r>
              <a:rPr lang="tr-TR" dirty="0" smtClean="0"/>
              <a:t> </a:t>
            </a:r>
            <a:r>
              <a:rPr lang="tr-TR" dirty="0" err="1" smtClean="0"/>
              <a:t>Basic</a:t>
            </a:r>
            <a:r>
              <a:rPr lang="tr-TR" dirty="0" smtClean="0"/>
              <a:t> and Clinical Pharmacology, 13th </a:t>
            </a:r>
            <a:r>
              <a:rPr lang="tr-TR" dirty="0" err="1" smtClean="0"/>
              <a:t>edition</a:t>
            </a:r>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sf\Pictures\Taramalarım\2016-09 (Eyl)\tarama000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32656"/>
            <a:ext cx="8712968" cy="542376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6804248" y="5445224"/>
            <a:ext cx="2195736" cy="1200329"/>
          </a:xfrm>
          <a:prstGeom prst="rect">
            <a:avLst/>
          </a:prstGeom>
          <a:noFill/>
        </p:spPr>
        <p:txBody>
          <a:bodyPr wrap="square" rtlCol="0">
            <a:spAutoFit/>
          </a:bodyPr>
          <a:lstStyle/>
          <a:p>
            <a:r>
              <a:rPr lang="tr-TR" dirty="0" err="1" smtClean="0"/>
              <a:t>Katzung</a:t>
            </a:r>
            <a:r>
              <a:rPr lang="tr-TR" dirty="0" smtClean="0"/>
              <a:t>&amp;</a:t>
            </a:r>
            <a:r>
              <a:rPr lang="tr-TR" dirty="0" err="1" smtClean="0"/>
              <a:t>Trevor</a:t>
            </a:r>
            <a:r>
              <a:rPr lang="tr-TR" dirty="0" smtClean="0"/>
              <a:t> </a:t>
            </a:r>
            <a:r>
              <a:rPr lang="tr-TR" dirty="0" err="1" smtClean="0"/>
              <a:t>Basic</a:t>
            </a:r>
            <a:r>
              <a:rPr lang="tr-TR" dirty="0" smtClean="0"/>
              <a:t> and Clinical Pharmacology, 13th </a:t>
            </a:r>
            <a:r>
              <a:rPr lang="tr-TR" dirty="0" err="1" smtClean="0"/>
              <a:t>edition</a:t>
            </a:r>
            <a:endParaRPr lang="tr-T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sf\Pictures\Taramalarım\2016-09 (Eyl)\tarama00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0"/>
            <a:ext cx="4360469" cy="633670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7559824" y="4941168"/>
            <a:ext cx="1584176" cy="1477328"/>
          </a:xfrm>
          <a:prstGeom prst="rect">
            <a:avLst/>
          </a:prstGeom>
          <a:noFill/>
        </p:spPr>
        <p:txBody>
          <a:bodyPr wrap="square" rtlCol="0">
            <a:spAutoFit/>
          </a:bodyPr>
          <a:lstStyle/>
          <a:p>
            <a:r>
              <a:rPr lang="tr-TR" dirty="0" err="1" smtClean="0"/>
              <a:t>Katzung</a:t>
            </a:r>
            <a:r>
              <a:rPr lang="tr-TR" dirty="0" smtClean="0"/>
              <a:t>&amp;</a:t>
            </a:r>
            <a:r>
              <a:rPr lang="tr-TR" dirty="0" err="1" smtClean="0"/>
              <a:t>Trevor</a:t>
            </a:r>
            <a:r>
              <a:rPr lang="tr-TR" dirty="0" smtClean="0"/>
              <a:t> </a:t>
            </a:r>
            <a:r>
              <a:rPr lang="tr-TR" dirty="0" err="1" smtClean="0"/>
              <a:t>Basic</a:t>
            </a:r>
            <a:r>
              <a:rPr lang="tr-TR" dirty="0" smtClean="0"/>
              <a:t> and Clinical Pharmacology, 13th </a:t>
            </a:r>
            <a:r>
              <a:rPr lang="tr-TR" dirty="0" err="1" smtClean="0"/>
              <a:t>edition</a:t>
            </a:r>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sf\Pictures\Taramalarım\2016-09 (Eyl)\tarama00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37416" y="14777"/>
            <a:ext cx="2974744" cy="679566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6804248" y="5445224"/>
            <a:ext cx="2195736" cy="1200329"/>
          </a:xfrm>
          <a:prstGeom prst="rect">
            <a:avLst/>
          </a:prstGeom>
          <a:noFill/>
        </p:spPr>
        <p:txBody>
          <a:bodyPr wrap="square" rtlCol="0">
            <a:spAutoFit/>
          </a:bodyPr>
          <a:lstStyle/>
          <a:p>
            <a:r>
              <a:rPr lang="tr-TR" dirty="0" err="1" smtClean="0"/>
              <a:t>Katzung</a:t>
            </a:r>
            <a:r>
              <a:rPr lang="tr-TR" dirty="0" smtClean="0"/>
              <a:t>&amp;</a:t>
            </a:r>
            <a:r>
              <a:rPr lang="tr-TR" dirty="0" err="1" smtClean="0"/>
              <a:t>Trevor</a:t>
            </a:r>
            <a:r>
              <a:rPr lang="tr-TR" dirty="0" smtClean="0"/>
              <a:t> </a:t>
            </a:r>
            <a:r>
              <a:rPr lang="tr-TR" dirty="0" err="1" smtClean="0"/>
              <a:t>Basic</a:t>
            </a:r>
            <a:r>
              <a:rPr lang="tr-TR" dirty="0" smtClean="0"/>
              <a:t> and Clinical Pharmacology, 13th </a:t>
            </a:r>
            <a:r>
              <a:rPr lang="tr-TR" dirty="0" err="1" smtClean="0"/>
              <a:t>edition</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043608" y="260648"/>
            <a:ext cx="7027714" cy="881188"/>
          </a:xfrm>
        </p:spPr>
        <p:txBody>
          <a:bodyPr/>
          <a:lstStyle/>
          <a:p>
            <a:r>
              <a:rPr lang="tr-TR" dirty="0" smtClean="0">
                <a:latin typeface="Arial" pitchFamily="34" charset="0"/>
                <a:cs typeface="Arial" pitchFamily="34" charset="0"/>
              </a:rPr>
              <a:t>ENTEROHEPATİK SİKLUS</a:t>
            </a:r>
            <a:endParaRPr lang="tr-TR" dirty="0">
              <a:latin typeface="Arial" pitchFamily="34" charset="0"/>
              <a:cs typeface="Arial" pitchFamily="34" charset="0"/>
            </a:endParaRPr>
          </a:p>
        </p:txBody>
      </p:sp>
      <p:sp>
        <p:nvSpPr>
          <p:cNvPr id="4" name="3 Metin kutusu"/>
          <p:cNvSpPr txBox="1"/>
          <p:nvPr/>
        </p:nvSpPr>
        <p:spPr>
          <a:xfrm>
            <a:off x="971600" y="1844824"/>
            <a:ext cx="6696744" cy="2677656"/>
          </a:xfrm>
          <a:prstGeom prst="rect">
            <a:avLst/>
          </a:prstGeom>
          <a:noFill/>
        </p:spPr>
        <p:txBody>
          <a:bodyPr wrap="square" rtlCol="0">
            <a:spAutoFit/>
          </a:bodyPr>
          <a:lstStyle/>
          <a:p>
            <a:r>
              <a:rPr lang="tr-TR" sz="2400" dirty="0" smtClean="0"/>
              <a:t>İlaçların karaciğerde </a:t>
            </a:r>
            <a:r>
              <a:rPr lang="tr-TR" sz="2400" dirty="0" err="1" smtClean="0"/>
              <a:t>konjugatları</a:t>
            </a:r>
            <a:r>
              <a:rPr lang="tr-TR" sz="2400" dirty="0" smtClean="0"/>
              <a:t> oluştuktan sonra ince </a:t>
            </a:r>
            <a:r>
              <a:rPr lang="tr-TR" sz="2400" dirty="0" err="1" smtClean="0"/>
              <a:t>barsağa</a:t>
            </a:r>
            <a:r>
              <a:rPr lang="tr-TR" sz="2400" dirty="0" smtClean="0"/>
              <a:t> gelmesi, buradaki bakteriler tarafından </a:t>
            </a:r>
            <a:r>
              <a:rPr lang="tr-TR" sz="2400" dirty="0" err="1" smtClean="0"/>
              <a:t>konjugatın</a:t>
            </a:r>
            <a:r>
              <a:rPr lang="tr-TR" sz="2400" dirty="0" smtClean="0"/>
              <a:t> tekrar serbest ilaç haline getirilmesi,  bu şekilde tekrar karaciğere gelmesi, böylece ilacın ince barsak ile karaciğer arasında azalan konsantrasyonlarda sürekli gidip gelmesidir. İlacın etkisinin uzamasına neden olur. </a:t>
            </a:r>
            <a:endParaRPr lang="tr-TR"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Drugs are inactivated by glucoronidation in liver and these glucoronides are delivered via bile into the intestine where they are hydrolyzed, releasing the active drug. Active drug can be reabsorbed and the cycle prolongs the residence of active drug in the body. Drugs like antibiotics can interfere with this process and reduce the activity of the drug. "/>
          <p:cNvPicPr>
            <a:picLocks noChangeAspect="1" noChangeArrowheads="1"/>
          </p:cNvPicPr>
          <p:nvPr/>
        </p:nvPicPr>
        <p:blipFill>
          <a:blip r:embed="rId2" cstate="print"/>
          <a:srcRect/>
          <a:stretch>
            <a:fillRect/>
          </a:stretch>
        </p:blipFill>
        <p:spPr bwMode="auto">
          <a:xfrm>
            <a:off x="1403648" y="332656"/>
            <a:ext cx="4438650" cy="5905501"/>
          </a:xfrm>
          <a:prstGeom prst="rect">
            <a:avLst/>
          </a:prstGeom>
          <a:noFill/>
        </p:spPr>
      </p:pic>
      <p:sp>
        <p:nvSpPr>
          <p:cNvPr id="5" name="4 Dikdörtgen"/>
          <p:cNvSpPr/>
          <p:nvPr/>
        </p:nvSpPr>
        <p:spPr>
          <a:xfrm>
            <a:off x="2627784" y="6211669"/>
            <a:ext cx="6228184" cy="646331"/>
          </a:xfrm>
          <a:prstGeom prst="rect">
            <a:avLst/>
          </a:prstGeom>
        </p:spPr>
        <p:txBody>
          <a:bodyPr wrap="square">
            <a:spAutoFit/>
          </a:bodyPr>
          <a:lstStyle/>
          <a:p>
            <a:r>
              <a:rPr lang="tr-TR" dirty="0" smtClean="0"/>
              <a:t>https://www.memorangapp.com/flashcards/190724/First+pass+metabolism+and+enter+and+more/</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latin typeface="Arial" pitchFamily="34" charset="0"/>
                <a:cs typeface="Arial" pitchFamily="34" charset="0"/>
              </a:rPr>
              <a:t>Hepatik</a:t>
            </a:r>
            <a:r>
              <a:rPr lang="tr-TR" dirty="0" smtClean="0">
                <a:latin typeface="Arial" pitchFamily="34" charset="0"/>
                <a:cs typeface="Arial" pitchFamily="34" charset="0"/>
              </a:rPr>
              <a:t> Eliminasyon</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normAutofit lnSpcReduction="10000"/>
          </a:bodyPr>
          <a:lstStyle/>
          <a:p>
            <a:r>
              <a:rPr lang="tr-TR" dirty="0" smtClean="0">
                <a:latin typeface="Arial" pitchFamily="34" charset="0"/>
                <a:cs typeface="Arial" pitchFamily="34" charset="0"/>
              </a:rPr>
              <a:t>Akımla kısıtlı eliminasyon gösteren ilaçlar (yüksek </a:t>
            </a:r>
            <a:r>
              <a:rPr lang="tr-TR" dirty="0" err="1" smtClean="0">
                <a:latin typeface="Arial" pitchFamily="34" charset="0"/>
                <a:cs typeface="Arial" pitchFamily="34" charset="0"/>
              </a:rPr>
              <a:t>ekstraksiyon</a:t>
            </a:r>
            <a:r>
              <a:rPr lang="tr-TR" dirty="0" smtClean="0">
                <a:latin typeface="Arial" pitchFamily="34" charset="0"/>
                <a:cs typeface="Arial" pitchFamily="34" charset="0"/>
              </a:rPr>
              <a:t> oranlı)</a:t>
            </a:r>
          </a:p>
          <a:p>
            <a:pPr>
              <a:buNone/>
            </a:pPr>
            <a:r>
              <a:rPr lang="tr-TR" dirty="0" smtClean="0">
                <a:latin typeface="Arial" pitchFamily="34" charset="0"/>
                <a:cs typeface="Arial" pitchFamily="34" charset="0"/>
              </a:rPr>
              <a:t>İlk geçiş eliminasyonu yüksektir, </a:t>
            </a:r>
            <a:r>
              <a:rPr lang="tr-TR" dirty="0" err="1" smtClean="0">
                <a:latin typeface="Arial" pitchFamily="34" charset="0"/>
                <a:cs typeface="Arial" pitchFamily="34" charset="0"/>
              </a:rPr>
              <a:t>biyoyararlanımları</a:t>
            </a:r>
            <a:r>
              <a:rPr lang="tr-TR" dirty="0" smtClean="0">
                <a:latin typeface="Arial" pitchFamily="34" charset="0"/>
                <a:cs typeface="Arial" pitchFamily="34" charset="0"/>
              </a:rPr>
              <a:t> bireylerarası farklı, </a:t>
            </a:r>
            <a:r>
              <a:rPr lang="tr-TR" dirty="0" err="1" smtClean="0">
                <a:latin typeface="Arial" pitchFamily="34" charset="0"/>
                <a:cs typeface="Arial" pitchFamily="34" charset="0"/>
              </a:rPr>
              <a:t>lipofilik</a:t>
            </a:r>
            <a:endParaRPr lang="tr-TR" dirty="0" smtClean="0">
              <a:latin typeface="Arial" pitchFamily="34" charset="0"/>
              <a:cs typeface="Arial" pitchFamily="34" charset="0"/>
            </a:endParaRPr>
          </a:p>
          <a:p>
            <a:pPr>
              <a:buNone/>
            </a:pPr>
            <a:r>
              <a:rPr lang="tr-TR" dirty="0" err="1" smtClean="0">
                <a:latin typeface="Arial" pitchFamily="34" charset="0"/>
                <a:cs typeface="Arial" pitchFamily="34" charset="0"/>
              </a:rPr>
              <a:t>Propranolol</a:t>
            </a:r>
            <a:r>
              <a:rPr lang="tr-TR" dirty="0" smtClean="0">
                <a:latin typeface="Arial" pitchFamily="34" charset="0"/>
                <a:cs typeface="Arial" pitchFamily="34" charset="0"/>
              </a:rPr>
              <a:t>, morfin, nitratlar, </a:t>
            </a:r>
            <a:r>
              <a:rPr lang="tr-TR" dirty="0" err="1" smtClean="0">
                <a:latin typeface="Arial" pitchFamily="34" charset="0"/>
                <a:cs typeface="Arial" pitchFamily="34" charset="0"/>
              </a:rPr>
              <a:t>lidokain</a:t>
            </a:r>
            <a:r>
              <a:rPr lang="tr-TR" dirty="0" smtClean="0">
                <a:latin typeface="Arial" pitchFamily="34" charset="0"/>
                <a:cs typeface="Arial" pitchFamily="34" charset="0"/>
              </a:rPr>
              <a:t>…</a:t>
            </a:r>
          </a:p>
          <a:p>
            <a:r>
              <a:rPr lang="tr-TR" dirty="0" smtClean="0">
                <a:latin typeface="Arial" pitchFamily="34" charset="0"/>
                <a:cs typeface="Arial" pitchFamily="34" charset="0"/>
              </a:rPr>
              <a:t>Kapasite ile kısıtlı eliminasyon gösteren ilaçlar (düşük </a:t>
            </a:r>
            <a:r>
              <a:rPr lang="tr-TR" dirty="0" err="1" smtClean="0">
                <a:latin typeface="Arial" pitchFamily="34" charset="0"/>
                <a:cs typeface="Arial" pitchFamily="34" charset="0"/>
              </a:rPr>
              <a:t>ekstraksiyon</a:t>
            </a:r>
            <a:r>
              <a:rPr lang="tr-TR" dirty="0" smtClean="0">
                <a:latin typeface="Arial" pitchFamily="34" charset="0"/>
                <a:cs typeface="Arial" pitchFamily="34" charset="0"/>
              </a:rPr>
              <a:t> oranlı)</a:t>
            </a:r>
          </a:p>
          <a:p>
            <a:r>
              <a:rPr lang="tr-TR" dirty="0" smtClean="0">
                <a:latin typeface="Arial" pitchFamily="34" charset="0"/>
                <a:cs typeface="Arial" pitchFamily="34" charset="0"/>
              </a:rPr>
              <a:t>Diğer</a:t>
            </a:r>
          </a:p>
          <a:p>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ysf\Pictures\Taramalarım\2016-09 (Eyl)\tarama00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476672"/>
            <a:ext cx="7858810" cy="421484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4 Metin kutusu"/>
          <p:cNvSpPr txBox="1"/>
          <p:nvPr/>
        </p:nvSpPr>
        <p:spPr>
          <a:xfrm>
            <a:off x="6804248" y="5445224"/>
            <a:ext cx="2195736" cy="1200329"/>
          </a:xfrm>
          <a:prstGeom prst="rect">
            <a:avLst/>
          </a:prstGeom>
          <a:noFill/>
        </p:spPr>
        <p:txBody>
          <a:bodyPr wrap="square" rtlCol="0">
            <a:spAutoFit/>
          </a:bodyPr>
          <a:lstStyle/>
          <a:p>
            <a:r>
              <a:rPr lang="tr-TR" dirty="0" err="1" smtClean="0"/>
              <a:t>Katzung</a:t>
            </a:r>
            <a:r>
              <a:rPr lang="tr-TR" dirty="0" smtClean="0"/>
              <a:t>&amp;</a:t>
            </a:r>
            <a:r>
              <a:rPr lang="tr-TR" dirty="0" err="1" smtClean="0"/>
              <a:t>Trevor</a:t>
            </a:r>
            <a:r>
              <a:rPr lang="tr-TR" dirty="0" smtClean="0"/>
              <a:t> </a:t>
            </a:r>
            <a:r>
              <a:rPr lang="tr-TR" dirty="0" err="1" smtClean="0"/>
              <a:t>Basic</a:t>
            </a:r>
            <a:r>
              <a:rPr lang="tr-TR" dirty="0" smtClean="0"/>
              <a:t> and Clinical Pharmacology, 13th </a:t>
            </a:r>
            <a:r>
              <a:rPr lang="tr-TR" dirty="0" err="1" smtClean="0"/>
              <a:t>edition</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latin typeface="Arial" pitchFamily="34" charset="0"/>
                <a:cs typeface="Arial" pitchFamily="34" charset="0"/>
              </a:rPr>
              <a:t>Karaciğer hastalıklarının </a:t>
            </a:r>
            <a:r>
              <a:rPr lang="tr-TR" dirty="0" err="1" smtClean="0">
                <a:latin typeface="Arial" pitchFamily="34" charset="0"/>
                <a:cs typeface="Arial" pitchFamily="34" charset="0"/>
              </a:rPr>
              <a:t>hepatik</a:t>
            </a:r>
            <a:r>
              <a:rPr lang="tr-TR" dirty="0" smtClean="0">
                <a:latin typeface="Arial" pitchFamily="34" charset="0"/>
                <a:cs typeface="Arial" pitchFamily="34" charset="0"/>
              </a:rPr>
              <a:t> </a:t>
            </a:r>
            <a:r>
              <a:rPr lang="tr-TR" dirty="0" err="1" smtClean="0">
                <a:latin typeface="Arial" pitchFamily="34" charset="0"/>
                <a:cs typeface="Arial" pitchFamily="34" charset="0"/>
              </a:rPr>
              <a:t>klerense</a:t>
            </a:r>
            <a:r>
              <a:rPr lang="tr-TR" dirty="0" smtClean="0">
                <a:latin typeface="Arial" pitchFamily="34" charset="0"/>
                <a:cs typeface="Arial" pitchFamily="34" charset="0"/>
              </a:rPr>
              <a:t> etkisi</a:t>
            </a:r>
            <a:endParaRPr lang="tr-TR" dirty="0">
              <a:latin typeface="Arial" pitchFamily="34" charset="0"/>
              <a:cs typeface="Arial" pitchFamily="34" charset="0"/>
            </a:endParaRPr>
          </a:p>
        </p:txBody>
      </p:sp>
      <p:sp>
        <p:nvSpPr>
          <p:cNvPr id="3" name="2 İçerik Yer Tutucusu"/>
          <p:cNvSpPr>
            <a:spLocks noGrp="1"/>
          </p:cNvSpPr>
          <p:nvPr>
            <p:ph idx="1"/>
          </p:nvPr>
        </p:nvSpPr>
        <p:spPr/>
        <p:txBody>
          <a:bodyPr/>
          <a:lstStyle/>
          <a:p>
            <a:r>
              <a:rPr lang="tr-TR" dirty="0" smtClean="0">
                <a:latin typeface="Arial" pitchFamily="34" charset="0"/>
                <a:cs typeface="Arial" pitchFamily="34" charset="0"/>
              </a:rPr>
              <a:t>KC </a:t>
            </a:r>
            <a:r>
              <a:rPr lang="tr-TR" dirty="0" err="1" smtClean="0">
                <a:latin typeface="Arial" pitchFamily="34" charset="0"/>
                <a:cs typeface="Arial" pitchFamily="34" charset="0"/>
              </a:rPr>
              <a:t>parenkima</a:t>
            </a:r>
            <a:r>
              <a:rPr lang="tr-TR" dirty="0" smtClean="0">
                <a:latin typeface="Arial" pitchFamily="34" charset="0"/>
                <a:cs typeface="Arial" pitchFamily="34" charset="0"/>
              </a:rPr>
              <a:t> kitlesinin (</a:t>
            </a:r>
            <a:r>
              <a:rPr lang="tr-TR" dirty="0" err="1" smtClean="0">
                <a:latin typeface="Arial" pitchFamily="34" charset="0"/>
                <a:cs typeface="Arial" pitchFamily="34" charset="0"/>
              </a:rPr>
              <a:t>hepatosit</a:t>
            </a:r>
            <a:r>
              <a:rPr lang="tr-TR" dirty="0" smtClean="0">
                <a:latin typeface="Arial" pitchFamily="34" charset="0"/>
                <a:cs typeface="Arial" pitchFamily="34" charset="0"/>
              </a:rPr>
              <a:t> sayısının) azalması</a:t>
            </a:r>
          </a:p>
          <a:p>
            <a:r>
              <a:rPr lang="tr-TR" dirty="0" err="1" smtClean="0">
                <a:latin typeface="Arial" pitchFamily="34" charset="0"/>
                <a:cs typeface="Arial" pitchFamily="34" charset="0"/>
              </a:rPr>
              <a:t>Hepatositlerin</a:t>
            </a:r>
            <a:r>
              <a:rPr lang="tr-TR" dirty="0" smtClean="0">
                <a:latin typeface="Arial" pitchFamily="34" charset="0"/>
                <a:cs typeface="Arial" pitchFamily="34" charset="0"/>
              </a:rPr>
              <a:t> fonksiyonunun bozulması</a:t>
            </a:r>
          </a:p>
          <a:p>
            <a:r>
              <a:rPr lang="tr-TR" dirty="0" smtClean="0">
                <a:latin typeface="Arial" pitchFamily="34" charset="0"/>
                <a:cs typeface="Arial" pitchFamily="34" charset="0"/>
              </a:rPr>
              <a:t>KC kan dolaşımının bozulması</a:t>
            </a:r>
            <a:endParaRPr lang="tr-TR"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BÖBREKLERDEN İTRAH</a:t>
            </a:r>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latin typeface="Arial" pitchFamily="34" charset="0"/>
                <a:cs typeface="Arial" pitchFamily="34" charset="0"/>
              </a:rPr>
              <a:t>Glomerüler</a:t>
            </a:r>
            <a:r>
              <a:rPr lang="tr-TR" dirty="0" smtClean="0">
                <a:latin typeface="Arial" pitchFamily="34" charset="0"/>
                <a:cs typeface="Arial" pitchFamily="34" charset="0"/>
              </a:rPr>
              <a:t> </a:t>
            </a:r>
            <a:r>
              <a:rPr lang="tr-TR" dirty="0" err="1" smtClean="0">
                <a:latin typeface="Arial" pitchFamily="34" charset="0"/>
                <a:cs typeface="Arial" pitchFamily="34" charset="0"/>
              </a:rPr>
              <a:t>filtrasyon</a:t>
            </a:r>
            <a:r>
              <a:rPr lang="tr-TR" dirty="0" smtClean="0">
                <a:latin typeface="Arial" pitchFamily="34" charset="0"/>
                <a:cs typeface="Arial" pitchFamily="34" charset="0"/>
              </a:rPr>
              <a:t> hızı, </a:t>
            </a:r>
            <a:r>
              <a:rPr lang="tr-TR" dirty="0" err="1" smtClean="0">
                <a:latin typeface="Arial" pitchFamily="34" charset="0"/>
                <a:cs typeface="Arial" pitchFamily="34" charset="0"/>
              </a:rPr>
              <a:t>glomerüler</a:t>
            </a:r>
            <a:r>
              <a:rPr lang="tr-TR" dirty="0" smtClean="0">
                <a:latin typeface="Arial" pitchFamily="34" charset="0"/>
                <a:cs typeface="Arial" pitchFamily="34" charset="0"/>
              </a:rPr>
              <a:t> kan akımı ile </a:t>
            </a:r>
            <a:r>
              <a:rPr lang="tr-TR" dirty="0" err="1" smtClean="0">
                <a:latin typeface="Arial" pitchFamily="34" charset="0"/>
                <a:cs typeface="Arial" pitchFamily="34" charset="0"/>
              </a:rPr>
              <a:t>dogru</a:t>
            </a:r>
            <a:r>
              <a:rPr lang="tr-TR" dirty="0" smtClean="0">
                <a:latin typeface="Arial" pitchFamily="34" charset="0"/>
                <a:cs typeface="Arial" pitchFamily="34" charset="0"/>
              </a:rPr>
              <a:t> orantılı</a:t>
            </a:r>
          </a:p>
          <a:p>
            <a:r>
              <a:rPr lang="tr-TR" dirty="0" smtClean="0">
                <a:latin typeface="Arial" pitchFamily="34" charset="0"/>
                <a:cs typeface="Arial" pitchFamily="34" charset="0"/>
              </a:rPr>
              <a:t>Plazma proteinlerine bağlanma ile ters orantılı</a:t>
            </a:r>
          </a:p>
          <a:p>
            <a:r>
              <a:rPr lang="tr-TR" dirty="0" smtClean="0">
                <a:latin typeface="Arial" pitchFamily="34" charset="0"/>
                <a:cs typeface="Arial" pitchFamily="34" charset="0"/>
              </a:rPr>
              <a:t>Dakikada </a:t>
            </a:r>
            <a:r>
              <a:rPr lang="tr-TR" dirty="0" err="1" smtClean="0">
                <a:latin typeface="Arial" pitchFamily="34" charset="0"/>
                <a:cs typeface="Arial" pitchFamily="34" charset="0"/>
              </a:rPr>
              <a:t>filtrasyon</a:t>
            </a:r>
            <a:r>
              <a:rPr lang="tr-TR" dirty="0" smtClean="0">
                <a:latin typeface="Arial" pitchFamily="34" charset="0"/>
                <a:cs typeface="Arial" pitchFamily="34" charset="0"/>
              </a:rPr>
              <a:t> 130 ml, günde 190 litre, idrar 1.5litre</a:t>
            </a:r>
          </a:p>
          <a:p>
            <a:r>
              <a:rPr lang="tr-TR" dirty="0" smtClean="0">
                <a:latin typeface="Arial" pitchFamily="34" charset="0"/>
                <a:cs typeface="Arial" pitchFamily="34" charset="0"/>
              </a:rPr>
              <a:t>Bağlı ilaç ve diğer büyük moleküllü proteinler </a:t>
            </a:r>
            <a:r>
              <a:rPr lang="tr-TR" dirty="0" err="1" smtClean="0">
                <a:latin typeface="Arial" pitchFamily="34" charset="0"/>
                <a:cs typeface="Arial" pitchFamily="34" charset="0"/>
              </a:rPr>
              <a:t>glomerüler</a:t>
            </a:r>
            <a:r>
              <a:rPr lang="tr-TR" dirty="0" smtClean="0">
                <a:latin typeface="Arial" pitchFamily="34" charset="0"/>
                <a:cs typeface="Arial" pitchFamily="34" charset="0"/>
              </a:rPr>
              <a:t> </a:t>
            </a:r>
            <a:r>
              <a:rPr lang="tr-TR" dirty="0" err="1" smtClean="0">
                <a:latin typeface="Arial" pitchFamily="34" charset="0"/>
                <a:cs typeface="Arial" pitchFamily="34" charset="0"/>
              </a:rPr>
              <a:t>filtrasyona</a:t>
            </a:r>
            <a:r>
              <a:rPr lang="tr-TR" dirty="0" smtClean="0">
                <a:latin typeface="Arial" pitchFamily="34" charset="0"/>
                <a:cs typeface="Arial" pitchFamily="34" charset="0"/>
              </a:rPr>
              <a:t> uğramaz</a:t>
            </a:r>
            <a:endParaRPr lang="tr-TR" dirty="0">
              <a:latin typeface="Arial" pitchFamily="34" charset="0"/>
              <a:cs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err="1" smtClean="0">
                <a:latin typeface="Arial" pitchFamily="34" charset="0"/>
                <a:cs typeface="Arial" pitchFamily="34" charset="0"/>
              </a:rPr>
              <a:t>Tübüler</a:t>
            </a:r>
            <a:r>
              <a:rPr lang="tr-TR" dirty="0" smtClean="0">
                <a:latin typeface="Arial" pitchFamily="34" charset="0"/>
                <a:cs typeface="Arial" pitchFamily="34" charset="0"/>
              </a:rPr>
              <a:t> salgılanma;</a:t>
            </a:r>
          </a:p>
          <a:p>
            <a:r>
              <a:rPr lang="tr-TR" dirty="0" err="1" smtClean="0">
                <a:latin typeface="Arial" pitchFamily="34" charset="0"/>
                <a:cs typeface="Arial" pitchFamily="34" charset="0"/>
              </a:rPr>
              <a:t>Proksimal</a:t>
            </a:r>
            <a:r>
              <a:rPr lang="tr-TR" dirty="0" smtClean="0">
                <a:latin typeface="Arial" pitchFamily="34" charset="0"/>
                <a:cs typeface="Arial" pitchFamily="34" charset="0"/>
              </a:rPr>
              <a:t> </a:t>
            </a:r>
            <a:r>
              <a:rPr lang="tr-TR" dirty="0" err="1" smtClean="0">
                <a:latin typeface="Arial" pitchFamily="34" charset="0"/>
                <a:cs typeface="Arial" pitchFamily="34" charset="0"/>
              </a:rPr>
              <a:t>tübüllerde</a:t>
            </a:r>
            <a:r>
              <a:rPr lang="tr-TR" dirty="0" smtClean="0">
                <a:latin typeface="Arial" pitchFamily="34" charset="0"/>
                <a:cs typeface="Arial" pitchFamily="34" charset="0"/>
              </a:rPr>
              <a:t> gerçekleşir</a:t>
            </a:r>
          </a:p>
          <a:p>
            <a:r>
              <a:rPr lang="tr-TR" dirty="0" smtClean="0">
                <a:latin typeface="Arial" pitchFamily="34" charset="0"/>
                <a:cs typeface="Arial" pitchFamily="34" charset="0"/>
              </a:rPr>
              <a:t>Asidik ilaçları </a:t>
            </a:r>
            <a:r>
              <a:rPr lang="tr-TR" dirty="0" err="1" smtClean="0">
                <a:latin typeface="Arial" pitchFamily="34" charset="0"/>
                <a:cs typeface="Arial" pitchFamily="34" charset="0"/>
              </a:rPr>
              <a:t>anyonik</a:t>
            </a:r>
            <a:r>
              <a:rPr lang="tr-TR" dirty="0" smtClean="0">
                <a:latin typeface="Arial" pitchFamily="34" charset="0"/>
                <a:cs typeface="Arial" pitchFamily="34" charset="0"/>
              </a:rPr>
              <a:t> taşıyıcı</a:t>
            </a:r>
          </a:p>
          <a:p>
            <a:r>
              <a:rPr lang="tr-TR" dirty="0" smtClean="0">
                <a:latin typeface="Arial" pitchFamily="34" charset="0"/>
                <a:cs typeface="Arial" pitchFamily="34" charset="0"/>
              </a:rPr>
              <a:t>Bazikleri </a:t>
            </a:r>
            <a:r>
              <a:rPr lang="tr-TR" dirty="0" err="1" smtClean="0">
                <a:latin typeface="Arial" pitchFamily="34" charset="0"/>
                <a:cs typeface="Arial" pitchFamily="34" charset="0"/>
              </a:rPr>
              <a:t>katyonik</a:t>
            </a:r>
            <a:r>
              <a:rPr lang="tr-TR" dirty="0" smtClean="0">
                <a:latin typeface="Arial" pitchFamily="34" charset="0"/>
                <a:cs typeface="Arial" pitchFamily="34" charset="0"/>
              </a:rPr>
              <a:t> taşıyıcı</a:t>
            </a:r>
          </a:p>
          <a:p>
            <a:r>
              <a:rPr lang="tr-TR" dirty="0" err="1" smtClean="0">
                <a:latin typeface="Arial" pitchFamily="34" charset="0"/>
                <a:cs typeface="Arial" pitchFamily="34" charset="0"/>
              </a:rPr>
              <a:t>Probenesid</a:t>
            </a:r>
            <a:r>
              <a:rPr lang="tr-TR" dirty="0" smtClean="0">
                <a:latin typeface="Arial" pitchFamily="34" charset="0"/>
                <a:cs typeface="Arial" pitchFamily="34" charset="0"/>
              </a:rPr>
              <a:t>-penisilin, </a:t>
            </a:r>
            <a:r>
              <a:rPr lang="tr-TR" dirty="0" err="1" smtClean="0">
                <a:latin typeface="Arial" pitchFamily="34" charset="0"/>
                <a:cs typeface="Arial" pitchFamily="34" charset="0"/>
              </a:rPr>
              <a:t>anyonik</a:t>
            </a:r>
            <a:r>
              <a:rPr lang="tr-TR" dirty="0" smtClean="0">
                <a:latin typeface="Arial" pitchFamily="34" charset="0"/>
                <a:cs typeface="Arial" pitchFamily="34" charset="0"/>
              </a:rPr>
              <a:t> t.</a:t>
            </a:r>
          </a:p>
          <a:p>
            <a:r>
              <a:rPr lang="tr-TR" dirty="0" err="1" smtClean="0">
                <a:latin typeface="Arial" pitchFamily="34" charset="0"/>
                <a:cs typeface="Arial" pitchFamily="34" charset="0"/>
              </a:rPr>
              <a:t>Probenesid</a:t>
            </a:r>
            <a:r>
              <a:rPr lang="tr-TR" dirty="0" smtClean="0">
                <a:latin typeface="Arial" pitchFamily="34" charset="0"/>
                <a:cs typeface="Arial" pitchFamily="34" charset="0"/>
              </a:rPr>
              <a:t>-ürik </a:t>
            </a:r>
            <a:r>
              <a:rPr lang="tr-TR" dirty="0" err="1" smtClean="0">
                <a:latin typeface="Arial" pitchFamily="34" charset="0"/>
                <a:cs typeface="Arial" pitchFamily="34" charset="0"/>
              </a:rPr>
              <a:t>asid</a:t>
            </a:r>
            <a:r>
              <a:rPr lang="tr-TR" dirty="0" smtClean="0">
                <a:latin typeface="Arial" pitchFamily="34" charset="0"/>
                <a:cs typeface="Arial" pitchFamily="34" charset="0"/>
              </a:rPr>
              <a:t>, </a:t>
            </a:r>
            <a:r>
              <a:rPr lang="tr-TR" dirty="0" err="1" smtClean="0">
                <a:latin typeface="Arial" pitchFamily="34" charset="0"/>
                <a:cs typeface="Arial" pitchFamily="34" charset="0"/>
              </a:rPr>
              <a:t>anyonik</a:t>
            </a:r>
            <a:r>
              <a:rPr lang="tr-TR" smtClean="0">
                <a:latin typeface="Arial" pitchFamily="34" charset="0"/>
                <a:cs typeface="Arial" pitchFamily="34" charset="0"/>
              </a:rPr>
              <a:t> t.</a:t>
            </a:r>
            <a:endParaRPr lang="tr-TR" dirty="0" smtClean="0">
              <a:latin typeface="Arial" pitchFamily="34" charset="0"/>
              <a:cs typeface="Arial" pitchFamily="34" charset="0"/>
            </a:endParaRPr>
          </a:p>
          <a:p>
            <a:r>
              <a:rPr lang="tr-TR" dirty="0" smtClean="0">
                <a:latin typeface="Arial" pitchFamily="34" charset="0"/>
                <a:cs typeface="Arial" pitchFamily="34" charset="0"/>
              </a:rPr>
              <a:t>650ml/</a:t>
            </a:r>
            <a:r>
              <a:rPr lang="tr-TR" dirty="0" err="1" smtClean="0">
                <a:latin typeface="Arial" pitchFamily="34" charset="0"/>
                <a:cs typeface="Arial" pitchFamily="34" charset="0"/>
              </a:rPr>
              <a:t>dak</a:t>
            </a:r>
            <a:endParaRPr lang="tr-TR"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err="1" smtClean="0"/>
              <a:t>Kloramfenikol</a:t>
            </a:r>
            <a:r>
              <a:rPr lang="tr-TR" dirty="0" smtClean="0"/>
              <a:t>, </a:t>
            </a:r>
          </a:p>
          <a:p>
            <a:r>
              <a:rPr lang="tr-TR" dirty="0" err="1" smtClean="0"/>
              <a:t>klorpromazin</a:t>
            </a:r>
            <a:r>
              <a:rPr lang="tr-TR" dirty="0" smtClean="0"/>
              <a:t>, </a:t>
            </a:r>
          </a:p>
          <a:p>
            <a:r>
              <a:rPr lang="tr-TR" dirty="0" err="1" smtClean="0"/>
              <a:t>dijitoksin</a:t>
            </a:r>
            <a:r>
              <a:rPr lang="tr-TR" dirty="0" smtClean="0"/>
              <a:t>, </a:t>
            </a:r>
          </a:p>
          <a:p>
            <a:r>
              <a:rPr lang="tr-TR" dirty="0" err="1" smtClean="0"/>
              <a:t>Steroidler</a:t>
            </a:r>
            <a:endParaRPr lang="tr-TR" dirty="0"/>
          </a:p>
          <a:p>
            <a:endParaRPr lang="tr-TR" dirty="0" smtClean="0"/>
          </a:p>
          <a:p>
            <a:pPr>
              <a:buNone/>
            </a:pPr>
            <a:r>
              <a:rPr lang="tr-TR" dirty="0" err="1" smtClean="0"/>
              <a:t>enterohepatik</a:t>
            </a:r>
            <a:r>
              <a:rPr lang="tr-TR" dirty="0" smtClean="0"/>
              <a:t> </a:t>
            </a:r>
            <a:r>
              <a:rPr lang="tr-TR" dirty="0" err="1" smtClean="0"/>
              <a:t>siklusa</a:t>
            </a:r>
            <a:r>
              <a:rPr lang="tr-TR" dirty="0" smtClean="0"/>
              <a:t> girer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99592" y="332656"/>
            <a:ext cx="6735692" cy="736602"/>
          </a:xfrm>
        </p:spPr>
        <p:txBody>
          <a:bodyPr>
            <a:normAutofit fontScale="90000"/>
          </a:bodyPr>
          <a:lstStyle/>
          <a:p>
            <a:r>
              <a:rPr lang="tr-TR" dirty="0" smtClean="0">
                <a:latin typeface="Arial" pitchFamily="34" charset="0"/>
                <a:cs typeface="Arial" pitchFamily="34" charset="0"/>
              </a:rPr>
              <a:t>İLAÇLARIN DAĞILIMI</a:t>
            </a:r>
            <a:endParaRPr lang="tr-TR" dirty="0">
              <a:latin typeface="Arial" pitchFamily="34" charset="0"/>
              <a:cs typeface="Arial" pitchFamily="34" charset="0"/>
            </a:endParaRPr>
          </a:p>
        </p:txBody>
      </p:sp>
      <p:sp>
        <p:nvSpPr>
          <p:cNvPr id="3" name="2 Dikdörtgen"/>
          <p:cNvSpPr/>
          <p:nvPr/>
        </p:nvSpPr>
        <p:spPr>
          <a:xfrm>
            <a:off x="714348" y="1643050"/>
            <a:ext cx="7858180" cy="4573560"/>
          </a:xfrm>
          <a:prstGeom prst="rect">
            <a:avLst/>
          </a:prstGeom>
        </p:spPr>
        <p:txBody>
          <a:bodyPr wrap="square">
            <a:spAutoFit/>
          </a:bodyPr>
          <a:lstStyle/>
          <a:p>
            <a:pPr marL="812800" indent="-812800">
              <a:lnSpc>
                <a:spcPct val="80000"/>
              </a:lnSpc>
              <a:defRPr/>
            </a:pPr>
            <a:r>
              <a:rPr lang="tr-TR" sz="2800" b="1" dirty="0" smtClean="0">
                <a:solidFill>
                  <a:schemeClr val="accent1">
                    <a:lumMod val="75000"/>
                  </a:schemeClr>
                </a:solidFill>
                <a:latin typeface="Arial" pitchFamily="34" charset="0"/>
                <a:cs typeface="Arial" pitchFamily="34" charset="0"/>
              </a:rPr>
              <a:t>İlaçların dağıldığı fizyolojik </a:t>
            </a:r>
            <a:r>
              <a:rPr lang="tr-TR" sz="2800" b="1" dirty="0" err="1" smtClean="0">
                <a:solidFill>
                  <a:schemeClr val="accent1">
                    <a:lumMod val="75000"/>
                  </a:schemeClr>
                </a:solidFill>
                <a:latin typeface="Arial" pitchFamily="34" charset="0"/>
                <a:cs typeface="Arial" pitchFamily="34" charset="0"/>
              </a:rPr>
              <a:t>kompartmanlar</a:t>
            </a:r>
            <a:endParaRPr lang="tr-TR" sz="2800" dirty="0" smtClean="0">
              <a:solidFill>
                <a:schemeClr val="accent1">
                  <a:lumMod val="75000"/>
                </a:schemeClr>
              </a:solidFill>
              <a:latin typeface="Arial" pitchFamily="34" charset="0"/>
              <a:cs typeface="Arial" pitchFamily="34" charset="0"/>
            </a:endParaRPr>
          </a:p>
          <a:p>
            <a:pPr marL="812800" indent="-812800">
              <a:lnSpc>
                <a:spcPct val="80000"/>
              </a:lnSpc>
              <a:defRPr/>
            </a:pPr>
            <a:endParaRPr lang="tr-TR" sz="2800" dirty="0" smtClean="0">
              <a:latin typeface="Arial" pitchFamily="34" charset="0"/>
              <a:cs typeface="Arial" pitchFamily="34" charset="0"/>
            </a:endParaRPr>
          </a:p>
          <a:p>
            <a:pPr marL="812800" indent="-812800">
              <a:lnSpc>
                <a:spcPct val="80000"/>
              </a:lnSpc>
              <a:defRPr/>
            </a:pPr>
            <a:r>
              <a:rPr lang="tr-TR" sz="2800" dirty="0" smtClean="0">
                <a:latin typeface="Arial" pitchFamily="34" charset="0"/>
                <a:cs typeface="Arial" pitchFamily="34" charset="0"/>
              </a:rPr>
              <a:t>Plazma</a:t>
            </a:r>
          </a:p>
          <a:p>
            <a:pPr marL="812800" indent="-812800">
              <a:lnSpc>
                <a:spcPct val="80000"/>
              </a:lnSpc>
              <a:defRPr/>
            </a:pPr>
            <a:r>
              <a:rPr lang="tr-TR" sz="2800" dirty="0" smtClean="0">
                <a:latin typeface="Arial" pitchFamily="34" charset="0"/>
                <a:cs typeface="Arial" pitchFamily="34" charset="0"/>
              </a:rPr>
              <a:t>	</a:t>
            </a:r>
            <a:r>
              <a:rPr lang="tr-TR" sz="2800" dirty="0" smtClean="0">
                <a:solidFill>
                  <a:schemeClr val="folHlink"/>
                </a:solidFill>
                <a:latin typeface="Arial" pitchFamily="34" charset="0"/>
                <a:cs typeface="Arial" pitchFamily="34" charset="0"/>
              </a:rPr>
              <a:t>Albümin </a:t>
            </a:r>
            <a:r>
              <a:rPr lang="tr-TR" sz="2800" dirty="0" smtClean="0">
                <a:latin typeface="Arial" pitchFamily="34" charset="0"/>
                <a:cs typeface="Arial" pitchFamily="34" charset="0"/>
              </a:rPr>
              <a:t>(</a:t>
            </a:r>
            <a:r>
              <a:rPr lang="tr-TR" sz="2800" dirty="0" err="1" smtClean="0">
                <a:latin typeface="Arial" pitchFamily="34" charset="0"/>
                <a:cs typeface="Arial" pitchFamily="34" charset="0"/>
              </a:rPr>
              <a:t>Dikumarol</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varfarin</a:t>
            </a:r>
            <a:r>
              <a:rPr lang="tr-TR" sz="2800" dirty="0" smtClean="0">
                <a:latin typeface="Arial" pitchFamily="34" charset="0"/>
                <a:cs typeface="Arial" pitchFamily="34" charset="0"/>
              </a:rPr>
              <a:t>, uzun etkili </a:t>
            </a:r>
            <a:r>
              <a:rPr lang="tr-TR" sz="2800" dirty="0" err="1" smtClean="0">
                <a:latin typeface="Arial" pitchFamily="34" charset="0"/>
                <a:cs typeface="Arial" pitchFamily="34" charset="0"/>
              </a:rPr>
              <a:t>sülfonamidler</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tolbutamid</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furosemid</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dijitoksin</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diazepam</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fenitoin</a:t>
            </a:r>
            <a:r>
              <a:rPr lang="tr-TR" sz="2800" dirty="0" smtClean="0">
                <a:latin typeface="Arial" pitchFamily="34" charset="0"/>
                <a:cs typeface="Arial" pitchFamily="34" charset="0"/>
              </a:rPr>
              <a:t>)</a:t>
            </a:r>
          </a:p>
          <a:p>
            <a:pPr marL="812800" indent="-812800">
              <a:lnSpc>
                <a:spcPct val="80000"/>
              </a:lnSpc>
              <a:defRPr/>
            </a:pPr>
            <a:r>
              <a:rPr lang="tr-TR" sz="2800" dirty="0" smtClean="0">
                <a:latin typeface="Arial" pitchFamily="34" charset="0"/>
                <a:cs typeface="Arial" pitchFamily="34" charset="0"/>
              </a:rPr>
              <a:t>	</a:t>
            </a:r>
          </a:p>
          <a:p>
            <a:pPr marL="812800" indent="-812800">
              <a:lnSpc>
                <a:spcPct val="80000"/>
              </a:lnSpc>
              <a:defRPr/>
            </a:pPr>
            <a:r>
              <a:rPr lang="tr-TR" sz="2800" dirty="0" smtClean="0">
                <a:solidFill>
                  <a:schemeClr val="folHlink"/>
                </a:solidFill>
                <a:latin typeface="Arial" pitchFamily="34" charset="0"/>
                <a:cs typeface="Arial" pitchFamily="34" charset="0"/>
              </a:rPr>
              <a:t>	 α1-</a:t>
            </a:r>
            <a:r>
              <a:rPr lang="tr-TR" sz="2800" dirty="0" err="1" smtClean="0">
                <a:solidFill>
                  <a:schemeClr val="folHlink"/>
                </a:solidFill>
                <a:latin typeface="Arial" pitchFamily="34" charset="0"/>
                <a:cs typeface="Arial" pitchFamily="34" charset="0"/>
              </a:rPr>
              <a:t>asid</a:t>
            </a:r>
            <a:r>
              <a:rPr lang="tr-TR" sz="2800" dirty="0" smtClean="0">
                <a:solidFill>
                  <a:schemeClr val="folHlink"/>
                </a:solidFill>
                <a:latin typeface="Arial" pitchFamily="34" charset="0"/>
                <a:cs typeface="Arial" pitchFamily="34" charset="0"/>
              </a:rPr>
              <a:t> </a:t>
            </a:r>
            <a:r>
              <a:rPr lang="tr-TR" sz="2800" dirty="0" err="1" smtClean="0">
                <a:solidFill>
                  <a:schemeClr val="folHlink"/>
                </a:solidFill>
                <a:latin typeface="Arial" pitchFamily="34" charset="0"/>
                <a:cs typeface="Arial" pitchFamily="34" charset="0"/>
              </a:rPr>
              <a:t>glukoprotein</a:t>
            </a:r>
            <a:r>
              <a:rPr lang="tr-TR" sz="2800" dirty="0" smtClean="0">
                <a:solidFill>
                  <a:schemeClr val="folHlink"/>
                </a:solidFill>
                <a:latin typeface="Arial" pitchFamily="34" charset="0"/>
                <a:cs typeface="Arial" pitchFamily="34" charset="0"/>
              </a:rPr>
              <a:t>, beta </a:t>
            </a:r>
            <a:r>
              <a:rPr lang="tr-TR" sz="2800" dirty="0" err="1" smtClean="0">
                <a:solidFill>
                  <a:schemeClr val="folHlink"/>
                </a:solidFill>
                <a:latin typeface="Arial" pitchFamily="34" charset="0"/>
                <a:cs typeface="Arial" pitchFamily="34" charset="0"/>
              </a:rPr>
              <a:t>globulin</a:t>
            </a:r>
            <a:r>
              <a:rPr lang="tr-TR" sz="2800" dirty="0" smtClean="0">
                <a:solidFill>
                  <a:schemeClr val="folHlink"/>
                </a:solidFill>
                <a:latin typeface="Arial" pitchFamily="34" charset="0"/>
                <a:cs typeface="Arial" pitchFamily="34" charset="0"/>
              </a:rPr>
              <a:t> </a:t>
            </a:r>
            <a:r>
              <a:rPr lang="tr-TR" sz="2800" dirty="0" smtClean="0">
                <a:latin typeface="Arial" pitchFamily="34" charset="0"/>
                <a:cs typeface="Arial" pitchFamily="34" charset="0"/>
              </a:rPr>
              <a:t>(</a:t>
            </a:r>
            <a:r>
              <a:rPr lang="tr-TR" sz="2800" dirty="0" err="1" smtClean="0">
                <a:latin typeface="Arial" pitchFamily="34" charset="0"/>
                <a:cs typeface="Arial" pitchFamily="34" charset="0"/>
              </a:rPr>
              <a:t>inflamatuvar</a:t>
            </a:r>
            <a:r>
              <a:rPr lang="tr-TR" sz="2800" dirty="0" smtClean="0">
                <a:latin typeface="Arial" pitchFamily="34" charset="0"/>
                <a:cs typeface="Arial" pitchFamily="34" charset="0"/>
              </a:rPr>
              <a:t> hastalıklarda artarlar)</a:t>
            </a:r>
          </a:p>
          <a:p>
            <a:pPr marL="812800" indent="-812800">
              <a:lnSpc>
                <a:spcPct val="80000"/>
              </a:lnSpc>
              <a:defRPr/>
            </a:pPr>
            <a:r>
              <a:rPr lang="tr-TR" sz="2800" dirty="0" smtClean="0">
                <a:latin typeface="Arial" pitchFamily="34" charset="0"/>
                <a:cs typeface="Arial" pitchFamily="34" charset="0"/>
              </a:rPr>
              <a:t>	</a:t>
            </a:r>
          </a:p>
          <a:p>
            <a:pPr marL="812800" indent="-812800">
              <a:lnSpc>
                <a:spcPct val="80000"/>
              </a:lnSpc>
              <a:defRPr/>
            </a:pPr>
            <a:r>
              <a:rPr lang="tr-TR" sz="2800" dirty="0" err="1" smtClean="0">
                <a:latin typeface="Arial" pitchFamily="34" charset="0"/>
                <a:cs typeface="Arial" pitchFamily="34" charset="0"/>
              </a:rPr>
              <a:t>İnterstisyel</a:t>
            </a:r>
            <a:r>
              <a:rPr lang="tr-TR" sz="2800" dirty="0" smtClean="0">
                <a:latin typeface="Arial" pitchFamily="34" charset="0"/>
                <a:cs typeface="Arial" pitchFamily="34" charset="0"/>
              </a:rPr>
              <a:t> (hücrelerarası) sıvı </a:t>
            </a:r>
          </a:p>
          <a:p>
            <a:pPr marL="812800" indent="-812800">
              <a:lnSpc>
                <a:spcPct val="80000"/>
              </a:lnSpc>
              <a:defRPr/>
            </a:pPr>
            <a:endParaRPr lang="tr-TR" sz="2800" dirty="0" smtClean="0">
              <a:latin typeface="Arial" pitchFamily="34" charset="0"/>
              <a:cs typeface="Arial" pitchFamily="34" charset="0"/>
            </a:endParaRPr>
          </a:p>
          <a:p>
            <a:pPr marL="812800" indent="-812800">
              <a:lnSpc>
                <a:spcPct val="80000"/>
              </a:lnSpc>
              <a:defRPr/>
            </a:pPr>
            <a:r>
              <a:rPr lang="tr-TR" sz="2800" dirty="0" err="1" smtClean="0">
                <a:latin typeface="Arial" pitchFamily="34" charset="0"/>
                <a:cs typeface="Arial" pitchFamily="34" charset="0"/>
              </a:rPr>
              <a:t>İntraselüler</a:t>
            </a:r>
            <a:r>
              <a:rPr lang="tr-TR" sz="2800" dirty="0" smtClean="0">
                <a:latin typeface="Arial" pitchFamily="34" charset="0"/>
                <a:cs typeface="Arial" pitchFamily="34" charset="0"/>
              </a:rPr>
              <a:t> (</a:t>
            </a:r>
            <a:r>
              <a:rPr lang="tr-TR" sz="2800" dirty="0" err="1" smtClean="0">
                <a:latin typeface="Arial" pitchFamily="34" charset="0"/>
                <a:cs typeface="Arial" pitchFamily="34" charset="0"/>
              </a:rPr>
              <a:t>hücreiçi</a:t>
            </a:r>
            <a:r>
              <a:rPr lang="tr-TR" sz="2800" dirty="0" smtClean="0">
                <a:latin typeface="Arial" pitchFamily="34" charset="0"/>
                <a:cs typeface="Arial" pitchFamily="34" charset="0"/>
              </a:rPr>
              <a:t>) sıvı </a:t>
            </a:r>
            <a:endParaRPr lang="tr-TR" sz="2800" b="1"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DİSTRİBUTİON of drugs ile ilgili görsel sonucu"/>
          <p:cNvPicPr>
            <a:picLocks noChangeAspect="1" noChangeArrowheads="1"/>
          </p:cNvPicPr>
          <p:nvPr/>
        </p:nvPicPr>
        <p:blipFill>
          <a:blip r:embed="rId2" cstate="print"/>
          <a:srcRect/>
          <a:stretch>
            <a:fillRect/>
          </a:stretch>
        </p:blipFill>
        <p:spPr bwMode="auto">
          <a:xfrm>
            <a:off x="857223" y="285728"/>
            <a:ext cx="7897551" cy="592935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smtClean="0">
                <a:solidFill>
                  <a:srgbClr val="FF0000"/>
                </a:solidFill>
              </a:rPr>
              <a:t>İlaçların bağlanma oranı;</a:t>
            </a:r>
            <a:endParaRPr lang="tr-TR" dirty="0">
              <a:solidFill>
                <a:srgbClr val="FF0000"/>
              </a:solidFill>
            </a:endParaRPr>
          </a:p>
        </p:txBody>
      </p:sp>
      <p:sp>
        <p:nvSpPr>
          <p:cNvPr id="3" name="2 İçerik Yer Tutucusu"/>
          <p:cNvSpPr>
            <a:spLocks noGrp="1"/>
          </p:cNvSpPr>
          <p:nvPr>
            <p:ph idx="1"/>
          </p:nvPr>
        </p:nvSpPr>
        <p:spPr/>
        <p:txBody>
          <a:bodyPr/>
          <a:lstStyle/>
          <a:p>
            <a:r>
              <a:rPr lang="tr-TR" dirty="0" smtClean="0"/>
              <a:t>Protein konsantrasyonuna</a:t>
            </a:r>
          </a:p>
          <a:p>
            <a:r>
              <a:rPr lang="tr-TR" dirty="0" smtClean="0"/>
              <a:t>İlaç konsantrasyonuna</a:t>
            </a:r>
          </a:p>
          <a:p>
            <a:r>
              <a:rPr lang="tr-TR" dirty="0" smtClean="0"/>
              <a:t>Protein molekülleri üzerinde ilaç bağlayan yerlerin sayısına</a:t>
            </a:r>
          </a:p>
          <a:p>
            <a:r>
              <a:rPr lang="tr-TR" dirty="0" smtClean="0"/>
              <a:t>Bu yerlerin ilaca karşı </a:t>
            </a:r>
            <a:r>
              <a:rPr lang="tr-TR" dirty="0" err="1" smtClean="0"/>
              <a:t>afinitesine</a:t>
            </a:r>
            <a:endParaRPr lang="tr-TR" dirty="0" smtClean="0"/>
          </a:p>
          <a:p>
            <a:pPr>
              <a:buNone/>
            </a:pPr>
            <a:r>
              <a:rPr lang="tr-TR" dirty="0" smtClean="0"/>
              <a:t>bağlıdır.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r>
              <a:rPr lang="tr-TR" dirty="0" smtClean="0"/>
              <a:t>Aspirin</a:t>
            </a:r>
          </a:p>
          <a:p>
            <a:r>
              <a:rPr lang="tr-TR" dirty="0" err="1" smtClean="0"/>
              <a:t>Dizopiramid</a:t>
            </a:r>
            <a:endParaRPr lang="tr-TR" dirty="0" smtClean="0"/>
          </a:p>
          <a:p>
            <a:r>
              <a:rPr lang="tr-TR" dirty="0" err="1" smtClean="0"/>
              <a:t>Kinidin</a:t>
            </a:r>
            <a:endParaRPr lang="tr-TR" dirty="0" smtClean="0"/>
          </a:p>
          <a:p>
            <a:r>
              <a:rPr lang="tr-TR" dirty="0" err="1" smtClean="0"/>
              <a:t>Prednizolon</a:t>
            </a:r>
            <a:endParaRPr lang="tr-TR" dirty="0" smtClean="0"/>
          </a:p>
          <a:p>
            <a:r>
              <a:rPr lang="tr-TR" dirty="0" err="1" smtClean="0"/>
              <a:t>Valproik</a:t>
            </a:r>
            <a:r>
              <a:rPr lang="tr-TR" dirty="0" smtClean="0"/>
              <a:t> asit</a:t>
            </a:r>
          </a:p>
          <a:p>
            <a:r>
              <a:rPr lang="tr-TR" dirty="0" err="1" smtClean="0"/>
              <a:t>Sulfonamidler</a:t>
            </a:r>
            <a:endParaRPr lang="tr-TR" dirty="0" smtClean="0"/>
          </a:p>
          <a:p>
            <a:pPr>
              <a:buNone/>
            </a:pPr>
            <a:r>
              <a:rPr lang="tr-TR" dirty="0" smtClean="0"/>
              <a:t>Bağlanma yerleri </a:t>
            </a:r>
            <a:r>
              <a:rPr lang="tr-TR" dirty="0" err="1" smtClean="0"/>
              <a:t>terapötik</a:t>
            </a:r>
            <a:r>
              <a:rPr lang="tr-TR" dirty="0" smtClean="0"/>
              <a:t> dozda büyük ölçüde dolar, doz artarsa serbest ilaç artar</a:t>
            </a:r>
            <a:endParaRPr lang="tr-TR" dirty="0"/>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TotalTime>
  <Words>728</Words>
  <Application>Microsoft Office PowerPoint</Application>
  <PresentationFormat>Ekran Gösterisi (4:3)</PresentationFormat>
  <Paragraphs>160</Paragraphs>
  <Slides>46</Slides>
  <Notes>0</Notes>
  <HiddenSlides>0</HiddenSlides>
  <MMClips>0</MMClips>
  <ScaleCrop>false</ScaleCrop>
  <HeadingPairs>
    <vt:vector size="4" baseType="variant">
      <vt:variant>
        <vt:lpstr>Tema</vt:lpstr>
      </vt:variant>
      <vt:variant>
        <vt:i4>1</vt:i4>
      </vt:variant>
      <vt:variant>
        <vt:lpstr>Slayt Başlıkları</vt:lpstr>
      </vt:variant>
      <vt:variant>
        <vt:i4>46</vt:i4>
      </vt:variant>
    </vt:vector>
  </HeadingPairs>
  <TitlesOfParts>
    <vt:vector size="47" baseType="lpstr">
      <vt:lpstr>Ofis Teması</vt:lpstr>
      <vt:lpstr>Genel Farmakoloji</vt:lpstr>
      <vt:lpstr>İlk Geçiş Etkisi</vt:lpstr>
      <vt:lpstr>İlk geçiş etkisine uğrayan ilaçlar;</vt:lpstr>
      <vt:lpstr>ENTEROHEPATİK SİKLUS</vt:lpstr>
      <vt:lpstr>Slayt 5</vt:lpstr>
      <vt:lpstr>İLAÇLARIN DAĞILIMI</vt:lpstr>
      <vt:lpstr>Slayt 7</vt:lpstr>
      <vt:lpstr>İlaçların bağlanma oranı;</vt:lpstr>
      <vt:lpstr>Slayt 9</vt:lpstr>
      <vt:lpstr>Slayt 10</vt:lpstr>
      <vt:lpstr>Dağılım hızı;</vt:lpstr>
      <vt:lpstr>Slayt 12</vt:lpstr>
      <vt:lpstr>Kan beyin bariyeri</vt:lpstr>
      <vt:lpstr>Slayt 14</vt:lpstr>
      <vt:lpstr>Slayt 15</vt:lpstr>
      <vt:lpstr>Slayt 16</vt:lpstr>
      <vt:lpstr>Slayt 17</vt:lpstr>
      <vt:lpstr>SEKESTRASYON</vt:lpstr>
      <vt:lpstr>REDİSTRİBÜSYON</vt:lpstr>
      <vt:lpstr>İYON TUZAĞI</vt:lpstr>
      <vt:lpstr>Anne sütüne geçen;</vt:lpstr>
      <vt:lpstr>PLASENTADAN İLAÇ GEÇİŞİ</vt:lpstr>
      <vt:lpstr>SANAL DAĞILIM HACMİ</vt:lpstr>
      <vt:lpstr>DAĞILIMIN KİNETİĞİ</vt:lpstr>
      <vt:lpstr>BİYOTRANSFORMASYON</vt:lpstr>
      <vt:lpstr>ÖN İLAÇ (Prodrug)</vt:lpstr>
      <vt:lpstr>Slayt 27</vt:lpstr>
      <vt:lpstr>Slayt 28</vt:lpstr>
      <vt:lpstr>Oksidasyon</vt:lpstr>
      <vt:lpstr>Slayt 30</vt:lpstr>
      <vt:lpstr>Slayt 31</vt:lpstr>
      <vt:lpstr>Slayt 32</vt:lpstr>
      <vt:lpstr>Slayt 33</vt:lpstr>
      <vt:lpstr>Mikrozomal olmayan enzimlerle oksidasyon</vt:lpstr>
      <vt:lpstr>Konjugasyon</vt:lpstr>
      <vt:lpstr>Slayt 36</vt:lpstr>
      <vt:lpstr>Slayt 37</vt:lpstr>
      <vt:lpstr>Slayt 38</vt:lpstr>
      <vt:lpstr>Slayt 39</vt:lpstr>
      <vt:lpstr>Slayt 40</vt:lpstr>
      <vt:lpstr>Hepatik Eliminasyon</vt:lpstr>
      <vt:lpstr>Slayt 42</vt:lpstr>
      <vt:lpstr>Karaciğer hastalıklarının hepatik klerense etkisi</vt:lpstr>
      <vt:lpstr>BÖBREKLERDEN İTRAH</vt:lpstr>
      <vt:lpstr>Slayt 45</vt:lpstr>
      <vt:lpstr>Slayt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ebru</dc:creator>
  <cp:lastModifiedBy>ebru</cp:lastModifiedBy>
  <cp:revision>5</cp:revision>
  <dcterms:created xsi:type="dcterms:W3CDTF">2018-10-22T09:09:36Z</dcterms:created>
  <dcterms:modified xsi:type="dcterms:W3CDTF">2020-10-15T10:25:56Z</dcterms:modified>
</cp:coreProperties>
</file>