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4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D472-4084-4E54-AE54-6667975E6358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81F4-6E55-45E5-B488-DDDFC728572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D472-4084-4E54-AE54-6667975E6358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81F4-6E55-45E5-B488-DDDFC728572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D472-4084-4E54-AE54-6667975E6358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81F4-6E55-45E5-B488-DDDFC728572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D472-4084-4E54-AE54-6667975E6358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81F4-6E55-45E5-B488-DDDFC728572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D472-4084-4E54-AE54-6667975E6358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81F4-6E55-45E5-B488-DDDFC728572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D472-4084-4E54-AE54-6667975E6358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81F4-6E55-45E5-B488-DDDFC728572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D472-4084-4E54-AE54-6667975E6358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81F4-6E55-45E5-B488-DDDFC728572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D472-4084-4E54-AE54-6667975E6358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81F4-6E55-45E5-B488-DDDFC728572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D472-4084-4E54-AE54-6667975E6358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81F4-6E55-45E5-B488-DDDFC728572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D472-4084-4E54-AE54-6667975E6358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81F4-6E55-45E5-B488-DDDFC728572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D472-4084-4E54-AE54-6667975E6358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81F4-6E55-45E5-B488-DDDFC728572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D472-4084-4E54-AE54-6667975E6358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481F4-6E55-45E5-B488-DDDFC728572B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KLERENS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Eliminasyon hızının göstergesi, ml/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dak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KL=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infüzyon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hızı/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Css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dirty="0" err="1" smtClean="0">
                <a:latin typeface="Arial" pitchFamily="34" charset="0"/>
                <a:cs typeface="Arial" pitchFamily="34" charset="0"/>
              </a:rPr>
              <a:t>Css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, kararlı durum konsantrasyonu</a:t>
            </a:r>
          </a:p>
          <a:p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Renal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itrah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hızı=KL ren x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Cp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dirty="0" err="1" smtClean="0">
                <a:latin typeface="Arial" pitchFamily="34" charset="0"/>
                <a:cs typeface="Arial" pitchFamily="34" charset="0"/>
              </a:rPr>
              <a:t>Cp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, plazmadaki ilaç konsantrasyonu 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İlaç, etki yerinde minimum etkin konsantrasyonun üzerinde olmalı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İlaç etkisi doz bağımlı olarak artar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Konsantrasyon belli bir  değere ulaştığında, etki maksimuma çıkar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Kararlı durum konsantrasyonu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İlacın MEK değerinin üzerinde olmalıdır</a:t>
            </a: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Toksik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konsantrasyona yaklaşmamalıdır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Dalgalanma gösterir</a:t>
            </a: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Terapötik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indeksi dar olan ilaçlar için dalgalanmanın büyük olması sorun yaratır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İlaç konsantrasyonunun kararlı duruma erişme hızı, eliminasyon hız sabitine ve eliminasyon yarılanma ömrüne bağlıdır.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İlaç yarılanma ömrünün 4 katına eşit süre sonra ilacın plazmada platoya ulaştığı kabul edilir.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5046462" y="6021288"/>
            <a:ext cx="4097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Illustrated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,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74" y="0"/>
            <a:ext cx="39726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4 İçerik Yer Tutucusu" descr="IMG_72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148835" y="-1528148"/>
            <a:ext cx="4896544" cy="9194214"/>
          </a:xfrm>
        </p:spPr>
      </p:pic>
      <p:sp>
        <p:nvSpPr>
          <p:cNvPr id="4" name="3 Metin kutusu"/>
          <p:cNvSpPr txBox="1"/>
          <p:nvPr/>
        </p:nvSpPr>
        <p:spPr>
          <a:xfrm>
            <a:off x="3642814" y="6488668"/>
            <a:ext cx="5501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Illustrated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,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4 İçerik Yer Tutucusu" descr="IMG_72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-1"/>
            <a:ext cx="3763907" cy="6858001"/>
          </a:xfrm>
        </p:spPr>
      </p:pic>
      <p:sp>
        <p:nvSpPr>
          <p:cNvPr id="4" name="3 Metin kutusu"/>
          <p:cNvSpPr txBox="1"/>
          <p:nvPr/>
        </p:nvSpPr>
        <p:spPr>
          <a:xfrm>
            <a:off x="6372200" y="5805264"/>
            <a:ext cx="27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Illustrated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,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372200" y="5805264"/>
            <a:ext cx="27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Illustrated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,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4544" y="0"/>
            <a:ext cx="35149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372200" y="5805264"/>
            <a:ext cx="27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Illustrated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,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469015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372200" y="5805264"/>
            <a:ext cx="27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Illustrated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,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-891480"/>
            <a:ext cx="4550814" cy="8811483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Yükleme dozu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Etkinin çabuk başlaması isteniyorsa, ve ilaç kararlı durum konsantrasyonuna geç ulaşıyorsa ilacın başlangıç dozu yüksek verilir.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Kademeli doz yanıt ilişkisi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Yedek reseptör yoksa, EC50,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agonist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ilaç reseptör kompleksinin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disosiyasyon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sabitine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Kd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eşittir. 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>
                <a:latin typeface="Arial" pitchFamily="34" charset="0"/>
                <a:cs typeface="Arial" pitchFamily="34" charset="0"/>
              </a:rPr>
              <a:t>Renal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klerens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Değişmemiş ilacın böbreklerden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itrahı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suretiyle bir dakikada o ilaçtan temizlenen sanal plazma hacmidir.</a:t>
            </a:r>
          </a:p>
          <a:p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Plazma proteinlerine bağlanma ve</a:t>
            </a: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Tubuluslardan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reabsorbsiyon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etkiler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Kd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Agonistin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disosiyasyon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sabiti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Reseptörün %50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ni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işgal etmek için gereken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agonist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konsantrasyonu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Yüksek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afiniteli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agonist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, bağlanma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potensi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yüksek,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Kd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si küçük, düşük konsantrasyonda reseptöre bağlanabilen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agonisttir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Kuvantal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doz yanıt eğrisi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Etki ya hep ya hiç şeklinde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ED50 değeri bulunur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uantal dose response curve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6780244" cy="5085184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42910" y="142852"/>
            <a:ext cx="7772400" cy="1143000"/>
          </a:xfrm>
        </p:spPr>
        <p:txBody>
          <a:bodyPr/>
          <a:lstStyle/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Potens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928662" y="1214422"/>
            <a:ext cx="6537920" cy="973088"/>
          </a:xfrm>
        </p:spPr>
        <p:txBody>
          <a:bodyPr>
            <a:normAutofit fontScale="70000" lnSpcReduction="20000"/>
          </a:bodyPr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Etki gücü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EC50 si daha düşük olan ilaç daha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potenttir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7656" y="-1142571"/>
            <a:ext cx="3906592" cy="8000571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-171400"/>
            <a:ext cx="40718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71472" y="142852"/>
            <a:ext cx="7772400" cy="1143000"/>
          </a:xfrm>
        </p:spPr>
        <p:txBody>
          <a:bodyPr/>
          <a:lstStyle/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Efikasite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00100" y="1214422"/>
            <a:ext cx="5961856" cy="1117104"/>
          </a:xfrm>
        </p:spPr>
        <p:txBody>
          <a:bodyPr>
            <a:normAutofit lnSpcReduction="10000"/>
          </a:bodyPr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Maksimum etki</a:t>
            </a: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Emax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9746" name="AutoShape 2" descr="potency ile ilgili görsel sonucu"/>
          <p:cNvSpPr>
            <a:spLocks noChangeAspect="1" noChangeArrowheads="1"/>
          </p:cNvSpPr>
          <p:nvPr/>
        </p:nvSpPr>
        <p:spPr bwMode="auto">
          <a:xfrm>
            <a:off x="155575" y="-2027238"/>
            <a:ext cx="6819900" cy="4229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9748" name="AutoShape 4" descr="potency ile ilgili görsel sonucu"/>
          <p:cNvSpPr>
            <a:spLocks noChangeAspect="1" noChangeArrowheads="1"/>
          </p:cNvSpPr>
          <p:nvPr/>
        </p:nvSpPr>
        <p:spPr bwMode="auto">
          <a:xfrm>
            <a:off x="155575" y="-2027238"/>
            <a:ext cx="6819900" cy="4229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2842" y="0"/>
            <a:ext cx="39183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4357718" cy="65168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etin kutusu"/>
          <p:cNvSpPr txBox="1"/>
          <p:nvPr/>
        </p:nvSpPr>
        <p:spPr>
          <a:xfrm>
            <a:off x="5796136" y="5229200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6495750" cy="63221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etin kutusu"/>
          <p:cNvSpPr txBox="1"/>
          <p:nvPr/>
        </p:nvSpPr>
        <p:spPr>
          <a:xfrm>
            <a:off x="6407696" y="5934670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3642814" y="6488668"/>
            <a:ext cx="5501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Illustrated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,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0"/>
            <a:ext cx="3240360" cy="661744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5292080" y="6211669"/>
            <a:ext cx="385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-792088"/>
            <a:ext cx="6212509" cy="7821488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Potens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vs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efikasite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Efikasite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ilacın etkisini gösterir, etkisi fazla olan ilaç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efikasitesi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yüksek olan ilaçtır</a:t>
            </a: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Potens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etki için gereken ilaç dozuna işarete eder, daha az dozla etki gösteren ilaç daha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potenttir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953196"/>
          </a:xfrm>
        </p:spPr>
        <p:txBody>
          <a:bodyPr/>
          <a:lstStyle/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Terapötik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pencere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928662" y="1303784"/>
            <a:ext cx="7772400" cy="685056"/>
          </a:xfrm>
        </p:spPr>
        <p:txBody>
          <a:bodyPr>
            <a:normAutofit fontScale="70000" lnSpcReduction="20000"/>
          </a:bodyPr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MEK ve MTK arasında kalan ilaç plazma konsantrasyonu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619672" y="260648"/>
            <a:ext cx="8229600" cy="1143000"/>
          </a:xfrm>
        </p:spPr>
        <p:txBody>
          <a:bodyPr/>
          <a:lstStyle/>
          <a:p>
            <a:r>
              <a:rPr lang="tr-TR" dirty="0" err="1" smtClean="0"/>
              <a:t>Therapeutic</a:t>
            </a:r>
            <a:r>
              <a:rPr lang="tr-TR" dirty="0" smtClean="0"/>
              <a:t> </a:t>
            </a:r>
            <a:r>
              <a:rPr lang="tr-TR" dirty="0" err="1" smtClean="0"/>
              <a:t>index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23816" cy="6858000"/>
          </a:xfrm>
          <a:prstGeom prst="rect">
            <a:avLst/>
          </a:prstGeom>
        </p:spPr>
      </p:pic>
      <p:sp>
        <p:nvSpPr>
          <p:cNvPr id="6" name="5 Dikdörtgen"/>
          <p:cNvSpPr/>
          <p:nvPr/>
        </p:nvSpPr>
        <p:spPr>
          <a:xfrm>
            <a:off x="3923928" y="29249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b="1" dirty="0" smtClean="0"/>
              <a:t>Therapeutic Index:        LD</a:t>
            </a:r>
            <a:r>
              <a:rPr lang="en-US" b="1" baseline="-25000" dirty="0" smtClean="0"/>
              <a:t>50</a:t>
            </a:r>
            <a:r>
              <a:rPr lang="en-US" b="1" dirty="0" smtClean="0"/>
              <a:t>/ED</a:t>
            </a:r>
            <a:r>
              <a:rPr lang="en-US" b="1" baseline="-25000" dirty="0" smtClean="0"/>
              <a:t>50</a:t>
            </a:r>
            <a:endParaRPr lang="en-US" dirty="0" smtClean="0"/>
          </a:p>
          <a:p>
            <a:pPr fontAlgn="base"/>
            <a:endParaRPr lang="tr-TR" b="1" dirty="0" smtClean="0"/>
          </a:p>
          <a:p>
            <a:pPr fontAlgn="base"/>
            <a:endParaRPr lang="tr-TR" b="1" dirty="0" smtClean="0"/>
          </a:p>
          <a:p>
            <a:pPr fontAlgn="base"/>
            <a:r>
              <a:rPr lang="en-US" b="1" dirty="0" smtClean="0"/>
              <a:t/>
            </a:r>
            <a:br>
              <a:rPr lang="en-US" b="1" dirty="0" smtClean="0"/>
            </a:br>
            <a:endParaRPr lang="en-US" dirty="0" smtClean="0"/>
          </a:p>
          <a:p>
            <a:pPr fontAlgn="base"/>
            <a:r>
              <a:rPr lang="en-US" b="1" dirty="0" smtClean="0"/>
              <a:t>Therapeutic Index:      TD</a:t>
            </a:r>
            <a:r>
              <a:rPr lang="en-US" b="1" baseline="-25000" dirty="0" smtClean="0"/>
              <a:t>50</a:t>
            </a:r>
            <a:r>
              <a:rPr lang="en-US" b="1" dirty="0" smtClean="0"/>
              <a:t>/ED</a:t>
            </a:r>
            <a:r>
              <a:rPr lang="en-US" b="1" baseline="-25000" dirty="0" smtClean="0"/>
              <a:t>50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2" descr="&quot;Therapeutic window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4756" name="AutoShape 4" descr="&quot;Therapeutic window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5 Dikdörtgen"/>
          <p:cNvSpPr/>
          <p:nvPr/>
        </p:nvSpPr>
        <p:spPr>
          <a:xfrm>
            <a:off x="0" y="4826675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https://medimoon.com/2014/12/therapeutic-window-and-therapeutic-index/?__cf_chl_jschl_tk__=b64fd332f461472fed2faf8698915d26d8cf8c61-1601643189-0-AaDhxsSO7LNirelB1DKMXxrDuqPAWC7tLfUOyvW_JZ5cTkTjguElisPgLSIgcMJ1FbW7iAxO-Zyi5aX6ms7t0_9y7DyAKeMc8IRik7gv6UK8JR8jpol2Q5FB6zXJzbo5jg3CZAeRwqKVmvVpi0KnWKdq42ONgV2MslIk0Dvtc6_3HCZkdT379bHuY8qU-vEijL1SCXr1rd_-4mrDHV4N0YrK4df9UltWQYvmVx51AQxaUCmlX5Fca5VOjwLnYB5n1_kSgvkqrhx0P4ibGVqzghY7rSLlalGyMxsFvvMRNHTERoYHONY-o6xlC5EnSd7YOmPYfwUZ9ErY7rGucI8eYBU</a:t>
            </a:r>
            <a:endParaRPr lang="tr-TR" dirty="0"/>
          </a:p>
        </p:txBody>
      </p:sp>
      <p:sp>
        <p:nvSpPr>
          <p:cNvPr id="74758" name="AutoShape 6" descr="&quot;Therapeutic window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" name="Picture 2" descr="therapeutic index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657850" cy="4229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Reseptör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Etkin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endojen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maddeleri ya da onlara yapıca benzeyen ilaç moleküllerini yüksek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afinite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ile bağlayıp hücresel etkinin başlamasına aracılık eden moleküller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IMG_72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5081" y="0"/>
            <a:ext cx="3133838" cy="6858000"/>
          </a:xfrm>
          <a:prstGeom prst="rect">
            <a:avLst/>
          </a:prstGeom>
        </p:spPr>
      </p:pic>
      <p:sp>
        <p:nvSpPr>
          <p:cNvPr id="5" name="4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Reseptörler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İlaç dozu ile etki arasındaki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kuantitatif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ilişkiyi belirleyen reseptörlerdir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Reseptörler ilaç etkisinin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selektifliğinden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sorumludur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Reseptörler farmakolojik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agonist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ve antagonistlerin etkilerine aracılık ederler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Reseptörler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Regülatör proteinlerdir</a:t>
            </a:r>
          </a:p>
          <a:p>
            <a:r>
              <a:rPr lang="tr-TR" dirty="0" smtClean="0"/>
              <a:t>Enzim olabilir (</a:t>
            </a:r>
            <a:r>
              <a:rPr lang="tr-TR" dirty="0" err="1" smtClean="0"/>
              <a:t>dihidrofolat</a:t>
            </a:r>
            <a:r>
              <a:rPr lang="tr-TR" dirty="0" smtClean="0"/>
              <a:t> enzimi, </a:t>
            </a:r>
            <a:r>
              <a:rPr lang="tr-TR" dirty="0" err="1" smtClean="0"/>
              <a:t>metotreksat</a:t>
            </a:r>
            <a:r>
              <a:rPr lang="tr-TR" dirty="0" smtClean="0"/>
              <a:t>)</a:t>
            </a:r>
          </a:p>
          <a:p>
            <a:r>
              <a:rPr lang="tr-TR" dirty="0" smtClean="0"/>
              <a:t>Transport proteinleri olabilir (NKA pompası, </a:t>
            </a:r>
            <a:r>
              <a:rPr lang="tr-TR" dirty="0" err="1" smtClean="0"/>
              <a:t>digitaller</a:t>
            </a:r>
            <a:r>
              <a:rPr lang="tr-TR" dirty="0" smtClean="0"/>
              <a:t> )</a:t>
            </a:r>
          </a:p>
          <a:p>
            <a:r>
              <a:rPr lang="tr-TR" dirty="0" smtClean="0"/>
              <a:t>Yapısal proteinler olabilir (</a:t>
            </a:r>
            <a:r>
              <a:rPr lang="tr-TR" dirty="0" err="1" smtClean="0"/>
              <a:t>tubulin</a:t>
            </a:r>
            <a:r>
              <a:rPr lang="tr-TR" dirty="0" smtClean="0"/>
              <a:t>, </a:t>
            </a:r>
            <a:r>
              <a:rPr lang="tr-TR" dirty="0" err="1" smtClean="0"/>
              <a:t>kolşisin</a:t>
            </a:r>
            <a:r>
              <a:rPr lang="tr-TR" dirty="0" smtClean="0"/>
              <a:t>)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79512" y="836712"/>
            <a:ext cx="8496944" cy="54726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tr-TR" dirty="0" err="1" smtClean="0">
                <a:solidFill>
                  <a:srgbClr val="FF0000"/>
                </a:solidFill>
                <a:latin typeface="+mj-lt"/>
              </a:rPr>
              <a:t>Agonist</a:t>
            </a:r>
            <a:r>
              <a:rPr lang="tr-TR" dirty="0" smtClean="0">
                <a:solidFill>
                  <a:srgbClr val="FF0000"/>
                </a:solidFill>
                <a:latin typeface="+mj-lt"/>
              </a:rPr>
              <a:t>:</a:t>
            </a:r>
            <a:r>
              <a:rPr lang="tr-TR" dirty="0" err="1" smtClean="0">
                <a:latin typeface="+mj-lt"/>
              </a:rPr>
              <a:t>binds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receptor</a:t>
            </a:r>
            <a:r>
              <a:rPr lang="tr-TR" dirty="0" smtClean="0">
                <a:latin typeface="+mj-lt"/>
              </a:rPr>
              <a:t> and </a:t>
            </a:r>
            <a:r>
              <a:rPr lang="tr-TR" dirty="0" err="1" smtClean="0">
                <a:latin typeface="+mj-lt"/>
              </a:rPr>
              <a:t>activates</a:t>
            </a:r>
            <a:r>
              <a:rPr lang="tr-TR" dirty="0" smtClean="0">
                <a:latin typeface="+mj-lt"/>
              </a:rPr>
              <a:t> it, it </a:t>
            </a:r>
            <a:r>
              <a:rPr lang="tr-TR" dirty="0" err="1" smtClean="0">
                <a:latin typeface="+mj-lt"/>
              </a:rPr>
              <a:t>brings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directly</a:t>
            </a:r>
            <a:r>
              <a:rPr lang="tr-TR" dirty="0" smtClean="0">
                <a:latin typeface="+mj-lt"/>
              </a:rPr>
              <a:t>/</a:t>
            </a:r>
            <a:r>
              <a:rPr lang="tr-TR" dirty="0" err="1" smtClean="0">
                <a:latin typeface="+mj-lt"/>
              </a:rPr>
              <a:t>indirectly</a:t>
            </a:r>
            <a:r>
              <a:rPr lang="tr-TR" dirty="0" smtClean="0">
                <a:latin typeface="+mj-lt"/>
              </a:rPr>
              <a:t> an </a:t>
            </a:r>
            <a:r>
              <a:rPr lang="tr-TR" dirty="0" err="1" smtClean="0">
                <a:latin typeface="+mj-lt"/>
              </a:rPr>
              <a:t>effect</a:t>
            </a:r>
            <a:endParaRPr lang="tr-TR" dirty="0" smtClean="0">
              <a:latin typeface="+mj-lt"/>
            </a:endParaRPr>
          </a:p>
          <a:p>
            <a:pPr>
              <a:buNone/>
            </a:pPr>
            <a:r>
              <a:rPr lang="tr-TR" dirty="0" smtClean="0">
                <a:solidFill>
                  <a:srgbClr val="00B0F0"/>
                </a:solidFill>
                <a:latin typeface="+mj-lt"/>
              </a:rPr>
              <a:t>Antagonist:</a:t>
            </a:r>
            <a:r>
              <a:rPr lang="tr-TR" dirty="0" err="1" smtClean="0">
                <a:latin typeface="+mj-lt"/>
              </a:rPr>
              <a:t>binds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receptor</a:t>
            </a:r>
            <a:r>
              <a:rPr lang="tr-TR" dirty="0" smtClean="0">
                <a:latin typeface="+mj-lt"/>
              </a:rPr>
              <a:t>, </a:t>
            </a:r>
            <a:r>
              <a:rPr lang="tr-TR" dirty="0" err="1" smtClean="0">
                <a:latin typeface="+mj-lt"/>
              </a:rPr>
              <a:t>competes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with</a:t>
            </a:r>
            <a:r>
              <a:rPr lang="tr-TR" dirty="0" smtClean="0">
                <a:latin typeface="+mj-lt"/>
              </a:rPr>
              <a:t> and </a:t>
            </a:r>
            <a:r>
              <a:rPr lang="tr-TR" dirty="0" err="1" smtClean="0">
                <a:latin typeface="+mj-lt"/>
              </a:rPr>
              <a:t>prevents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binding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by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other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molecules</a:t>
            </a:r>
            <a:endParaRPr lang="tr-TR" dirty="0" smtClean="0">
              <a:latin typeface="+mj-lt"/>
            </a:endParaRPr>
          </a:p>
          <a:p>
            <a:pPr>
              <a:buNone/>
            </a:pPr>
            <a:r>
              <a:rPr lang="tr-TR" dirty="0" err="1" smtClean="0">
                <a:solidFill>
                  <a:srgbClr val="00B050"/>
                </a:solidFill>
                <a:latin typeface="+mj-lt"/>
              </a:rPr>
              <a:t>Partial</a:t>
            </a:r>
            <a:r>
              <a:rPr lang="tr-TR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tr-TR" dirty="0" err="1" smtClean="0">
                <a:solidFill>
                  <a:srgbClr val="00B050"/>
                </a:solidFill>
                <a:latin typeface="+mj-lt"/>
              </a:rPr>
              <a:t>agonist</a:t>
            </a:r>
            <a:r>
              <a:rPr lang="tr-TR" dirty="0" smtClean="0">
                <a:solidFill>
                  <a:srgbClr val="00B050"/>
                </a:solidFill>
                <a:latin typeface="+mj-lt"/>
              </a:rPr>
              <a:t>:</a:t>
            </a:r>
            <a:r>
              <a:rPr lang="tr-TR" dirty="0" err="1" smtClean="0">
                <a:latin typeface="+mj-lt"/>
              </a:rPr>
              <a:t>bind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same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receptor</a:t>
            </a:r>
            <a:r>
              <a:rPr lang="tr-TR" dirty="0" smtClean="0">
                <a:latin typeface="+mj-lt"/>
              </a:rPr>
              <a:t> as </a:t>
            </a:r>
            <a:r>
              <a:rPr lang="tr-TR" dirty="0" err="1" smtClean="0">
                <a:latin typeface="+mj-lt"/>
              </a:rPr>
              <a:t>full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agonists</a:t>
            </a:r>
            <a:r>
              <a:rPr lang="tr-TR" dirty="0" smtClean="0">
                <a:latin typeface="+mj-lt"/>
              </a:rPr>
              <a:t> and </a:t>
            </a:r>
            <a:r>
              <a:rPr lang="tr-TR" dirty="0" err="1" smtClean="0">
                <a:latin typeface="+mj-lt"/>
              </a:rPr>
              <a:t>activates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them</a:t>
            </a:r>
            <a:r>
              <a:rPr lang="tr-TR" dirty="0" smtClean="0">
                <a:latin typeface="+mj-lt"/>
              </a:rPr>
              <a:t>, but </a:t>
            </a:r>
            <a:r>
              <a:rPr lang="tr-TR" dirty="0" err="1" smtClean="0">
                <a:latin typeface="+mj-lt"/>
              </a:rPr>
              <a:t>does</a:t>
            </a:r>
            <a:r>
              <a:rPr lang="tr-TR" dirty="0" smtClean="0">
                <a:latin typeface="+mj-lt"/>
              </a:rPr>
              <a:t> not </a:t>
            </a:r>
            <a:r>
              <a:rPr lang="tr-TR" dirty="0" err="1" smtClean="0">
                <a:latin typeface="+mj-lt"/>
              </a:rPr>
              <a:t>evoke</a:t>
            </a:r>
            <a:r>
              <a:rPr lang="tr-TR" dirty="0" smtClean="0">
                <a:latin typeface="+mj-lt"/>
              </a:rPr>
              <a:t> as </a:t>
            </a:r>
            <a:r>
              <a:rPr lang="tr-TR" dirty="0" err="1" smtClean="0">
                <a:latin typeface="+mj-lt"/>
              </a:rPr>
              <a:t>great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response</a:t>
            </a:r>
            <a:r>
              <a:rPr lang="tr-TR" dirty="0" smtClean="0">
                <a:latin typeface="+mj-lt"/>
              </a:rPr>
              <a:t> (</a:t>
            </a:r>
            <a:r>
              <a:rPr lang="tr-TR" dirty="0" err="1" smtClean="0">
                <a:latin typeface="+mj-lt"/>
              </a:rPr>
              <a:t>even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with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high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concentrations</a:t>
            </a:r>
            <a:r>
              <a:rPr lang="tr-TR" dirty="0" smtClean="0">
                <a:latin typeface="+mj-lt"/>
              </a:rPr>
              <a:t>). May </a:t>
            </a:r>
            <a:r>
              <a:rPr lang="tr-TR" dirty="0" err="1" smtClean="0">
                <a:latin typeface="+mj-lt"/>
              </a:rPr>
              <a:t>act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either</a:t>
            </a:r>
            <a:r>
              <a:rPr lang="tr-TR" dirty="0" smtClean="0">
                <a:latin typeface="+mj-lt"/>
              </a:rPr>
              <a:t> as an </a:t>
            </a:r>
            <a:r>
              <a:rPr lang="tr-TR" dirty="0" err="1" smtClean="0">
                <a:latin typeface="+mj-lt"/>
              </a:rPr>
              <a:t>agonist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or</a:t>
            </a:r>
            <a:r>
              <a:rPr lang="tr-TR" dirty="0" smtClean="0">
                <a:latin typeface="+mj-lt"/>
              </a:rPr>
              <a:t> antagonist</a:t>
            </a:r>
          </a:p>
          <a:p>
            <a:pPr>
              <a:buNone/>
            </a:pPr>
            <a:r>
              <a:rPr lang="tr-TR" dirty="0" err="1" smtClean="0">
                <a:solidFill>
                  <a:srgbClr val="7030A0"/>
                </a:solidFill>
                <a:latin typeface="+mj-lt"/>
              </a:rPr>
              <a:t>Inverse</a:t>
            </a:r>
            <a:r>
              <a:rPr lang="tr-TR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tr-TR" dirty="0" err="1" smtClean="0">
                <a:solidFill>
                  <a:srgbClr val="7030A0"/>
                </a:solidFill>
                <a:latin typeface="+mj-lt"/>
              </a:rPr>
              <a:t>agonist</a:t>
            </a:r>
            <a:r>
              <a:rPr lang="tr-TR" dirty="0" smtClean="0">
                <a:solidFill>
                  <a:srgbClr val="7030A0"/>
                </a:solidFill>
                <a:latin typeface="+mj-lt"/>
              </a:rPr>
              <a:t>: </a:t>
            </a:r>
            <a:r>
              <a:rPr lang="tr-TR" dirty="0" err="1" smtClean="0">
                <a:latin typeface="+mj-lt"/>
              </a:rPr>
              <a:t>binds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receptor</a:t>
            </a:r>
            <a:r>
              <a:rPr lang="tr-TR" dirty="0" smtClean="0">
                <a:latin typeface="+mj-lt"/>
              </a:rPr>
              <a:t> and </a:t>
            </a:r>
            <a:r>
              <a:rPr lang="tr-TR" dirty="0" err="1" smtClean="0">
                <a:latin typeface="+mj-lt"/>
              </a:rPr>
              <a:t>reduces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its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constitutive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activity</a:t>
            </a:r>
            <a:endParaRPr lang="tr-TR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kutusu"/>
          <p:cNvSpPr txBox="1"/>
          <p:nvPr/>
        </p:nvSpPr>
        <p:spPr>
          <a:xfrm>
            <a:off x="3642814" y="6488668"/>
            <a:ext cx="5501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Illustrated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,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6" name="5 Resim" descr="IMG_7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7384"/>
            <a:ext cx="29115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2391" y="0"/>
            <a:ext cx="29192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6856" y="0"/>
            <a:ext cx="221028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642918"/>
            <a:ext cx="8511954" cy="4786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etin kutusu"/>
          <p:cNvSpPr txBox="1"/>
          <p:nvPr/>
        </p:nvSpPr>
        <p:spPr>
          <a:xfrm>
            <a:off x="5796136" y="5229200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pA2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Belli bir dozdaki aynı işgal oranını elde etmek için gerekli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agonist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konsantrasyonunu ikiye katlayan antagonist konsantrasyonunun negatif logaritması</a:t>
            </a: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pA2=-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log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KB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14348" y="142852"/>
            <a:ext cx="7615262" cy="703282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Reseptörün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ligand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bağlaması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0034" y="857232"/>
            <a:ext cx="8358246" cy="5572164"/>
          </a:xfrm>
        </p:spPr>
        <p:txBody>
          <a:bodyPr>
            <a:normAutofit fontScale="77500" lnSpcReduction="20000"/>
          </a:bodyPr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Seçicilik sınırsız değildir</a:t>
            </a:r>
          </a:p>
          <a:p>
            <a:pPr>
              <a:buNone/>
            </a:pP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dirty="0" err="1" smtClean="0">
                <a:latin typeface="Arial" pitchFamily="34" charset="0"/>
                <a:cs typeface="Arial" pitchFamily="34" charset="0"/>
              </a:rPr>
              <a:t>İzoprenalin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, beta AR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yi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bağlar</a:t>
            </a: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Yüksek dozda alfa AR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yi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de bağlar</a:t>
            </a:r>
          </a:p>
          <a:p>
            <a:pPr>
              <a:buNone/>
            </a:pP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Ligandlar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kimyasal olarak benzemese de aynı reseptöre bağlanabilirler</a:t>
            </a:r>
          </a:p>
          <a:p>
            <a:pPr>
              <a:buNone/>
            </a:pP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dirty="0" err="1" smtClean="0">
                <a:latin typeface="Arial" pitchFamily="34" charset="0"/>
                <a:cs typeface="Arial" pitchFamily="34" charset="0"/>
              </a:rPr>
              <a:t>Nonpeptid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ligandlar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endojen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peptidler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kadar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opioid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reseptörlere bağlanır</a:t>
            </a:r>
          </a:p>
          <a:p>
            <a:pPr>
              <a:buNone/>
            </a:pP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İki madde birbirine çok benzese de reseptör onları ayırt edebilir</a:t>
            </a:r>
          </a:p>
          <a:p>
            <a:pPr>
              <a:buNone/>
            </a:pP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NA ve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dopamin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Yedek reseptör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Bir dokuda yüksek etkililik gösteren bir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agonistin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maksimum etki oluşturan en düşük konsantrasyonu uygulandığı zaman dokuda işgal edilmeden kalan reseptörler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Reseptörün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konstitüf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etkinliği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GPCR’lar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agonistle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uyarılmadıklarında bile hücre içinde bir miktar sinyal oluşturabilirler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Bu etkinliği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inhibe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eden liganda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invers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agonist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denir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0"/>
            <a:ext cx="41075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0000"/>
                </a:solidFill>
              </a:rPr>
              <a:t>Noncompetetive</a:t>
            </a:r>
            <a:r>
              <a:rPr lang="tr-TR" dirty="0" smtClean="0"/>
              <a:t> </a:t>
            </a:r>
            <a:r>
              <a:rPr lang="tr-TR" dirty="0" err="1" smtClean="0"/>
              <a:t>antagonism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>
                <a:latin typeface="+mj-lt"/>
              </a:rPr>
              <a:t>Irreversible</a:t>
            </a:r>
            <a:r>
              <a:rPr lang="tr-TR" dirty="0" smtClean="0">
                <a:latin typeface="+mj-lt"/>
              </a:rPr>
              <a:t> (</a:t>
            </a:r>
            <a:r>
              <a:rPr lang="tr-TR" dirty="0" err="1" smtClean="0">
                <a:latin typeface="+mj-lt"/>
              </a:rPr>
              <a:t>covalent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bounds</a:t>
            </a:r>
            <a:r>
              <a:rPr lang="tr-TR" dirty="0" smtClean="0">
                <a:latin typeface="+mj-lt"/>
              </a:rPr>
              <a:t>)</a:t>
            </a:r>
          </a:p>
          <a:p>
            <a:r>
              <a:rPr lang="tr-TR" dirty="0" err="1" smtClean="0">
                <a:latin typeface="+mj-lt"/>
              </a:rPr>
              <a:t>When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dose</a:t>
            </a:r>
            <a:r>
              <a:rPr lang="tr-TR" dirty="0" smtClean="0">
                <a:latin typeface="+mj-lt"/>
              </a:rPr>
              <a:t> of antagonist is </a:t>
            </a:r>
            <a:r>
              <a:rPr lang="tr-TR" dirty="0" err="1" smtClean="0">
                <a:latin typeface="+mj-lt"/>
              </a:rPr>
              <a:t>increased</a:t>
            </a:r>
            <a:r>
              <a:rPr lang="tr-TR" dirty="0" smtClean="0">
                <a:latin typeface="+mj-lt"/>
              </a:rPr>
              <a:t>, </a:t>
            </a:r>
            <a:r>
              <a:rPr lang="tr-TR" dirty="0" err="1" smtClean="0">
                <a:latin typeface="+mj-lt"/>
              </a:rPr>
              <a:t>maximal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response</a:t>
            </a:r>
            <a:r>
              <a:rPr lang="tr-TR" dirty="0" smtClean="0">
                <a:latin typeface="+mj-lt"/>
              </a:rPr>
              <a:t> of antagonist </a:t>
            </a:r>
            <a:r>
              <a:rPr lang="tr-TR" dirty="0" err="1" smtClean="0">
                <a:latin typeface="+mj-lt"/>
              </a:rPr>
              <a:t>will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decrease</a:t>
            </a:r>
            <a:endParaRPr lang="tr-TR" dirty="0" smtClean="0">
              <a:latin typeface="+mj-lt"/>
            </a:endParaRPr>
          </a:p>
          <a:p>
            <a:r>
              <a:rPr lang="tr-TR" dirty="0" err="1" smtClean="0">
                <a:latin typeface="+mj-lt"/>
              </a:rPr>
              <a:t>In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presence of </a:t>
            </a:r>
            <a:r>
              <a:rPr lang="tr-TR" dirty="0" err="1" smtClean="0">
                <a:latin typeface="+mj-lt"/>
              </a:rPr>
              <a:t>high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doses</a:t>
            </a:r>
            <a:r>
              <a:rPr lang="tr-TR" dirty="0" smtClean="0">
                <a:latin typeface="+mj-lt"/>
              </a:rPr>
              <a:t> of antagonist, no </a:t>
            </a:r>
            <a:r>
              <a:rPr lang="tr-TR" dirty="0" err="1" smtClean="0">
                <a:latin typeface="+mj-lt"/>
              </a:rPr>
              <a:t>effect</a:t>
            </a:r>
            <a:r>
              <a:rPr lang="tr-TR" dirty="0" smtClean="0">
                <a:latin typeface="+mj-lt"/>
              </a:rPr>
              <a:t> of </a:t>
            </a:r>
            <a:r>
              <a:rPr lang="tr-TR" dirty="0" err="1" smtClean="0">
                <a:latin typeface="+mj-lt"/>
              </a:rPr>
              <a:t>agonist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could</a:t>
            </a:r>
            <a:r>
              <a:rPr lang="tr-TR" dirty="0" smtClean="0">
                <a:latin typeface="+mj-lt"/>
              </a:rPr>
              <a:t> be </a:t>
            </a:r>
            <a:r>
              <a:rPr lang="tr-TR" dirty="0" err="1" smtClean="0">
                <a:latin typeface="+mj-lt"/>
              </a:rPr>
              <a:t>seen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0375" y="-1035496"/>
            <a:ext cx="4354486" cy="7893496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Eliminasyon kinetiği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914400" y="1447800"/>
            <a:ext cx="5241776" cy="685056"/>
          </a:xfrm>
        </p:spPr>
        <p:txBody>
          <a:bodyPr/>
          <a:lstStyle/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Total KL=h KL+r KL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0805" y="0"/>
            <a:ext cx="20423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5653" y="0"/>
            <a:ext cx="21726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9726" y="0"/>
            <a:ext cx="19445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7777"/>
            <a:ext cx="5705300" cy="6239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" y="1700808"/>
            <a:ext cx="9086702" cy="34563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5" y="1124744"/>
            <a:ext cx="8483710" cy="46085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714356"/>
            <a:ext cx="8635004" cy="46434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86" y="1052736"/>
            <a:ext cx="8386178" cy="47330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257920"/>
            <a:ext cx="5327634" cy="6339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40" y="116632"/>
            <a:ext cx="4515502" cy="6552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Eliminasyon yarılanma ömrü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klerens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ile ters orantılıdır</a:t>
            </a: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Vd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ne kadar büyükse ya da KL ne kadar küçükse ilacın vücutta kalış süresi o kadar uzundur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İki ilacın KL aynı olsa bile,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Vd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ler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farklı ise,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Vd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si büyük olanın eliminasyonu daha yavaştır.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KL büyük olan ilacın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Vd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de büyükse , yavaş elimine edilen bir ilaç olabilir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1911"/>
            <a:ext cx="3927151" cy="6417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872"/>
            <a:ext cx="5544616" cy="6675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6732240" y="5229200"/>
            <a:ext cx="2339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285727"/>
            <a:ext cx="4500594" cy="62750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72036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531" y="260648"/>
            <a:ext cx="5057011" cy="6408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KC’den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safra içine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itrah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3 özelliğe bağlıdır:</a:t>
            </a:r>
          </a:p>
          <a:p>
            <a:pPr marL="514350" indent="-514350">
              <a:buAutoNum type="arabicPeriod"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Molekülün kimyasal yapısı</a:t>
            </a:r>
          </a:p>
          <a:p>
            <a:pPr marL="514350" indent="-514350">
              <a:buAutoNum type="arabicPeriod"/>
            </a:pPr>
            <a:r>
              <a:rPr lang="tr-TR" dirty="0" err="1" smtClean="0">
                <a:latin typeface="Arial" pitchFamily="34" charset="0"/>
                <a:cs typeface="Arial" pitchFamily="34" charset="0"/>
              </a:rPr>
              <a:t>Polarlığı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Molekül ağırlığı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Nonlineer</a:t>
            </a:r>
            <a:r>
              <a:rPr lang="tr-TR" dirty="0" smtClean="0"/>
              <a:t> kinetik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Dozun artması ile ilacın uğradığı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farmakokinetik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olaylar arasındaki lineerliğin bozulması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Örneğin, ilaç kendini yıkan enzimi indüklerse</a:t>
            </a: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Fenitoin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, alkol,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lidokain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dikumarol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teofilin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(eliminasyon doygunluğa erişir)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DOZ-KONSANTRASYON-ETKİ İLİŞKİSİ</a:t>
            </a:r>
            <a:endParaRPr lang="tr-T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967</Words>
  <Application>Microsoft Office PowerPoint</Application>
  <PresentationFormat>Ekran Gösterisi (4:3)</PresentationFormat>
  <Paragraphs>147</Paragraphs>
  <Slides>63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63</vt:i4>
      </vt:variant>
    </vt:vector>
  </HeadingPairs>
  <TitlesOfParts>
    <vt:vector size="64" baseType="lpstr">
      <vt:lpstr>Ofis Teması</vt:lpstr>
      <vt:lpstr>KLERENS</vt:lpstr>
      <vt:lpstr>Slayt 2</vt:lpstr>
      <vt:lpstr>Slayt 3</vt:lpstr>
      <vt:lpstr>Slayt 4</vt:lpstr>
      <vt:lpstr>Eliminasyon kinetiği</vt:lpstr>
      <vt:lpstr>Slayt 6</vt:lpstr>
      <vt:lpstr>KC’den safra içine itrah</vt:lpstr>
      <vt:lpstr>Nonlineer kinetik</vt:lpstr>
      <vt:lpstr>DOZ-KONSANTRASYON-ETKİ İLİŞKİSİ</vt:lpstr>
      <vt:lpstr>Slayt 10</vt:lpstr>
      <vt:lpstr>Kararlı durum konsantrasyonu</vt:lpstr>
      <vt:lpstr>Slayt 12</vt:lpstr>
      <vt:lpstr>Slayt 13</vt:lpstr>
      <vt:lpstr>Slayt 14</vt:lpstr>
      <vt:lpstr>Slayt 15</vt:lpstr>
      <vt:lpstr>Slayt 16</vt:lpstr>
      <vt:lpstr>Slayt 17</vt:lpstr>
      <vt:lpstr>Yükleme dozu</vt:lpstr>
      <vt:lpstr>Kademeli doz yanıt ilişkisi</vt:lpstr>
      <vt:lpstr>Kd</vt:lpstr>
      <vt:lpstr>Kuvantal doz yanıt eğrisi</vt:lpstr>
      <vt:lpstr>Slayt 22</vt:lpstr>
      <vt:lpstr>Potens </vt:lpstr>
      <vt:lpstr>Slayt 24</vt:lpstr>
      <vt:lpstr>Slayt 25</vt:lpstr>
      <vt:lpstr>Efikasite</vt:lpstr>
      <vt:lpstr>Slayt 27</vt:lpstr>
      <vt:lpstr>Slayt 28</vt:lpstr>
      <vt:lpstr>Slayt 29</vt:lpstr>
      <vt:lpstr>Slayt 30</vt:lpstr>
      <vt:lpstr>Potens vs efikasite</vt:lpstr>
      <vt:lpstr>Terapötik pencere</vt:lpstr>
      <vt:lpstr>Therapeutic index</vt:lpstr>
      <vt:lpstr>Slayt 34</vt:lpstr>
      <vt:lpstr>Reseptör</vt:lpstr>
      <vt:lpstr>Slayt 36</vt:lpstr>
      <vt:lpstr>Reseptörler</vt:lpstr>
      <vt:lpstr>Reseptörler</vt:lpstr>
      <vt:lpstr>Slayt 39</vt:lpstr>
      <vt:lpstr>Slayt 40</vt:lpstr>
      <vt:lpstr>Slayt 41</vt:lpstr>
      <vt:lpstr>Slayt 42</vt:lpstr>
      <vt:lpstr>pA2</vt:lpstr>
      <vt:lpstr>Reseptörün ligand bağlaması</vt:lpstr>
      <vt:lpstr>Yedek reseptör</vt:lpstr>
      <vt:lpstr>Reseptörün konstitüf etkinliği</vt:lpstr>
      <vt:lpstr>Slayt 47</vt:lpstr>
      <vt:lpstr>Noncompetetive antagonism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KLERENS</dc:title>
  <dc:creator>ebru</dc:creator>
  <cp:lastModifiedBy>ebru</cp:lastModifiedBy>
  <cp:revision>1</cp:revision>
  <dcterms:created xsi:type="dcterms:W3CDTF">2020-10-15T10:25:20Z</dcterms:created>
  <dcterms:modified xsi:type="dcterms:W3CDTF">2020-10-15T10:25:43Z</dcterms:modified>
</cp:coreProperties>
</file>