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50"/>
  </p:notesMasterIdLst>
  <p:sldIdLst>
    <p:sldId id="907" r:id="rId2"/>
    <p:sldId id="908" r:id="rId3"/>
    <p:sldId id="949" r:id="rId4"/>
    <p:sldId id="912" r:id="rId5"/>
    <p:sldId id="913" r:id="rId6"/>
    <p:sldId id="960" r:id="rId7"/>
    <p:sldId id="915" r:id="rId8"/>
    <p:sldId id="950" r:id="rId9"/>
    <p:sldId id="916" r:id="rId10"/>
    <p:sldId id="961" r:id="rId11"/>
    <p:sldId id="962" r:id="rId12"/>
    <p:sldId id="951" r:id="rId13"/>
    <p:sldId id="919" r:id="rId14"/>
    <p:sldId id="920" r:id="rId15"/>
    <p:sldId id="1000" r:id="rId16"/>
    <p:sldId id="1001" r:id="rId17"/>
    <p:sldId id="963" r:id="rId18"/>
    <p:sldId id="964" r:id="rId19"/>
    <p:sldId id="965" r:id="rId20"/>
    <p:sldId id="966" r:id="rId21"/>
    <p:sldId id="924" r:id="rId22"/>
    <p:sldId id="926" r:id="rId23"/>
    <p:sldId id="930" r:id="rId24"/>
    <p:sldId id="952" r:id="rId25"/>
    <p:sldId id="820" r:id="rId26"/>
    <p:sldId id="936" r:id="rId27"/>
    <p:sldId id="954" r:id="rId28"/>
    <p:sldId id="955" r:id="rId29"/>
    <p:sldId id="956" r:id="rId30"/>
    <p:sldId id="957" r:id="rId31"/>
    <p:sldId id="958" r:id="rId32"/>
    <p:sldId id="959" r:id="rId33"/>
    <p:sldId id="880" r:id="rId34"/>
    <p:sldId id="823" r:id="rId35"/>
    <p:sldId id="825" r:id="rId36"/>
    <p:sldId id="826" r:id="rId37"/>
    <p:sldId id="967" r:id="rId38"/>
    <p:sldId id="827" r:id="rId39"/>
    <p:sldId id="860" r:id="rId40"/>
    <p:sldId id="934" r:id="rId41"/>
    <p:sldId id="862" r:id="rId42"/>
    <p:sldId id="948" r:id="rId43"/>
    <p:sldId id="968" r:id="rId44"/>
    <p:sldId id="969" r:id="rId45"/>
    <p:sldId id="865" r:id="rId46"/>
    <p:sldId id="868" r:id="rId47"/>
    <p:sldId id="939" r:id="rId48"/>
    <p:sldId id="940" r:id="rId49"/>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91" autoAdjust="0"/>
    <p:restoredTop sz="94237" autoAdjust="0"/>
  </p:normalViewPr>
  <p:slideViewPr>
    <p:cSldViewPr>
      <p:cViewPr varScale="1">
        <p:scale>
          <a:sx n="73" d="100"/>
          <a:sy n="73" d="100"/>
        </p:scale>
        <p:origin x="-90" y="-624"/>
      </p:cViewPr>
      <p:guideLst>
        <p:guide orient="horz" pos="2160"/>
        <p:guide pos="2880"/>
      </p:guideLst>
    </p:cSldViewPr>
  </p:slideViewPr>
  <p:outlineViewPr>
    <p:cViewPr>
      <p:scale>
        <a:sx n="33" d="100"/>
        <a:sy n="33" d="100"/>
      </p:scale>
      <p:origin x="0" y="4674"/>
    </p:cViewPr>
  </p:outlineViewPr>
  <p:notesTextViewPr>
    <p:cViewPr>
      <p:scale>
        <a:sx n="100" d="100"/>
        <a:sy n="100" d="100"/>
      </p:scale>
      <p:origin x="0" y="0"/>
    </p:cViewPr>
  </p:notesTextViewPr>
  <p:sorterViewPr>
    <p:cViewPr>
      <p:scale>
        <a:sx n="66" d="100"/>
        <a:sy n="66" d="100"/>
      </p:scale>
      <p:origin x="0" y="3390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FFC369-95C5-43AE-A94A-B74BBDCC43B5}" type="datetimeFigureOut">
              <a:rPr lang="tr-TR" smtClean="0"/>
              <a:pPr/>
              <a:t>15.10.2020</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C8DB0B-DCFA-4A9D-B337-2676CC2CFA96}"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FEB6E125-53F5-4512-AF72-772850C7C102}" type="datetimeFigureOut">
              <a:rPr lang="tr-TR" smtClean="0"/>
              <a:pPr/>
              <a:t>15.10.2020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00666EDF-6C7C-4C09-9CF7-CD4968F02363}"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FEB6E125-53F5-4512-AF72-772850C7C102}" type="datetimeFigureOut">
              <a:rPr lang="tr-TR" smtClean="0"/>
              <a:pPr/>
              <a:t>15.10.2020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00666EDF-6C7C-4C09-9CF7-CD4968F02363}"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FEB6E125-53F5-4512-AF72-772850C7C102}" type="datetimeFigureOut">
              <a:rPr lang="tr-TR" smtClean="0"/>
              <a:pPr/>
              <a:t>15.10.2020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00666EDF-6C7C-4C09-9CF7-CD4968F02363}"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FEB6E125-53F5-4512-AF72-772850C7C102}" type="datetimeFigureOut">
              <a:rPr lang="tr-TR" smtClean="0"/>
              <a:pPr/>
              <a:t>15.10.2020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00666EDF-6C7C-4C09-9CF7-CD4968F02363}"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FEB6E125-53F5-4512-AF72-772850C7C102}" type="datetimeFigureOut">
              <a:rPr lang="tr-TR" smtClean="0"/>
              <a:pPr/>
              <a:t>15.10.2020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00666EDF-6C7C-4C09-9CF7-CD4968F02363}"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FEB6E125-53F5-4512-AF72-772850C7C102}" type="datetimeFigureOut">
              <a:rPr lang="tr-TR" smtClean="0"/>
              <a:pPr/>
              <a:t>15.10.2020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00666EDF-6C7C-4C09-9CF7-CD4968F02363}"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FEB6E125-53F5-4512-AF72-772850C7C102}" type="datetimeFigureOut">
              <a:rPr lang="tr-TR" smtClean="0"/>
              <a:pPr/>
              <a:t>15.10.2020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00666EDF-6C7C-4C09-9CF7-CD4968F02363}"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FEB6E125-53F5-4512-AF72-772850C7C102}" type="datetimeFigureOut">
              <a:rPr lang="tr-TR" smtClean="0"/>
              <a:pPr/>
              <a:t>15.10.2020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00666EDF-6C7C-4C09-9CF7-CD4968F02363}"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FEB6E125-53F5-4512-AF72-772850C7C102}" type="datetimeFigureOut">
              <a:rPr lang="tr-TR" smtClean="0"/>
              <a:pPr/>
              <a:t>15.10.2020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00666EDF-6C7C-4C09-9CF7-CD4968F02363}"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FEB6E125-53F5-4512-AF72-772850C7C102}" type="datetimeFigureOut">
              <a:rPr lang="tr-TR" smtClean="0"/>
              <a:pPr/>
              <a:t>15.10.2020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00666EDF-6C7C-4C09-9CF7-CD4968F02363}"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FEB6E125-53F5-4512-AF72-772850C7C102}" type="datetimeFigureOut">
              <a:rPr lang="tr-TR" smtClean="0"/>
              <a:pPr/>
              <a:t>15.10.2020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00666EDF-6C7C-4C09-9CF7-CD4968F02363}"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B6E125-53F5-4512-AF72-772850C7C102}" type="datetimeFigureOut">
              <a:rPr lang="tr-TR" smtClean="0"/>
              <a:pPr/>
              <a:t>15.10.2020</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666EDF-6C7C-4C09-9CF7-CD4968F02363}"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23528" y="1268760"/>
            <a:ext cx="8064896" cy="3528392"/>
          </a:xfrm>
        </p:spPr>
        <p:txBody>
          <a:bodyPr>
            <a:normAutofit/>
          </a:bodyPr>
          <a:lstStyle/>
          <a:p>
            <a:r>
              <a:rPr lang="tr-TR" dirty="0" smtClean="0"/>
              <a:t>4</a:t>
            </a:r>
            <a:br>
              <a:rPr lang="tr-TR" dirty="0" smtClean="0"/>
            </a:br>
            <a:r>
              <a:rPr lang="tr-TR" dirty="0" err="1" smtClean="0"/>
              <a:t>Drug</a:t>
            </a:r>
            <a:r>
              <a:rPr lang="tr-TR" dirty="0" smtClean="0"/>
              <a:t> </a:t>
            </a:r>
            <a:r>
              <a:rPr lang="tr-TR" dirty="0" err="1" smtClean="0"/>
              <a:t>biotransformation</a:t>
            </a:r>
            <a:r>
              <a:rPr lang="tr-TR" dirty="0" smtClean="0"/>
              <a:t/>
            </a:r>
            <a:br>
              <a:rPr lang="tr-TR" dirty="0" smtClean="0"/>
            </a:br>
            <a:endParaRPr lang="tr-T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ysf\Pictures\Taramalarım\2016-09 (Eyl)\tarama000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195736" y="44624"/>
            <a:ext cx="4999474" cy="6790673"/>
          </a:xfrm>
          <a:prstGeom prst="rect">
            <a:avLst/>
          </a:prstGeom>
          <a:noFill/>
          <a:extLst>
            <a:ext uri="{909E8E84-426E-40DD-AFC4-6F175D3DCCD1}">
              <a14:hiddenFill xmlns="" xmlns:a14="http://schemas.microsoft.com/office/drawing/2010/main">
                <a:solidFill>
                  <a:srgbClr val="FFFFFF"/>
                </a:solidFill>
              </a14:hiddenFill>
            </a:ext>
          </a:extLst>
        </p:spPr>
      </p:pic>
      <p:sp>
        <p:nvSpPr>
          <p:cNvPr id="5" name="4 Metin kutusu"/>
          <p:cNvSpPr txBox="1"/>
          <p:nvPr/>
        </p:nvSpPr>
        <p:spPr>
          <a:xfrm>
            <a:off x="7559824" y="4941168"/>
            <a:ext cx="1584176" cy="1477328"/>
          </a:xfrm>
          <a:prstGeom prst="rect">
            <a:avLst/>
          </a:prstGeom>
          <a:noFill/>
        </p:spPr>
        <p:txBody>
          <a:bodyPr wrap="square" rtlCol="0">
            <a:spAutoFit/>
          </a:bodyPr>
          <a:lstStyle/>
          <a:p>
            <a:r>
              <a:rPr lang="tr-TR" dirty="0" err="1" smtClean="0"/>
              <a:t>Katzung</a:t>
            </a:r>
            <a:r>
              <a:rPr lang="tr-TR" dirty="0" smtClean="0"/>
              <a:t>&amp;</a:t>
            </a:r>
            <a:r>
              <a:rPr lang="tr-TR" dirty="0" err="1" smtClean="0"/>
              <a:t>Trevor</a:t>
            </a:r>
            <a:r>
              <a:rPr lang="tr-TR" dirty="0" smtClean="0"/>
              <a:t> </a:t>
            </a:r>
            <a:r>
              <a:rPr lang="tr-TR" dirty="0" err="1" smtClean="0"/>
              <a:t>Basic</a:t>
            </a:r>
            <a:r>
              <a:rPr lang="tr-TR" dirty="0" smtClean="0"/>
              <a:t> and Clinical Pharmacology, 13th </a:t>
            </a:r>
            <a:r>
              <a:rPr lang="tr-TR" dirty="0" err="1" smtClean="0"/>
              <a:t>edition</a:t>
            </a:r>
            <a:endParaRPr lang="tr-T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7559824" y="4941168"/>
            <a:ext cx="1584176" cy="1477328"/>
          </a:xfrm>
          <a:prstGeom prst="rect">
            <a:avLst/>
          </a:prstGeom>
          <a:noFill/>
        </p:spPr>
        <p:txBody>
          <a:bodyPr wrap="square" rtlCol="0">
            <a:spAutoFit/>
          </a:bodyPr>
          <a:lstStyle/>
          <a:p>
            <a:r>
              <a:rPr lang="tr-TR" dirty="0" err="1" smtClean="0"/>
              <a:t>Katzung</a:t>
            </a:r>
            <a:r>
              <a:rPr lang="tr-TR" dirty="0" smtClean="0"/>
              <a:t>&amp;</a:t>
            </a:r>
            <a:r>
              <a:rPr lang="tr-TR" dirty="0" err="1" smtClean="0"/>
              <a:t>Trevor</a:t>
            </a:r>
            <a:r>
              <a:rPr lang="tr-TR" dirty="0" smtClean="0"/>
              <a:t> </a:t>
            </a:r>
            <a:r>
              <a:rPr lang="tr-TR" dirty="0" err="1" smtClean="0"/>
              <a:t>Basic</a:t>
            </a:r>
            <a:r>
              <a:rPr lang="tr-TR" dirty="0" smtClean="0"/>
              <a:t> and Clinical Pharmacology, 13th </a:t>
            </a:r>
            <a:r>
              <a:rPr lang="tr-TR" dirty="0" err="1" smtClean="0"/>
              <a:t>edition</a:t>
            </a:r>
            <a:endParaRPr lang="tr-TR" dirty="0"/>
          </a:p>
        </p:txBody>
      </p:sp>
      <p:pic>
        <p:nvPicPr>
          <p:cNvPr id="5" name="Picture 2" descr="C:\Users\ysf\Pictures\Taramalarım\2016-09 (Eyl)\tarama000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87624" y="44624"/>
            <a:ext cx="6219092" cy="6753746"/>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5" name="4 İçerik Yer Tutucusu" descr="IMG_7253.jpg"/>
          <p:cNvPicPr>
            <a:picLocks noGrp="1" noChangeAspect="1"/>
          </p:cNvPicPr>
          <p:nvPr>
            <p:ph idx="1"/>
          </p:nvPr>
        </p:nvPicPr>
        <p:blipFill>
          <a:blip r:embed="rId2" cstate="print"/>
          <a:stretch>
            <a:fillRect/>
          </a:stretch>
        </p:blipFill>
        <p:spPr>
          <a:xfrm>
            <a:off x="971600" y="0"/>
            <a:ext cx="3024336" cy="6478956"/>
          </a:xfrm>
        </p:spPr>
      </p:pic>
      <p:sp>
        <p:nvSpPr>
          <p:cNvPr id="4" name="3 Metin kutusu"/>
          <p:cNvSpPr txBox="1"/>
          <p:nvPr/>
        </p:nvSpPr>
        <p:spPr>
          <a:xfrm>
            <a:off x="3642814" y="6488668"/>
            <a:ext cx="5501186" cy="369332"/>
          </a:xfrm>
          <a:prstGeom prst="rect">
            <a:avLst/>
          </a:prstGeom>
          <a:noFill/>
        </p:spPr>
        <p:txBody>
          <a:bodyPr wrap="none" rtlCol="0">
            <a:spAutoFit/>
          </a:bodyPr>
          <a:lstStyle/>
          <a:p>
            <a:r>
              <a:rPr lang="tr-TR" dirty="0" err="1" smtClean="0"/>
              <a:t>Lippincott</a:t>
            </a:r>
            <a:r>
              <a:rPr lang="tr-TR" dirty="0" smtClean="0"/>
              <a:t> </a:t>
            </a:r>
            <a:r>
              <a:rPr lang="tr-TR" dirty="0" err="1" smtClean="0"/>
              <a:t>Illustrated</a:t>
            </a:r>
            <a:r>
              <a:rPr lang="tr-TR" dirty="0" smtClean="0"/>
              <a:t> </a:t>
            </a:r>
            <a:r>
              <a:rPr lang="tr-TR" dirty="0" err="1" smtClean="0"/>
              <a:t>Reviews</a:t>
            </a:r>
            <a:r>
              <a:rPr lang="tr-TR" dirty="0" smtClean="0"/>
              <a:t>, Pharmacology, 6th </a:t>
            </a:r>
            <a:r>
              <a:rPr lang="tr-TR" dirty="0" err="1" smtClean="0"/>
              <a:t>edition</a:t>
            </a:r>
            <a:endParaRPr lang="tr-T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Enzyme</a:t>
            </a:r>
            <a:r>
              <a:rPr lang="tr-TR" dirty="0" smtClean="0"/>
              <a:t> </a:t>
            </a:r>
            <a:r>
              <a:rPr lang="tr-TR" dirty="0" err="1" smtClean="0"/>
              <a:t>Induction</a:t>
            </a:r>
            <a:endParaRPr lang="tr-TR" dirty="0"/>
          </a:p>
        </p:txBody>
      </p:sp>
      <p:sp>
        <p:nvSpPr>
          <p:cNvPr id="3" name="2 İçerik Yer Tutucusu"/>
          <p:cNvSpPr>
            <a:spLocks noGrp="1"/>
          </p:cNvSpPr>
          <p:nvPr>
            <p:ph idx="1"/>
          </p:nvPr>
        </p:nvSpPr>
        <p:spPr/>
        <p:txBody>
          <a:bodyPr/>
          <a:lstStyle/>
          <a:p>
            <a:r>
              <a:rPr lang="tr-TR" dirty="0" err="1" smtClean="0">
                <a:latin typeface="+mj-lt"/>
              </a:rPr>
              <a:t>Induction</a:t>
            </a:r>
            <a:r>
              <a:rPr lang="tr-TR" dirty="0" smtClean="0">
                <a:latin typeface="+mj-lt"/>
              </a:rPr>
              <a:t> </a:t>
            </a:r>
            <a:r>
              <a:rPr lang="tr-TR" dirty="0" err="1" smtClean="0">
                <a:latin typeface="+mj-lt"/>
              </a:rPr>
              <a:t>results</a:t>
            </a:r>
            <a:r>
              <a:rPr lang="tr-TR" dirty="0" smtClean="0">
                <a:latin typeface="+mj-lt"/>
              </a:rPr>
              <a:t> in </a:t>
            </a:r>
            <a:r>
              <a:rPr lang="tr-TR" dirty="0" err="1" smtClean="0">
                <a:latin typeface="+mj-lt"/>
              </a:rPr>
              <a:t>accelerated</a:t>
            </a:r>
            <a:r>
              <a:rPr lang="tr-TR" dirty="0" smtClean="0">
                <a:latin typeface="+mj-lt"/>
              </a:rPr>
              <a:t> </a:t>
            </a:r>
            <a:r>
              <a:rPr lang="tr-TR" dirty="0" err="1" smtClean="0">
                <a:latin typeface="+mj-lt"/>
              </a:rPr>
              <a:t>substrate</a:t>
            </a:r>
            <a:r>
              <a:rPr lang="tr-TR" dirty="0" smtClean="0">
                <a:latin typeface="+mj-lt"/>
              </a:rPr>
              <a:t> </a:t>
            </a:r>
            <a:r>
              <a:rPr lang="tr-TR" dirty="0" err="1" smtClean="0">
                <a:latin typeface="+mj-lt"/>
              </a:rPr>
              <a:t>metabolism</a:t>
            </a:r>
            <a:r>
              <a:rPr lang="tr-TR" dirty="0" smtClean="0">
                <a:latin typeface="+mj-lt"/>
              </a:rPr>
              <a:t> and </a:t>
            </a:r>
            <a:r>
              <a:rPr lang="tr-TR" dirty="0" err="1" smtClean="0">
                <a:latin typeface="+mj-lt"/>
              </a:rPr>
              <a:t>usually</a:t>
            </a:r>
            <a:r>
              <a:rPr lang="tr-TR" dirty="0" smtClean="0">
                <a:latin typeface="+mj-lt"/>
              </a:rPr>
              <a:t> in a </a:t>
            </a:r>
            <a:r>
              <a:rPr lang="tr-TR" dirty="0" err="1" smtClean="0">
                <a:solidFill>
                  <a:srgbClr val="FF0000"/>
                </a:solidFill>
                <a:latin typeface="+mj-lt"/>
              </a:rPr>
              <a:t>decrease</a:t>
            </a:r>
            <a:r>
              <a:rPr lang="tr-TR" dirty="0" smtClean="0">
                <a:solidFill>
                  <a:srgbClr val="FF0000"/>
                </a:solidFill>
                <a:latin typeface="+mj-lt"/>
              </a:rPr>
              <a:t> </a:t>
            </a:r>
            <a:r>
              <a:rPr lang="tr-TR" dirty="0" smtClean="0">
                <a:latin typeface="+mj-lt"/>
              </a:rPr>
              <a:t>in </a:t>
            </a:r>
            <a:r>
              <a:rPr lang="tr-TR" dirty="0" err="1" smtClean="0">
                <a:latin typeface="+mj-lt"/>
              </a:rPr>
              <a:t>the</a:t>
            </a:r>
            <a:r>
              <a:rPr lang="tr-TR" dirty="0" smtClean="0">
                <a:latin typeface="+mj-lt"/>
              </a:rPr>
              <a:t> </a:t>
            </a:r>
            <a:r>
              <a:rPr lang="tr-TR" dirty="0" err="1" smtClean="0">
                <a:solidFill>
                  <a:srgbClr val="FF0000"/>
                </a:solidFill>
                <a:latin typeface="+mj-lt"/>
              </a:rPr>
              <a:t>pharmacological</a:t>
            </a:r>
            <a:r>
              <a:rPr lang="tr-TR" dirty="0" smtClean="0">
                <a:solidFill>
                  <a:srgbClr val="FF0000"/>
                </a:solidFill>
                <a:latin typeface="+mj-lt"/>
              </a:rPr>
              <a:t> </a:t>
            </a:r>
            <a:r>
              <a:rPr lang="tr-TR" dirty="0" err="1" smtClean="0">
                <a:solidFill>
                  <a:srgbClr val="FF0000"/>
                </a:solidFill>
                <a:latin typeface="+mj-lt"/>
              </a:rPr>
              <a:t>action</a:t>
            </a:r>
            <a:r>
              <a:rPr lang="tr-TR" dirty="0" smtClean="0">
                <a:solidFill>
                  <a:srgbClr val="FF0000"/>
                </a:solidFill>
                <a:latin typeface="+mj-lt"/>
              </a:rPr>
              <a:t> </a:t>
            </a:r>
            <a:r>
              <a:rPr lang="tr-TR" dirty="0" smtClean="0">
                <a:latin typeface="+mj-lt"/>
              </a:rPr>
              <a:t>of </a:t>
            </a:r>
            <a:r>
              <a:rPr lang="tr-TR" dirty="0" err="1" smtClean="0">
                <a:latin typeface="+mj-lt"/>
              </a:rPr>
              <a:t>the</a:t>
            </a:r>
            <a:r>
              <a:rPr lang="tr-TR" dirty="0" smtClean="0">
                <a:latin typeface="+mj-lt"/>
              </a:rPr>
              <a:t> </a:t>
            </a:r>
            <a:r>
              <a:rPr lang="tr-TR" dirty="0" err="1" smtClean="0">
                <a:latin typeface="+mj-lt"/>
              </a:rPr>
              <a:t>inducer</a:t>
            </a:r>
            <a:r>
              <a:rPr lang="tr-TR" dirty="0" smtClean="0">
                <a:latin typeface="+mj-lt"/>
              </a:rPr>
              <a:t> and </a:t>
            </a:r>
            <a:r>
              <a:rPr lang="tr-TR" dirty="0" err="1" smtClean="0">
                <a:latin typeface="+mj-lt"/>
              </a:rPr>
              <a:t>also</a:t>
            </a:r>
            <a:r>
              <a:rPr lang="tr-TR" dirty="0" smtClean="0">
                <a:latin typeface="+mj-lt"/>
              </a:rPr>
              <a:t> of </a:t>
            </a:r>
            <a:r>
              <a:rPr lang="tr-TR" dirty="0" err="1" smtClean="0">
                <a:latin typeface="+mj-lt"/>
              </a:rPr>
              <a:t>co</a:t>
            </a:r>
            <a:r>
              <a:rPr lang="tr-TR" dirty="0" smtClean="0">
                <a:latin typeface="+mj-lt"/>
              </a:rPr>
              <a:t>-</a:t>
            </a:r>
            <a:r>
              <a:rPr lang="tr-TR" dirty="0" err="1" smtClean="0">
                <a:latin typeface="+mj-lt"/>
              </a:rPr>
              <a:t>administered</a:t>
            </a:r>
            <a:r>
              <a:rPr lang="tr-TR" dirty="0" smtClean="0">
                <a:latin typeface="+mj-lt"/>
              </a:rPr>
              <a:t> </a:t>
            </a:r>
            <a:r>
              <a:rPr lang="tr-TR" dirty="0" err="1" smtClean="0">
                <a:latin typeface="+mj-lt"/>
              </a:rPr>
              <a:t>drugs</a:t>
            </a:r>
            <a:endParaRPr lang="tr-TR" dirty="0" smtClean="0">
              <a:latin typeface="+mj-lt"/>
            </a:endParaRPr>
          </a:p>
          <a:p>
            <a:r>
              <a:rPr lang="tr-TR" dirty="0" err="1" smtClean="0">
                <a:latin typeface="+mj-lt"/>
              </a:rPr>
              <a:t>Environmental</a:t>
            </a:r>
            <a:r>
              <a:rPr lang="tr-TR" dirty="0" smtClean="0">
                <a:latin typeface="+mj-lt"/>
              </a:rPr>
              <a:t> </a:t>
            </a:r>
            <a:r>
              <a:rPr lang="tr-TR" dirty="0" err="1" smtClean="0">
                <a:latin typeface="+mj-lt"/>
              </a:rPr>
              <a:t>chemicals</a:t>
            </a:r>
            <a:r>
              <a:rPr lang="tr-TR" dirty="0" smtClean="0">
                <a:latin typeface="+mj-lt"/>
              </a:rPr>
              <a:t> and </a:t>
            </a:r>
            <a:r>
              <a:rPr lang="tr-TR" dirty="0" err="1" smtClean="0">
                <a:latin typeface="+mj-lt"/>
              </a:rPr>
              <a:t>pollutants</a:t>
            </a:r>
            <a:r>
              <a:rPr lang="tr-TR" dirty="0" smtClean="0">
                <a:latin typeface="+mj-lt"/>
              </a:rPr>
              <a:t> </a:t>
            </a:r>
            <a:r>
              <a:rPr lang="tr-TR" dirty="0" err="1" smtClean="0">
                <a:latin typeface="+mj-lt"/>
              </a:rPr>
              <a:t>also</a:t>
            </a:r>
            <a:r>
              <a:rPr lang="tr-TR" dirty="0" smtClean="0">
                <a:latin typeface="+mj-lt"/>
              </a:rPr>
              <a:t> </a:t>
            </a:r>
            <a:r>
              <a:rPr lang="tr-TR" dirty="0" err="1" smtClean="0">
                <a:latin typeface="+mj-lt"/>
              </a:rPr>
              <a:t>induce</a:t>
            </a:r>
            <a:r>
              <a:rPr lang="tr-TR" dirty="0" smtClean="0">
                <a:latin typeface="+mj-lt"/>
              </a:rPr>
              <a:t> p450 </a:t>
            </a:r>
            <a:r>
              <a:rPr lang="tr-TR" dirty="0" err="1" smtClean="0">
                <a:latin typeface="+mj-lt"/>
              </a:rPr>
              <a:t>enzymes</a:t>
            </a:r>
            <a:r>
              <a:rPr lang="tr-TR" dirty="0" smtClean="0">
                <a:latin typeface="+mj-lt"/>
              </a:rPr>
              <a:t> (</a:t>
            </a:r>
            <a:r>
              <a:rPr lang="tr-TR" dirty="0" err="1" smtClean="0">
                <a:latin typeface="+mj-lt"/>
              </a:rPr>
              <a:t>ie</a:t>
            </a:r>
            <a:r>
              <a:rPr lang="tr-TR" dirty="0" smtClean="0">
                <a:latin typeface="+mj-lt"/>
              </a:rPr>
              <a:t>. </a:t>
            </a:r>
            <a:r>
              <a:rPr lang="tr-TR" dirty="0" err="1" smtClean="0">
                <a:latin typeface="+mj-lt"/>
              </a:rPr>
              <a:t>Tobacco</a:t>
            </a:r>
            <a:r>
              <a:rPr lang="tr-TR" dirty="0" smtClean="0">
                <a:latin typeface="+mj-lt"/>
              </a:rPr>
              <a:t> </a:t>
            </a:r>
            <a:r>
              <a:rPr lang="tr-TR" dirty="0" err="1" smtClean="0">
                <a:latin typeface="+mj-lt"/>
              </a:rPr>
              <a:t>induce</a:t>
            </a:r>
            <a:r>
              <a:rPr lang="tr-TR" dirty="0" smtClean="0">
                <a:latin typeface="+mj-lt"/>
              </a:rPr>
              <a:t> CYP1A </a:t>
            </a:r>
            <a:r>
              <a:rPr lang="tr-TR" dirty="0" err="1" smtClean="0">
                <a:latin typeface="+mj-lt"/>
              </a:rPr>
              <a:t>enzymes</a:t>
            </a:r>
            <a:r>
              <a:rPr lang="tr-TR" dirty="0" smtClean="0">
                <a:latin typeface="+mj-lt"/>
              </a:rPr>
              <a:t>)</a:t>
            </a:r>
            <a:endParaRPr lang="tr-TR" dirty="0">
              <a:latin typeface="+mj-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Enzyme</a:t>
            </a:r>
            <a:r>
              <a:rPr lang="tr-TR" dirty="0" smtClean="0"/>
              <a:t> </a:t>
            </a:r>
            <a:r>
              <a:rPr lang="tr-TR" dirty="0" err="1" smtClean="0"/>
              <a:t>Inhibition</a:t>
            </a:r>
            <a:endParaRPr lang="tr-TR" dirty="0"/>
          </a:p>
        </p:txBody>
      </p:sp>
      <p:sp>
        <p:nvSpPr>
          <p:cNvPr id="3" name="2 İçerik Yer Tutucusu"/>
          <p:cNvSpPr>
            <a:spLocks noGrp="1"/>
          </p:cNvSpPr>
          <p:nvPr>
            <p:ph idx="1"/>
          </p:nvPr>
        </p:nvSpPr>
        <p:spPr/>
        <p:txBody>
          <a:bodyPr/>
          <a:lstStyle/>
          <a:p>
            <a:r>
              <a:rPr lang="tr-TR" dirty="0" err="1" smtClean="0">
                <a:latin typeface="+mj-lt"/>
              </a:rPr>
              <a:t>Reduces</a:t>
            </a:r>
            <a:r>
              <a:rPr lang="tr-TR" dirty="0" smtClean="0">
                <a:latin typeface="+mj-lt"/>
              </a:rPr>
              <a:t> </a:t>
            </a:r>
            <a:r>
              <a:rPr lang="tr-TR" dirty="0" err="1" smtClean="0">
                <a:latin typeface="+mj-lt"/>
              </a:rPr>
              <a:t>the</a:t>
            </a:r>
            <a:r>
              <a:rPr lang="tr-TR" dirty="0" smtClean="0">
                <a:latin typeface="+mj-lt"/>
              </a:rPr>
              <a:t> </a:t>
            </a:r>
            <a:r>
              <a:rPr lang="tr-TR" dirty="0" err="1" smtClean="0">
                <a:latin typeface="+mj-lt"/>
              </a:rPr>
              <a:t>metabolism</a:t>
            </a:r>
            <a:r>
              <a:rPr lang="tr-TR" dirty="0" smtClean="0">
                <a:latin typeface="+mj-lt"/>
              </a:rPr>
              <a:t> of </a:t>
            </a:r>
            <a:r>
              <a:rPr lang="tr-TR" dirty="0" err="1" smtClean="0">
                <a:latin typeface="+mj-lt"/>
              </a:rPr>
              <a:t>the</a:t>
            </a:r>
            <a:r>
              <a:rPr lang="tr-TR" dirty="0" smtClean="0">
                <a:latin typeface="+mj-lt"/>
              </a:rPr>
              <a:t> </a:t>
            </a:r>
            <a:r>
              <a:rPr lang="tr-TR" dirty="0" err="1" smtClean="0">
                <a:latin typeface="+mj-lt"/>
              </a:rPr>
              <a:t>drug</a:t>
            </a:r>
            <a:r>
              <a:rPr lang="tr-TR" dirty="0" smtClean="0">
                <a:latin typeface="+mj-lt"/>
              </a:rPr>
              <a:t>, </a:t>
            </a:r>
            <a:r>
              <a:rPr lang="tr-TR" dirty="0" err="1" smtClean="0">
                <a:latin typeface="+mj-lt"/>
              </a:rPr>
              <a:t>results</a:t>
            </a:r>
            <a:r>
              <a:rPr lang="tr-TR" dirty="0" smtClean="0">
                <a:latin typeface="+mj-lt"/>
              </a:rPr>
              <a:t> </a:t>
            </a:r>
            <a:r>
              <a:rPr lang="tr-TR" dirty="0" err="1" smtClean="0">
                <a:latin typeface="+mj-lt"/>
              </a:rPr>
              <a:t>increased</a:t>
            </a:r>
            <a:r>
              <a:rPr lang="tr-TR" dirty="0" smtClean="0">
                <a:latin typeface="+mj-lt"/>
              </a:rPr>
              <a:t> </a:t>
            </a:r>
            <a:r>
              <a:rPr lang="tr-TR" dirty="0" err="1" smtClean="0">
                <a:latin typeface="+mj-lt"/>
              </a:rPr>
              <a:t>pharmacological</a:t>
            </a:r>
            <a:r>
              <a:rPr lang="tr-TR" dirty="0" smtClean="0">
                <a:latin typeface="+mj-lt"/>
              </a:rPr>
              <a:t> </a:t>
            </a:r>
            <a:r>
              <a:rPr lang="tr-TR" dirty="0" err="1" smtClean="0">
                <a:latin typeface="+mj-lt"/>
              </a:rPr>
              <a:t>effect</a:t>
            </a:r>
            <a:endParaRPr lang="tr-TR" dirty="0" smtClean="0">
              <a:latin typeface="+mj-lt"/>
            </a:endParaRPr>
          </a:p>
          <a:p>
            <a:r>
              <a:rPr lang="tr-TR" dirty="0" err="1" smtClean="0">
                <a:latin typeface="+mj-lt"/>
              </a:rPr>
              <a:t>Cimetidine</a:t>
            </a:r>
            <a:r>
              <a:rPr lang="tr-TR" dirty="0" smtClean="0">
                <a:latin typeface="+mj-lt"/>
              </a:rPr>
              <a:t>, </a:t>
            </a:r>
            <a:r>
              <a:rPr lang="tr-TR" dirty="0" err="1" smtClean="0">
                <a:latin typeface="+mj-lt"/>
              </a:rPr>
              <a:t>ketokonazole</a:t>
            </a:r>
            <a:r>
              <a:rPr lang="tr-TR" dirty="0" smtClean="0">
                <a:latin typeface="+mj-lt"/>
              </a:rPr>
              <a:t>, </a:t>
            </a:r>
            <a:r>
              <a:rPr lang="tr-TR" dirty="0" err="1" smtClean="0">
                <a:latin typeface="+mj-lt"/>
              </a:rPr>
              <a:t>erythromycin</a:t>
            </a:r>
            <a:endParaRPr lang="tr-TR" dirty="0">
              <a:latin typeface="+mj-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Enterohepatic</a:t>
            </a:r>
            <a:r>
              <a:rPr lang="tr-TR" dirty="0" smtClean="0"/>
              <a:t> </a:t>
            </a:r>
            <a:r>
              <a:rPr lang="tr-TR" dirty="0" err="1" smtClean="0"/>
              <a:t>cycle</a:t>
            </a:r>
            <a:endParaRPr lang="tr-TR" dirty="0"/>
          </a:p>
        </p:txBody>
      </p:sp>
      <p:sp>
        <p:nvSpPr>
          <p:cNvPr id="3" name="2 İçerik Yer Tutucusu"/>
          <p:cNvSpPr>
            <a:spLocks noGrp="1"/>
          </p:cNvSpPr>
          <p:nvPr>
            <p:ph idx="1"/>
          </p:nvPr>
        </p:nvSpPr>
        <p:spPr/>
        <p:txBody>
          <a:bodyPr/>
          <a:lstStyle/>
          <a:p>
            <a:r>
              <a:rPr lang="tr-TR" dirty="0" err="1" smtClean="0"/>
              <a:t>Chloramphenicol</a:t>
            </a:r>
            <a:endParaRPr lang="tr-TR" dirty="0" smtClean="0"/>
          </a:p>
          <a:p>
            <a:r>
              <a:rPr lang="tr-TR" dirty="0" err="1" smtClean="0"/>
              <a:t>Chloropramazine</a:t>
            </a:r>
            <a:endParaRPr lang="tr-TR" dirty="0" smtClean="0"/>
          </a:p>
          <a:p>
            <a:r>
              <a:rPr lang="tr-TR" dirty="0" err="1" smtClean="0"/>
              <a:t>Digitoxin</a:t>
            </a:r>
            <a:endParaRPr lang="tr-TR" dirty="0" smtClean="0"/>
          </a:p>
          <a:p>
            <a:r>
              <a:rPr lang="tr-TR" dirty="0" err="1" smtClean="0"/>
              <a:t>Steroids</a:t>
            </a:r>
            <a:endParaRPr lang="tr-TR" dirty="0" smtClean="0"/>
          </a:p>
          <a:p>
            <a:endParaRPr lang="tr-TR" dirty="0" smtClean="0"/>
          </a:p>
          <a:p>
            <a:endParaRPr lang="tr-TR" dirty="0" smtClean="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Drugs are inactivated by glucoronidation in liver and these glucoronides are delivered via bile into the intestine where they are hydrolyzed, releasing the active drug. Active drug can be reabsorbed and the cycle prolongs the residence of active drug in the body. Drugs like antibiotics can interfere with this process and reduce the activity of the drug. "/>
          <p:cNvPicPr>
            <a:picLocks noChangeAspect="1" noChangeArrowheads="1"/>
          </p:cNvPicPr>
          <p:nvPr/>
        </p:nvPicPr>
        <p:blipFill>
          <a:blip r:embed="rId2" cstate="print"/>
          <a:srcRect/>
          <a:stretch>
            <a:fillRect/>
          </a:stretch>
        </p:blipFill>
        <p:spPr bwMode="auto">
          <a:xfrm>
            <a:off x="1403648" y="332656"/>
            <a:ext cx="4438650" cy="5905501"/>
          </a:xfrm>
          <a:prstGeom prst="rect">
            <a:avLst/>
          </a:prstGeom>
          <a:noFill/>
        </p:spPr>
      </p:pic>
      <p:sp>
        <p:nvSpPr>
          <p:cNvPr id="5" name="4 Dikdörtgen"/>
          <p:cNvSpPr/>
          <p:nvPr/>
        </p:nvSpPr>
        <p:spPr>
          <a:xfrm>
            <a:off x="2627784" y="6211669"/>
            <a:ext cx="6228184" cy="646331"/>
          </a:xfrm>
          <a:prstGeom prst="rect">
            <a:avLst/>
          </a:prstGeom>
        </p:spPr>
        <p:txBody>
          <a:bodyPr wrap="square">
            <a:spAutoFit/>
          </a:bodyPr>
          <a:lstStyle/>
          <a:p>
            <a:r>
              <a:rPr lang="tr-TR" dirty="0" smtClean="0"/>
              <a:t>https://www.memorangapp.com/flashcards/190724/First+pass+metabolism+and+enter+and+more/</a:t>
            </a:r>
            <a:endParaRPr lang="tr-T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ysf\Pictures\Taramalarım\2016-09 (Eyl)\tarama0006.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27584" y="-42863"/>
            <a:ext cx="6623050" cy="6943726"/>
          </a:xfrm>
          <a:prstGeom prst="rect">
            <a:avLst/>
          </a:prstGeom>
          <a:noFill/>
          <a:extLst>
            <a:ext uri="{909E8E84-426E-40DD-AFC4-6F175D3DCCD1}">
              <a14:hiddenFill xmlns="" xmlns:a14="http://schemas.microsoft.com/office/drawing/2010/main">
                <a:solidFill>
                  <a:srgbClr val="FFFFFF"/>
                </a:solidFill>
              </a14:hiddenFill>
            </a:ext>
          </a:extLst>
        </p:spPr>
      </p:pic>
      <p:sp>
        <p:nvSpPr>
          <p:cNvPr id="6" name="5 Metin kutusu"/>
          <p:cNvSpPr txBox="1"/>
          <p:nvPr/>
        </p:nvSpPr>
        <p:spPr>
          <a:xfrm>
            <a:off x="7559824" y="4941168"/>
            <a:ext cx="1584176" cy="1477328"/>
          </a:xfrm>
          <a:prstGeom prst="rect">
            <a:avLst/>
          </a:prstGeom>
          <a:noFill/>
        </p:spPr>
        <p:txBody>
          <a:bodyPr wrap="square" rtlCol="0">
            <a:spAutoFit/>
          </a:bodyPr>
          <a:lstStyle/>
          <a:p>
            <a:r>
              <a:rPr lang="tr-TR" dirty="0" err="1" smtClean="0"/>
              <a:t>Katzung</a:t>
            </a:r>
            <a:r>
              <a:rPr lang="tr-TR" dirty="0" smtClean="0"/>
              <a:t>&amp;</a:t>
            </a:r>
            <a:r>
              <a:rPr lang="tr-TR" dirty="0" err="1" smtClean="0"/>
              <a:t>Trevor</a:t>
            </a:r>
            <a:r>
              <a:rPr lang="tr-TR" dirty="0" smtClean="0"/>
              <a:t> </a:t>
            </a:r>
            <a:r>
              <a:rPr lang="tr-TR" dirty="0" err="1" smtClean="0"/>
              <a:t>Basic</a:t>
            </a:r>
            <a:r>
              <a:rPr lang="tr-TR" dirty="0" smtClean="0"/>
              <a:t> and Clinical Pharmacology, 13th </a:t>
            </a:r>
            <a:r>
              <a:rPr lang="tr-TR" dirty="0" err="1" smtClean="0"/>
              <a:t>edition</a:t>
            </a:r>
            <a:endParaRPr lang="tr-T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ysf\Pictures\Taramalarım\2016-09 (Eyl)\tarama000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332656"/>
            <a:ext cx="8712968" cy="5423761"/>
          </a:xfrm>
          <a:prstGeom prst="rect">
            <a:avLst/>
          </a:prstGeom>
          <a:noFill/>
          <a:extLst>
            <a:ext uri="{909E8E84-426E-40DD-AFC4-6F175D3DCCD1}">
              <a14:hiddenFill xmlns="" xmlns:a14="http://schemas.microsoft.com/office/drawing/2010/main">
                <a:solidFill>
                  <a:srgbClr val="FFFFFF"/>
                </a:solidFill>
              </a14:hiddenFill>
            </a:ext>
          </a:extLst>
        </p:spPr>
      </p:pic>
      <p:sp>
        <p:nvSpPr>
          <p:cNvPr id="5" name="4 Metin kutusu"/>
          <p:cNvSpPr txBox="1"/>
          <p:nvPr/>
        </p:nvSpPr>
        <p:spPr>
          <a:xfrm>
            <a:off x="6804248" y="5445224"/>
            <a:ext cx="2195736" cy="1200329"/>
          </a:xfrm>
          <a:prstGeom prst="rect">
            <a:avLst/>
          </a:prstGeom>
          <a:noFill/>
        </p:spPr>
        <p:txBody>
          <a:bodyPr wrap="square" rtlCol="0">
            <a:spAutoFit/>
          </a:bodyPr>
          <a:lstStyle/>
          <a:p>
            <a:r>
              <a:rPr lang="tr-TR" dirty="0" err="1" smtClean="0"/>
              <a:t>Katzung</a:t>
            </a:r>
            <a:r>
              <a:rPr lang="tr-TR" dirty="0" smtClean="0"/>
              <a:t>&amp;</a:t>
            </a:r>
            <a:r>
              <a:rPr lang="tr-TR" dirty="0" err="1" smtClean="0"/>
              <a:t>Trevor</a:t>
            </a:r>
            <a:r>
              <a:rPr lang="tr-TR" dirty="0" smtClean="0"/>
              <a:t> </a:t>
            </a:r>
            <a:r>
              <a:rPr lang="tr-TR" dirty="0" err="1" smtClean="0"/>
              <a:t>Basic</a:t>
            </a:r>
            <a:r>
              <a:rPr lang="tr-TR" dirty="0" smtClean="0"/>
              <a:t> and Clinical Pharmacology, 13th </a:t>
            </a:r>
            <a:r>
              <a:rPr lang="tr-TR" dirty="0" err="1" smtClean="0"/>
              <a:t>edition</a:t>
            </a:r>
            <a:endParaRPr lang="tr-T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ysf\Pictures\Taramalarım\2016-09 (Eyl)\tarama001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63688" y="0"/>
            <a:ext cx="4360469" cy="633670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4 Metin kutusu"/>
          <p:cNvSpPr txBox="1"/>
          <p:nvPr/>
        </p:nvSpPr>
        <p:spPr>
          <a:xfrm>
            <a:off x="7559824" y="4941168"/>
            <a:ext cx="1584176" cy="1477328"/>
          </a:xfrm>
          <a:prstGeom prst="rect">
            <a:avLst/>
          </a:prstGeom>
          <a:noFill/>
        </p:spPr>
        <p:txBody>
          <a:bodyPr wrap="square" rtlCol="0">
            <a:spAutoFit/>
          </a:bodyPr>
          <a:lstStyle/>
          <a:p>
            <a:r>
              <a:rPr lang="tr-TR" dirty="0" err="1" smtClean="0"/>
              <a:t>Katzung</a:t>
            </a:r>
            <a:r>
              <a:rPr lang="tr-TR" dirty="0" smtClean="0"/>
              <a:t>&amp;</a:t>
            </a:r>
            <a:r>
              <a:rPr lang="tr-TR" dirty="0" err="1" smtClean="0"/>
              <a:t>Trevor</a:t>
            </a:r>
            <a:r>
              <a:rPr lang="tr-TR" dirty="0" smtClean="0"/>
              <a:t> </a:t>
            </a:r>
            <a:r>
              <a:rPr lang="tr-TR" dirty="0" err="1" smtClean="0"/>
              <a:t>Basic</a:t>
            </a:r>
            <a:r>
              <a:rPr lang="tr-TR" dirty="0" smtClean="0"/>
              <a:t> and Clinical Pharmacology, 13th </a:t>
            </a:r>
            <a:r>
              <a:rPr lang="tr-TR" dirty="0" err="1" smtClean="0"/>
              <a:t>edition</a:t>
            </a:r>
            <a:endParaRPr lang="tr-T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AutoShape 2" descr="DRUG METABOLİS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28004" name="AutoShape 4" descr="DRUG METABOLİS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5" name="4 Metin kutusu"/>
          <p:cNvSpPr txBox="1"/>
          <p:nvPr/>
        </p:nvSpPr>
        <p:spPr>
          <a:xfrm>
            <a:off x="1475656" y="2348880"/>
            <a:ext cx="7488832" cy="2031325"/>
          </a:xfrm>
          <a:prstGeom prst="rect">
            <a:avLst/>
          </a:prstGeom>
          <a:noFill/>
        </p:spPr>
        <p:txBody>
          <a:bodyPr wrap="square" rtlCol="0">
            <a:spAutoFit/>
          </a:bodyPr>
          <a:lstStyle/>
          <a:p>
            <a:pPr>
              <a:buFont typeface="Arial" pitchFamily="34" charset="0"/>
              <a:buChar char="•"/>
            </a:pPr>
            <a:r>
              <a:rPr lang="tr-TR" sz="3600" dirty="0" err="1" smtClean="0"/>
              <a:t>Phase</a:t>
            </a:r>
            <a:r>
              <a:rPr lang="tr-TR" sz="3600" dirty="0" smtClean="0"/>
              <a:t> I (</a:t>
            </a:r>
            <a:r>
              <a:rPr lang="tr-TR" sz="3600" dirty="0" err="1" smtClean="0"/>
              <a:t>oxidization</a:t>
            </a:r>
            <a:r>
              <a:rPr lang="tr-TR" sz="3600" dirty="0" smtClean="0"/>
              <a:t>, </a:t>
            </a:r>
            <a:r>
              <a:rPr lang="tr-TR" sz="3600" dirty="0" err="1" smtClean="0"/>
              <a:t>reduction</a:t>
            </a:r>
            <a:r>
              <a:rPr lang="tr-TR" sz="3600" dirty="0" smtClean="0"/>
              <a:t>, </a:t>
            </a:r>
            <a:r>
              <a:rPr lang="tr-TR" sz="3600" dirty="0" err="1" smtClean="0"/>
              <a:t>hydrolysis</a:t>
            </a:r>
            <a:r>
              <a:rPr lang="tr-TR" sz="3600" dirty="0" smtClean="0"/>
              <a:t>)</a:t>
            </a:r>
          </a:p>
          <a:p>
            <a:pPr>
              <a:buFont typeface="Arial" pitchFamily="34" charset="0"/>
              <a:buChar char="•"/>
            </a:pPr>
            <a:r>
              <a:rPr lang="tr-TR" sz="3600" dirty="0" err="1" smtClean="0"/>
              <a:t>Phase</a:t>
            </a:r>
            <a:r>
              <a:rPr lang="tr-TR" sz="3600" dirty="0" smtClean="0"/>
              <a:t> II (</a:t>
            </a:r>
            <a:r>
              <a:rPr lang="tr-TR" sz="3600" dirty="0" err="1" smtClean="0"/>
              <a:t>conjugation</a:t>
            </a:r>
            <a:r>
              <a:rPr lang="tr-TR" sz="3600" dirty="0" smtClean="0"/>
              <a:t>)</a:t>
            </a:r>
          </a:p>
          <a:p>
            <a:endParaRPr lang="tr-T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ysf\Pictures\Taramalarım\2016-09 (Eyl)\tarama001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37416" y="14777"/>
            <a:ext cx="2974744" cy="679566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4 Metin kutusu"/>
          <p:cNvSpPr txBox="1"/>
          <p:nvPr/>
        </p:nvSpPr>
        <p:spPr>
          <a:xfrm>
            <a:off x="6804248" y="5445224"/>
            <a:ext cx="2195736" cy="1200329"/>
          </a:xfrm>
          <a:prstGeom prst="rect">
            <a:avLst/>
          </a:prstGeom>
          <a:noFill/>
        </p:spPr>
        <p:txBody>
          <a:bodyPr wrap="square" rtlCol="0">
            <a:spAutoFit/>
          </a:bodyPr>
          <a:lstStyle/>
          <a:p>
            <a:r>
              <a:rPr lang="tr-TR" dirty="0" err="1" smtClean="0"/>
              <a:t>Katzung</a:t>
            </a:r>
            <a:r>
              <a:rPr lang="tr-TR" dirty="0" smtClean="0"/>
              <a:t>&amp;</a:t>
            </a:r>
            <a:r>
              <a:rPr lang="tr-TR" dirty="0" err="1" smtClean="0"/>
              <a:t>Trevor</a:t>
            </a:r>
            <a:r>
              <a:rPr lang="tr-TR" dirty="0" smtClean="0"/>
              <a:t> </a:t>
            </a:r>
            <a:r>
              <a:rPr lang="tr-TR" dirty="0" err="1" smtClean="0"/>
              <a:t>Basic</a:t>
            </a:r>
            <a:r>
              <a:rPr lang="tr-TR" dirty="0" smtClean="0"/>
              <a:t> and Clinical Pharmacology, 13th </a:t>
            </a:r>
            <a:r>
              <a:rPr lang="tr-TR" dirty="0" err="1" smtClean="0"/>
              <a:t>edition</a:t>
            </a:r>
            <a:endParaRPr lang="tr-T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err="1" smtClean="0"/>
              <a:t>Phase</a:t>
            </a:r>
            <a:r>
              <a:rPr lang="tr-TR" dirty="0" smtClean="0"/>
              <a:t> II </a:t>
            </a:r>
            <a:r>
              <a:rPr lang="tr-TR" dirty="0" err="1" smtClean="0"/>
              <a:t>reactions</a:t>
            </a:r>
            <a:endParaRPr lang="tr-TR" dirty="0"/>
          </a:p>
        </p:txBody>
      </p:sp>
      <p:sp>
        <p:nvSpPr>
          <p:cNvPr id="3" name="2 İçerik Yer Tutucusu"/>
          <p:cNvSpPr>
            <a:spLocks noGrp="1"/>
          </p:cNvSpPr>
          <p:nvPr>
            <p:ph idx="1"/>
          </p:nvPr>
        </p:nvSpPr>
        <p:spPr/>
        <p:txBody>
          <a:bodyPr>
            <a:normAutofit fontScale="92500" lnSpcReduction="10000"/>
          </a:bodyPr>
          <a:lstStyle/>
          <a:p>
            <a:r>
              <a:rPr lang="tr-TR" dirty="0" err="1" smtClean="0">
                <a:latin typeface="+mj-lt"/>
                <a:cs typeface="Arial" pitchFamily="34" charset="0"/>
              </a:rPr>
              <a:t>Conjugation</a:t>
            </a:r>
            <a:r>
              <a:rPr lang="tr-TR" dirty="0" smtClean="0">
                <a:latin typeface="+mj-lt"/>
                <a:cs typeface="Arial" pitchFamily="34" charset="0"/>
              </a:rPr>
              <a:t> </a:t>
            </a:r>
            <a:r>
              <a:rPr lang="tr-TR" dirty="0" err="1" smtClean="0">
                <a:latin typeface="+mj-lt"/>
                <a:cs typeface="Arial" pitchFamily="34" charset="0"/>
              </a:rPr>
              <a:t>reactions</a:t>
            </a:r>
            <a:endParaRPr lang="tr-TR" dirty="0" smtClean="0">
              <a:latin typeface="+mj-lt"/>
              <a:cs typeface="Arial" pitchFamily="34" charset="0"/>
            </a:endParaRPr>
          </a:p>
          <a:p>
            <a:r>
              <a:rPr lang="tr-TR" dirty="0" err="1" smtClean="0">
                <a:latin typeface="+mj-lt"/>
                <a:cs typeface="Arial" pitchFamily="34" charset="0"/>
              </a:rPr>
              <a:t>Conjugates</a:t>
            </a:r>
            <a:r>
              <a:rPr lang="tr-TR" dirty="0" smtClean="0">
                <a:latin typeface="+mj-lt"/>
                <a:cs typeface="Arial" pitchFamily="34" charset="0"/>
              </a:rPr>
              <a:t> </a:t>
            </a:r>
            <a:r>
              <a:rPr lang="tr-TR" dirty="0" err="1" smtClean="0">
                <a:latin typeface="+mj-lt"/>
                <a:cs typeface="Arial" pitchFamily="34" charset="0"/>
              </a:rPr>
              <a:t>are</a:t>
            </a:r>
            <a:r>
              <a:rPr lang="tr-TR" dirty="0" smtClean="0">
                <a:latin typeface="+mj-lt"/>
                <a:cs typeface="Arial" pitchFamily="34" charset="0"/>
              </a:rPr>
              <a:t> polar </a:t>
            </a:r>
            <a:r>
              <a:rPr lang="tr-TR" dirty="0" err="1" smtClean="0">
                <a:latin typeface="+mj-lt"/>
                <a:cs typeface="Arial" pitchFamily="34" charset="0"/>
              </a:rPr>
              <a:t>molecules</a:t>
            </a:r>
            <a:r>
              <a:rPr lang="tr-TR" dirty="0" smtClean="0">
                <a:latin typeface="+mj-lt"/>
                <a:cs typeface="Arial" pitchFamily="34" charset="0"/>
              </a:rPr>
              <a:t>, </a:t>
            </a:r>
            <a:r>
              <a:rPr lang="tr-TR" dirty="0" err="1" smtClean="0">
                <a:latin typeface="+mj-lt"/>
                <a:cs typeface="Arial" pitchFamily="34" charset="0"/>
              </a:rPr>
              <a:t>readily</a:t>
            </a:r>
            <a:r>
              <a:rPr lang="tr-TR" dirty="0" smtClean="0">
                <a:latin typeface="+mj-lt"/>
                <a:cs typeface="Arial" pitchFamily="34" charset="0"/>
              </a:rPr>
              <a:t> </a:t>
            </a:r>
            <a:r>
              <a:rPr lang="tr-TR" dirty="0" err="1" smtClean="0">
                <a:latin typeface="+mj-lt"/>
                <a:cs typeface="Arial" pitchFamily="34" charset="0"/>
              </a:rPr>
              <a:t>excreted</a:t>
            </a:r>
            <a:r>
              <a:rPr lang="tr-TR" dirty="0" smtClean="0">
                <a:latin typeface="+mj-lt"/>
                <a:cs typeface="Arial" pitchFamily="34" charset="0"/>
              </a:rPr>
              <a:t> and </a:t>
            </a:r>
            <a:r>
              <a:rPr lang="tr-TR" dirty="0" err="1" smtClean="0">
                <a:latin typeface="+mj-lt"/>
                <a:cs typeface="Arial" pitchFamily="34" charset="0"/>
              </a:rPr>
              <a:t>often</a:t>
            </a:r>
            <a:r>
              <a:rPr lang="tr-TR" dirty="0" smtClean="0">
                <a:latin typeface="+mj-lt"/>
                <a:cs typeface="Arial" pitchFamily="34" charset="0"/>
              </a:rPr>
              <a:t> </a:t>
            </a:r>
            <a:r>
              <a:rPr lang="tr-TR" dirty="0" err="1" smtClean="0">
                <a:latin typeface="+mj-lt"/>
                <a:cs typeface="Arial" pitchFamily="34" charset="0"/>
              </a:rPr>
              <a:t>inactive</a:t>
            </a:r>
            <a:endParaRPr lang="tr-TR" dirty="0" smtClean="0">
              <a:latin typeface="+mj-lt"/>
              <a:cs typeface="Arial" pitchFamily="34" charset="0"/>
            </a:endParaRPr>
          </a:p>
          <a:p>
            <a:r>
              <a:rPr lang="tr-TR" dirty="0" err="1" smtClean="0">
                <a:latin typeface="+mj-lt"/>
                <a:cs typeface="Arial" pitchFamily="34" charset="0"/>
              </a:rPr>
              <a:t>UGTs</a:t>
            </a:r>
            <a:endParaRPr lang="tr-TR" dirty="0" smtClean="0">
              <a:latin typeface="+mj-lt"/>
              <a:cs typeface="Arial" pitchFamily="34" charset="0"/>
            </a:endParaRPr>
          </a:p>
          <a:p>
            <a:r>
              <a:rPr lang="tr-TR" dirty="0" err="1" smtClean="0">
                <a:latin typeface="+mj-lt"/>
                <a:cs typeface="Arial" pitchFamily="34" charset="0"/>
              </a:rPr>
              <a:t>SULTs</a:t>
            </a:r>
            <a:endParaRPr lang="tr-TR" dirty="0" smtClean="0">
              <a:latin typeface="+mj-lt"/>
              <a:cs typeface="Arial" pitchFamily="34" charset="0"/>
            </a:endParaRPr>
          </a:p>
          <a:p>
            <a:r>
              <a:rPr lang="tr-TR" dirty="0" smtClean="0">
                <a:latin typeface="+mj-lt"/>
                <a:cs typeface="Arial" pitchFamily="34" charset="0"/>
              </a:rPr>
              <a:t>PAPS</a:t>
            </a:r>
          </a:p>
          <a:p>
            <a:r>
              <a:rPr lang="tr-TR" dirty="0" smtClean="0">
                <a:latin typeface="+mj-lt"/>
                <a:cs typeface="Arial" pitchFamily="34" charset="0"/>
              </a:rPr>
              <a:t>GSH</a:t>
            </a:r>
          </a:p>
          <a:p>
            <a:r>
              <a:rPr lang="tr-TR" dirty="0" err="1" smtClean="0">
                <a:latin typeface="+mj-lt"/>
                <a:cs typeface="Arial" pitchFamily="34" charset="0"/>
              </a:rPr>
              <a:t>GSTs</a:t>
            </a:r>
            <a:endParaRPr lang="tr-TR" dirty="0" smtClean="0">
              <a:latin typeface="+mj-lt"/>
              <a:cs typeface="Arial" pitchFamily="34" charset="0"/>
            </a:endParaRPr>
          </a:p>
          <a:p>
            <a:r>
              <a:rPr lang="tr-TR" dirty="0" err="1" smtClean="0">
                <a:latin typeface="+mj-lt"/>
                <a:cs typeface="Arial" pitchFamily="34" charset="0"/>
              </a:rPr>
              <a:t>NATs</a:t>
            </a:r>
            <a:endParaRPr lang="tr-TR" dirty="0">
              <a:latin typeface="+mj-lt"/>
              <a:cs typeface="Arial"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Metabolism</a:t>
            </a:r>
            <a:r>
              <a:rPr lang="tr-TR" dirty="0" smtClean="0"/>
              <a:t> </a:t>
            </a:r>
            <a:r>
              <a:rPr lang="tr-TR" dirty="0" err="1" smtClean="0"/>
              <a:t>to</a:t>
            </a:r>
            <a:r>
              <a:rPr lang="tr-TR" dirty="0" smtClean="0"/>
              <a:t> </a:t>
            </a:r>
            <a:r>
              <a:rPr lang="tr-TR" dirty="0" err="1" smtClean="0"/>
              <a:t>toxic</a:t>
            </a:r>
            <a:r>
              <a:rPr lang="tr-TR" dirty="0" smtClean="0"/>
              <a:t> </a:t>
            </a:r>
            <a:r>
              <a:rPr lang="tr-TR" dirty="0" err="1" smtClean="0"/>
              <a:t>compounds</a:t>
            </a:r>
            <a:endParaRPr lang="tr-TR" dirty="0"/>
          </a:p>
        </p:txBody>
      </p:sp>
      <p:sp>
        <p:nvSpPr>
          <p:cNvPr id="3" name="2 İçerik Yer Tutucusu"/>
          <p:cNvSpPr>
            <a:spLocks noGrp="1"/>
          </p:cNvSpPr>
          <p:nvPr>
            <p:ph idx="1"/>
          </p:nvPr>
        </p:nvSpPr>
        <p:spPr/>
        <p:txBody>
          <a:bodyPr/>
          <a:lstStyle/>
          <a:p>
            <a:r>
              <a:rPr lang="tr-TR" dirty="0" err="1" smtClean="0">
                <a:latin typeface="+mj-lt"/>
              </a:rPr>
              <a:t>Acetaminophen</a:t>
            </a:r>
            <a:r>
              <a:rPr lang="tr-TR" dirty="0" smtClean="0">
                <a:latin typeface="+mj-lt"/>
              </a:rPr>
              <a:t>, </a:t>
            </a:r>
            <a:r>
              <a:rPr lang="tr-TR" dirty="0" err="1" smtClean="0">
                <a:latin typeface="+mj-lt"/>
              </a:rPr>
              <a:t>when</a:t>
            </a:r>
            <a:r>
              <a:rPr lang="tr-TR" dirty="0" smtClean="0">
                <a:latin typeface="+mj-lt"/>
              </a:rPr>
              <a:t> </a:t>
            </a:r>
            <a:r>
              <a:rPr lang="tr-TR" dirty="0" err="1" smtClean="0">
                <a:latin typeface="+mj-lt"/>
              </a:rPr>
              <a:t>dosage</a:t>
            </a:r>
            <a:r>
              <a:rPr lang="tr-TR" dirty="0" smtClean="0">
                <a:latin typeface="+mj-lt"/>
              </a:rPr>
              <a:t> </a:t>
            </a:r>
            <a:r>
              <a:rPr lang="tr-TR" dirty="0" err="1" smtClean="0">
                <a:latin typeface="+mj-lt"/>
              </a:rPr>
              <a:t>exceeds</a:t>
            </a:r>
            <a:r>
              <a:rPr lang="tr-TR" dirty="0" smtClean="0">
                <a:latin typeface="+mj-lt"/>
              </a:rPr>
              <a:t> </a:t>
            </a:r>
            <a:r>
              <a:rPr lang="tr-TR" dirty="0" err="1" smtClean="0">
                <a:latin typeface="+mj-lt"/>
              </a:rPr>
              <a:t>therapeutic</a:t>
            </a:r>
            <a:r>
              <a:rPr lang="tr-TR" dirty="0" smtClean="0">
                <a:latin typeface="+mj-lt"/>
              </a:rPr>
              <a:t> </a:t>
            </a:r>
            <a:r>
              <a:rPr lang="tr-TR" dirty="0" err="1" smtClean="0">
                <a:latin typeface="+mj-lt"/>
              </a:rPr>
              <a:t>range</a:t>
            </a:r>
            <a:r>
              <a:rPr lang="tr-TR" dirty="0" smtClean="0">
                <a:latin typeface="+mj-lt"/>
              </a:rPr>
              <a:t> , </a:t>
            </a:r>
            <a:r>
              <a:rPr lang="tr-TR" dirty="0" err="1" smtClean="0">
                <a:latin typeface="+mj-lt"/>
              </a:rPr>
              <a:t>glucuronidation</a:t>
            </a:r>
            <a:r>
              <a:rPr lang="tr-TR" dirty="0" smtClean="0">
                <a:latin typeface="+mj-lt"/>
              </a:rPr>
              <a:t> and </a:t>
            </a:r>
            <a:r>
              <a:rPr lang="tr-TR" dirty="0" err="1" smtClean="0">
                <a:latin typeface="+mj-lt"/>
              </a:rPr>
              <a:t>sulfation</a:t>
            </a:r>
            <a:r>
              <a:rPr lang="tr-TR" dirty="0" smtClean="0">
                <a:latin typeface="+mj-lt"/>
              </a:rPr>
              <a:t> </a:t>
            </a:r>
            <a:r>
              <a:rPr lang="tr-TR" dirty="0" err="1" smtClean="0">
                <a:latin typeface="+mj-lt"/>
              </a:rPr>
              <a:t>pathways</a:t>
            </a:r>
            <a:r>
              <a:rPr lang="tr-TR" dirty="0" smtClean="0">
                <a:latin typeface="+mj-lt"/>
              </a:rPr>
              <a:t> </a:t>
            </a:r>
            <a:r>
              <a:rPr lang="tr-TR" dirty="0" err="1" smtClean="0">
                <a:latin typeface="+mj-lt"/>
              </a:rPr>
              <a:t>are</a:t>
            </a:r>
            <a:r>
              <a:rPr lang="tr-TR" dirty="0" smtClean="0">
                <a:latin typeface="+mj-lt"/>
              </a:rPr>
              <a:t> </a:t>
            </a:r>
            <a:r>
              <a:rPr lang="tr-TR" dirty="0" err="1" smtClean="0">
                <a:latin typeface="+mj-lt"/>
              </a:rPr>
              <a:t>saturated</a:t>
            </a:r>
            <a:r>
              <a:rPr lang="tr-TR" dirty="0" smtClean="0">
                <a:latin typeface="+mj-lt"/>
              </a:rPr>
              <a:t>, </a:t>
            </a:r>
            <a:r>
              <a:rPr lang="tr-TR" dirty="0" err="1" smtClean="0">
                <a:latin typeface="+mj-lt"/>
              </a:rPr>
              <a:t>hepatotoxicity</a:t>
            </a:r>
            <a:endParaRPr lang="tr-TR" dirty="0">
              <a:latin typeface="+mj-l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err="1" smtClean="0"/>
              <a:t>Clinical</a:t>
            </a:r>
            <a:r>
              <a:rPr lang="tr-TR" dirty="0" smtClean="0"/>
              <a:t> </a:t>
            </a:r>
            <a:r>
              <a:rPr lang="tr-TR" dirty="0" err="1" smtClean="0"/>
              <a:t>relevance</a:t>
            </a:r>
            <a:r>
              <a:rPr lang="tr-TR" dirty="0" smtClean="0"/>
              <a:t> of </a:t>
            </a:r>
            <a:r>
              <a:rPr lang="tr-TR" dirty="0" err="1" smtClean="0"/>
              <a:t>drug</a:t>
            </a:r>
            <a:r>
              <a:rPr lang="tr-TR" dirty="0" smtClean="0"/>
              <a:t> </a:t>
            </a:r>
            <a:r>
              <a:rPr lang="tr-TR" dirty="0" err="1" smtClean="0"/>
              <a:t>metabolism</a:t>
            </a:r>
            <a:endParaRPr lang="tr-TR" dirty="0"/>
          </a:p>
        </p:txBody>
      </p:sp>
      <p:sp>
        <p:nvSpPr>
          <p:cNvPr id="3" name="2 İçerik Yer Tutucusu"/>
          <p:cNvSpPr>
            <a:spLocks noGrp="1"/>
          </p:cNvSpPr>
          <p:nvPr>
            <p:ph idx="1"/>
          </p:nvPr>
        </p:nvSpPr>
        <p:spPr/>
        <p:txBody>
          <a:bodyPr>
            <a:normAutofit fontScale="92500" lnSpcReduction="20000"/>
          </a:bodyPr>
          <a:lstStyle/>
          <a:p>
            <a:r>
              <a:rPr lang="tr-TR" dirty="0" err="1" smtClean="0">
                <a:latin typeface="+mj-lt"/>
              </a:rPr>
              <a:t>Individuals</a:t>
            </a:r>
            <a:r>
              <a:rPr lang="tr-TR" dirty="0" smtClean="0">
                <a:latin typeface="+mj-lt"/>
              </a:rPr>
              <a:t> </a:t>
            </a:r>
            <a:r>
              <a:rPr lang="tr-TR" dirty="0" err="1" smtClean="0">
                <a:latin typeface="+mj-lt"/>
              </a:rPr>
              <a:t>differences</a:t>
            </a:r>
            <a:r>
              <a:rPr lang="tr-TR" dirty="0" smtClean="0">
                <a:latin typeface="+mj-lt"/>
              </a:rPr>
              <a:t>, </a:t>
            </a:r>
            <a:r>
              <a:rPr lang="tr-TR" dirty="0" err="1" smtClean="0">
                <a:latin typeface="+mj-lt"/>
              </a:rPr>
              <a:t>metabolic</a:t>
            </a:r>
            <a:r>
              <a:rPr lang="tr-TR" dirty="0" smtClean="0">
                <a:latin typeface="+mj-lt"/>
              </a:rPr>
              <a:t> rate </a:t>
            </a:r>
            <a:r>
              <a:rPr lang="tr-TR" dirty="0" err="1" smtClean="0">
                <a:latin typeface="+mj-lt"/>
              </a:rPr>
              <a:t>could</a:t>
            </a:r>
            <a:r>
              <a:rPr lang="tr-TR" dirty="0" smtClean="0">
                <a:latin typeface="+mj-lt"/>
              </a:rPr>
              <a:t> </a:t>
            </a:r>
            <a:r>
              <a:rPr lang="tr-TR" dirty="0" err="1" smtClean="0">
                <a:latin typeface="+mj-lt"/>
              </a:rPr>
              <a:t>differ</a:t>
            </a:r>
            <a:r>
              <a:rPr lang="tr-TR" dirty="0" smtClean="0">
                <a:latin typeface="+mj-lt"/>
              </a:rPr>
              <a:t>, </a:t>
            </a:r>
            <a:r>
              <a:rPr lang="tr-TR" dirty="0" err="1" smtClean="0">
                <a:latin typeface="+mj-lt"/>
              </a:rPr>
              <a:t>so</a:t>
            </a:r>
            <a:r>
              <a:rPr lang="tr-TR" dirty="0" smtClean="0">
                <a:latin typeface="+mj-lt"/>
              </a:rPr>
              <a:t> </a:t>
            </a:r>
            <a:r>
              <a:rPr lang="tr-TR" dirty="0" err="1" smtClean="0">
                <a:latin typeface="+mj-lt"/>
              </a:rPr>
              <a:t>plasma</a:t>
            </a:r>
            <a:r>
              <a:rPr lang="tr-TR" dirty="0" smtClean="0">
                <a:latin typeface="+mj-lt"/>
              </a:rPr>
              <a:t> </a:t>
            </a:r>
            <a:r>
              <a:rPr lang="tr-TR" dirty="0" err="1" smtClean="0">
                <a:latin typeface="+mj-lt"/>
              </a:rPr>
              <a:t>levels</a:t>
            </a:r>
            <a:r>
              <a:rPr lang="tr-TR" dirty="0" smtClean="0">
                <a:latin typeface="+mj-lt"/>
              </a:rPr>
              <a:t> of </a:t>
            </a:r>
            <a:r>
              <a:rPr lang="tr-TR" dirty="0" err="1" smtClean="0">
                <a:latin typeface="+mj-lt"/>
              </a:rPr>
              <a:t>drugs</a:t>
            </a:r>
            <a:r>
              <a:rPr lang="tr-TR" dirty="0" smtClean="0">
                <a:latin typeface="+mj-lt"/>
              </a:rPr>
              <a:t> </a:t>
            </a:r>
            <a:r>
              <a:rPr lang="tr-TR" dirty="0" err="1" smtClean="0">
                <a:latin typeface="+mj-lt"/>
              </a:rPr>
              <a:t>differ</a:t>
            </a:r>
            <a:endParaRPr lang="tr-TR" dirty="0" smtClean="0">
              <a:latin typeface="+mj-lt"/>
            </a:endParaRPr>
          </a:p>
          <a:p>
            <a:r>
              <a:rPr lang="tr-TR" dirty="0" err="1" smtClean="0">
                <a:latin typeface="+mj-lt"/>
              </a:rPr>
              <a:t>Genetic</a:t>
            </a:r>
            <a:r>
              <a:rPr lang="tr-TR" dirty="0" smtClean="0">
                <a:latin typeface="+mj-lt"/>
              </a:rPr>
              <a:t> </a:t>
            </a:r>
            <a:r>
              <a:rPr lang="tr-TR" dirty="0" err="1" smtClean="0">
                <a:latin typeface="+mj-lt"/>
              </a:rPr>
              <a:t>factors</a:t>
            </a:r>
            <a:r>
              <a:rPr lang="tr-TR" dirty="0" smtClean="0">
                <a:latin typeface="+mj-lt"/>
              </a:rPr>
              <a:t> (</a:t>
            </a:r>
            <a:r>
              <a:rPr lang="tr-TR" dirty="0" err="1" smtClean="0">
                <a:latin typeface="+mj-lt"/>
              </a:rPr>
              <a:t>genetic</a:t>
            </a:r>
            <a:r>
              <a:rPr lang="tr-TR" dirty="0" smtClean="0">
                <a:latin typeface="+mj-lt"/>
              </a:rPr>
              <a:t> </a:t>
            </a:r>
            <a:r>
              <a:rPr lang="tr-TR" dirty="0" err="1" smtClean="0">
                <a:latin typeface="+mj-lt"/>
              </a:rPr>
              <a:t>polymorphism</a:t>
            </a:r>
            <a:r>
              <a:rPr lang="tr-TR" dirty="0" smtClean="0">
                <a:latin typeface="+mj-lt"/>
              </a:rPr>
              <a:t>)</a:t>
            </a:r>
          </a:p>
          <a:p>
            <a:r>
              <a:rPr lang="tr-TR" dirty="0" err="1" smtClean="0">
                <a:latin typeface="+mj-lt"/>
              </a:rPr>
              <a:t>Commensal</a:t>
            </a:r>
            <a:r>
              <a:rPr lang="tr-TR" dirty="0" smtClean="0">
                <a:latin typeface="+mj-lt"/>
              </a:rPr>
              <a:t> gut </a:t>
            </a:r>
            <a:r>
              <a:rPr lang="tr-TR" dirty="0" err="1" smtClean="0">
                <a:latin typeface="+mj-lt"/>
              </a:rPr>
              <a:t>microbiota</a:t>
            </a:r>
            <a:r>
              <a:rPr lang="tr-TR" dirty="0" smtClean="0">
                <a:latin typeface="+mj-lt"/>
              </a:rPr>
              <a:t> (</a:t>
            </a:r>
            <a:r>
              <a:rPr lang="tr-TR" dirty="0" err="1" smtClean="0">
                <a:latin typeface="+mj-lt"/>
              </a:rPr>
              <a:t>digoxin</a:t>
            </a:r>
            <a:r>
              <a:rPr lang="tr-TR" dirty="0" smtClean="0">
                <a:latin typeface="+mj-lt"/>
              </a:rPr>
              <a:t>-</a:t>
            </a:r>
            <a:r>
              <a:rPr lang="tr-TR" dirty="0" err="1" smtClean="0">
                <a:latin typeface="+mj-lt"/>
              </a:rPr>
              <a:t>erytromycin</a:t>
            </a:r>
            <a:r>
              <a:rPr lang="tr-TR" dirty="0" smtClean="0">
                <a:latin typeface="+mj-lt"/>
              </a:rPr>
              <a:t>, </a:t>
            </a:r>
            <a:r>
              <a:rPr lang="tr-TR" dirty="0" err="1" smtClean="0">
                <a:latin typeface="+mj-lt"/>
              </a:rPr>
              <a:t>cardiotoxicity</a:t>
            </a:r>
            <a:r>
              <a:rPr lang="tr-TR" dirty="0" smtClean="0">
                <a:latin typeface="+mj-lt"/>
              </a:rPr>
              <a:t>)</a:t>
            </a:r>
          </a:p>
          <a:p>
            <a:r>
              <a:rPr lang="tr-TR" dirty="0" err="1" smtClean="0">
                <a:latin typeface="+mj-lt"/>
              </a:rPr>
              <a:t>Diet</a:t>
            </a:r>
            <a:r>
              <a:rPr lang="tr-TR" dirty="0" smtClean="0">
                <a:latin typeface="+mj-lt"/>
              </a:rPr>
              <a:t> and </a:t>
            </a:r>
            <a:r>
              <a:rPr lang="tr-TR" dirty="0" err="1" smtClean="0">
                <a:latin typeface="+mj-lt"/>
              </a:rPr>
              <a:t>enviromental</a:t>
            </a:r>
            <a:r>
              <a:rPr lang="tr-TR" dirty="0" smtClean="0">
                <a:latin typeface="+mj-lt"/>
              </a:rPr>
              <a:t> </a:t>
            </a:r>
            <a:r>
              <a:rPr lang="tr-TR" dirty="0" err="1" smtClean="0">
                <a:latin typeface="+mj-lt"/>
              </a:rPr>
              <a:t>factors</a:t>
            </a:r>
            <a:r>
              <a:rPr lang="tr-TR" dirty="0" smtClean="0">
                <a:latin typeface="+mj-lt"/>
              </a:rPr>
              <a:t>, </a:t>
            </a:r>
            <a:r>
              <a:rPr lang="tr-TR" dirty="0" err="1" smtClean="0">
                <a:latin typeface="+mj-lt"/>
              </a:rPr>
              <a:t>charcoal</a:t>
            </a:r>
            <a:r>
              <a:rPr lang="tr-TR" dirty="0" smtClean="0">
                <a:latin typeface="+mj-lt"/>
              </a:rPr>
              <a:t> </a:t>
            </a:r>
            <a:r>
              <a:rPr lang="tr-TR" dirty="0" err="1" smtClean="0">
                <a:latin typeface="+mj-lt"/>
              </a:rPr>
              <a:t>broiled</a:t>
            </a:r>
            <a:r>
              <a:rPr lang="tr-TR" dirty="0" smtClean="0">
                <a:latin typeface="+mj-lt"/>
              </a:rPr>
              <a:t> </a:t>
            </a:r>
            <a:r>
              <a:rPr lang="tr-TR" dirty="0" err="1" smtClean="0">
                <a:latin typeface="+mj-lt"/>
              </a:rPr>
              <a:t>foods</a:t>
            </a:r>
            <a:r>
              <a:rPr lang="tr-TR" dirty="0" smtClean="0">
                <a:latin typeface="+mj-lt"/>
              </a:rPr>
              <a:t> and </a:t>
            </a:r>
            <a:r>
              <a:rPr lang="tr-TR" dirty="0" err="1" smtClean="0">
                <a:latin typeface="+mj-lt"/>
              </a:rPr>
              <a:t>cruciferous</a:t>
            </a:r>
            <a:r>
              <a:rPr lang="tr-TR" dirty="0" smtClean="0">
                <a:latin typeface="+mj-lt"/>
              </a:rPr>
              <a:t> </a:t>
            </a:r>
            <a:r>
              <a:rPr lang="tr-TR" dirty="0" err="1" smtClean="0">
                <a:latin typeface="+mj-lt"/>
              </a:rPr>
              <a:t>vegetables</a:t>
            </a:r>
            <a:r>
              <a:rPr lang="tr-TR" dirty="0" smtClean="0">
                <a:latin typeface="+mj-lt"/>
              </a:rPr>
              <a:t> </a:t>
            </a:r>
            <a:r>
              <a:rPr lang="tr-TR" dirty="0" err="1" smtClean="0">
                <a:latin typeface="+mj-lt"/>
              </a:rPr>
              <a:t>induce</a:t>
            </a:r>
            <a:r>
              <a:rPr lang="tr-TR" dirty="0" smtClean="0">
                <a:latin typeface="+mj-lt"/>
              </a:rPr>
              <a:t> CYP1A, </a:t>
            </a:r>
            <a:r>
              <a:rPr lang="tr-TR" dirty="0" err="1" smtClean="0">
                <a:latin typeface="+mj-lt"/>
              </a:rPr>
              <a:t>grapefruit</a:t>
            </a:r>
            <a:r>
              <a:rPr lang="tr-TR" dirty="0" smtClean="0">
                <a:latin typeface="+mj-lt"/>
              </a:rPr>
              <a:t> </a:t>
            </a:r>
            <a:r>
              <a:rPr lang="tr-TR" dirty="0" err="1" smtClean="0">
                <a:latin typeface="+mj-lt"/>
              </a:rPr>
              <a:t>juice</a:t>
            </a:r>
            <a:r>
              <a:rPr lang="tr-TR" dirty="0" smtClean="0">
                <a:latin typeface="+mj-lt"/>
              </a:rPr>
              <a:t> </a:t>
            </a:r>
            <a:r>
              <a:rPr lang="tr-TR" dirty="0" err="1" smtClean="0">
                <a:latin typeface="+mj-lt"/>
              </a:rPr>
              <a:t>inhibit</a:t>
            </a:r>
            <a:r>
              <a:rPr lang="tr-TR" dirty="0" smtClean="0">
                <a:latin typeface="+mj-lt"/>
              </a:rPr>
              <a:t> CYP3A</a:t>
            </a:r>
          </a:p>
          <a:p>
            <a:r>
              <a:rPr lang="tr-TR" dirty="0" err="1" smtClean="0">
                <a:latin typeface="+mj-lt"/>
              </a:rPr>
              <a:t>Age</a:t>
            </a:r>
            <a:r>
              <a:rPr lang="tr-TR" dirty="0" smtClean="0">
                <a:latin typeface="+mj-lt"/>
              </a:rPr>
              <a:t> and </a:t>
            </a:r>
            <a:r>
              <a:rPr lang="tr-TR" dirty="0" err="1" smtClean="0">
                <a:latin typeface="+mj-lt"/>
              </a:rPr>
              <a:t>sex</a:t>
            </a:r>
            <a:r>
              <a:rPr lang="tr-TR" dirty="0" smtClean="0">
                <a:latin typeface="+mj-lt"/>
              </a:rPr>
              <a:t> (</a:t>
            </a:r>
            <a:r>
              <a:rPr lang="tr-TR" dirty="0" err="1" smtClean="0">
                <a:latin typeface="+mj-lt"/>
              </a:rPr>
              <a:t>ethanol</a:t>
            </a:r>
            <a:r>
              <a:rPr lang="tr-TR" dirty="0" smtClean="0">
                <a:latin typeface="+mj-lt"/>
              </a:rPr>
              <a:t>, </a:t>
            </a:r>
            <a:r>
              <a:rPr lang="tr-TR" dirty="0" err="1" smtClean="0">
                <a:latin typeface="+mj-lt"/>
              </a:rPr>
              <a:t>propranolol</a:t>
            </a:r>
            <a:r>
              <a:rPr lang="tr-TR" dirty="0" smtClean="0">
                <a:latin typeface="+mj-lt"/>
              </a:rPr>
              <a:t>, </a:t>
            </a:r>
            <a:r>
              <a:rPr lang="tr-TR" dirty="0" err="1" smtClean="0">
                <a:latin typeface="+mj-lt"/>
              </a:rPr>
              <a:t>benzodiazepines</a:t>
            </a:r>
            <a:r>
              <a:rPr lang="tr-TR" dirty="0" smtClean="0">
                <a:latin typeface="+mj-lt"/>
              </a:rPr>
              <a:t>, </a:t>
            </a:r>
            <a:r>
              <a:rPr lang="tr-TR" dirty="0" err="1" smtClean="0">
                <a:latin typeface="+mj-lt"/>
              </a:rPr>
              <a:t>salicylates</a:t>
            </a:r>
            <a:r>
              <a:rPr lang="tr-TR" dirty="0" smtClean="0">
                <a:latin typeface="+mj-lt"/>
              </a:rPr>
              <a:t>, </a:t>
            </a:r>
            <a:r>
              <a:rPr lang="tr-TR" dirty="0" err="1" smtClean="0">
                <a:latin typeface="+mj-lt"/>
              </a:rPr>
              <a:t>sex</a:t>
            </a:r>
            <a:r>
              <a:rPr lang="tr-TR" dirty="0" smtClean="0">
                <a:latin typeface="+mj-lt"/>
              </a:rPr>
              <a:t> </a:t>
            </a:r>
            <a:r>
              <a:rPr lang="tr-TR" dirty="0" err="1" smtClean="0">
                <a:latin typeface="+mj-lt"/>
              </a:rPr>
              <a:t>difference</a:t>
            </a:r>
            <a:r>
              <a:rPr lang="tr-TR" dirty="0" smtClean="0">
                <a:latin typeface="+mj-lt"/>
              </a:rPr>
              <a:t>)</a:t>
            </a:r>
          </a:p>
          <a:p>
            <a:endParaRPr lang="tr-TR" dirty="0" smtClean="0"/>
          </a:p>
          <a:p>
            <a:pPr>
              <a:buNone/>
            </a:pPr>
            <a:endParaRPr lang="tr-T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lstStyle/>
          <a:p>
            <a:pPr>
              <a:buNone/>
            </a:pPr>
            <a:endParaRPr lang="tr-TR" dirty="0"/>
          </a:p>
        </p:txBody>
      </p:sp>
      <p:sp>
        <p:nvSpPr>
          <p:cNvPr id="4" name="1 Başlık"/>
          <p:cNvSpPr>
            <a:spLocks noGrp="1"/>
          </p:cNvSpPr>
          <p:nvPr>
            <p:ph type="title"/>
          </p:nvPr>
        </p:nvSpPr>
        <p:spPr/>
        <p:txBody>
          <a:bodyPr/>
          <a:lstStyle/>
          <a:p>
            <a:r>
              <a:rPr lang="tr-TR" dirty="0" err="1" smtClean="0"/>
              <a:t>Elimination</a:t>
            </a:r>
            <a:endParaRPr lang="tr-T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39552" y="129952"/>
            <a:ext cx="8229600" cy="1066800"/>
          </a:xfrm>
        </p:spPr>
        <p:txBody>
          <a:bodyPr>
            <a:normAutofit/>
          </a:bodyPr>
          <a:lstStyle/>
          <a:p>
            <a:r>
              <a:rPr lang="tr-TR" dirty="0" err="1" smtClean="0"/>
              <a:t>Clearance</a:t>
            </a:r>
            <a:endParaRPr lang="tr-TR" dirty="0"/>
          </a:p>
        </p:txBody>
      </p:sp>
      <p:sp>
        <p:nvSpPr>
          <p:cNvPr id="3" name="2 İçerik Yer Tutucusu"/>
          <p:cNvSpPr>
            <a:spLocks noGrp="1"/>
          </p:cNvSpPr>
          <p:nvPr>
            <p:ph idx="1"/>
          </p:nvPr>
        </p:nvSpPr>
        <p:spPr>
          <a:xfrm>
            <a:off x="457200" y="1196752"/>
            <a:ext cx="8229600" cy="5377784"/>
          </a:xfrm>
        </p:spPr>
        <p:txBody>
          <a:bodyPr>
            <a:normAutofit fontScale="92500" lnSpcReduction="20000"/>
          </a:bodyPr>
          <a:lstStyle/>
          <a:p>
            <a:pPr>
              <a:buNone/>
            </a:pPr>
            <a:r>
              <a:rPr lang="tr-TR" dirty="0" smtClean="0">
                <a:latin typeface="+mj-lt"/>
              </a:rPr>
              <a:t>CL=rate of </a:t>
            </a:r>
            <a:r>
              <a:rPr lang="tr-TR" dirty="0" err="1" smtClean="0">
                <a:latin typeface="+mj-lt"/>
              </a:rPr>
              <a:t>elimination</a:t>
            </a:r>
            <a:r>
              <a:rPr lang="tr-TR" dirty="0" smtClean="0">
                <a:latin typeface="+mj-lt"/>
              </a:rPr>
              <a:t>/C</a:t>
            </a:r>
          </a:p>
          <a:p>
            <a:pPr>
              <a:buNone/>
            </a:pPr>
            <a:r>
              <a:rPr lang="tr-TR" dirty="0" smtClean="0">
                <a:latin typeface="+mj-lt"/>
              </a:rPr>
              <a:t>CL, </a:t>
            </a:r>
            <a:r>
              <a:rPr lang="tr-TR" dirty="0" err="1" smtClean="0">
                <a:latin typeface="+mj-lt"/>
              </a:rPr>
              <a:t>clearance</a:t>
            </a:r>
            <a:endParaRPr lang="tr-TR" dirty="0" smtClean="0">
              <a:latin typeface="+mj-lt"/>
            </a:endParaRPr>
          </a:p>
          <a:p>
            <a:pPr>
              <a:buNone/>
            </a:pPr>
            <a:r>
              <a:rPr lang="tr-TR" dirty="0" smtClean="0">
                <a:latin typeface="+mj-lt"/>
              </a:rPr>
              <a:t>C, </a:t>
            </a:r>
            <a:r>
              <a:rPr lang="tr-TR" dirty="0" err="1" smtClean="0">
                <a:latin typeface="+mj-lt"/>
              </a:rPr>
              <a:t>drug</a:t>
            </a:r>
            <a:r>
              <a:rPr lang="tr-TR" dirty="0" smtClean="0">
                <a:latin typeface="+mj-lt"/>
              </a:rPr>
              <a:t> </a:t>
            </a:r>
            <a:r>
              <a:rPr lang="tr-TR" dirty="0" err="1" smtClean="0">
                <a:latin typeface="+mj-lt"/>
              </a:rPr>
              <a:t>concentration</a:t>
            </a:r>
            <a:endParaRPr lang="tr-TR" dirty="0" smtClean="0">
              <a:latin typeface="+mj-lt"/>
            </a:endParaRPr>
          </a:p>
          <a:p>
            <a:pPr>
              <a:buNone/>
            </a:pPr>
            <a:endParaRPr lang="tr-TR" dirty="0" smtClean="0">
              <a:latin typeface="+mj-lt"/>
            </a:endParaRPr>
          </a:p>
          <a:p>
            <a:r>
              <a:rPr lang="tr-TR" dirty="0" err="1" smtClean="0">
                <a:latin typeface="+mj-lt"/>
              </a:rPr>
              <a:t>For</a:t>
            </a:r>
            <a:r>
              <a:rPr lang="tr-TR" dirty="0" smtClean="0">
                <a:latin typeface="+mj-lt"/>
              </a:rPr>
              <a:t> </a:t>
            </a:r>
            <a:r>
              <a:rPr lang="tr-TR" dirty="0" err="1" smtClean="0">
                <a:latin typeface="+mj-lt"/>
              </a:rPr>
              <a:t>most</a:t>
            </a:r>
            <a:r>
              <a:rPr lang="tr-TR" dirty="0" smtClean="0">
                <a:latin typeface="+mj-lt"/>
              </a:rPr>
              <a:t> </a:t>
            </a:r>
            <a:r>
              <a:rPr lang="tr-TR" dirty="0" err="1" smtClean="0">
                <a:latin typeface="+mj-lt"/>
              </a:rPr>
              <a:t>drugs</a:t>
            </a:r>
            <a:r>
              <a:rPr lang="tr-TR" dirty="0" smtClean="0">
                <a:latin typeface="+mj-lt"/>
              </a:rPr>
              <a:t>, </a:t>
            </a:r>
            <a:r>
              <a:rPr lang="tr-TR" dirty="0" err="1" smtClean="0">
                <a:latin typeface="+mj-lt"/>
              </a:rPr>
              <a:t>clearance</a:t>
            </a:r>
            <a:r>
              <a:rPr lang="tr-TR" dirty="0" smtClean="0">
                <a:latin typeface="+mj-lt"/>
              </a:rPr>
              <a:t> is </a:t>
            </a:r>
            <a:r>
              <a:rPr lang="tr-TR" dirty="0" err="1" smtClean="0">
                <a:latin typeface="+mj-lt"/>
              </a:rPr>
              <a:t>constant</a:t>
            </a:r>
            <a:r>
              <a:rPr lang="tr-TR" dirty="0" smtClean="0">
                <a:latin typeface="+mj-lt"/>
              </a:rPr>
              <a:t> </a:t>
            </a:r>
            <a:r>
              <a:rPr lang="tr-TR" dirty="0" err="1" smtClean="0">
                <a:latin typeface="+mj-lt"/>
              </a:rPr>
              <a:t>over</a:t>
            </a:r>
            <a:r>
              <a:rPr lang="tr-TR" dirty="0" smtClean="0">
                <a:latin typeface="+mj-lt"/>
              </a:rPr>
              <a:t> </a:t>
            </a:r>
            <a:r>
              <a:rPr lang="tr-TR" dirty="0" err="1" smtClean="0">
                <a:latin typeface="+mj-lt"/>
              </a:rPr>
              <a:t>the</a:t>
            </a:r>
            <a:r>
              <a:rPr lang="tr-TR" dirty="0" smtClean="0">
                <a:latin typeface="+mj-lt"/>
              </a:rPr>
              <a:t> </a:t>
            </a:r>
            <a:r>
              <a:rPr lang="tr-TR" dirty="0" err="1" smtClean="0">
                <a:latin typeface="+mj-lt"/>
              </a:rPr>
              <a:t>concentration</a:t>
            </a:r>
            <a:r>
              <a:rPr lang="tr-TR" dirty="0" smtClean="0">
                <a:latin typeface="+mj-lt"/>
              </a:rPr>
              <a:t> </a:t>
            </a:r>
            <a:r>
              <a:rPr lang="tr-TR" dirty="0" err="1" smtClean="0">
                <a:latin typeface="+mj-lt"/>
              </a:rPr>
              <a:t>range</a:t>
            </a:r>
            <a:r>
              <a:rPr lang="tr-TR" dirty="0" smtClean="0">
                <a:latin typeface="+mj-lt"/>
              </a:rPr>
              <a:t> </a:t>
            </a:r>
            <a:r>
              <a:rPr lang="tr-TR" dirty="0" err="1" smtClean="0">
                <a:latin typeface="+mj-lt"/>
              </a:rPr>
              <a:t>encountered</a:t>
            </a:r>
            <a:r>
              <a:rPr lang="tr-TR" dirty="0" smtClean="0">
                <a:latin typeface="+mj-lt"/>
              </a:rPr>
              <a:t> in </a:t>
            </a:r>
            <a:r>
              <a:rPr lang="tr-TR" dirty="0" err="1" smtClean="0">
                <a:latin typeface="+mj-lt"/>
              </a:rPr>
              <a:t>clinical</a:t>
            </a:r>
            <a:r>
              <a:rPr lang="tr-TR" dirty="0" smtClean="0">
                <a:latin typeface="+mj-lt"/>
              </a:rPr>
              <a:t> </a:t>
            </a:r>
            <a:r>
              <a:rPr lang="tr-TR" dirty="0" err="1" smtClean="0">
                <a:latin typeface="+mj-lt"/>
              </a:rPr>
              <a:t>settings</a:t>
            </a:r>
            <a:r>
              <a:rPr lang="tr-TR" dirty="0" smtClean="0">
                <a:latin typeface="+mj-lt"/>
              </a:rPr>
              <a:t>, </a:t>
            </a:r>
            <a:r>
              <a:rPr lang="tr-TR" dirty="0" err="1" smtClean="0">
                <a:latin typeface="+mj-lt"/>
              </a:rPr>
              <a:t>elimination</a:t>
            </a:r>
            <a:r>
              <a:rPr lang="tr-TR" dirty="0" smtClean="0">
                <a:latin typeface="+mj-lt"/>
              </a:rPr>
              <a:t> is not </a:t>
            </a:r>
            <a:r>
              <a:rPr lang="tr-TR" dirty="0" err="1" smtClean="0">
                <a:latin typeface="+mj-lt"/>
              </a:rPr>
              <a:t>saturable</a:t>
            </a:r>
            <a:r>
              <a:rPr lang="tr-TR" dirty="0" smtClean="0">
                <a:latin typeface="+mj-lt"/>
              </a:rPr>
              <a:t>, </a:t>
            </a:r>
            <a:r>
              <a:rPr lang="tr-TR" dirty="0" err="1" smtClean="0">
                <a:latin typeface="+mj-lt"/>
              </a:rPr>
              <a:t>the</a:t>
            </a:r>
            <a:r>
              <a:rPr lang="tr-TR" dirty="0" smtClean="0">
                <a:latin typeface="+mj-lt"/>
              </a:rPr>
              <a:t> rate of </a:t>
            </a:r>
            <a:r>
              <a:rPr lang="tr-TR" dirty="0" err="1" smtClean="0">
                <a:latin typeface="+mj-lt"/>
              </a:rPr>
              <a:t>drug</a:t>
            </a:r>
            <a:r>
              <a:rPr lang="tr-TR" dirty="0" smtClean="0">
                <a:latin typeface="+mj-lt"/>
              </a:rPr>
              <a:t> </a:t>
            </a:r>
            <a:r>
              <a:rPr lang="tr-TR" dirty="0" err="1" smtClean="0">
                <a:latin typeface="+mj-lt"/>
              </a:rPr>
              <a:t>elimination</a:t>
            </a:r>
            <a:r>
              <a:rPr lang="tr-TR" dirty="0" smtClean="0">
                <a:latin typeface="+mj-lt"/>
              </a:rPr>
              <a:t> is </a:t>
            </a:r>
            <a:r>
              <a:rPr lang="tr-TR" dirty="0" err="1" smtClean="0">
                <a:latin typeface="+mj-lt"/>
              </a:rPr>
              <a:t>directly</a:t>
            </a:r>
            <a:r>
              <a:rPr lang="tr-TR" dirty="0" smtClean="0">
                <a:latin typeface="+mj-lt"/>
              </a:rPr>
              <a:t> </a:t>
            </a:r>
            <a:r>
              <a:rPr lang="tr-TR" dirty="0" err="1" smtClean="0">
                <a:latin typeface="+mj-lt"/>
              </a:rPr>
              <a:t>proportional</a:t>
            </a:r>
            <a:r>
              <a:rPr lang="tr-TR" dirty="0" smtClean="0">
                <a:latin typeface="+mj-lt"/>
              </a:rPr>
              <a:t> </a:t>
            </a:r>
            <a:r>
              <a:rPr lang="tr-TR" dirty="0" err="1" smtClean="0">
                <a:latin typeface="+mj-lt"/>
              </a:rPr>
              <a:t>to</a:t>
            </a:r>
            <a:r>
              <a:rPr lang="tr-TR" dirty="0" smtClean="0">
                <a:latin typeface="+mj-lt"/>
              </a:rPr>
              <a:t> </a:t>
            </a:r>
            <a:r>
              <a:rPr lang="tr-TR" dirty="0" err="1" smtClean="0">
                <a:latin typeface="+mj-lt"/>
              </a:rPr>
              <a:t>concentration</a:t>
            </a:r>
            <a:endParaRPr lang="tr-TR" dirty="0" smtClean="0">
              <a:latin typeface="+mj-lt"/>
            </a:endParaRPr>
          </a:p>
          <a:p>
            <a:endParaRPr lang="tr-TR" dirty="0" smtClean="0">
              <a:latin typeface="+mj-lt"/>
            </a:endParaRPr>
          </a:p>
          <a:p>
            <a:r>
              <a:rPr lang="tr-TR" dirty="0" smtClean="0"/>
              <a:t>CL=rate of </a:t>
            </a:r>
            <a:r>
              <a:rPr lang="tr-TR" dirty="0" err="1" smtClean="0"/>
              <a:t>infusion</a:t>
            </a:r>
            <a:r>
              <a:rPr lang="tr-TR" dirty="0" smtClean="0"/>
              <a:t>/</a:t>
            </a:r>
            <a:r>
              <a:rPr lang="tr-TR" dirty="0" err="1" smtClean="0"/>
              <a:t>Css</a:t>
            </a:r>
            <a:r>
              <a:rPr lang="tr-TR" dirty="0" smtClean="0"/>
              <a:t> (</a:t>
            </a:r>
            <a:r>
              <a:rPr lang="tr-TR" dirty="0" err="1" smtClean="0"/>
              <a:t>steady</a:t>
            </a:r>
            <a:r>
              <a:rPr lang="tr-TR" dirty="0" smtClean="0"/>
              <a:t> </a:t>
            </a:r>
            <a:r>
              <a:rPr lang="tr-TR" dirty="0" err="1" smtClean="0"/>
              <a:t>state</a:t>
            </a:r>
            <a:r>
              <a:rPr lang="tr-TR" dirty="0" smtClean="0"/>
              <a:t> </a:t>
            </a:r>
            <a:r>
              <a:rPr lang="tr-TR" dirty="0" err="1" smtClean="0"/>
              <a:t>drug</a:t>
            </a:r>
            <a:r>
              <a:rPr lang="tr-TR" dirty="0" smtClean="0"/>
              <a:t> </a:t>
            </a:r>
            <a:r>
              <a:rPr lang="tr-TR" dirty="0" err="1" smtClean="0"/>
              <a:t>concentration</a:t>
            </a:r>
            <a:r>
              <a:rPr lang="tr-TR" dirty="0" smtClean="0"/>
              <a:t>)</a:t>
            </a:r>
          </a:p>
          <a:p>
            <a:endParaRPr lang="tr-TR" dirty="0">
              <a:latin typeface="+mj-l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cs typeface="Arial" pitchFamily="34" charset="0"/>
              </a:rPr>
              <a:t>Steady</a:t>
            </a:r>
            <a:r>
              <a:rPr lang="tr-TR" dirty="0" smtClean="0">
                <a:cs typeface="Arial" pitchFamily="34" charset="0"/>
              </a:rPr>
              <a:t> </a:t>
            </a:r>
            <a:r>
              <a:rPr lang="tr-TR" dirty="0" err="1" smtClean="0">
                <a:cs typeface="Arial" pitchFamily="34" charset="0"/>
              </a:rPr>
              <a:t>state</a:t>
            </a:r>
            <a:r>
              <a:rPr lang="tr-TR" dirty="0" smtClean="0">
                <a:cs typeface="Arial" pitchFamily="34" charset="0"/>
              </a:rPr>
              <a:t> </a:t>
            </a:r>
            <a:r>
              <a:rPr lang="tr-TR" dirty="0" err="1" smtClean="0">
                <a:cs typeface="Arial" pitchFamily="34" charset="0"/>
              </a:rPr>
              <a:t>concentration</a:t>
            </a:r>
            <a:endParaRPr lang="tr-TR" dirty="0">
              <a:cs typeface="Arial" pitchFamily="34" charset="0"/>
            </a:endParaRPr>
          </a:p>
        </p:txBody>
      </p:sp>
      <p:sp>
        <p:nvSpPr>
          <p:cNvPr id="3" name="2 İçerik Yer Tutucusu"/>
          <p:cNvSpPr>
            <a:spLocks noGrp="1"/>
          </p:cNvSpPr>
          <p:nvPr>
            <p:ph idx="1"/>
          </p:nvPr>
        </p:nvSpPr>
        <p:spPr/>
        <p:txBody>
          <a:bodyPr>
            <a:normAutofit/>
          </a:bodyPr>
          <a:lstStyle/>
          <a:p>
            <a:r>
              <a:rPr lang="tr-TR" dirty="0" err="1" smtClean="0">
                <a:latin typeface="+mj-lt"/>
                <a:cs typeface="Arial" pitchFamily="34" charset="0"/>
              </a:rPr>
              <a:t>Should</a:t>
            </a:r>
            <a:r>
              <a:rPr lang="tr-TR" dirty="0" smtClean="0">
                <a:latin typeface="+mj-lt"/>
                <a:cs typeface="Arial" pitchFamily="34" charset="0"/>
              </a:rPr>
              <a:t> be </a:t>
            </a:r>
            <a:r>
              <a:rPr lang="tr-TR" dirty="0" err="1" smtClean="0">
                <a:latin typeface="+mj-lt"/>
                <a:cs typeface="Arial" pitchFamily="34" charset="0"/>
              </a:rPr>
              <a:t>higher</a:t>
            </a:r>
            <a:r>
              <a:rPr lang="tr-TR" dirty="0" smtClean="0">
                <a:latin typeface="+mj-lt"/>
                <a:cs typeface="Arial" pitchFamily="34" charset="0"/>
              </a:rPr>
              <a:t> </a:t>
            </a:r>
            <a:r>
              <a:rPr lang="tr-TR" dirty="0" err="1" smtClean="0">
                <a:latin typeface="+mj-lt"/>
                <a:cs typeface="Arial" pitchFamily="34" charset="0"/>
              </a:rPr>
              <a:t>than</a:t>
            </a:r>
            <a:r>
              <a:rPr lang="tr-TR" dirty="0" smtClean="0">
                <a:latin typeface="+mj-lt"/>
                <a:cs typeface="Arial" pitchFamily="34" charset="0"/>
              </a:rPr>
              <a:t> </a:t>
            </a:r>
            <a:r>
              <a:rPr lang="tr-TR" dirty="0" err="1" smtClean="0">
                <a:latin typeface="+mj-lt"/>
                <a:cs typeface="Arial" pitchFamily="34" charset="0"/>
              </a:rPr>
              <a:t>min</a:t>
            </a:r>
            <a:r>
              <a:rPr lang="tr-TR" dirty="0" smtClean="0">
                <a:latin typeface="+mj-lt"/>
                <a:cs typeface="Arial" pitchFamily="34" charset="0"/>
              </a:rPr>
              <a:t>. </a:t>
            </a:r>
            <a:r>
              <a:rPr lang="tr-TR" dirty="0" err="1" smtClean="0">
                <a:latin typeface="+mj-lt"/>
                <a:cs typeface="Arial" pitchFamily="34" charset="0"/>
              </a:rPr>
              <a:t>efficient</a:t>
            </a:r>
            <a:r>
              <a:rPr lang="tr-TR" dirty="0" smtClean="0">
                <a:latin typeface="+mj-lt"/>
                <a:cs typeface="Arial" pitchFamily="34" charset="0"/>
              </a:rPr>
              <a:t> </a:t>
            </a:r>
            <a:r>
              <a:rPr lang="tr-TR" dirty="0" err="1" smtClean="0">
                <a:latin typeface="+mj-lt"/>
                <a:cs typeface="Arial" pitchFamily="34" charset="0"/>
              </a:rPr>
              <a:t>concentration</a:t>
            </a:r>
            <a:endParaRPr lang="tr-TR" dirty="0" smtClean="0">
              <a:latin typeface="+mj-lt"/>
              <a:cs typeface="Arial" pitchFamily="34" charset="0"/>
            </a:endParaRPr>
          </a:p>
          <a:p>
            <a:r>
              <a:rPr lang="tr-TR" dirty="0" err="1" smtClean="0">
                <a:latin typeface="+mj-lt"/>
                <a:cs typeface="Arial" pitchFamily="34" charset="0"/>
              </a:rPr>
              <a:t>Should</a:t>
            </a:r>
            <a:r>
              <a:rPr lang="tr-TR" dirty="0" smtClean="0">
                <a:latin typeface="+mj-lt"/>
                <a:cs typeface="Arial" pitchFamily="34" charset="0"/>
              </a:rPr>
              <a:t> not </a:t>
            </a:r>
            <a:r>
              <a:rPr lang="tr-TR" dirty="0" err="1" smtClean="0">
                <a:latin typeface="+mj-lt"/>
                <a:cs typeface="Arial" pitchFamily="34" charset="0"/>
              </a:rPr>
              <a:t>reach</a:t>
            </a:r>
            <a:r>
              <a:rPr lang="tr-TR" dirty="0" smtClean="0">
                <a:latin typeface="+mj-lt"/>
                <a:cs typeface="Arial" pitchFamily="34" charset="0"/>
              </a:rPr>
              <a:t> </a:t>
            </a:r>
            <a:r>
              <a:rPr lang="tr-TR" dirty="0" err="1" smtClean="0">
                <a:latin typeface="+mj-lt"/>
                <a:cs typeface="Arial" pitchFamily="34" charset="0"/>
              </a:rPr>
              <a:t>to</a:t>
            </a:r>
            <a:r>
              <a:rPr lang="tr-TR" dirty="0" smtClean="0">
                <a:latin typeface="+mj-lt"/>
                <a:cs typeface="Arial" pitchFamily="34" charset="0"/>
              </a:rPr>
              <a:t> </a:t>
            </a:r>
            <a:r>
              <a:rPr lang="tr-TR" dirty="0" err="1" smtClean="0">
                <a:latin typeface="+mj-lt"/>
                <a:cs typeface="Arial" pitchFamily="34" charset="0"/>
              </a:rPr>
              <a:t>toxic</a:t>
            </a:r>
            <a:r>
              <a:rPr lang="tr-TR" dirty="0" smtClean="0">
                <a:latin typeface="+mj-lt"/>
                <a:cs typeface="Arial" pitchFamily="34" charset="0"/>
              </a:rPr>
              <a:t> </a:t>
            </a:r>
            <a:r>
              <a:rPr lang="tr-TR" dirty="0" err="1" smtClean="0">
                <a:latin typeface="+mj-lt"/>
                <a:cs typeface="Arial" pitchFamily="34" charset="0"/>
              </a:rPr>
              <a:t>concentration</a:t>
            </a:r>
            <a:endParaRPr lang="tr-TR" dirty="0" smtClean="0">
              <a:latin typeface="+mj-lt"/>
              <a:cs typeface="Arial" pitchFamily="34" charset="0"/>
            </a:endParaRPr>
          </a:p>
          <a:p>
            <a:r>
              <a:rPr lang="tr-TR" dirty="0" err="1" smtClean="0">
                <a:latin typeface="+mj-lt"/>
                <a:cs typeface="Arial" pitchFamily="34" charset="0"/>
              </a:rPr>
              <a:t>Fluctuation</a:t>
            </a:r>
            <a:r>
              <a:rPr lang="tr-TR" dirty="0" smtClean="0">
                <a:latin typeface="+mj-lt"/>
                <a:cs typeface="Arial" pitchFamily="34" charset="0"/>
              </a:rPr>
              <a:t> </a:t>
            </a:r>
            <a:r>
              <a:rPr lang="tr-TR" dirty="0" err="1" smtClean="0">
                <a:latin typeface="+mj-lt"/>
                <a:cs typeface="Arial" pitchFamily="34" charset="0"/>
              </a:rPr>
              <a:t>may</a:t>
            </a:r>
            <a:r>
              <a:rPr lang="tr-TR" dirty="0" smtClean="0">
                <a:latin typeface="+mj-lt"/>
                <a:cs typeface="Arial" pitchFamily="34" charset="0"/>
              </a:rPr>
              <a:t> be a problem </a:t>
            </a:r>
            <a:r>
              <a:rPr lang="tr-TR" dirty="0" err="1" smtClean="0">
                <a:latin typeface="+mj-lt"/>
                <a:cs typeface="Arial" pitchFamily="34" charset="0"/>
              </a:rPr>
              <a:t>for</a:t>
            </a:r>
            <a:r>
              <a:rPr lang="tr-TR" dirty="0" smtClean="0">
                <a:latin typeface="+mj-lt"/>
                <a:cs typeface="Arial" pitchFamily="34" charset="0"/>
              </a:rPr>
              <a:t> </a:t>
            </a:r>
            <a:r>
              <a:rPr lang="tr-TR" dirty="0" err="1" smtClean="0">
                <a:latin typeface="+mj-lt"/>
                <a:cs typeface="Arial" pitchFamily="34" charset="0"/>
              </a:rPr>
              <a:t>the</a:t>
            </a:r>
            <a:r>
              <a:rPr lang="tr-TR" dirty="0" smtClean="0">
                <a:latin typeface="+mj-lt"/>
                <a:cs typeface="Arial" pitchFamily="34" charset="0"/>
              </a:rPr>
              <a:t> </a:t>
            </a:r>
            <a:r>
              <a:rPr lang="tr-TR" dirty="0" err="1" smtClean="0">
                <a:latin typeface="+mj-lt"/>
                <a:cs typeface="Arial" pitchFamily="34" charset="0"/>
              </a:rPr>
              <a:t>drugs</a:t>
            </a:r>
            <a:r>
              <a:rPr lang="tr-TR" dirty="0" smtClean="0">
                <a:latin typeface="+mj-lt"/>
                <a:cs typeface="Arial" pitchFamily="34" charset="0"/>
              </a:rPr>
              <a:t> </a:t>
            </a:r>
            <a:r>
              <a:rPr lang="tr-TR" dirty="0" err="1" smtClean="0">
                <a:latin typeface="+mj-lt"/>
                <a:cs typeface="Arial" pitchFamily="34" charset="0"/>
              </a:rPr>
              <a:t>with</a:t>
            </a:r>
            <a:r>
              <a:rPr lang="tr-TR" dirty="0" smtClean="0">
                <a:latin typeface="+mj-lt"/>
                <a:cs typeface="Arial" pitchFamily="34" charset="0"/>
              </a:rPr>
              <a:t> </a:t>
            </a:r>
            <a:r>
              <a:rPr lang="tr-TR" dirty="0" err="1" smtClean="0">
                <a:latin typeface="+mj-lt"/>
                <a:cs typeface="Arial" pitchFamily="34" charset="0"/>
              </a:rPr>
              <a:t>narrow</a:t>
            </a:r>
            <a:r>
              <a:rPr lang="tr-TR" dirty="0" smtClean="0">
                <a:latin typeface="+mj-lt"/>
                <a:cs typeface="Arial" pitchFamily="34" charset="0"/>
              </a:rPr>
              <a:t> </a:t>
            </a:r>
            <a:r>
              <a:rPr lang="tr-TR" dirty="0" err="1" smtClean="0">
                <a:latin typeface="+mj-lt"/>
                <a:cs typeface="Arial" pitchFamily="34" charset="0"/>
              </a:rPr>
              <a:t>therapeutic</a:t>
            </a:r>
            <a:r>
              <a:rPr lang="tr-TR" dirty="0" smtClean="0">
                <a:latin typeface="+mj-lt"/>
                <a:cs typeface="Arial" pitchFamily="34" charset="0"/>
              </a:rPr>
              <a:t> </a:t>
            </a:r>
            <a:r>
              <a:rPr lang="tr-TR" dirty="0" err="1" smtClean="0">
                <a:latin typeface="+mj-lt"/>
                <a:cs typeface="Arial" pitchFamily="34" charset="0"/>
              </a:rPr>
              <a:t>index</a:t>
            </a:r>
            <a:endParaRPr lang="tr-TR" dirty="0" smtClean="0">
              <a:latin typeface="+mj-lt"/>
              <a:cs typeface="Arial" pitchFamily="34" charset="0"/>
            </a:endParaRPr>
          </a:p>
          <a:p>
            <a:r>
              <a:rPr lang="tr-TR" dirty="0" smtClean="0">
                <a:latin typeface="+mj-lt"/>
                <a:cs typeface="Arial" pitchFamily="34" charset="0"/>
              </a:rPr>
              <a:t>A </a:t>
            </a:r>
            <a:r>
              <a:rPr lang="tr-TR" dirty="0" err="1" smtClean="0">
                <a:latin typeface="+mj-lt"/>
                <a:cs typeface="Arial" pitchFamily="34" charset="0"/>
              </a:rPr>
              <a:t>drug</a:t>
            </a:r>
            <a:r>
              <a:rPr lang="tr-TR" dirty="0" smtClean="0">
                <a:latin typeface="+mj-lt"/>
                <a:cs typeface="Arial" pitchFamily="34" charset="0"/>
              </a:rPr>
              <a:t> </a:t>
            </a:r>
            <a:r>
              <a:rPr lang="tr-TR" dirty="0" err="1" smtClean="0">
                <a:latin typeface="+mj-lt"/>
                <a:cs typeface="Arial" pitchFamily="34" charset="0"/>
              </a:rPr>
              <a:t>readhs</a:t>
            </a:r>
            <a:r>
              <a:rPr lang="tr-TR" dirty="0" smtClean="0">
                <a:latin typeface="+mj-lt"/>
                <a:cs typeface="Arial" pitchFamily="34" charset="0"/>
              </a:rPr>
              <a:t> </a:t>
            </a:r>
            <a:r>
              <a:rPr lang="tr-TR" dirty="0" err="1" smtClean="0">
                <a:latin typeface="+mj-lt"/>
                <a:cs typeface="Arial" pitchFamily="34" charset="0"/>
              </a:rPr>
              <a:t>to</a:t>
            </a:r>
            <a:r>
              <a:rPr lang="tr-TR" dirty="0" smtClean="0">
                <a:latin typeface="+mj-lt"/>
                <a:cs typeface="Arial" pitchFamily="34" charset="0"/>
              </a:rPr>
              <a:t> </a:t>
            </a:r>
            <a:r>
              <a:rPr lang="tr-TR" dirty="0" err="1" smtClean="0">
                <a:latin typeface="+mj-lt"/>
                <a:cs typeface="Arial" pitchFamily="34" charset="0"/>
              </a:rPr>
              <a:t>steady</a:t>
            </a:r>
            <a:r>
              <a:rPr lang="tr-TR" dirty="0" smtClean="0">
                <a:latin typeface="+mj-lt"/>
                <a:cs typeface="Arial" pitchFamily="34" charset="0"/>
              </a:rPr>
              <a:t> </a:t>
            </a:r>
            <a:r>
              <a:rPr lang="tr-TR" dirty="0" err="1" smtClean="0">
                <a:latin typeface="+mj-lt"/>
                <a:cs typeface="Arial" pitchFamily="34" charset="0"/>
              </a:rPr>
              <a:t>state</a:t>
            </a:r>
            <a:r>
              <a:rPr lang="tr-TR" dirty="0" smtClean="0">
                <a:latin typeface="+mj-lt"/>
                <a:cs typeface="Arial" pitchFamily="34" charset="0"/>
              </a:rPr>
              <a:t> </a:t>
            </a:r>
            <a:r>
              <a:rPr lang="tr-TR" dirty="0" err="1" smtClean="0">
                <a:latin typeface="+mj-lt"/>
                <a:cs typeface="Arial" pitchFamily="34" charset="0"/>
              </a:rPr>
              <a:t>concentration</a:t>
            </a:r>
            <a:r>
              <a:rPr lang="tr-TR" dirty="0" smtClean="0">
                <a:latin typeface="+mj-lt"/>
                <a:cs typeface="Arial" pitchFamily="34" charset="0"/>
              </a:rPr>
              <a:t> in </a:t>
            </a:r>
            <a:r>
              <a:rPr lang="tr-TR" dirty="0" err="1" smtClean="0">
                <a:latin typeface="+mj-lt"/>
                <a:cs typeface="Arial" pitchFamily="34" charset="0"/>
              </a:rPr>
              <a:t>plasma</a:t>
            </a:r>
            <a:r>
              <a:rPr lang="tr-TR" dirty="0" smtClean="0">
                <a:latin typeface="+mj-lt"/>
                <a:cs typeface="Arial" pitchFamily="34" charset="0"/>
              </a:rPr>
              <a:t> </a:t>
            </a:r>
            <a:r>
              <a:rPr lang="tr-TR" dirty="0" err="1" smtClean="0">
                <a:latin typeface="+mj-lt"/>
                <a:cs typeface="Arial" pitchFamily="34" charset="0"/>
              </a:rPr>
              <a:t>after</a:t>
            </a:r>
            <a:r>
              <a:rPr lang="tr-TR" dirty="0" smtClean="0">
                <a:latin typeface="+mj-lt"/>
                <a:cs typeface="Arial" pitchFamily="34" charset="0"/>
              </a:rPr>
              <a:t> a </a:t>
            </a:r>
            <a:r>
              <a:rPr lang="tr-TR" dirty="0" err="1" smtClean="0">
                <a:latin typeface="+mj-lt"/>
                <a:cs typeface="Arial" pitchFamily="34" charset="0"/>
              </a:rPr>
              <a:t>duration</a:t>
            </a:r>
            <a:r>
              <a:rPr lang="tr-TR" dirty="0" smtClean="0">
                <a:latin typeface="+mj-lt"/>
                <a:cs typeface="Arial" pitchFamily="34" charset="0"/>
              </a:rPr>
              <a:t> of 4 X t1/2 </a:t>
            </a:r>
          </a:p>
          <a:p>
            <a:endParaRPr lang="tr-TR" dirty="0">
              <a:latin typeface="Arial" pitchFamily="34" charset="0"/>
              <a:cs typeface="Arial"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5046462" y="6021288"/>
            <a:ext cx="4097538" cy="646331"/>
          </a:xfrm>
          <a:prstGeom prst="rect">
            <a:avLst/>
          </a:prstGeom>
          <a:noFill/>
        </p:spPr>
        <p:txBody>
          <a:bodyPr wrap="square" rtlCol="0">
            <a:spAutoFit/>
          </a:bodyPr>
          <a:lstStyle/>
          <a:p>
            <a:r>
              <a:rPr lang="tr-TR" dirty="0" err="1" smtClean="0"/>
              <a:t>Lippincott</a:t>
            </a:r>
            <a:r>
              <a:rPr lang="tr-TR" dirty="0" smtClean="0"/>
              <a:t> </a:t>
            </a:r>
            <a:r>
              <a:rPr lang="tr-TR" dirty="0" err="1" smtClean="0"/>
              <a:t>Illustrated</a:t>
            </a:r>
            <a:r>
              <a:rPr lang="tr-TR" dirty="0" smtClean="0"/>
              <a:t> </a:t>
            </a:r>
            <a:r>
              <a:rPr lang="tr-TR" dirty="0" err="1" smtClean="0"/>
              <a:t>Reviews</a:t>
            </a:r>
            <a:r>
              <a:rPr lang="tr-TR" dirty="0" smtClean="0"/>
              <a:t>, Pharmacology, 6th </a:t>
            </a:r>
            <a:r>
              <a:rPr lang="tr-TR" dirty="0" err="1" smtClean="0"/>
              <a:t>edition</a:t>
            </a:r>
            <a:endParaRPr lang="tr-TR" dirty="0"/>
          </a:p>
        </p:txBody>
      </p:sp>
      <p:pic>
        <p:nvPicPr>
          <p:cNvPr id="5" name="4 Resim" descr="IMG_7256.jpg"/>
          <p:cNvPicPr>
            <a:picLocks noChangeAspect="1"/>
          </p:cNvPicPr>
          <p:nvPr/>
        </p:nvPicPr>
        <p:blipFill>
          <a:blip r:embed="rId2" cstate="print"/>
          <a:stretch>
            <a:fillRect/>
          </a:stretch>
        </p:blipFill>
        <p:spPr>
          <a:xfrm>
            <a:off x="455374" y="0"/>
            <a:ext cx="3972610"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5" name="4 İçerik Yer Tutucusu" descr="IMG_7257.jpg"/>
          <p:cNvPicPr>
            <a:picLocks noGrp="1" noChangeAspect="1"/>
          </p:cNvPicPr>
          <p:nvPr>
            <p:ph idx="1"/>
          </p:nvPr>
        </p:nvPicPr>
        <p:blipFill>
          <a:blip r:embed="rId2" cstate="print"/>
          <a:stretch>
            <a:fillRect/>
          </a:stretch>
        </p:blipFill>
        <p:spPr>
          <a:xfrm rot="16200000">
            <a:off x="2148835" y="-1528148"/>
            <a:ext cx="4896544" cy="9194214"/>
          </a:xfrm>
        </p:spPr>
      </p:pic>
      <p:sp>
        <p:nvSpPr>
          <p:cNvPr id="4" name="3 Metin kutusu"/>
          <p:cNvSpPr txBox="1"/>
          <p:nvPr/>
        </p:nvSpPr>
        <p:spPr>
          <a:xfrm>
            <a:off x="3642814" y="6488668"/>
            <a:ext cx="5501186" cy="369332"/>
          </a:xfrm>
          <a:prstGeom prst="rect">
            <a:avLst/>
          </a:prstGeom>
          <a:noFill/>
        </p:spPr>
        <p:txBody>
          <a:bodyPr wrap="none" rtlCol="0">
            <a:spAutoFit/>
          </a:bodyPr>
          <a:lstStyle/>
          <a:p>
            <a:r>
              <a:rPr lang="tr-TR" dirty="0" err="1" smtClean="0"/>
              <a:t>Lippincott</a:t>
            </a:r>
            <a:r>
              <a:rPr lang="tr-TR" dirty="0" smtClean="0"/>
              <a:t> </a:t>
            </a:r>
            <a:r>
              <a:rPr lang="tr-TR" dirty="0" err="1" smtClean="0"/>
              <a:t>Illustrated</a:t>
            </a:r>
            <a:r>
              <a:rPr lang="tr-TR" dirty="0" smtClean="0"/>
              <a:t> </a:t>
            </a:r>
            <a:r>
              <a:rPr lang="tr-TR" dirty="0" err="1" smtClean="0"/>
              <a:t>Reviews</a:t>
            </a:r>
            <a:r>
              <a:rPr lang="tr-TR" dirty="0" smtClean="0"/>
              <a:t>, Pharmacology, 6th </a:t>
            </a:r>
            <a:r>
              <a:rPr lang="tr-TR" dirty="0" err="1" smtClean="0"/>
              <a:t>edition</a:t>
            </a:r>
            <a:endParaRPr lang="tr-T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5" name="4 İçerik Yer Tutucusu" descr="IMG_7258.jpg"/>
          <p:cNvPicPr>
            <a:picLocks noGrp="1" noChangeAspect="1"/>
          </p:cNvPicPr>
          <p:nvPr>
            <p:ph idx="1"/>
          </p:nvPr>
        </p:nvPicPr>
        <p:blipFill>
          <a:blip r:embed="rId2" cstate="print"/>
          <a:stretch>
            <a:fillRect/>
          </a:stretch>
        </p:blipFill>
        <p:spPr>
          <a:xfrm>
            <a:off x="1043608" y="-1"/>
            <a:ext cx="3763907" cy="6858001"/>
          </a:xfrm>
        </p:spPr>
      </p:pic>
      <p:sp>
        <p:nvSpPr>
          <p:cNvPr id="4" name="3 Metin kutusu"/>
          <p:cNvSpPr txBox="1"/>
          <p:nvPr/>
        </p:nvSpPr>
        <p:spPr>
          <a:xfrm>
            <a:off x="6372200" y="5805264"/>
            <a:ext cx="2771800" cy="923330"/>
          </a:xfrm>
          <a:prstGeom prst="rect">
            <a:avLst/>
          </a:prstGeom>
          <a:noFill/>
        </p:spPr>
        <p:txBody>
          <a:bodyPr wrap="square" rtlCol="0">
            <a:spAutoFit/>
          </a:bodyPr>
          <a:lstStyle/>
          <a:p>
            <a:r>
              <a:rPr lang="tr-TR" dirty="0" err="1" smtClean="0"/>
              <a:t>Lippincott</a:t>
            </a:r>
            <a:r>
              <a:rPr lang="tr-TR" dirty="0" smtClean="0"/>
              <a:t> </a:t>
            </a:r>
            <a:r>
              <a:rPr lang="tr-TR" dirty="0" err="1" smtClean="0"/>
              <a:t>Illustrated</a:t>
            </a:r>
            <a:r>
              <a:rPr lang="tr-TR" dirty="0" smtClean="0"/>
              <a:t> </a:t>
            </a:r>
            <a:r>
              <a:rPr lang="tr-TR" dirty="0" err="1" smtClean="0"/>
              <a:t>Reviews</a:t>
            </a:r>
            <a:r>
              <a:rPr lang="tr-TR" dirty="0" smtClean="0"/>
              <a:t>, Pharmacology, 6th </a:t>
            </a:r>
            <a:r>
              <a:rPr lang="tr-TR" dirty="0" err="1" smtClean="0"/>
              <a:t>edition</a:t>
            </a:r>
            <a:endParaRPr lang="tr-T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çerik Yer Tutucusu" descr="IMG_7251.jpg"/>
          <p:cNvPicPr>
            <a:picLocks noGrp="1" noChangeAspect="1"/>
          </p:cNvPicPr>
          <p:nvPr>
            <p:ph idx="1"/>
          </p:nvPr>
        </p:nvPicPr>
        <p:blipFill>
          <a:blip r:embed="rId2" cstate="print"/>
          <a:stretch>
            <a:fillRect/>
          </a:stretch>
        </p:blipFill>
        <p:spPr>
          <a:xfrm rot="16200000">
            <a:off x="3105041" y="-2628369"/>
            <a:ext cx="2736304" cy="8946386"/>
          </a:xfrm>
        </p:spPr>
      </p:pic>
      <p:sp>
        <p:nvSpPr>
          <p:cNvPr id="6" name="5 Metin kutusu"/>
          <p:cNvSpPr txBox="1"/>
          <p:nvPr/>
        </p:nvSpPr>
        <p:spPr>
          <a:xfrm>
            <a:off x="3642814" y="6488668"/>
            <a:ext cx="5501186" cy="369332"/>
          </a:xfrm>
          <a:prstGeom prst="rect">
            <a:avLst/>
          </a:prstGeom>
          <a:noFill/>
        </p:spPr>
        <p:txBody>
          <a:bodyPr wrap="none" rtlCol="0">
            <a:spAutoFit/>
          </a:bodyPr>
          <a:lstStyle/>
          <a:p>
            <a:r>
              <a:rPr lang="tr-TR" dirty="0" err="1" smtClean="0"/>
              <a:t>Lippincott</a:t>
            </a:r>
            <a:r>
              <a:rPr lang="tr-TR" dirty="0" smtClean="0"/>
              <a:t> </a:t>
            </a:r>
            <a:r>
              <a:rPr lang="tr-TR" dirty="0" err="1" smtClean="0"/>
              <a:t>Illustrated</a:t>
            </a:r>
            <a:r>
              <a:rPr lang="tr-TR" dirty="0" smtClean="0"/>
              <a:t> </a:t>
            </a:r>
            <a:r>
              <a:rPr lang="tr-TR" dirty="0" err="1" smtClean="0"/>
              <a:t>Reviews</a:t>
            </a:r>
            <a:r>
              <a:rPr lang="tr-TR" dirty="0" smtClean="0"/>
              <a:t>, Pharmacology, 6th </a:t>
            </a:r>
            <a:r>
              <a:rPr lang="tr-TR" dirty="0" err="1" smtClean="0"/>
              <a:t>edition</a:t>
            </a:r>
            <a:endParaRPr lang="tr-T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6372200" y="5805264"/>
            <a:ext cx="2771800" cy="923330"/>
          </a:xfrm>
          <a:prstGeom prst="rect">
            <a:avLst/>
          </a:prstGeom>
          <a:noFill/>
        </p:spPr>
        <p:txBody>
          <a:bodyPr wrap="square" rtlCol="0">
            <a:spAutoFit/>
          </a:bodyPr>
          <a:lstStyle/>
          <a:p>
            <a:r>
              <a:rPr lang="tr-TR" dirty="0" err="1" smtClean="0"/>
              <a:t>Lippincott</a:t>
            </a:r>
            <a:r>
              <a:rPr lang="tr-TR" dirty="0" smtClean="0"/>
              <a:t> </a:t>
            </a:r>
            <a:r>
              <a:rPr lang="tr-TR" dirty="0" err="1" smtClean="0"/>
              <a:t>Illustrated</a:t>
            </a:r>
            <a:r>
              <a:rPr lang="tr-TR" dirty="0" smtClean="0"/>
              <a:t> </a:t>
            </a:r>
            <a:r>
              <a:rPr lang="tr-TR" dirty="0" err="1" smtClean="0"/>
              <a:t>Reviews</a:t>
            </a:r>
            <a:r>
              <a:rPr lang="tr-TR" dirty="0" smtClean="0"/>
              <a:t>, Pharmacology, 6th </a:t>
            </a:r>
            <a:r>
              <a:rPr lang="tr-TR" dirty="0" err="1" smtClean="0"/>
              <a:t>edition</a:t>
            </a:r>
            <a:endParaRPr lang="tr-TR" dirty="0"/>
          </a:p>
        </p:txBody>
      </p:sp>
      <p:pic>
        <p:nvPicPr>
          <p:cNvPr id="5" name="4 Resim" descr="IMG_7259.jpg"/>
          <p:cNvPicPr>
            <a:picLocks noChangeAspect="1"/>
          </p:cNvPicPr>
          <p:nvPr/>
        </p:nvPicPr>
        <p:blipFill>
          <a:blip r:embed="rId2" cstate="print"/>
          <a:stretch>
            <a:fillRect/>
          </a:stretch>
        </p:blipFill>
        <p:spPr>
          <a:xfrm>
            <a:off x="2814544" y="0"/>
            <a:ext cx="3514912"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6372200" y="5805264"/>
            <a:ext cx="2771800" cy="923330"/>
          </a:xfrm>
          <a:prstGeom prst="rect">
            <a:avLst/>
          </a:prstGeom>
          <a:noFill/>
        </p:spPr>
        <p:txBody>
          <a:bodyPr wrap="square" rtlCol="0">
            <a:spAutoFit/>
          </a:bodyPr>
          <a:lstStyle/>
          <a:p>
            <a:r>
              <a:rPr lang="tr-TR" dirty="0" err="1" smtClean="0"/>
              <a:t>Lippincott</a:t>
            </a:r>
            <a:r>
              <a:rPr lang="tr-TR" dirty="0" smtClean="0"/>
              <a:t> </a:t>
            </a:r>
            <a:r>
              <a:rPr lang="tr-TR" dirty="0" err="1" smtClean="0"/>
              <a:t>Illustrated</a:t>
            </a:r>
            <a:r>
              <a:rPr lang="tr-TR" dirty="0" smtClean="0"/>
              <a:t> </a:t>
            </a:r>
            <a:r>
              <a:rPr lang="tr-TR" dirty="0" err="1" smtClean="0"/>
              <a:t>Reviews</a:t>
            </a:r>
            <a:r>
              <a:rPr lang="tr-TR" dirty="0" smtClean="0"/>
              <a:t>, Pharmacology, 6th </a:t>
            </a:r>
            <a:r>
              <a:rPr lang="tr-TR" dirty="0" err="1" smtClean="0"/>
              <a:t>edition</a:t>
            </a:r>
            <a:endParaRPr lang="tr-TR" dirty="0"/>
          </a:p>
        </p:txBody>
      </p:sp>
      <p:pic>
        <p:nvPicPr>
          <p:cNvPr id="5" name="4 Resim" descr="IMG_7260.jpg"/>
          <p:cNvPicPr>
            <a:picLocks noChangeAspect="1"/>
          </p:cNvPicPr>
          <p:nvPr/>
        </p:nvPicPr>
        <p:blipFill>
          <a:blip r:embed="rId2" cstate="print"/>
          <a:stretch>
            <a:fillRect/>
          </a:stretch>
        </p:blipFill>
        <p:spPr>
          <a:xfrm>
            <a:off x="755576" y="0"/>
            <a:ext cx="4690154" cy="685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6372200" y="5805264"/>
            <a:ext cx="2771800" cy="923330"/>
          </a:xfrm>
          <a:prstGeom prst="rect">
            <a:avLst/>
          </a:prstGeom>
          <a:noFill/>
        </p:spPr>
        <p:txBody>
          <a:bodyPr wrap="square" rtlCol="0">
            <a:spAutoFit/>
          </a:bodyPr>
          <a:lstStyle/>
          <a:p>
            <a:r>
              <a:rPr lang="tr-TR" dirty="0" err="1" smtClean="0"/>
              <a:t>Lippincott</a:t>
            </a:r>
            <a:r>
              <a:rPr lang="tr-TR" dirty="0" smtClean="0"/>
              <a:t> </a:t>
            </a:r>
            <a:r>
              <a:rPr lang="tr-TR" dirty="0" err="1" smtClean="0"/>
              <a:t>Illustrated</a:t>
            </a:r>
            <a:r>
              <a:rPr lang="tr-TR" dirty="0" smtClean="0"/>
              <a:t> </a:t>
            </a:r>
            <a:r>
              <a:rPr lang="tr-TR" dirty="0" err="1" smtClean="0"/>
              <a:t>Reviews</a:t>
            </a:r>
            <a:r>
              <a:rPr lang="tr-TR" dirty="0" smtClean="0"/>
              <a:t>, Pharmacology, 6th </a:t>
            </a:r>
            <a:r>
              <a:rPr lang="tr-TR" dirty="0" err="1" smtClean="0"/>
              <a:t>edition</a:t>
            </a:r>
            <a:endParaRPr lang="tr-TR" dirty="0"/>
          </a:p>
        </p:txBody>
      </p:sp>
      <p:pic>
        <p:nvPicPr>
          <p:cNvPr id="5" name="4 Resim" descr="IMG_7261.jpg"/>
          <p:cNvPicPr>
            <a:picLocks noChangeAspect="1"/>
          </p:cNvPicPr>
          <p:nvPr/>
        </p:nvPicPr>
        <p:blipFill>
          <a:blip r:embed="rId2" cstate="print"/>
          <a:stretch>
            <a:fillRect/>
          </a:stretch>
        </p:blipFill>
        <p:spPr>
          <a:xfrm>
            <a:off x="2195736" y="-891480"/>
            <a:ext cx="4550814" cy="8811483"/>
          </a:xfrm>
          <a:prstGeom prst="rect">
            <a:avLst/>
          </a:prstGeom>
          <a:scene3d>
            <a:camera prst="orthographicFront">
              <a:rot lat="0" lon="0" rev="5400000"/>
            </a:camera>
            <a:lightRig rig="threePt" dir="t"/>
          </a:scene3d>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124744"/>
            <a:ext cx="8229600" cy="5449792"/>
          </a:xfrm>
        </p:spPr>
        <p:txBody>
          <a:bodyPr/>
          <a:lstStyle/>
          <a:p>
            <a:r>
              <a:rPr lang="tr-TR" dirty="0" err="1" smtClean="0"/>
              <a:t>Binding</a:t>
            </a:r>
            <a:r>
              <a:rPr lang="tr-TR" dirty="0" smtClean="0"/>
              <a:t> </a:t>
            </a:r>
            <a:r>
              <a:rPr lang="tr-TR" dirty="0" err="1" smtClean="0"/>
              <a:t>to</a:t>
            </a:r>
            <a:r>
              <a:rPr lang="tr-TR" dirty="0" smtClean="0"/>
              <a:t> </a:t>
            </a:r>
            <a:r>
              <a:rPr lang="tr-TR" dirty="0" err="1" smtClean="0"/>
              <a:t>plasma</a:t>
            </a:r>
            <a:r>
              <a:rPr lang="tr-TR" dirty="0" smtClean="0"/>
              <a:t> </a:t>
            </a:r>
            <a:r>
              <a:rPr lang="tr-TR" dirty="0" err="1" smtClean="0"/>
              <a:t>proteins</a:t>
            </a:r>
            <a:r>
              <a:rPr lang="tr-TR" dirty="0" smtClean="0"/>
              <a:t> and </a:t>
            </a:r>
            <a:r>
              <a:rPr lang="tr-TR" dirty="0" err="1" smtClean="0"/>
              <a:t>tubular</a:t>
            </a:r>
            <a:r>
              <a:rPr lang="tr-TR" dirty="0" smtClean="0"/>
              <a:t> </a:t>
            </a:r>
            <a:r>
              <a:rPr lang="tr-TR" dirty="0" err="1" smtClean="0"/>
              <a:t>reabsorbtion</a:t>
            </a:r>
            <a:r>
              <a:rPr lang="tr-TR" dirty="0" smtClean="0"/>
              <a:t> </a:t>
            </a:r>
            <a:r>
              <a:rPr lang="tr-TR" dirty="0" err="1" smtClean="0"/>
              <a:t>affect</a:t>
            </a:r>
            <a:r>
              <a:rPr lang="tr-TR" dirty="0" smtClean="0"/>
              <a:t> </a:t>
            </a:r>
            <a:r>
              <a:rPr lang="tr-TR" dirty="0" err="1" smtClean="0"/>
              <a:t>renal</a:t>
            </a:r>
            <a:r>
              <a:rPr lang="tr-TR" dirty="0" smtClean="0"/>
              <a:t> </a:t>
            </a:r>
            <a:r>
              <a:rPr lang="tr-TR" dirty="0" err="1" smtClean="0"/>
              <a:t>clearance</a:t>
            </a:r>
            <a:endParaRPr lang="tr-TR" dirty="0" smtClean="0"/>
          </a:p>
          <a:p>
            <a:r>
              <a:rPr lang="tr-TR" dirty="0" err="1" smtClean="0"/>
              <a:t>Elimination</a:t>
            </a:r>
            <a:r>
              <a:rPr lang="tr-TR" dirty="0" smtClean="0"/>
              <a:t> </a:t>
            </a:r>
            <a:r>
              <a:rPr lang="tr-TR" dirty="0" err="1" smtClean="0"/>
              <a:t>half</a:t>
            </a:r>
            <a:r>
              <a:rPr lang="tr-TR" dirty="0" smtClean="0"/>
              <a:t> life and </a:t>
            </a:r>
            <a:r>
              <a:rPr lang="tr-TR" dirty="0" err="1" smtClean="0"/>
              <a:t>clearance</a:t>
            </a:r>
            <a:r>
              <a:rPr lang="tr-TR" dirty="0" smtClean="0"/>
              <a:t>, </a:t>
            </a:r>
            <a:r>
              <a:rPr lang="tr-TR" dirty="0" err="1" smtClean="0"/>
              <a:t>inverse</a:t>
            </a:r>
            <a:r>
              <a:rPr lang="tr-TR" dirty="0" smtClean="0"/>
              <a:t> </a:t>
            </a:r>
            <a:r>
              <a:rPr lang="tr-TR" dirty="0" err="1" smtClean="0"/>
              <a:t>correlation</a:t>
            </a:r>
            <a:endParaRPr lang="tr-TR" dirty="0" smtClean="0"/>
          </a:p>
          <a:p>
            <a:r>
              <a:rPr lang="tr-TR" dirty="0" err="1" smtClean="0"/>
              <a:t>If</a:t>
            </a:r>
            <a:r>
              <a:rPr lang="tr-TR" dirty="0" smtClean="0"/>
              <a:t> </a:t>
            </a:r>
            <a:r>
              <a:rPr lang="tr-TR" b="1" dirty="0" err="1" smtClean="0"/>
              <a:t>Vd</a:t>
            </a:r>
            <a:r>
              <a:rPr lang="tr-TR" dirty="0" smtClean="0"/>
              <a:t> is </a:t>
            </a:r>
            <a:r>
              <a:rPr lang="tr-TR" dirty="0" err="1" smtClean="0"/>
              <a:t>high</a:t>
            </a:r>
            <a:r>
              <a:rPr lang="tr-TR" dirty="0" smtClean="0"/>
              <a:t>, </a:t>
            </a:r>
            <a:r>
              <a:rPr lang="tr-TR" dirty="0" err="1" smtClean="0"/>
              <a:t>or</a:t>
            </a:r>
            <a:r>
              <a:rPr lang="tr-TR" dirty="0" smtClean="0"/>
              <a:t> </a:t>
            </a:r>
            <a:r>
              <a:rPr lang="tr-TR" b="1" dirty="0" smtClean="0"/>
              <a:t>CL</a:t>
            </a:r>
            <a:r>
              <a:rPr lang="tr-TR" dirty="0" smtClean="0"/>
              <a:t> is </a:t>
            </a:r>
            <a:r>
              <a:rPr lang="tr-TR" dirty="0" err="1" smtClean="0"/>
              <a:t>low</a:t>
            </a:r>
            <a:r>
              <a:rPr lang="tr-TR" dirty="0" smtClean="0"/>
              <a:t>, </a:t>
            </a:r>
            <a:r>
              <a:rPr lang="tr-TR" dirty="0" err="1" smtClean="0"/>
              <a:t>then</a:t>
            </a:r>
            <a:r>
              <a:rPr lang="tr-TR" dirty="0" smtClean="0"/>
              <a:t> </a:t>
            </a:r>
            <a:r>
              <a:rPr lang="tr-TR" dirty="0" err="1" smtClean="0"/>
              <a:t>the</a:t>
            </a:r>
            <a:r>
              <a:rPr lang="tr-TR" dirty="0" smtClean="0"/>
              <a:t> </a:t>
            </a:r>
            <a:r>
              <a:rPr lang="tr-TR" dirty="0" err="1" smtClean="0"/>
              <a:t>duration</a:t>
            </a:r>
            <a:r>
              <a:rPr lang="tr-TR" dirty="0" smtClean="0"/>
              <a:t> of </a:t>
            </a:r>
            <a:r>
              <a:rPr lang="tr-TR" dirty="0" err="1" smtClean="0"/>
              <a:t>the</a:t>
            </a:r>
            <a:r>
              <a:rPr lang="tr-TR" dirty="0" smtClean="0"/>
              <a:t> </a:t>
            </a:r>
            <a:r>
              <a:rPr lang="tr-TR" dirty="0" err="1" smtClean="0"/>
              <a:t>drug</a:t>
            </a:r>
            <a:r>
              <a:rPr lang="tr-TR" dirty="0" smtClean="0"/>
              <a:t> in </a:t>
            </a:r>
            <a:r>
              <a:rPr lang="tr-TR" dirty="0" err="1" smtClean="0"/>
              <a:t>the</a:t>
            </a:r>
            <a:r>
              <a:rPr lang="tr-TR" dirty="0" smtClean="0"/>
              <a:t> body is </a:t>
            </a:r>
            <a:r>
              <a:rPr lang="tr-TR" dirty="0" err="1" smtClean="0"/>
              <a:t>longer</a:t>
            </a:r>
            <a:endParaRPr lang="tr-TR" dirty="0" smtClean="0"/>
          </a:p>
          <a:p>
            <a:r>
              <a:rPr lang="tr-TR" dirty="0" err="1" smtClean="0"/>
              <a:t>If</a:t>
            </a:r>
            <a:r>
              <a:rPr lang="tr-TR" dirty="0" smtClean="0"/>
              <a:t> </a:t>
            </a:r>
            <a:r>
              <a:rPr lang="tr-TR" dirty="0" err="1" smtClean="0"/>
              <a:t>two</a:t>
            </a:r>
            <a:r>
              <a:rPr lang="tr-TR" dirty="0" smtClean="0"/>
              <a:t> </a:t>
            </a:r>
            <a:r>
              <a:rPr lang="tr-TR" dirty="0" err="1" smtClean="0"/>
              <a:t>drugs</a:t>
            </a:r>
            <a:r>
              <a:rPr lang="tr-TR" dirty="0" smtClean="0"/>
              <a:t> </a:t>
            </a:r>
            <a:r>
              <a:rPr lang="tr-TR" dirty="0" err="1" smtClean="0"/>
              <a:t>have</a:t>
            </a:r>
            <a:r>
              <a:rPr lang="tr-TR" dirty="0" smtClean="0"/>
              <a:t> </a:t>
            </a:r>
            <a:r>
              <a:rPr lang="tr-TR" dirty="0" err="1" smtClean="0"/>
              <a:t>the</a:t>
            </a:r>
            <a:r>
              <a:rPr lang="tr-TR" dirty="0" smtClean="0"/>
              <a:t> </a:t>
            </a:r>
            <a:r>
              <a:rPr lang="tr-TR" dirty="0" err="1" smtClean="0"/>
              <a:t>same</a:t>
            </a:r>
            <a:r>
              <a:rPr lang="tr-TR" dirty="0" smtClean="0"/>
              <a:t> </a:t>
            </a:r>
            <a:r>
              <a:rPr lang="tr-TR" b="1" dirty="0" smtClean="0"/>
              <a:t>CL</a:t>
            </a:r>
            <a:r>
              <a:rPr lang="tr-TR" dirty="0" smtClean="0"/>
              <a:t>, </a:t>
            </a:r>
            <a:r>
              <a:rPr lang="tr-TR" dirty="0" err="1" smtClean="0"/>
              <a:t>then</a:t>
            </a:r>
            <a:r>
              <a:rPr lang="tr-TR" dirty="0" smtClean="0"/>
              <a:t> </a:t>
            </a:r>
            <a:r>
              <a:rPr lang="tr-TR" dirty="0" err="1" smtClean="0"/>
              <a:t>the</a:t>
            </a:r>
            <a:r>
              <a:rPr lang="tr-TR" dirty="0" smtClean="0"/>
              <a:t> </a:t>
            </a:r>
            <a:r>
              <a:rPr lang="tr-TR" dirty="0" err="1" smtClean="0"/>
              <a:t>one</a:t>
            </a:r>
            <a:r>
              <a:rPr lang="tr-TR" dirty="0" smtClean="0"/>
              <a:t> </a:t>
            </a:r>
            <a:r>
              <a:rPr lang="tr-TR" dirty="0" err="1" smtClean="0"/>
              <a:t>with</a:t>
            </a:r>
            <a:r>
              <a:rPr lang="tr-TR" dirty="0" smtClean="0"/>
              <a:t> </a:t>
            </a:r>
            <a:r>
              <a:rPr lang="tr-TR" dirty="0" err="1" smtClean="0"/>
              <a:t>higher</a:t>
            </a:r>
            <a:r>
              <a:rPr lang="tr-TR" dirty="0" smtClean="0"/>
              <a:t> </a:t>
            </a:r>
            <a:r>
              <a:rPr lang="tr-TR" b="1" dirty="0" err="1" smtClean="0"/>
              <a:t>V</a:t>
            </a:r>
            <a:r>
              <a:rPr lang="tr-TR" dirty="0" err="1" smtClean="0"/>
              <a:t>d</a:t>
            </a:r>
            <a:r>
              <a:rPr lang="tr-TR" dirty="0" smtClean="0"/>
              <a:t> </a:t>
            </a:r>
            <a:r>
              <a:rPr lang="tr-TR" dirty="0" err="1" smtClean="0"/>
              <a:t>stays</a:t>
            </a:r>
            <a:r>
              <a:rPr lang="tr-TR" dirty="0" smtClean="0"/>
              <a:t> </a:t>
            </a:r>
            <a:r>
              <a:rPr lang="tr-TR" dirty="0" err="1" smtClean="0"/>
              <a:t>more</a:t>
            </a:r>
            <a:r>
              <a:rPr lang="tr-TR" dirty="0" smtClean="0"/>
              <a:t> in </a:t>
            </a:r>
            <a:r>
              <a:rPr lang="tr-TR" dirty="0" err="1" smtClean="0"/>
              <a:t>the</a:t>
            </a:r>
            <a:r>
              <a:rPr lang="tr-TR" dirty="0" smtClean="0"/>
              <a:t> body</a:t>
            </a:r>
          </a:p>
          <a:p>
            <a:r>
              <a:rPr lang="tr-TR" dirty="0" smtClean="0"/>
              <a:t>A </a:t>
            </a:r>
            <a:r>
              <a:rPr lang="tr-TR" dirty="0" err="1" smtClean="0"/>
              <a:t>drug</a:t>
            </a:r>
            <a:r>
              <a:rPr lang="tr-TR" dirty="0" smtClean="0"/>
              <a:t> </a:t>
            </a:r>
            <a:r>
              <a:rPr lang="tr-TR" dirty="0" err="1" smtClean="0"/>
              <a:t>with</a:t>
            </a:r>
            <a:r>
              <a:rPr lang="tr-TR" dirty="0" smtClean="0"/>
              <a:t> </a:t>
            </a:r>
            <a:r>
              <a:rPr lang="tr-TR" dirty="0" err="1" smtClean="0"/>
              <a:t>high</a:t>
            </a:r>
            <a:r>
              <a:rPr lang="tr-TR" dirty="0" smtClean="0"/>
              <a:t> </a:t>
            </a:r>
            <a:r>
              <a:rPr lang="tr-TR" b="1" dirty="0" err="1" smtClean="0"/>
              <a:t>Vd</a:t>
            </a:r>
            <a:r>
              <a:rPr lang="tr-TR" dirty="0" smtClean="0"/>
              <a:t> and </a:t>
            </a:r>
            <a:r>
              <a:rPr lang="tr-TR" b="1" dirty="0" smtClean="0"/>
              <a:t>CL</a:t>
            </a:r>
            <a:r>
              <a:rPr lang="tr-TR" dirty="0" smtClean="0"/>
              <a:t> has </a:t>
            </a:r>
            <a:r>
              <a:rPr lang="tr-TR" dirty="0" err="1" smtClean="0"/>
              <a:t>probably</a:t>
            </a:r>
            <a:r>
              <a:rPr lang="tr-TR" dirty="0" smtClean="0"/>
              <a:t> a </a:t>
            </a:r>
            <a:r>
              <a:rPr lang="tr-TR" dirty="0" err="1" smtClean="0"/>
              <a:t>slow</a:t>
            </a:r>
            <a:r>
              <a:rPr lang="tr-TR" dirty="0" smtClean="0"/>
              <a:t> </a:t>
            </a:r>
            <a:r>
              <a:rPr lang="tr-TR" dirty="0" err="1" smtClean="0"/>
              <a:t>elimination</a:t>
            </a:r>
            <a:r>
              <a:rPr lang="tr-TR" dirty="0" smtClean="0"/>
              <a:t> rate</a:t>
            </a:r>
          </a:p>
          <a:p>
            <a:pPr>
              <a:buNone/>
            </a:pPr>
            <a:endParaRPr lang="tr-T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Capacity</a:t>
            </a:r>
            <a:r>
              <a:rPr lang="tr-TR" dirty="0" smtClean="0"/>
              <a:t> </a:t>
            </a:r>
            <a:r>
              <a:rPr lang="tr-TR" dirty="0" err="1" smtClean="0"/>
              <a:t>limited</a:t>
            </a:r>
            <a:r>
              <a:rPr lang="tr-TR" dirty="0" smtClean="0"/>
              <a:t> </a:t>
            </a:r>
            <a:r>
              <a:rPr lang="tr-TR" dirty="0" err="1" smtClean="0"/>
              <a:t>elimination</a:t>
            </a:r>
            <a:endParaRPr lang="tr-TR" dirty="0"/>
          </a:p>
        </p:txBody>
      </p:sp>
      <p:sp>
        <p:nvSpPr>
          <p:cNvPr id="3" name="2 İçerik Yer Tutucusu"/>
          <p:cNvSpPr>
            <a:spLocks noGrp="1"/>
          </p:cNvSpPr>
          <p:nvPr>
            <p:ph idx="1"/>
          </p:nvPr>
        </p:nvSpPr>
        <p:spPr/>
        <p:txBody>
          <a:bodyPr>
            <a:normAutofit lnSpcReduction="10000"/>
          </a:bodyPr>
          <a:lstStyle/>
          <a:p>
            <a:r>
              <a:rPr lang="tr-TR" dirty="0" err="1" smtClean="0">
                <a:latin typeface="+mj-lt"/>
              </a:rPr>
              <a:t>Mixed</a:t>
            </a:r>
            <a:r>
              <a:rPr lang="tr-TR" dirty="0" smtClean="0">
                <a:latin typeface="+mj-lt"/>
              </a:rPr>
              <a:t> </a:t>
            </a:r>
            <a:r>
              <a:rPr lang="tr-TR" dirty="0" err="1" smtClean="0">
                <a:latin typeface="+mj-lt"/>
              </a:rPr>
              <a:t>order</a:t>
            </a:r>
            <a:r>
              <a:rPr lang="tr-TR" dirty="0" smtClean="0">
                <a:latin typeface="+mj-lt"/>
              </a:rPr>
              <a:t>, </a:t>
            </a:r>
            <a:r>
              <a:rPr lang="tr-TR" dirty="0" err="1" smtClean="0">
                <a:latin typeface="+mj-lt"/>
              </a:rPr>
              <a:t>saturable</a:t>
            </a:r>
            <a:r>
              <a:rPr lang="tr-TR" dirty="0" smtClean="0">
                <a:latin typeface="+mj-lt"/>
              </a:rPr>
              <a:t>, </a:t>
            </a:r>
            <a:r>
              <a:rPr lang="tr-TR" dirty="0" err="1" smtClean="0">
                <a:latin typeface="+mj-lt"/>
              </a:rPr>
              <a:t>dose</a:t>
            </a:r>
            <a:r>
              <a:rPr lang="tr-TR" dirty="0" smtClean="0">
                <a:latin typeface="+mj-lt"/>
              </a:rPr>
              <a:t>/</a:t>
            </a:r>
            <a:r>
              <a:rPr lang="tr-TR" dirty="0" err="1" smtClean="0">
                <a:latin typeface="+mj-lt"/>
              </a:rPr>
              <a:t>concentration</a:t>
            </a:r>
            <a:r>
              <a:rPr lang="tr-TR" dirty="0" smtClean="0">
                <a:latin typeface="+mj-lt"/>
              </a:rPr>
              <a:t> </a:t>
            </a:r>
            <a:r>
              <a:rPr lang="tr-TR" dirty="0" err="1" smtClean="0">
                <a:latin typeface="+mj-lt"/>
              </a:rPr>
              <a:t>dependent</a:t>
            </a:r>
            <a:r>
              <a:rPr lang="tr-TR" dirty="0" smtClean="0">
                <a:latin typeface="+mj-lt"/>
              </a:rPr>
              <a:t>, </a:t>
            </a:r>
            <a:r>
              <a:rPr lang="tr-TR" dirty="0" err="1" smtClean="0">
                <a:latin typeface="+mj-lt"/>
              </a:rPr>
              <a:t>nonlinear</a:t>
            </a:r>
            <a:r>
              <a:rPr lang="tr-TR" dirty="0" smtClean="0">
                <a:latin typeface="+mj-lt"/>
              </a:rPr>
              <a:t>, </a:t>
            </a:r>
            <a:r>
              <a:rPr lang="tr-TR" dirty="0" err="1" smtClean="0">
                <a:latin typeface="+mj-lt"/>
              </a:rPr>
              <a:t>Michaelis</a:t>
            </a:r>
            <a:r>
              <a:rPr lang="tr-TR" dirty="0" smtClean="0">
                <a:latin typeface="+mj-lt"/>
              </a:rPr>
              <a:t>-</a:t>
            </a:r>
            <a:r>
              <a:rPr lang="tr-TR" dirty="0" err="1" smtClean="0">
                <a:latin typeface="+mj-lt"/>
              </a:rPr>
              <a:t>Menten</a:t>
            </a:r>
            <a:r>
              <a:rPr lang="tr-TR" dirty="0" smtClean="0">
                <a:latin typeface="+mj-lt"/>
              </a:rPr>
              <a:t> </a:t>
            </a:r>
            <a:r>
              <a:rPr lang="tr-TR" dirty="0" err="1" smtClean="0">
                <a:latin typeface="+mj-lt"/>
              </a:rPr>
              <a:t>elimination</a:t>
            </a:r>
            <a:endParaRPr lang="tr-TR" dirty="0" smtClean="0">
              <a:latin typeface="+mj-lt"/>
            </a:endParaRPr>
          </a:p>
          <a:p>
            <a:r>
              <a:rPr lang="tr-TR" dirty="0" err="1" smtClean="0">
                <a:latin typeface="+mj-lt"/>
              </a:rPr>
              <a:t>When</a:t>
            </a:r>
            <a:r>
              <a:rPr lang="tr-TR" dirty="0" smtClean="0">
                <a:latin typeface="+mj-lt"/>
              </a:rPr>
              <a:t> </a:t>
            </a:r>
            <a:r>
              <a:rPr lang="tr-TR" dirty="0" err="1" smtClean="0">
                <a:latin typeface="+mj-lt"/>
              </a:rPr>
              <a:t>blood</a:t>
            </a:r>
            <a:r>
              <a:rPr lang="tr-TR" dirty="0" smtClean="0">
                <a:latin typeface="+mj-lt"/>
              </a:rPr>
              <a:t> </a:t>
            </a:r>
            <a:r>
              <a:rPr lang="tr-TR" dirty="0" err="1" smtClean="0">
                <a:latin typeface="+mj-lt"/>
              </a:rPr>
              <a:t>flow</a:t>
            </a:r>
            <a:r>
              <a:rPr lang="tr-TR" dirty="0" smtClean="0">
                <a:latin typeface="+mj-lt"/>
              </a:rPr>
              <a:t> </a:t>
            </a:r>
            <a:r>
              <a:rPr lang="tr-TR" dirty="0" err="1" smtClean="0">
                <a:latin typeface="+mj-lt"/>
              </a:rPr>
              <a:t>to</a:t>
            </a:r>
            <a:r>
              <a:rPr lang="tr-TR" dirty="0" smtClean="0">
                <a:latin typeface="+mj-lt"/>
              </a:rPr>
              <a:t> an organ </a:t>
            </a:r>
            <a:r>
              <a:rPr lang="tr-TR" dirty="0" err="1" smtClean="0">
                <a:latin typeface="+mj-lt"/>
              </a:rPr>
              <a:t>does</a:t>
            </a:r>
            <a:r>
              <a:rPr lang="tr-TR" dirty="0" smtClean="0">
                <a:latin typeface="+mj-lt"/>
              </a:rPr>
              <a:t> not limit </a:t>
            </a:r>
            <a:r>
              <a:rPr lang="tr-TR" dirty="0" err="1" smtClean="0">
                <a:latin typeface="+mj-lt"/>
              </a:rPr>
              <a:t>elimination</a:t>
            </a:r>
            <a:r>
              <a:rPr lang="tr-TR" dirty="0" smtClean="0">
                <a:latin typeface="+mj-lt"/>
              </a:rPr>
              <a:t>:</a:t>
            </a:r>
          </a:p>
          <a:p>
            <a:pPr>
              <a:buNone/>
            </a:pPr>
            <a:r>
              <a:rPr lang="tr-TR" dirty="0" smtClean="0">
                <a:latin typeface="+mj-lt"/>
              </a:rPr>
              <a:t>Rate of </a:t>
            </a:r>
            <a:r>
              <a:rPr lang="tr-TR" dirty="0" err="1" smtClean="0">
                <a:latin typeface="+mj-lt"/>
              </a:rPr>
              <a:t>elimination</a:t>
            </a:r>
            <a:r>
              <a:rPr lang="tr-TR" dirty="0" smtClean="0">
                <a:latin typeface="+mj-lt"/>
              </a:rPr>
              <a:t>=</a:t>
            </a:r>
            <a:r>
              <a:rPr lang="tr-TR" dirty="0" err="1" smtClean="0">
                <a:latin typeface="+mj-lt"/>
              </a:rPr>
              <a:t>V</a:t>
            </a:r>
            <a:r>
              <a:rPr lang="tr-TR" baseline="-25000" dirty="0" err="1" smtClean="0">
                <a:latin typeface="+mj-lt"/>
              </a:rPr>
              <a:t>max</a:t>
            </a:r>
            <a:r>
              <a:rPr lang="tr-TR" dirty="0" err="1" smtClean="0">
                <a:latin typeface="+mj-lt"/>
              </a:rPr>
              <a:t>x</a:t>
            </a:r>
            <a:r>
              <a:rPr lang="tr-TR" dirty="0" smtClean="0">
                <a:latin typeface="+mj-lt"/>
              </a:rPr>
              <a:t> C/K</a:t>
            </a:r>
            <a:r>
              <a:rPr lang="tr-TR" baseline="-25000" dirty="0" smtClean="0">
                <a:latin typeface="+mj-lt"/>
              </a:rPr>
              <a:t>m</a:t>
            </a:r>
            <a:r>
              <a:rPr lang="tr-TR" dirty="0" smtClean="0">
                <a:latin typeface="+mj-lt"/>
              </a:rPr>
              <a:t>+C</a:t>
            </a:r>
          </a:p>
          <a:p>
            <a:pPr>
              <a:buNone/>
            </a:pPr>
            <a:r>
              <a:rPr lang="tr-TR" dirty="0" err="1" smtClean="0">
                <a:latin typeface="+mj-lt"/>
              </a:rPr>
              <a:t>V</a:t>
            </a:r>
            <a:r>
              <a:rPr lang="tr-TR" baseline="-25000" dirty="0" err="1" smtClean="0">
                <a:latin typeface="+mj-lt"/>
              </a:rPr>
              <a:t>max</a:t>
            </a:r>
            <a:r>
              <a:rPr lang="tr-TR" dirty="0" smtClean="0">
                <a:latin typeface="+mj-lt"/>
              </a:rPr>
              <a:t>, </a:t>
            </a:r>
            <a:r>
              <a:rPr lang="tr-TR" dirty="0" err="1" smtClean="0">
                <a:latin typeface="+mj-lt"/>
              </a:rPr>
              <a:t>maximum</a:t>
            </a:r>
            <a:r>
              <a:rPr lang="tr-TR" dirty="0" smtClean="0">
                <a:latin typeface="+mj-lt"/>
              </a:rPr>
              <a:t> </a:t>
            </a:r>
            <a:r>
              <a:rPr lang="tr-TR" dirty="0" err="1" smtClean="0">
                <a:latin typeface="+mj-lt"/>
              </a:rPr>
              <a:t>elimination</a:t>
            </a:r>
            <a:r>
              <a:rPr lang="tr-TR" dirty="0" smtClean="0">
                <a:latin typeface="+mj-lt"/>
              </a:rPr>
              <a:t> </a:t>
            </a:r>
            <a:r>
              <a:rPr lang="tr-TR" dirty="0" err="1" smtClean="0">
                <a:latin typeface="+mj-lt"/>
              </a:rPr>
              <a:t>capacity</a:t>
            </a:r>
            <a:endParaRPr lang="tr-TR" dirty="0" smtClean="0">
              <a:latin typeface="+mj-lt"/>
            </a:endParaRPr>
          </a:p>
          <a:p>
            <a:pPr>
              <a:buNone/>
            </a:pPr>
            <a:r>
              <a:rPr lang="tr-TR" dirty="0" smtClean="0">
                <a:latin typeface="+mj-lt"/>
              </a:rPr>
              <a:t>K</a:t>
            </a:r>
            <a:r>
              <a:rPr lang="tr-TR" baseline="-25000" dirty="0" smtClean="0">
                <a:latin typeface="+mj-lt"/>
              </a:rPr>
              <a:t>m</a:t>
            </a:r>
            <a:r>
              <a:rPr lang="tr-TR" dirty="0" smtClean="0">
                <a:latin typeface="+mj-lt"/>
              </a:rPr>
              <a:t>, </a:t>
            </a:r>
            <a:r>
              <a:rPr lang="tr-TR" dirty="0" err="1" smtClean="0">
                <a:latin typeface="+mj-lt"/>
              </a:rPr>
              <a:t>drug</a:t>
            </a:r>
            <a:r>
              <a:rPr lang="tr-TR" dirty="0" smtClean="0">
                <a:latin typeface="+mj-lt"/>
              </a:rPr>
              <a:t> </a:t>
            </a:r>
            <a:r>
              <a:rPr lang="tr-TR" dirty="0" err="1" smtClean="0">
                <a:latin typeface="+mj-lt"/>
              </a:rPr>
              <a:t>concentration</a:t>
            </a:r>
            <a:r>
              <a:rPr lang="tr-TR" dirty="0" smtClean="0">
                <a:latin typeface="+mj-lt"/>
              </a:rPr>
              <a:t> at </a:t>
            </a:r>
            <a:r>
              <a:rPr lang="tr-TR" dirty="0" err="1" smtClean="0">
                <a:latin typeface="+mj-lt"/>
              </a:rPr>
              <a:t>which</a:t>
            </a:r>
            <a:r>
              <a:rPr lang="tr-TR" dirty="0" smtClean="0">
                <a:latin typeface="+mj-lt"/>
              </a:rPr>
              <a:t> </a:t>
            </a:r>
            <a:r>
              <a:rPr lang="tr-TR" dirty="0" err="1" smtClean="0">
                <a:latin typeface="+mj-lt"/>
              </a:rPr>
              <a:t>the</a:t>
            </a:r>
            <a:r>
              <a:rPr lang="tr-TR" dirty="0" smtClean="0">
                <a:latin typeface="+mj-lt"/>
              </a:rPr>
              <a:t> rate of </a:t>
            </a:r>
            <a:r>
              <a:rPr lang="tr-TR" dirty="0" err="1" smtClean="0">
                <a:latin typeface="+mj-lt"/>
              </a:rPr>
              <a:t>elimination</a:t>
            </a:r>
            <a:r>
              <a:rPr lang="tr-TR" dirty="0" smtClean="0">
                <a:latin typeface="+mj-lt"/>
              </a:rPr>
              <a:t> is %50 of </a:t>
            </a:r>
            <a:r>
              <a:rPr lang="tr-TR" dirty="0" err="1" smtClean="0">
                <a:latin typeface="+mj-lt"/>
              </a:rPr>
              <a:t>V</a:t>
            </a:r>
            <a:r>
              <a:rPr lang="tr-TR" baseline="-25000" dirty="0" err="1" smtClean="0">
                <a:latin typeface="+mj-lt"/>
              </a:rPr>
              <a:t>max</a:t>
            </a:r>
            <a:endParaRPr lang="tr-TR" baseline="-25000" dirty="0">
              <a:latin typeface="+mj-l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lstStyle/>
          <a:p>
            <a:r>
              <a:rPr lang="tr-TR" dirty="0" err="1" smtClean="0">
                <a:latin typeface="+mj-lt"/>
              </a:rPr>
              <a:t>Ethanol</a:t>
            </a:r>
            <a:endParaRPr lang="tr-TR" dirty="0" smtClean="0">
              <a:latin typeface="+mj-lt"/>
            </a:endParaRPr>
          </a:p>
          <a:p>
            <a:r>
              <a:rPr lang="tr-TR" dirty="0" err="1" smtClean="0">
                <a:latin typeface="+mj-lt"/>
              </a:rPr>
              <a:t>Phenytoin</a:t>
            </a:r>
            <a:endParaRPr lang="tr-TR" dirty="0" smtClean="0">
              <a:latin typeface="+mj-lt"/>
            </a:endParaRPr>
          </a:p>
          <a:p>
            <a:r>
              <a:rPr lang="tr-TR" dirty="0" smtClean="0">
                <a:latin typeface="+mj-lt"/>
              </a:rPr>
              <a:t>Aspirin</a:t>
            </a:r>
          </a:p>
          <a:p>
            <a:pPr>
              <a:buNone/>
            </a:pPr>
            <a:r>
              <a:rPr lang="tr-TR" dirty="0" err="1" smtClean="0">
                <a:latin typeface="+mj-lt"/>
              </a:rPr>
              <a:t>These</a:t>
            </a:r>
            <a:r>
              <a:rPr lang="tr-TR" dirty="0" smtClean="0">
                <a:latin typeface="+mj-lt"/>
              </a:rPr>
              <a:t> </a:t>
            </a:r>
            <a:r>
              <a:rPr lang="tr-TR" dirty="0" err="1" smtClean="0">
                <a:latin typeface="+mj-lt"/>
              </a:rPr>
              <a:t>drugs</a:t>
            </a:r>
            <a:r>
              <a:rPr lang="tr-TR" dirty="0" smtClean="0">
                <a:latin typeface="+mj-lt"/>
              </a:rPr>
              <a:t> </a:t>
            </a:r>
            <a:r>
              <a:rPr lang="tr-TR" dirty="0" err="1" smtClean="0">
                <a:latin typeface="+mj-lt"/>
              </a:rPr>
              <a:t>have</a:t>
            </a:r>
            <a:r>
              <a:rPr lang="tr-TR" dirty="0" smtClean="0">
                <a:latin typeface="+mj-lt"/>
              </a:rPr>
              <a:t> </a:t>
            </a:r>
            <a:r>
              <a:rPr lang="tr-TR" dirty="0" err="1" smtClean="0">
                <a:latin typeface="+mj-lt"/>
              </a:rPr>
              <a:t>capacity</a:t>
            </a:r>
            <a:r>
              <a:rPr lang="tr-TR" dirty="0" smtClean="0">
                <a:latin typeface="+mj-lt"/>
              </a:rPr>
              <a:t> </a:t>
            </a:r>
            <a:r>
              <a:rPr lang="tr-TR" dirty="0" err="1" smtClean="0">
                <a:latin typeface="+mj-lt"/>
              </a:rPr>
              <a:t>limited</a:t>
            </a:r>
            <a:r>
              <a:rPr lang="tr-TR" dirty="0" smtClean="0">
                <a:latin typeface="+mj-lt"/>
              </a:rPr>
              <a:t> </a:t>
            </a:r>
            <a:r>
              <a:rPr lang="tr-TR" dirty="0" err="1" smtClean="0">
                <a:latin typeface="+mj-lt"/>
              </a:rPr>
              <a:t>elimination</a:t>
            </a:r>
            <a:r>
              <a:rPr lang="tr-TR" dirty="0" smtClean="0">
                <a:latin typeface="+mj-lt"/>
              </a:rPr>
              <a:t>, </a:t>
            </a:r>
            <a:r>
              <a:rPr lang="tr-TR" dirty="0" err="1" smtClean="0">
                <a:latin typeface="+mj-lt"/>
              </a:rPr>
              <a:t>the</a:t>
            </a:r>
            <a:r>
              <a:rPr lang="tr-TR" dirty="0" smtClean="0">
                <a:latin typeface="+mj-lt"/>
              </a:rPr>
              <a:t> </a:t>
            </a:r>
            <a:r>
              <a:rPr lang="tr-TR" dirty="0" err="1" smtClean="0">
                <a:latin typeface="+mj-lt"/>
              </a:rPr>
              <a:t>concentration</a:t>
            </a:r>
            <a:r>
              <a:rPr lang="tr-TR" dirty="0" smtClean="0">
                <a:latin typeface="+mj-lt"/>
              </a:rPr>
              <a:t> </a:t>
            </a:r>
            <a:r>
              <a:rPr lang="tr-TR" dirty="0" err="1" smtClean="0">
                <a:latin typeface="+mj-lt"/>
              </a:rPr>
              <a:t>will</a:t>
            </a:r>
            <a:r>
              <a:rPr lang="tr-TR" dirty="0" smtClean="0">
                <a:latin typeface="+mj-lt"/>
              </a:rPr>
              <a:t> </a:t>
            </a:r>
            <a:r>
              <a:rPr lang="tr-TR" dirty="0" err="1" smtClean="0">
                <a:latin typeface="+mj-lt"/>
              </a:rPr>
              <a:t>rise</a:t>
            </a:r>
            <a:r>
              <a:rPr lang="tr-TR" dirty="0" smtClean="0">
                <a:latin typeface="+mj-lt"/>
              </a:rPr>
              <a:t> </a:t>
            </a:r>
            <a:r>
              <a:rPr lang="tr-TR" dirty="0" err="1" smtClean="0">
                <a:latin typeface="+mj-lt"/>
              </a:rPr>
              <a:t>if</a:t>
            </a:r>
            <a:r>
              <a:rPr lang="tr-TR" dirty="0" smtClean="0">
                <a:latin typeface="+mj-lt"/>
              </a:rPr>
              <a:t> </a:t>
            </a:r>
            <a:r>
              <a:rPr lang="tr-TR" dirty="0" err="1" smtClean="0">
                <a:latin typeface="+mj-lt"/>
              </a:rPr>
              <a:t>dosing</a:t>
            </a:r>
            <a:r>
              <a:rPr lang="tr-TR" dirty="0" smtClean="0">
                <a:latin typeface="+mj-lt"/>
              </a:rPr>
              <a:t> </a:t>
            </a:r>
            <a:r>
              <a:rPr lang="tr-TR" dirty="0" err="1" smtClean="0">
                <a:latin typeface="+mj-lt"/>
              </a:rPr>
              <a:t>continues</a:t>
            </a:r>
            <a:endParaRPr lang="tr-TR" dirty="0" smtClean="0">
              <a:latin typeface="+mj-lt"/>
            </a:endParaRPr>
          </a:p>
          <a:p>
            <a:pPr>
              <a:buNone/>
            </a:pPr>
            <a:r>
              <a:rPr lang="tr-TR" dirty="0" smtClean="0">
                <a:latin typeface="+mj-lt"/>
              </a:rPr>
              <a:t>AUC </a:t>
            </a:r>
            <a:r>
              <a:rPr lang="tr-TR" dirty="0" err="1" smtClean="0">
                <a:latin typeface="+mj-lt"/>
              </a:rPr>
              <a:t>should</a:t>
            </a:r>
            <a:r>
              <a:rPr lang="tr-TR" dirty="0" smtClean="0">
                <a:latin typeface="+mj-lt"/>
              </a:rPr>
              <a:t> not be </a:t>
            </a:r>
            <a:r>
              <a:rPr lang="tr-TR" dirty="0" err="1" smtClean="0">
                <a:latin typeface="+mj-lt"/>
              </a:rPr>
              <a:t>used</a:t>
            </a:r>
            <a:r>
              <a:rPr lang="tr-TR" dirty="0" smtClean="0">
                <a:latin typeface="+mj-lt"/>
              </a:rPr>
              <a:t> </a:t>
            </a:r>
            <a:r>
              <a:rPr lang="tr-TR" dirty="0" err="1" smtClean="0">
                <a:latin typeface="+mj-lt"/>
              </a:rPr>
              <a:t>to</a:t>
            </a:r>
            <a:r>
              <a:rPr lang="tr-TR" dirty="0" smtClean="0">
                <a:latin typeface="+mj-lt"/>
              </a:rPr>
              <a:t> </a:t>
            </a:r>
            <a:r>
              <a:rPr lang="tr-TR" dirty="0" err="1" smtClean="0">
                <a:latin typeface="+mj-lt"/>
              </a:rPr>
              <a:t>calculate</a:t>
            </a:r>
            <a:r>
              <a:rPr lang="tr-TR" dirty="0" smtClean="0">
                <a:latin typeface="+mj-lt"/>
              </a:rPr>
              <a:t> </a:t>
            </a:r>
            <a:r>
              <a:rPr lang="tr-TR" dirty="0" err="1" smtClean="0">
                <a:latin typeface="+mj-lt"/>
              </a:rPr>
              <a:t>clearance</a:t>
            </a:r>
            <a:r>
              <a:rPr lang="tr-TR" dirty="0" smtClean="0">
                <a:latin typeface="+mj-lt"/>
              </a:rPr>
              <a:t> of </a:t>
            </a:r>
            <a:r>
              <a:rPr lang="tr-TR" dirty="0" err="1" smtClean="0">
                <a:latin typeface="+mj-lt"/>
              </a:rPr>
              <a:t>these</a:t>
            </a:r>
            <a:r>
              <a:rPr lang="tr-TR" dirty="0" smtClean="0">
                <a:latin typeface="+mj-lt"/>
              </a:rPr>
              <a:t> </a:t>
            </a:r>
            <a:r>
              <a:rPr lang="tr-TR" dirty="0" err="1" smtClean="0">
                <a:latin typeface="+mj-lt"/>
              </a:rPr>
              <a:t>drugs</a:t>
            </a:r>
            <a:endParaRPr lang="tr-TR" dirty="0">
              <a:latin typeface="+mj-l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Flow</a:t>
            </a:r>
            <a:r>
              <a:rPr lang="tr-TR" dirty="0" smtClean="0"/>
              <a:t> </a:t>
            </a:r>
            <a:r>
              <a:rPr lang="tr-TR" dirty="0" err="1" smtClean="0"/>
              <a:t>dependent</a:t>
            </a:r>
            <a:r>
              <a:rPr lang="tr-TR" dirty="0" smtClean="0"/>
              <a:t> </a:t>
            </a:r>
            <a:r>
              <a:rPr lang="tr-TR" dirty="0" err="1" smtClean="0"/>
              <a:t>elimination</a:t>
            </a:r>
            <a:endParaRPr lang="tr-TR" dirty="0"/>
          </a:p>
        </p:txBody>
      </p:sp>
      <p:sp>
        <p:nvSpPr>
          <p:cNvPr id="3" name="2 İçerik Yer Tutucusu"/>
          <p:cNvSpPr>
            <a:spLocks noGrp="1"/>
          </p:cNvSpPr>
          <p:nvPr>
            <p:ph idx="1"/>
          </p:nvPr>
        </p:nvSpPr>
        <p:spPr/>
        <p:txBody>
          <a:bodyPr/>
          <a:lstStyle/>
          <a:p>
            <a:r>
              <a:rPr lang="tr-TR" dirty="0" err="1" smtClean="0">
                <a:latin typeface="+mj-lt"/>
              </a:rPr>
              <a:t>Elimination</a:t>
            </a:r>
            <a:r>
              <a:rPr lang="tr-TR" dirty="0" smtClean="0">
                <a:latin typeface="+mj-lt"/>
              </a:rPr>
              <a:t> </a:t>
            </a:r>
            <a:r>
              <a:rPr lang="tr-TR" dirty="0" err="1" smtClean="0">
                <a:latin typeface="+mj-lt"/>
              </a:rPr>
              <a:t>depends</a:t>
            </a:r>
            <a:r>
              <a:rPr lang="tr-TR" dirty="0" smtClean="0">
                <a:latin typeface="+mj-lt"/>
              </a:rPr>
              <a:t> </a:t>
            </a:r>
            <a:r>
              <a:rPr lang="tr-TR" dirty="0" err="1" smtClean="0">
                <a:latin typeface="+mj-lt"/>
              </a:rPr>
              <a:t>primarily</a:t>
            </a:r>
            <a:r>
              <a:rPr lang="tr-TR" dirty="0" smtClean="0">
                <a:latin typeface="+mj-lt"/>
              </a:rPr>
              <a:t> on </a:t>
            </a:r>
            <a:r>
              <a:rPr lang="tr-TR" dirty="0" err="1" smtClean="0">
                <a:latin typeface="+mj-lt"/>
              </a:rPr>
              <a:t>the</a:t>
            </a:r>
            <a:r>
              <a:rPr lang="tr-TR" dirty="0" smtClean="0">
                <a:latin typeface="+mj-lt"/>
              </a:rPr>
              <a:t> rate of </a:t>
            </a:r>
            <a:r>
              <a:rPr lang="tr-TR" dirty="0" err="1" smtClean="0">
                <a:latin typeface="+mj-lt"/>
              </a:rPr>
              <a:t>drug</a:t>
            </a:r>
            <a:r>
              <a:rPr lang="tr-TR" dirty="0" smtClean="0">
                <a:latin typeface="+mj-lt"/>
              </a:rPr>
              <a:t> </a:t>
            </a:r>
            <a:r>
              <a:rPr lang="tr-TR" dirty="0" err="1" smtClean="0">
                <a:latin typeface="+mj-lt"/>
              </a:rPr>
              <a:t>delivery</a:t>
            </a:r>
            <a:r>
              <a:rPr lang="tr-TR" dirty="0" smtClean="0">
                <a:latin typeface="+mj-lt"/>
              </a:rPr>
              <a:t> </a:t>
            </a:r>
            <a:r>
              <a:rPr lang="tr-TR" dirty="0" err="1" smtClean="0">
                <a:latin typeface="+mj-lt"/>
              </a:rPr>
              <a:t>to</a:t>
            </a:r>
            <a:r>
              <a:rPr lang="tr-TR" dirty="0" smtClean="0">
                <a:latin typeface="+mj-lt"/>
              </a:rPr>
              <a:t> </a:t>
            </a:r>
            <a:r>
              <a:rPr lang="tr-TR" dirty="0" err="1" smtClean="0">
                <a:latin typeface="+mj-lt"/>
              </a:rPr>
              <a:t>the</a:t>
            </a:r>
            <a:r>
              <a:rPr lang="tr-TR" dirty="0" smtClean="0">
                <a:latin typeface="+mj-lt"/>
              </a:rPr>
              <a:t> organ of </a:t>
            </a:r>
            <a:r>
              <a:rPr lang="tr-TR" dirty="0" err="1" smtClean="0">
                <a:latin typeface="+mj-lt"/>
              </a:rPr>
              <a:t>elimination</a:t>
            </a:r>
            <a:endParaRPr lang="tr-TR" dirty="0" smtClean="0">
              <a:latin typeface="+mj-lt"/>
            </a:endParaRPr>
          </a:p>
          <a:p>
            <a:r>
              <a:rPr lang="tr-TR" dirty="0" err="1" smtClean="0">
                <a:latin typeface="+mj-lt"/>
              </a:rPr>
              <a:t>Drugs</a:t>
            </a:r>
            <a:r>
              <a:rPr lang="tr-TR" dirty="0" smtClean="0">
                <a:latin typeface="+mj-lt"/>
              </a:rPr>
              <a:t> </a:t>
            </a:r>
            <a:r>
              <a:rPr lang="tr-TR" dirty="0" err="1" smtClean="0">
                <a:latin typeface="+mj-lt"/>
              </a:rPr>
              <a:t>with</a:t>
            </a:r>
            <a:r>
              <a:rPr lang="tr-TR" dirty="0" smtClean="0">
                <a:latin typeface="+mj-lt"/>
              </a:rPr>
              <a:t> </a:t>
            </a:r>
            <a:r>
              <a:rPr lang="tr-TR" dirty="0" err="1" smtClean="0">
                <a:latin typeface="+mj-lt"/>
              </a:rPr>
              <a:t>high</a:t>
            </a:r>
            <a:r>
              <a:rPr lang="tr-TR" dirty="0" smtClean="0">
                <a:latin typeface="+mj-lt"/>
              </a:rPr>
              <a:t> </a:t>
            </a:r>
            <a:r>
              <a:rPr lang="tr-TR" dirty="0" err="1" smtClean="0">
                <a:latin typeface="+mj-lt"/>
              </a:rPr>
              <a:t>extraction</a:t>
            </a:r>
            <a:endParaRPr lang="tr-TR" dirty="0" smtClean="0">
              <a:latin typeface="+mj-lt"/>
            </a:endParaRPr>
          </a:p>
          <a:p>
            <a:r>
              <a:rPr lang="tr-TR" dirty="0" err="1" smtClean="0">
                <a:latin typeface="+mj-lt"/>
              </a:rPr>
              <a:t>Blood</a:t>
            </a:r>
            <a:r>
              <a:rPr lang="tr-TR" dirty="0" smtClean="0">
                <a:latin typeface="+mj-lt"/>
              </a:rPr>
              <a:t> </a:t>
            </a:r>
            <a:r>
              <a:rPr lang="tr-TR" dirty="0" err="1" smtClean="0">
                <a:latin typeface="+mj-lt"/>
              </a:rPr>
              <a:t>flow</a:t>
            </a:r>
            <a:r>
              <a:rPr lang="tr-TR" dirty="0" smtClean="0">
                <a:latin typeface="+mj-lt"/>
              </a:rPr>
              <a:t> </a:t>
            </a:r>
            <a:r>
              <a:rPr lang="tr-TR" dirty="0" err="1" smtClean="0">
                <a:latin typeface="+mj-lt"/>
              </a:rPr>
              <a:t>to</a:t>
            </a:r>
            <a:r>
              <a:rPr lang="tr-TR" dirty="0" smtClean="0">
                <a:latin typeface="+mj-lt"/>
              </a:rPr>
              <a:t> </a:t>
            </a:r>
            <a:r>
              <a:rPr lang="tr-TR" dirty="0" err="1" smtClean="0">
                <a:latin typeface="+mj-lt"/>
              </a:rPr>
              <a:t>the</a:t>
            </a:r>
            <a:r>
              <a:rPr lang="tr-TR" dirty="0" smtClean="0">
                <a:latin typeface="+mj-lt"/>
              </a:rPr>
              <a:t> organ is </a:t>
            </a:r>
            <a:r>
              <a:rPr lang="tr-TR" dirty="0" err="1" smtClean="0">
                <a:latin typeface="+mj-lt"/>
              </a:rPr>
              <a:t>main</a:t>
            </a:r>
            <a:r>
              <a:rPr lang="tr-TR" dirty="0" smtClean="0">
                <a:latin typeface="+mj-lt"/>
              </a:rPr>
              <a:t> determinant of </a:t>
            </a:r>
            <a:r>
              <a:rPr lang="tr-TR" dirty="0" err="1" smtClean="0">
                <a:latin typeface="+mj-lt"/>
              </a:rPr>
              <a:t>drug</a:t>
            </a:r>
            <a:r>
              <a:rPr lang="tr-TR" dirty="0" smtClean="0">
                <a:latin typeface="+mj-lt"/>
              </a:rPr>
              <a:t> </a:t>
            </a:r>
            <a:r>
              <a:rPr lang="tr-TR" dirty="0" err="1" smtClean="0">
                <a:latin typeface="+mj-lt"/>
              </a:rPr>
              <a:t>delivery</a:t>
            </a:r>
            <a:endParaRPr lang="tr-TR" dirty="0" smtClean="0">
              <a:latin typeface="+mj-lt"/>
            </a:endParaRPr>
          </a:p>
          <a:p>
            <a:r>
              <a:rPr lang="tr-TR" dirty="0" err="1" smtClean="0">
                <a:latin typeface="+mj-lt"/>
              </a:rPr>
              <a:t>Propranolol</a:t>
            </a:r>
            <a:r>
              <a:rPr lang="tr-TR" dirty="0" smtClean="0">
                <a:latin typeface="+mj-lt"/>
              </a:rPr>
              <a:t>, </a:t>
            </a:r>
            <a:r>
              <a:rPr lang="tr-TR" dirty="0" err="1" smtClean="0">
                <a:latin typeface="+mj-lt"/>
              </a:rPr>
              <a:t>morphine</a:t>
            </a:r>
            <a:r>
              <a:rPr lang="tr-TR" dirty="0" smtClean="0">
                <a:latin typeface="+mj-lt"/>
              </a:rPr>
              <a:t>, </a:t>
            </a:r>
            <a:r>
              <a:rPr lang="tr-TR" dirty="0" err="1" smtClean="0">
                <a:latin typeface="+mj-lt"/>
              </a:rPr>
              <a:t>nitrates</a:t>
            </a:r>
            <a:r>
              <a:rPr lang="tr-TR" dirty="0" smtClean="0">
                <a:latin typeface="+mj-lt"/>
              </a:rPr>
              <a:t>, </a:t>
            </a:r>
            <a:r>
              <a:rPr lang="tr-TR" dirty="0" err="1" smtClean="0">
                <a:latin typeface="+mj-lt"/>
              </a:rPr>
              <a:t>lidocain</a:t>
            </a:r>
            <a:endParaRPr lang="tr-TR" dirty="0" smtClean="0">
              <a:latin typeface="+mj-l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ysf\Pictures\Taramalarım\2016-09 (Eyl)\tarama001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1560" y="476672"/>
            <a:ext cx="7858810" cy="421484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4 Metin kutusu"/>
          <p:cNvSpPr txBox="1"/>
          <p:nvPr/>
        </p:nvSpPr>
        <p:spPr>
          <a:xfrm>
            <a:off x="6804248" y="5445224"/>
            <a:ext cx="2195736" cy="1200329"/>
          </a:xfrm>
          <a:prstGeom prst="rect">
            <a:avLst/>
          </a:prstGeom>
          <a:noFill/>
        </p:spPr>
        <p:txBody>
          <a:bodyPr wrap="square" rtlCol="0">
            <a:spAutoFit/>
          </a:bodyPr>
          <a:lstStyle/>
          <a:p>
            <a:r>
              <a:rPr lang="tr-TR" dirty="0" err="1" smtClean="0"/>
              <a:t>Katzung</a:t>
            </a:r>
            <a:r>
              <a:rPr lang="tr-TR" dirty="0" smtClean="0"/>
              <a:t>&amp;</a:t>
            </a:r>
            <a:r>
              <a:rPr lang="tr-TR" dirty="0" err="1" smtClean="0"/>
              <a:t>Trevor</a:t>
            </a:r>
            <a:r>
              <a:rPr lang="tr-TR" dirty="0" smtClean="0"/>
              <a:t> </a:t>
            </a:r>
            <a:r>
              <a:rPr lang="tr-TR" dirty="0" err="1" smtClean="0"/>
              <a:t>Basic</a:t>
            </a:r>
            <a:r>
              <a:rPr lang="tr-TR" dirty="0" smtClean="0"/>
              <a:t> and Clinical Pharmacology, 13th </a:t>
            </a:r>
            <a:r>
              <a:rPr lang="tr-TR" dirty="0" err="1" smtClean="0"/>
              <a:t>edition</a:t>
            </a:r>
            <a:endParaRPr lang="tr-T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err="1" smtClean="0"/>
              <a:t>Half</a:t>
            </a:r>
            <a:r>
              <a:rPr lang="tr-TR" dirty="0" smtClean="0"/>
              <a:t> life, t</a:t>
            </a:r>
            <a:r>
              <a:rPr lang="tr-TR" baseline="-25000" dirty="0" smtClean="0"/>
              <a:t>1/2</a:t>
            </a:r>
            <a:r>
              <a:rPr lang="tr-TR" dirty="0" smtClean="0"/>
              <a:t/>
            </a:r>
            <a:br>
              <a:rPr lang="tr-TR" dirty="0" smtClean="0"/>
            </a:br>
            <a:endParaRPr lang="tr-TR" dirty="0"/>
          </a:p>
        </p:txBody>
      </p:sp>
      <p:sp>
        <p:nvSpPr>
          <p:cNvPr id="3" name="2 İçerik Yer Tutucusu"/>
          <p:cNvSpPr>
            <a:spLocks noGrp="1"/>
          </p:cNvSpPr>
          <p:nvPr>
            <p:ph idx="1"/>
          </p:nvPr>
        </p:nvSpPr>
        <p:spPr/>
        <p:txBody>
          <a:bodyPr/>
          <a:lstStyle/>
          <a:p>
            <a:r>
              <a:rPr lang="tr-TR" dirty="0" smtClean="0">
                <a:latin typeface="+mj-lt"/>
              </a:rPr>
              <a:t>Time </a:t>
            </a:r>
            <a:r>
              <a:rPr lang="tr-TR" dirty="0" err="1" smtClean="0">
                <a:latin typeface="+mj-lt"/>
              </a:rPr>
              <a:t>required</a:t>
            </a:r>
            <a:r>
              <a:rPr lang="tr-TR" dirty="0" smtClean="0">
                <a:latin typeface="+mj-lt"/>
              </a:rPr>
              <a:t> </a:t>
            </a:r>
            <a:r>
              <a:rPr lang="tr-TR" dirty="0" err="1" smtClean="0">
                <a:latin typeface="+mj-lt"/>
              </a:rPr>
              <a:t>to</a:t>
            </a:r>
            <a:r>
              <a:rPr lang="tr-TR" dirty="0" smtClean="0">
                <a:latin typeface="+mj-lt"/>
              </a:rPr>
              <a:t> </a:t>
            </a:r>
            <a:r>
              <a:rPr lang="tr-TR" dirty="0" err="1" smtClean="0">
                <a:latin typeface="+mj-lt"/>
              </a:rPr>
              <a:t>change</a:t>
            </a:r>
            <a:r>
              <a:rPr lang="tr-TR" dirty="0" smtClean="0">
                <a:latin typeface="+mj-lt"/>
              </a:rPr>
              <a:t> </a:t>
            </a:r>
            <a:r>
              <a:rPr lang="tr-TR" dirty="0" err="1" smtClean="0">
                <a:latin typeface="+mj-lt"/>
              </a:rPr>
              <a:t>the</a:t>
            </a:r>
            <a:r>
              <a:rPr lang="tr-TR" dirty="0" smtClean="0">
                <a:latin typeface="+mj-lt"/>
              </a:rPr>
              <a:t> </a:t>
            </a:r>
            <a:r>
              <a:rPr lang="tr-TR" dirty="0" err="1" smtClean="0">
                <a:latin typeface="+mj-lt"/>
              </a:rPr>
              <a:t>amount</a:t>
            </a:r>
            <a:r>
              <a:rPr lang="tr-TR" dirty="0" smtClean="0">
                <a:latin typeface="+mj-lt"/>
              </a:rPr>
              <a:t> of </a:t>
            </a:r>
            <a:r>
              <a:rPr lang="tr-TR" dirty="0" err="1" smtClean="0">
                <a:latin typeface="+mj-lt"/>
              </a:rPr>
              <a:t>drug</a:t>
            </a:r>
            <a:r>
              <a:rPr lang="tr-TR" dirty="0" smtClean="0">
                <a:latin typeface="+mj-lt"/>
              </a:rPr>
              <a:t> in body </a:t>
            </a:r>
            <a:r>
              <a:rPr lang="tr-TR" dirty="0" err="1" smtClean="0">
                <a:latin typeface="+mj-lt"/>
              </a:rPr>
              <a:t>by</a:t>
            </a:r>
            <a:r>
              <a:rPr lang="tr-TR" dirty="0" smtClean="0">
                <a:latin typeface="+mj-lt"/>
              </a:rPr>
              <a:t> </a:t>
            </a:r>
            <a:r>
              <a:rPr lang="tr-TR" dirty="0" err="1" smtClean="0">
                <a:latin typeface="+mj-lt"/>
              </a:rPr>
              <a:t>one</a:t>
            </a:r>
            <a:r>
              <a:rPr lang="tr-TR" dirty="0" smtClean="0">
                <a:latin typeface="+mj-lt"/>
              </a:rPr>
              <a:t> </a:t>
            </a:r>
            <a:r>
              <a:rPr lang="tr-TR" dirty="0" err="1" smtClean="0">
                <a:latin typeface="+mj-lt"/>
              </a:rPr>
              <a:t>half</a:t>
            </a:r>
            <a:r>
              <a:rPr lang="tr-TR" dirty="0" smtClean="0">
                <a:latin typeface="+mj-lt"/>
              </a:rPr>
              <a:t> </a:t>
            </a:r>
            <a:r>
              <a:rPr lang="tr-TR" dirty="0" err="1" smtClean="0">
                <a:latin typeface="+mj-lt"/>
              </a:rPr>
              <a:t>during</a:t>
            </a:r>
            <a:r>
              <a:rPr lang="tr-TR" dirty="0" smtClean="0">
                <a:latin typeface="+mj-lt"/>
              </a:rPr>
              <a:t> </a:t>
            </a:r>
            <a:r>
              <a:rPr lang="tr-TR" dirty="0" err="1" smtClean="0">
                <a:latin typeface="+mj-lt"/>
              </a:rPr>
              <a:t>elimination</a:t>
            </a:r>
            <a:endParaRPr lang="tr-TR" dirty="0" smtClean="0">
              <a:latin typeface="+mj-lt"/>
            </a:endParaRPr>
          </a:p>
          <a:p>
            <a:endParaRPr lang="tr-TR" dirty="0" smtClean="0">
              <a:latin typeface="+mj-lt"/>
            </a:endParaRPr>
          </a:p>
          <a:p>
            <a:r>
              <a:rPr lang="tr-TR" dirty="0" smtClean="0">
                <a:latin typeface="+mj-lt"/>
              </a:rPr>
              <a:t>T</a:t>
            </a:r>
            <a:r>
              <a:rPr lang="tr-TR" baseline="-25000" dirty="0" smtClean="0">
                <a:latin typeface="+mj-lt"/>
              </a:rPr>
              <a:t>1/2</a:t>
            </a:r>
            <a:r>
              <a:rPr lang="tr-TR" dirty="0" smtClean="0">
                <a:latin typeface="+mj-lt"/>
              </a:rPr>
              <a:t>=(0.7 x V)/CL</a:t>
            </a:r>
          </a:p>
          <a:p>
            <a:r>
              <a:rPr lang="tr-TR" dirty="0" err="1" smtClean="0">
                <a:latin typeface="+mj-lt"/>
              </a:rPr>
              <a:t>It</a:t>
            </a:r>
            <a:r>
              <a:rPr lang="tr-TR" dirty="0" smtClean="0">
                <a:latin typeface="+mj-lt"/>
              </a:rPr>
              <a:t> is </a:t>
            </a:r>
            <a:r>
              <a:rPr lang="tr-TR" dirty="0" err="1" smtClean="0">
                <a:latin typeface="+mj-lt"/>
              </a:rPr>
              <a:t>important</a:t>
            </a:r>
            <a:r>
              <a:rPr lang="tr-TR" dirty="0" smtClean="0">
                <a:latin typeface="+mj-lt"/>
              </a:rPr>
              <a:t> </a:t>
            </a:r>
            <a:r>
              <a:rPr lang="tr-TR" dirty="0" err="1" smtClean="0">
                <a:latin typeface="+mj-lt"/>
              </a:rPr>
              <a:t>because</a:t>
            </a:r>
            <a:r>
              <a:rPr lang="tr-TR" dirty="0" smtClean="0">
                <a:latin typeface="+mj-lt"/>
              </a:rPr>
              <a:t> it </a:t>
            </a:r>
            <a:r>
              <a:rPr lang="tr-TR" dirty="0" err="1" smtClean="0">
                <a:latin typeface="+mj-lt"/>
              </a:rPr>
              <a:t>indicates</a:t>
            </a:r>
            <a:r>
              <a:rPr lang="tr-TR" dirty="0" smtClean="0">
                <a:latin typeface="+mj-lt"/>
              </a:rPr>
              <a:t> </a:t>
            </a:r>
            <a:r>
              <a:rPr lang="tr-TR" dirty="0" err="1" smtClean="0">
                <a:latin typeface="+mj-lt"/>
              </a:rPr>
              <a:t>the</a:t>
            </a:r>
            <a:r>
              <a:rPr lang="tr-TR" dirty="0" smtClean="0">
                <a:latin typeface="+mj-lt"/>
              </a:rPr>
              <a:t> time </a:t>
            </a:r>
            <a:r>
              <a:rPr lang="tr-TR" dirty="0" err="1" smtClean="0">
                <a:latin typeface="+mj-lt"/>
              </a:rPr>
              <a:t>required</a:t>
            </a:r>
            <a:r>
              <a:rPr lang="tr-TR" dirty="0" smtClean="0">
                <a:latin typeface="+mj-lt"/>
              </a:rPr>
              <a:t> </a:t>
            </a:r>
            <a:r>
              <a:rPr lang="tr-TR" dirty="0" err="1" smtClean="0">
                <a:latin typeface="+mj-lt"/>
              </a:rPr>
              <a:t>to</a:t>
            </a:r>
            <a:r>
              <a:rPr lang="tr-TR" dirty="0" smtClean="0">
                <a:latin typeface="+mj-lt"/>
              </a:rPr>
              <a:t> </a:t>
            </a:r>
            <a:r>
              <a:rPr lang="tr-TR" dirty="0" err="1" smtClean="0">
                <a:latin typeface="+mj-lt"/>
              </a:rPr>
              <a:t>attain</a:t>
            </a:r>
            <a:r>
              <a:rPr lang="tr-TR" dirty="0" smtClean="0">
                <a:latin typeface="+mj-lt"/>
              </a:rPr>
              <a:t> %50 of </a:t>
            </a:r>
            <a:r>
              <a:rPr lang="tr-TR" dirty="0" err="1" smtClean="0">
                <a:latin typeface="+mj-lt"/>
              </a:rPr>
              <a:t>steady</a:t>
            </a:r>
            <a:r>
              <a:rPr lang="tr-TR" dirty="0" smtClean="0">
                <a:latin typeface="+mj-lt"/>
              </a:rPr>
              <a:t> </a:t>
            </a:r>
            <a:r>
              <a:rPr lang="tr-TR" dirty="0" err="1" smtClean="0">
                <a:latin typeface="+mj-lt"/>
              </a:rPr>
              <a:t>state</a:t>
            </a:r>
            <a:endParaRPr lang="tr-TR" dirty="0">
              <a:latin typeface="+mj-l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latin typeface="Arial" pitchFamily="34" charset="0"/>
                <a:cs typeface="Arial" pitchFamily="34" charset="0"/>
              </a:rPr>
              <a:t>Hepatic</a:t>
            </a:r>
            <a:r>
              <a:rPr lang="tr-TR" dirty="0" smtClean="0">
                <a:latin typeface="Arial" pitchFamily="34" charset="0"/>
                <a:cs typeface="Arial" pitchFamily="34" charset="0"/>
              </a:rPr>
              <a:t> </a:t>
            </a:r>
            <a:r>
              <a:rPr lang="tr-TR" dirty="0" err="1" smtClean="0">
                <a:latin typeface="Arial" pitchFamily="34" charset="0"/>
                <a:cs typeface="Arial" pitchFamily="34" charset="0"/>
              </a:rPr>
              <a:t>Elimination</a:t>
            </a:r>
            <a:endParaRPr lang="tr-TR" dirty="0">
              <a:latin typeface="Arial" pitchFamily="34" charset="0"/>
              <a:cs typeface="Arial" pitchFamily="34" charset="0"/>
            </a:endParaRPr>
          </a:p>
        </p:txBody>
      </p:sp>
      <p:sp>
        <p:nvSpPr>
          <p:cNvPr id="3" name="2 İçerik Yer Tutucusu"/>
          <p:cNvSpPr>
            <a:spLocks noGrp="1"/>
          </p:cNvSpPr>
          <p:nvPr>
            <p:ph idx="1"/>
          </p:nvPr>
        </p:nvSpPr>
        <p:spPr/>
        <p:txBody>
          <a:bodyPr/>
          <a:lstStyle/>
          <a:p>
            <a:r>
              <a:rPr lang="tr-TR" dirty="0" err="1" smtClean="0">
                <a:latin typeface="+mj-lt"/>
                <a:cs typeface="Arial" pitchFamily="34" charset="0"/>
              </a:rPr>
              <a:t>Drugs</a:t>
            </a:r>
            <a:r>
              <a:rPr lang="tr-TR" dirty="0" smtClean="0">
                <a:latin typeface="+mj-lt"/>
                <a:cs typeface="Arial" pitchFamily="34" charset="0"/>
              </a:rPr>
              <a:t> </a:t>
            </a:r>
            <a:r>
              <a:rPr lang="tr-TR" dirty="0" err="1" smtClean="0">
                <a:latin typeface="+mj-lt"/>
                <a:cs typeface="Arial" pitchFamily="34" charset="0"/>
              </a:rPr>
              <a:t>with</a:t>
            </a:r>
            <a:r>
              <a:rPr lang="tr-TR" dirty="0" smtClean="0">
                <a:latin typeface="+mj-lt"/>
                <a:cs typeface="Arial" pitchFamily="34" charset="0"/>
              </a:rPr>
              <a:t> </a:t>
            </a:r>
            <a:r>
              <a:rPr lang="tr-TR" dirty="0" err="1" smtClean="0">
                <a:latin typeface="+mj-lt"/>
                <a:cs typeface="Arial" pitchFamily="34" charset="0"/>
              </a:rPr>
              <a:t>high</a:t>
            </a:r>
            <a:r>
              <a:rPr lang="tr-TR" dirty="0" smtClean="0">
                <a:latin typeface="+mj-lt"/>
                <a:cs typeface="Arial" pitchFamily="34" charset="0"/>
              </a:rPr>
              <a:t> </a:t>
            </a:r>
            <a:r>
              <a:rPr lang="tr-TR" dirty="0" err="1" smtClean="0">
                <a:latin typeface="+mj-lt"/>
                <a:cs typeface="Arial" pitchFamily="34" charset="0"/>
              </a:rPr>
              <a:t>extraction</a:t>
            </a:r>
            <a:r>
              <a:rPr lang="tr-TR" dirty="0" smtClean="0">
                <a:latin typeface="+mj-lt"/>
                <a:cs typeface="Arial" pitchFamily="34" charset="0"/>
              </a:rPr>
              <a:t>(=</a:t>
            </a:r>
            <a:r>
              <a:rPr lang="tr-TR" dirty="0" err="1" smtClean="0">
                <a:latin typeface="+mj-lt"/>
                <a:cs typeface="Arial" pitchFamily="34" charset="0"/>
              </a:rPr>
              <a:t>blood</a:t>
            </a:r>
            <a:r>
              <a:rPr lang="tr-TR" dirty="0" smtClean="0">
                <a:latin typeface="+mj-lt"/>
                <a:cs typeface="Arial" pitchFamily="34" charset="0"/>
              </a:rPr>
              <a:t> </a:t>
            </a:r>
            <a:r>
              <a:rPr lang="tr-TR" dirty="0" err="1" smtClean="0">
                <a:latin typeface="+mj-lt"/>
                <a:cs typeface="Arial" pitchFamily="34" charset="0"/>
              </a:rPr>
              <a:t>flow</a:t>
            </a:r>
            <a:r>
              <a:rPr lang="tr-TR" dirty="0" smtClean="0">
                <a:latin typeface="+mj-lt"/>
                <a:cs typeface="Arial" pitchFamily="34" charset="0"/>
              </a:rPr>
              <a:t> </a:t>
            </a:r>
            <a:r>
              <a:rPr lang="tr-TR" dirty="0" err="1" smtClean="0">
                <a:latin typeface="+mj-lt"/>
                <a:cs typeface="Arial" pitchFamily="34" charset="0"/>
              </a:rPr>
              <a:t>limited</a:t>
            </a:r>
            <a:r>
              <a:rPr lang="tr-TR" dirty="0" smtClean="0">
                <a:latin typeface="+mj-lt"/>
                <a:cs typeface="Arial" pitchFamily="34" charset="0"/>
              </a:rPr>
              <a:t>): </a:t>
            </a:r>
            <a:r>
              <a:rPr lang="tr-TR" dirty="0" err="1" smtClean="0">
                <a:latin typeface="+mj-lt"/>
                <a:cs typeface="Arial" pitchFamily="34" charset="0"/>
              </a:rPr>
              <a:t>first</a:t>
            </a:r>
            <a:r>
              <a:rPr lang="tr-TR" dirty="0" smtClean="0">
                <a:latin typeface="+mj-lt"/>
                <a:cs typeface="Arial" pitchFamily="34" charset="0"/>
              </a:rPr>
              <a:t> </a:t>
            </a:r>
            <a:r>
              <a:rPr lang="tr-TR" dirty="0" err="1" smtClean="0">
                <a:latin typeface="+mj-lt"/>
                <a:cs typeface="Arial" pitchFamily="34" charset="0"/>
              </a:rPr>
              <a:t>pass</a:t>
            </a:r>
            <a:r>
              <a:rPr lang="tr-TR" dirty="0" smtClean="0">
                <a:latin typeface="+mj-lt"/>
                <a:cs typeface="Arial" pitchFamily="34" charset="0"/>
              </a:rPr>
              <a:t> </a:t>
            </a:r>
            <a:r>
              <a:rPr lang="tr-TR" dirty="0" err="1" smtClean="0">
                <a:latin typeface="+mj-lt"/>
                <a:cs typeface="Arial" pitchFamily="34" charset="0"/>
              </a:rPr>
              <a:t>effect</a:t>
            </a:r>
            <a:r>
              <a:rPr lang="tr-TR" dirty="0" smtClean="0">
                <a:latin typeface="+mj-lt"/>
                <a:cs typeface="Arial" pitchFamily="34" charset="0"/>
              </a:rPr>
              <a:t> is </a:t>
            </a:r>
            <a:r>
              <a:rPr lang="tr-TR" dirty="0" err="1" smtClean="0">
                <a:latin typeface="+mj-lt"/>
                <a:cs typeface="Arial" pitchFamily="34" charset="0"/>
              </a:rPr>
              <a:t>high</a:t>
            </a:r>
            <a:r>
              <a:rPr lang="tr-TR" dirty="0" smtClean="0">
                <a:latin typeface="+mj-lt"/>
                <a:cs typeface="Arial" pitchFamily="34" charset="0"/>
              </a:rPr>
              <a:t>, </a:t>
            </a:r>
            <a:r>
              <a:rPr lang="tr-TR" dirty="0" err="1" smtClean="0">
                <a:latin typeface="+mj-lt"/>
                <a:cs typeface="Arial" pitchFamily="34" charset="0"/>
              </a:rPr>
              <a:t>bioavailibility</a:t>
            </a:r>
            <a:r>
              <a:rPr lang="tr-TR" dirty="0" smtClean="0">
                <a:latin typeface="+mj-lt"/>
                <a:cs typeface="Arial" pitchFamily="34" charset="0"/>
              </a:rPr>
              <a:t> </a:t>
            </a:r>
            <a:r>
              <a:rPr lang="tr-TR" dirty="0" err="1" smtClean="0">
                <a:latin typeface="+mj-lt"/>
                <a:cs typeface="Arial" pitchFamily="34" charset="0"/>
              </a:rPr>
              <a:t>differs</a:t>
            </a:r>
            <a:r>
              <a:rPr lang="tr-TR" dirty="0" smtClean="0">
                <a:latin typeface="+mj-lt"/>
                <a:cs typeface="Arial" pitchFamily="34" charset="0"/>
              </a:rPr>
              <a:t> </a:t>
            </a:r>
            <a:r>
              <a:rPr lang="tr-TR" dirty="0" err="1" smtClean="0">
                <a:latin typeface="+mj-lt"/>
                <a:cs typeface="Arial" pitchFamily="34" charset="0"/>
              </a:rPr>
              <a:t>between</a:t>
            </a:r>
            <a:r>
              <a:rPr lang="tr-TR" dirty="0" smtClean="0">
                <a:latin typeface="+mj-lt"/>
                <a:cs typeface="Arial" pitchFamily="34" charset="0"/>
              </a:rPr>
              <a:t> </a:t>
            </a:r>
            <a:r>
              <a:rPr lang="tr-TR" dirty="0" err="1" smtClean="0">
                <a:latin typeface="+mj-lt"/>
                <a:cs typeface="Arial" pitchFamily="34" charset="0"/>
              </a:rPr>
              <a:t>the</a:t>
            </a:r>
            <a:r>
              <a:rPr lang="tr-TR" dirty="0" smtClean="0">
                <a:latin typeface="+mj-lt"/>
                <a:cs typeface="Arial" pitchFamily="34" charset="0"/>
              </a:rPr>
              <a:t> </a:t>
            </a:r>
            <a:r>
              <a:rPr lang="tr-TR" dirty="0" err="1" smtClean="0">
                <a:latin typeface="+mj-lt"/>
                <a:cs typeface="Arial" pitchFamily="34" charset="0"/>
              </a:rPr>
              <a:t>individuals</a:t>
            </a:r>
            <a:r>
              <a:rPr lang="tr-TR" dirty="0" smtClean="0">
                <a:latin typeface="+mj-lt"/>
                <a:cs typeface="Arial" pitchFamily="34" charset="0"/>
              </a:rPr>
              <a:t>, </a:t>
            </a:r>
            <a:r>
              <a:rPr lang="tr-TR" dirty="0" err="1" smtClean="0">
                <a:latin typeface="+mj-lt"/>
                <a:cs typeface="Arial" pitchFamily="34" charset="0"/>
              </a:rPr>
              <a:t>higly</a:t>
            </a:r>
            <a:r>
              <a:rPr lang="tr-TR" dirty="0" smtClean="0">
                <a:latin typeface="+mj-lt"/>
                <a:cs typeface="Arial" pitchFamily="34" charset="0"/>
              </a:rPr>
              <a:t> </a:t>
            </a:r>
            <a:r>
              <a:rPr lang="tr-TR" dirty="0" err="1" smtClean="0">
                <a:latin typeface="+mj-lt"/>
                <a:cs typeface="Arial" pitchFamily="34" charset="0"/>
              </a:rPr>
              <a:t>lipophilic</a:t>
            </a:r>
            <a:endParaRPr lang="tr-TR" dirty="0" smtClean="0">
              <a:latin typeface="+mj-lt"/>
              <a:cs typeface="Arial" pitchFamily="34" charset="0"/>
            </a:endParaRPr>
          </a:p>
          <a:p>
            <a:pPr>
              <a:buNone/>
            </a:pPr>
            <a:r>
              <a:rPr lang="tr-TR" dirty="0" err="1" smtClean="0">
                <a:latin typeface="+mj-lt"/>
                <a:cs typeface="Arial" pitchFamily="34" charset="0"/>
              </a:rPr>
              <a:t>Propranolol</a:t>
            </a:r>
            <a:r>
              <a:rPr lang="tr-TR" dirty="0" smtClean="0">
                <a:latin typeface="+mj-lt"/>
                <a:cs typeface="Arial" pitchFamily="34" charset="0"/>
              </a:rPr>
              <a:t>, </a:t>
            </a:r>
            <a:r>
              <a:rPr lang="tr-TR" dirty="0" err="1" smtClean="0">
                <a:latin typeface="+mj-lt"/>
                <a:cs typeface="Arial" pitchFamily="34" charset="0"/>
              </a:rPr>
              <a:t>morphine</a:t>
            </a:r>
            <a:r>
              <a:rPr lang="tr-TR" dirty="0" smtClean="0">
                <a:latin typeface="+mj-lt"/>
                <a:cs typeface="Arial" pitchFamily="34" charset="0"/>
              </a:rPr>
              <a:t>, </a:t>
            </a:r>
            <a:r>
              <a:rPr lang="tr-TR" dirty="0" err="1" smtClean="0">
                <a:latin typeface="+mj-lt"/>
                <a:cs typeface="Arial" pitchFamily="34" charset="0"/>
              </a:rPr>
              <a:t>nitrates</a:t>
            </a:r>
            <a:r>
              <a:rPr lang="tr-TR" dirty="0" smtClean="0">
                <a:latin typeface="+mj-lt"/>
                <a:cs typeface="Arial" pitchFamily="34" charset="0"/>
              </a:rPr>
              <a:t>, </a:t>
            </a:r>
            <a:r>
              <a:rPr lang="tr-TR" dirty="0" err="1" smtClean="0">
                <a:latin typeface="+mj-lt"/>
                <a:cs typeface="Arial" pitchFamily="34" charset="0"/>
              </a:rPr>
              <a:t>lidocaine</a:t>
            </a:r>
            <a:r>
              <a:rPr lang="tr-TR" dirty="0" smtClean="0">
                <a:latin typeface="+mj-lt"/>
                <a:cs typeface="Arial" pitchFamily="34" charset="0"/>
              </a:rPr>
              <a:t>…</a:t>
            </a:r>
          </a:p>
          <a:p>
            <a:r>
              <a:rPr lang="tr-TR" dirty="0" err="1" smtClean="0">
                <a:latin typeface="+mj-lt"/>
                <a:cs typeface="Arial" pitchFamily="34" charset="0"/>
              </a:rPr>
              <a:t>Drugs</a:t>
            </a:r>
            <a:r>
              <a:rPr lang="tr-TR" dirty="0" smtClean="0">
                <a:latin typeface="+mj-lt"/>
                <a:cs typeface="Arial" pitchFamily="34" charset="0"/>
              </a:rPr>
              <a:t> </a:t>
            </a:r>
            <a:r>
              <a:rPr lang="tr-TR" dirty="0" err="1" smtClean="0">
                <a:latin typeface="+mj-lt"/>
                <a:cs typeface="Arial" pitchFamily="34" charset="0"/>
              </a:rPr>
              <a:t>with</a:t>
            </a:r>
            <a:r>
              <a:rPr lang="tr-TR" dirty="0" smtClean="0">
                <a:latin typeface="+mj-lt"/>
                <a:cs typeface="Arial" pitchFamily="34" charset="0"/>
              </a:rPr>
              <a:t> </a:t>
            </a:r>
            <a:r>
              <a:rPr lang="tr-TR" dirty="0" err="1" smtClean="0">
                <a:latin typeface="+mj-lt"/>
                <a:cs typeface="Arial" pitchFamily="34" charset="0"/>
              </a:rPr>
              <a:t>low</a:t>
            </a:r>
            <a:r>
              <a:rPr lang="tr-TR" dirty="0" smtClean="0">
                <a:latin typeface="+mj-lt"/>
                <a:cs typeface="Arial" pitchFamily="34" charset="0"/>
              </a:rPr>
              <a:t> </a:t>
            </a:r>
            <a:r>
              <a:rPr lang="tr-TR" dirty="0" err="1" smtClean="0">
                <a:latin typeface="+mj-lt"/>
                <a:cs typeface="Arial" pitchFamily="34" charset="0"/>
              </a:rPr>
              <a:t>extraction</a:t>
            </a:r>
            <a:endParaRPr lang="tr-TR" dirty="0" smtClean="0">
              <a:latin typeface="+mj-lt"/>
              <a:cs typeface="Arial" pitchFamily="34" charset="0"/>
            </a:endParaRPr>
          </a:p>
          <a:p>
            <a:r>
              <a:rPr lang="tr-TR" dirty="0" err="1" smtClean="0">
                <a:latin typeface="+mj-lt"/>
                <a:cs typeface="Arial" pitchFamily="34" charset="0"/>
              </a:rPr>
              <a:t>Other</a:t>
            </a:r>
            <a:r>
              <a:rPr lang="tr-TR" dirty="0" smtClean="0">
                <a:latin typeface="+mj-lt"/>
                <a:cs typeface="Arial" pitchFamily="34" charset="0"/>
              </a:rPr>
              <a:t> </a:t>
            </a:r>
          </a:p>
          <a:p>
            <a:endParaRPr lang="tr-T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Pro</a:t>
            </a:r>
            <a:r>
              <a:rPr lang="tr-TR" dirty="0" smtClean="0"/>
              <a:t>-</a:t>
            </a:r>
            <a:r>
              <a:rPr lang="tr-TR" dirty="0" err="1" smtClean="0"/>
              <a:t>drug</a:t>
            </a:r>
            <a:endParaRPr lang="tr-TR" dirty="0"/>
          </a:p>
        </p:txBody>
      </p:sp>
      <p:sp>
        <p:nvSpPr>
          <p:cNvPr id="3" name="2 İçerik Yer Tutucusu"/>
          <p:cNvSpPr>
            <a:spLocks noGrp="1"/>
          </p:cNvSpPr>
          <p:nvPr>
            <p:ph idx="1"/>
          </p:nvPr>
        </p:nvSpPr>
        <p:spPr/>
        <p:txBody>
          <a:bodyPr/>
          <a:lstStyle/>
          <a:p>
            <a:r>
              <a:rPr lang="tr-TR" dirty="0" err="1" smtClean="0">
                <a:latin typeface="+mj-lt"/>
                <a:cs typeface="Arial" pitchFamily="34" charset="0"/>
              </a:rPr>
              <a:t>To</a:t>
            </a:r>
            <a:r>
              <a:rPr lang="tr-TR" dirty="0" smtClean="0">
                <a:latin typeface="+mj-lt"/>
                <a:cs typeface="Arial" pitchFamily="34" charset="0"/>
              </a:rPr>
              <a:t> </a:t>
            </a:r>
            <a:r>
              <a:rPr lang="tr-TR" dirty="0" err="1" smtClean="0">
                <a:latin typeface="+mj-lt"/>
                <a:cs typeface="Arial" pitchFamily="34" charset="0"/>
              </a:rPr>
              <a:t>increase</a:t>
            </a:r>
            <a:r>
              <a:rPr lang="tr-TR" dirty="0" smtClean="0">
                <a:latin typeface="+mj-lt"/>
                <a:cs typeface="Arial" pitchFamily="34" charset="0"/>
              </a:rPr>
              <a:t> </a:t>
            </a:r>
            <a:r>
              <a:rPr lang="tr-TR" dirty="0" err="1" smtClean="0">
                <a:latin typeface="+mj-lt"/>
                <a:cs typeface="Arial" pitchFamily="34" charset="0"/>
              </a:rPr>
              <a:t>absorbtion</a:t>
            </a:r>
            <a:endParaRPr lang="tr-TR" dirty="0" smtClean="0">
              <a:latin typeface="+mj-lt"/>
              <a:cs typeface="Arial" pitchFamily="34" charset="0"/>
            </a:endParaRPr>
          </a:p>
          <a:p>
            <a:r>
              <a:rPr lang="tr-TR" dirty="0" err="1" smtClean="0">
                <a:latin typeface="+mj-lt"/>
                <a:cs typeface="Arial" pitchFamily="34" charset="0"/>
              </a:rPr>
              <a:t>To</a:t>
            </a:r>
            <a:r>
              <a:rPr lang="tr-TR" dirty="0" smtClean="0">
                <a:latin typeface="+mj-lt"/>
                <a:cs typeface="Arial" pitchFamily="34" charset="0"/>
              </a:rPr>
              <a:t> </a:t>
            </a:r>
            <a:r>
              <a:rPr lang="tr-TR" dirty="0" err="1" smtClean="0">
                <a:latin typeface="+mj-lt"/>
                <a:cs typeface="Arial" pitchFamily="34" charset="0"/>
              </a:rPr>
              <a:t>slow</a:t>
            </a:r>
            <a:r>
              <a:rPr lang="tr-TR" dirty="0" smtClean="0">
                <a:latin typeface="+mj-lt"/>
                <a:cs typeface="Arial" pitchFamily="34" charset="0"/>
              </a:rPr>
              <a:t> </a:t>
            </a:r>
            <a:r>
              <a:rPr lang="tr-TR" dirty="0" err="1" smtClean="0">
                <a:latin typeface="+mj-lt"/>
                <a:cs typeface="Arial" pitchFamily="34" charset="0"/>
              </a:rPr>
              <a:t>absorbtion</a:t>
            </a:r>
            <a:r>
              <a:rPr lang="tr-TR" dirty="0" smtClean="0">
                <a:latin typeface="+mj-lt"/>
                <a:cs typeface="Arial" pitchFamily="34" charset="0"/>
              </a:rPr>
              <a:t> on </a:t>
            </a:r>
            <a:r>
              <a:rPr lang="tr-TR" dirty="0" err="1" smtClean="0">
                <a:latin typeface="+mj-lt"/>
                <a:cs typeface="Arial" pitchFamily="34" charset="0"/>
              </a:rPr>
              <a:t>the</a:t>
            </a:r>
            <a:r>
              <a:rPr lang="tr-TR" dirty="0" smtClean="0">
                <a:latin typeface="+mj-lt"/>
                <a:cs typeface="Arial" pitchFamily="34" charset="0"/>
              </a:rPr>
              <a:t> </a:t>
            </a:r>
            <a:r>
              <a:rPr lang="tr-TR" dirty="0" err="1" smtClean="0">
                <a:latin typeface="+mj-lt"/>
                <a:cs typeface="Arial" pitchFamily="34" charset="0"/>
              </a:rPr>
              <a:t>tissue</a:t>
            </a:r>
            <a:endParaRPr lang="tr-TR" dirty="0" smtClean="0">
              <a:latin typeface="+mj-lt"/>
              <a:cs typeface="Arial" pitchFamily="34" charset="0"/>
            </a:endParaRPr>
          </a:p>
          <a:p>
            <a:r>
              <a:rPr lang="tr-TR" dirty="0" err="1" smtClean="0">
                <a:latin typeface="+mj-lt"/>
                <a:cs typeface="Arial" pitchFamily="34" charset="0"/>
              </a:rPr>
              <a:t>To</a:t>
            </a:r>
            <a:r>
              <a:rPr lang="tr-TR" dirty="0" smtClean="0">
                <a:latin typeface="+mj-lt"/>
                <a:cs typeface="Arial" pitchFamily="34" charset="0"/>
              </a:rPr>
              <a:t> mask </a:t>
            </a:r>
            <a:r>
              <a:rPr lang="tr-TR" dirty="0" err="1" smtClean="0">
                <a:latin typeface="+mj-lt"/>
                <a:cs typeface="Arial" pitchFamily="34" charset="0"/>
              </a:rPr>
              <a:t>undesired</a:t>
            </a:r>
            <a:r>
              <a:rPr lang="tr-TR" dirty="0" smtClean="0">
                <a:latin typeface="+mj-lt"/>
                <a:cs typeface="Arial" pitchFamily="34" charset="0"/>
              </a:rPr>
              <a:t> </a:t>
            </a:r>
            <a:r>
              <a:rPr lang="tr-TR" dirty="0" err="1" smtClean="0">
                <a:latin typeface="+mj-lt"/>
                <a:cs typeface="Arial" pitchFamily="34" charset="0"/>
              </a:rPr>
              <a:t>characteristics</a:t>
            </a:r>
            <a:r>
              <a:rPr lang="tr-TR" dirty="0" smtClean="0">
                <a:latin typeface="+mj-lt"/>
                <a:cs typeface="Arial" pitchFamily="34" charset="0"/>
              </a:rPr>
              <a:t> of </a:t>
            </a:r>
            <a:r>
              <a:rPr lang="tr-TR" dirty="0" err="1" smtClean="0">
                <a:latin typeface="+mj-lt"/>
                <a:cs typeface="Arial" pitchFamily="34" charset="0"/>
              </a:rPr>
              <a:t>the</a:t>
            </a:r>
            <a:r>
              <a:rPr lang="tr-TR" dirty="0" smtClean="0">
                <a:latin typeface="+mj-lt"/>
                <a:cs typeface="Arial" pitchFamily="34" charset="0"/>
              </a:rPr>
              <a:t> </a:t>
            </a:r>
            <a:r>
              <a:rPr lang="tr-TR" dirty="0" err="1" smtClean="0">
                <a:latin typeface="+mj-lt"/>
                <a:cs typeface="Arial" pitchFamily="34" charset="0"/>
              </a:rPr>
              <a:t>drug</a:t>
            </a:r>
            <a:r>
              <a:rPr lang="tr-TR" dirty="0" smtClean="0">
                <a:latin typeface="+mj-lt"/>
                <a:cs typeface="Arial" pitchFamily="34" charset="0"/>
              </a:rPr>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Hepatic</a:t>
            </a:r>
            <a:r>
              <a:rPr lang="tr-TR" dirty="0" smtClean="0"/>
              <a:t> </a:t>
            </a:r>
            <a:r>
              <a:rPr lang="tr-TR" dirty="0" err="1" smtClean="0"/>
              <a:t>clearance</a:t>
            </a:r>
            <a:endParaRPr lang="tr-TR" dirty="0"/>
          </a:p>
        </p:txBody>
      </p:sp>
      <p:sp>
        <p:nvSpPr>
          <p:cNvPr id="3" name="2 İçerik Yer Tutucusu"/>
          <p:cNvSpPr>
            <a:spLocks noGrp="1"/>
          </p:cNvSpPr>
          <p:nvPr>
            <p:ph idx="1"/>
          </p:nvPr>
        </p:nvSpPr>
        <p:spPr/>
        <p:txBody>
          <a:bodyPr/>
          <a:lstStyle/>
          <a:p>
            <a:pPr marL="0" indent="0">
              <a:buNone/>
            </a:pPr>
            <a:r>
              <a:rPr lang="tr-TR" dirty="0" err="1" smtClean="0"/>
              <a:t>Excretion</a:t>
            </a:r>
            <a:r>
              <a:rPr lang="tr-TR" dirty="0" smtClean="0"/>
              <a:t> of </a:t>
            </a:r>
            <a:r>
              <a:rPr lang="tr-TR" dirty="0" err="1" smtClean="0"/>
              <a:t>drugs</a:t>
            </a:r>
            <a:r>
              <a:rPr lang="tr-TR" dirty="0" smtClean="0"/>
              <a:t> </a:t>
            </a:r>
            <a:r>
              <a:rPr lang="tr-TR" dirty="0" err="1" smtClean="0"/>
              <a:t>or</a:t>
            </a:r>
            <a:r>
              <a:rPr lang="tr-TR" dirty="0" smtClean="0"/>
              <a:t> </a:t>
            </a:r>
            <a:r>
              <a:rPr lang="tr-TR" dirty="0" err="1" smtClean="0"/>
              <a:t>metabolites</a:t>
            </a:r>
            <a:r>
              <a:rPr lang="tr-TR" dirty="0" smtClean="0"/>
              <a:t> of </a:t>
            </a:r>
            <a:r>
              <a:rPr lang="tr-TR" dirty="0" err="1" smtClean="0"/>
              <a:t>drugs</a:t>
            </a:r>
            <a:r>
              <a:rPr lang="tr-TR" dirty="0" smtClean="0"/>
              <a:t> </a:t>
            </a:r>
            <a:r>
              <a:rPr lang="tr-TR" dirty="0" err="1" smtClean="0"/>
              <a:t>from</a:t>
            </a:r>
            <a:r>
              <a:rPr lang="tr-TR" dirty="0" smtClean="0"/>
              <a:t> </a:t>
            </a:r>
            <a:r>
              <a:rPr lang="tr-TR" dirty="0" err="1" smtClean="0"/>
              <a:t>liver</a:t>
            </a:r>
            <a:r>
              <a:rPr lang="tr-TR" dirty="0" smtClean="0"/>
              <a:t> </a:t>
            </a:r>
            <a:r>
              <a:rPr lang="tr-TR" dirty="0" err="1" smtClean="0"/>
              <a:t>to</a:t>
            </a:r>
            <a:r>
              <a:rPr lang="tr-TR" dirty="0" smtClean="0"/>
              <a:t> bile </a:t>
            </a:r>
            <a:r>
              <a:rPr lang="tr-TR" dirty="0" err="1" smtClean="0"/>
              <a:t>depends</a:t>
            </a:r>
            <a:r>
              <a:rPr lang="tr-TR" dirty="0" smtClean="0"/>
              <a:t> </a:t>
            </a:r>
            <a:r>
              <a:rPr lang="tr-TR" dirty="0" err="1" smtClean="0"/>
              <a:t>to</a:t>
            </a:r>
            <a:r>
              <a:rPr lang="tr-TR" dirty="0" smtClean="0"/>
              <a:t>;</a:t>
            </a:r>
          </a:p>
          <a:p>
            <a:r>
              <a:rPr lang="tr-TR" dirty="0" err="1" smtClean="0"/>
              <a:t>Chemical</a:t>
            </a:r>
            <a:r>
              <a:rPr lang="tr-TR" dirty="0" smtClean="0"/>
              <a:t> </a:t>
            </a:r>
            <a:r>
              <a:rPr lang="tr-TR" dirty="0" err="1" smtClean="0"/>
              <a:t>structure</a:t>
            </a:r>
            <a:r>
              <a:rPr lang="tr-TR" dirty="0" smtClean="0"/>
              <a:t> of </a:t>
            </a:r>
            <a:r>
              <a:rPr lang="tr-TR" dirty="0" err="1" smtClean="0"/>
              <a:t>the</a:t>
            </a:r>
            <a:r>
              <a:rPr lang="tr-TR" dirty="0" smtClean="0"/>
              <a:t> </a:t>
            </a:r>
            <a:r>
              <a:rPr lang="tr-TR" dirty="0" err="1" smtClean="0"/>
              <a:t>drug</a:t>
            </a:r>
            <a:endParaRPr lang="tr-TR" dirty="0" smtClean="0"/>
          </a:p>
          <a:p>
            <a:r>
              <a:rPr lang="tr-TR" dirty="0" err="1" smtClean="0"/>
              <a:t>Polarity</a:t>
            </a:r>
            <a:r>
              <a:rPr lang="tr-TR" dirty="0" smtClean="0"/>
              <a:t> of </a:t>
            </a:r>
            <a:r>
              <a:rPr lang="tr-TR" dirty="0" err="1" smtClean="0"/>
              <a:t>the</a:t>
            </a:r>
            <a:r>
              <a:rPr lang="tr-TR" dirty="0" smtClean="0"/>
              <a:t> </a:t>
            </a:r>
            <a:r>
              <a:rPr lang="tr-TR" dirty="0" err="1" smtClean="0"/>
              <a:t>drug</a:t>
            </a:r>
            <a:endParaRPr lang="tr-TR" dirty="0" smtClean="0"/>
          </a:p>
          <a:p>
            <a:r>
              <a:rPr lang="tr-TR" dirty="0" err="1" smtClean="0"/>
              <a:t>Molecular</a:t>
            </a:r>
            <a:r>
              <a:rPr lang="tr-TR" dirty="0" smtClean="0"/>
              <a:t> </a:t>
            </a:r>
            <a:r>
              <a:rPr lang="tr-TR" dirty="0" err="1" smtClean="0"/>
              <a:t>weight</a:t>
            </a:r>
            <a:r>
              <a:rPr lang="tr-TR" dirty="0" smtClean="0"/>
              <a:t> of </a:t>
            </a:r>
            <a:r>
              <a:rPr lang="tr-TR" dirty="0" err="1" smtClean="0"/>
              <a:t>the</a:t>
            </a:r>
            <a:r>
              <a:rPr lang="tr-TR" dirty="0" smtClean="0"/>
              <a:t> </a:t>
            </a:r>
            <a:r>
              <a:rPr lang="tr-TR" dirty="0" err="1" smtClean="0"/>
              <a:t>drug</a:t>
            </a:r>
            <a:endParaRPr lang="tr-T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err="1" smtClean="0">
                <a:cs typeface="Arial" pitchFamily="34" charset="0"/>
              </a:rPr>
              <a:t>Liver</a:t>
            </a:r>
            <a:r>
              <a:rPr lang="tr-TR" dirty="0" smtClean="0">
                <a:cs typeface="Arial" pitchFamily="34" charset="0"/>
              </a:rPr>
              <a:t> </a:t>
            </a:r>
            <a:r>
              <a:rPr lang="tr-TR" dirty="0" err="1" smtClean="0">
                <a:cs typeface="Arial" pitchFamily="34" charset="0"/>
              </a:rPr>
              <a:t>diseases</a:t>
            </a:r>
            <a:r>
              <a:rPr lang="tr-TR" dirty="0" smtClean="0">
                <a:cs typeface="Arial" pitchFamily="34" charset="0"/>
              </a:rPr>
              <a:t> </a:t>
            </a:r>
            <a:r>
              <a:rPr lang="tr-TR" dirty="0" err="1" smtClean="0">
                <a:cs typeface="Arial" pitchFamily="34" charset="0"/>
              </a:rPr>
              <a:t>affect</a:t>
            </a:r>
            <a:r>
              <a:rPr lang="tr-TR" dirty="0" smtClean="0">
                <a:cs typeface="Arial" pitchFamily="34" charset="0"/>
              </a:rPr>
              <a:t> </a:t>
            </a:r>
            <a:r>
              <a:rPr lang="tr-TR" dirty="0" err="1" smtClean="0">
                <a:cs typeface="Arial" pitchFamily="34" charset="0"/>
              </a:rPr>
              <a:t>elimination</a:t>
            </a:r>
            <a:r>
              <a:rPr lang="tr-TR" dirty="0" smtClean="0">
                <a:cs typeface="Arial" pitchFamily="34" charset="0"/>
              </a:rPr>
              <a:t> of </a:t>
            </a:r>
            <a:r>
              <a:rPr lang="tr-TR" dirty="0" err="1" smtClean="0">
                <a:cs typeface="Arial" pitchFamily="34" charset="0"/>
              </a:rPr>
              <a:t>the</a:t>
            </a:r>
            <a:r>
              <a:rPr lang="tr-TR" dirty="0" smtClean="0">
                <a:cs typeface="Arial" pitchFamily="34" charset="0"/>
              </a:rPr>
              <a:t> </a:t>
            </a:r>
            <a:r>
              <a:rPr lang="tr-TR" dirty="0" err="1" smtClean="0">
                <a:cs typeface="Arial" pitchFamily="34" charset="0"/>
              </a:rPr>
              <a:t>drugs</a:t>
            </a:r>
            <a:r>
              <a:rPr lang="tr-TR" dirty="0" smtClean="0">
                <a:cs typeface="Arial" pitchFamily="34" charset="0"/>
              </a:rPr>
              <a:t>;</a:t>
            </a:r>
            <a:endParaRPr lang="tr-TR" dirty="0">
              <a:cs typeface="Arial" pitchFamily="34" charset="0"/>
            </a:endParaRPr>
          </a:p>
        </p:txBody>
      </p:sp>
      <p:sp>
        <p:nvSpPr>
          <p:cNvPr id="3" name="2 İçerik Yer Tutucusu"/>
          <p:cNvSpPr>
            <a:spLocks noGrp="1"/>
          </p:cNvSpPr>
          <p:nvPr>
            <p:ph idx="1"/>
          </p:nvPr>
        </p:nvSpPr>
        <p:spPr/>
        <p:txBody>
          <a:bodyPr/>
          <a:lstStyle/>
          <a:p>
            <a:r>
              <a:rPr lang="tr-TR" dirty="0" err="1" smtClean="0">
                <a:latin typeface="+mj-lt"/>
                <a:cs typeface="Arial" pitchFamily="34" charset="0"/>
              </a:rPr>
              <a:t>Decreased</a:t>
            </a:r>
            <a:r>
              <a:rPr lang="tr-TR" dirty="0" smtClean="0">
                <a:latin typeface="+mj-lt"/>
                <a:cs typeface="Arial" pitchFamily="34" charset="0"/>
              </a:rPr>
              <a:t> </a:t>
            </a:r>
            <a:r>
              <a:rPr lang="tr-TR" dirty="0" err="1" smtClean="0">
                <a:latin typeface="+mj-lt"/>
                <a:cs typeface="Arial" pitchFamily="34" charset="0"/>
              </a:rPr>
              <a:t>number</a:t>
            </a:r>
            <a:r>
              <a:rPr lang="tr-TR" dirty="0" smtClean="0">
                <a:latin typeface="+mj-lt"/>
                <a:cs typeface="Arial" pitchFamily="34" charset="0"/>
              </a:rPr>
              <a:t> of </a:t>
            </a:r>
            <a:r>
              <a:rPr lang="tr-TR" dirty="0" err="1" smtClean="0">
                <a:latin typeface="+mj-lt"/>
                <a:cs typeface="Arial" pitchFamily="34" charset="0"/>
              </a:rPr>
              <a:t>hepatocytes</a:t>
            </a:r>
            <a:endParaRPr lang="tr-TR" dirty="0" smtClean="0">
              <a:latin typeface="+mj-lt"/>
              <a:cs typeface="Arial" pitchFamily="34" charset="0"/>
            </a:endParaRPr>
          </a:p>
          <a:p>
            <a:r>
              <a:rPr lang="tr-TR" dirty="0" err="1" smtClean="0">
                <a:latin typeface="+mj-lt"/>
                <a:cs typeface="Arial" pitchFamily="34" charset="0"/>
              </a:rPr>
              <a:t>Impaired</a:t>
            </a:r>
            <a:r>
              <a:rPr lang="tr-TR" dirty="0" smtClean="0">
                <a:latin typeface="+mj-lt"/>
                <a:cs typeface="Arial" pitchFamily="34" charset="0"/>
              </a:rPr>
              <a:t> </a:t>
            </a:r>
            <a:r>
              <a:rPr lang="tr-TR" dirty="0" err="1" smtClean="0">
                <a:latin typeface="+mj-lt"/>
                <a:cs typeface="Arial" pitchFamily="34" charset="0"/>
              </a:rPr>
              <a:t>function</a:t>
            </a:r>
            <a:r>
              <a:rPr lang="tr-TR" dirty="0" smtClean="0">
                <a:latin typeface="+mj-lt"/>
                <a:cs typeface="Arial" pitchFamily="34" charset="0"/>
              </a:rPr>
              <a:t> of </a:t>
            </a:r>
            <a:r>
              <a:rPr lang="tr-TR" dirty="0" err="1" smtClean="0">
                <a:latin typeface="+mj-lt"/>
                <a:cs typeface="Arial" pitchFamily="34" charset="0"/>
              </a:rPr>
              <a:t>hepatocytes</a:t>
            </a:r>
            <a:endParaRPr lang="tr-TR" dirty="0" smtClean="0">
              <a:latin typeface="+mj-lt"/>
              <a:cs typeface="Arial" pitchFamily="34" charset="0"/>
            </a:endParaRPr>
          </a:p>
          <a:p>
            <a:r>
              <a:rPr lang="tr-TR" dirty="0" err="1" smtClean="0">
                <a:latin typeface="+mj-lt"/>
                <a:cs typeface="Arial" pitchFamily="34" charset="0"/>
              </a:rPr>
              <a:t>Impaired</a:t>
            </a:r>
            <a:r>
              <a:rPr lang="tr-TR" dirty="0" smtClean="0">
                <a:latin typeface="+mj-lt"/>
                <a:cs typeface="Arial" pitchFamily="34" charset="0"/>
              </a:rPr>
              <a:t> </a:t>
            </a:r>
            <a:r>
              <a:rPr lang="tr-TR" dirty="0" err="1" smtClean="0">
                <a:latin typeface="+mj-lt"/>
                <a:cs typeface="Arial" pitchFamily="34" charset="0"/>
              </a:rPr>
              <a:t>liver</a:t>
            </a:r>
            <a:r>
              <a:rPr lang="tr-TR" dirty="0" smtClean="0">
                <a:latin typeface="+mj-lt"/>
                <a:cs typeface="Arial" pitchFamily="34" charset="0"/>
              </a:rPr>
              <a:t> </a:t>
            </a:r>
            <a:r>
              <a:rPr lang="tr-TR" dirty="0" err="1" smtClean="0">
                <a:latin typeface="+mj-lt"/>
                <a:cs typeface="Arial" pitchFamily="34" charset="0"/>
              </a:rPr>
              <a:t>blood</a:t>
            </a:r>
            <a:r>
              <a:rPr lang="tr-TR" dirty="0" smtClean="0">
                <a:latin typeface="+mj-lt"/>
                <a:cs typeface="Arial" pitchFamily="34" charset="0"/>
              </a:rPr>
              <a:t> </a:t>
            </a:r>
            <a:r>
              <a:rPr lang="tr-TR" dirty="0" err="1" smtClean="0">
                <a:latin typeface="+mj-lt"/>
                <a:cs typeface="Arial" pitchFamily="34" charset="0"/>
              </a:rPr>
              <a:t>circulation</a:t>
            </a:r>
            <a:endParaRPr lang="tr-TR" dirty="0" smtClean="0">
              <a:latin typeface="+mj-lt"/>
              <a:cs typeface="Arial"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Renal</a:t>
            </a:r>
            <a:r>
              <a:rPr lang="tr-TR" dirty="0" smtClean="0"/>
              <a:t> </a:t>
            </a:r>
            <a:r>
              <a:rPr lang="tr-TR" dirty="0" err="1" smtClean="0"/>
              <a:t>Elimination</a:t>
            </a:r>
            <a:endParaRPr lang="tr-TR" dirty="0"/>
          </a:p>
        </p:txBody>
      </p:sp>
      <p:sp>
        <p:nvSpPr>
          <p:cNvPr id="3" name="2 İçerik Yer Tutucusu"/>
          <p:cNvSpPr>
            <a:spLocks noGrp="1"/>
          </p:cNvSpPr>
          <p:nvPr>
            <p:ph idx="1"/>
          </p:nvPr>
        </p:nvSpPr>
        <p:spPr/>
        <p:txBody>
          <a:bodyPr/>
          <a:lstStyle/>
          <a:p>
            <a:r>
              <a:rPr lang="tr-TR" dirty="0" err="1" smtClean="0"/>
              <a:t>Glomerular</a:t>
            </a:r>
            <a:r>
              <a:rPr lang="tr-TR" dirty="0" smtClean="0"/>
              <a:t> </a:t>
            </a:r>
            <a:r>
              <a:rPr lang="tr-TR" dirty="0" err="1" smtClean="0"/>
              <a:t>filtration</a:t>
            </a:r>
            <a:endParaRPr lang="tr-TR" dirty="0" smtClean="0"/>
          </a:p>
          <a:p>
            <a:r>
              <a:rPr lang="tr-TR" dirty="0" err="1" smtClean="0"/>
              <a:t>Tubular</a:t>
            </a:r>
            <a:r>
              <a:rPr lang="tr-TR" dirty="0" smtClean="0"/>
              <a:t> </a:t>
            </a:r>
            <a:r>
              <a:rPr lang="tr-TR" dirty="0" err="1" smtClean="0"/>
              <a:t>secretion</a:t>
            </a:r>
            <a:endParaRPr lang="tr-TR" dirty="0" smtClean="0"/>
          </a:p>
          <a:p>
            <a:r>
              <a:rPr lang="tr-TR" dirty="0" err="1" smtClean="0"/>
              <a:t>Glomerular</a:t>
            </a:r>
            <a:r>
              <a:rPr lang="tr-TR" dirty="0" smtClean="0"/>
              <a:t> </a:t>
            </a:r>
            <a:r>
              <a:rPr lang="tr-TR" dirty="0" err="1" smtClean="0"/>
              <a:t>reabsorbtion</a:t>
            </a:r>
            <a:endParaRPr lang="tr-T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3642814" y="6488668"/>
            <a:ext cx="5501186" cy="369332"/>
          </a:xfrm>
          <a:prstGeom prst="rect">
            <a:avLst/>
          </a:prstGeom>
          <a:noFill/>
        </p:spPr>
        <p:txBody>
          <a:bodyPr wrap="none" rtlCol="0">
            <a:spAutoFit/>
          </a:bodyPr>
          <a:lstStyle/>
          <a:p>
            <a:r>
              <a:rPr lang="tr-TR" dirty="0" err="1" smtClean="0"/>
              <a:t>Lippincott</a:t>
            </a:r>
            <a:r>
              <a:rPr lang="tr-TR" dirty="0" smtClean="0"/>
              <a:t> </a:t>
            </a:r>
            <a:r>
              <a:rPr lang="tr-TR" dirty="0" err="1" smtClean="0"/>
              <a:t>Illustrated</a:t>
            </a:r>
            <a:r>
              <a:rPr lang="tr-TR" dirty="0" smtClean="0"/>
              <a:t> </a:t>
            </a:r>
            <a:r>
              <a:rPr lang="tr-TR" dirty="0" err="1" smtClean="0"/>
              <a:t>Reviews</a:t>
            </a:r>
            <a:r>
              <a:rPr lang="tr-TR" dirty="0" smtClean="0"/>
              <a:t>, Pharmacology, 6th </a:t>
            </a:r>
            <a:r>
              <a:rPr lang="tr-TR" dirty="0" err="1" smtClean="0"/>
              <a:t>edition</a:t>
            </a:r>
            <a:endParaRPr lang="tr-TR" dirty="0"/>
          </a:p>
        </p:txBody>
      </p:sp>
      <p:pic>
        <p:nvPicPr>
          <p:cNvPr id="5" name="4 Resim" descr="IMG_7254.jpg"/>
          <p:cNvPicPr>
            <a:picLocks noChangeAspect="1"/>
          </p:cNvPicPr>
          <p:nvPr/>
        </p:nvPicPr>
        <p:blipFill>
          <a:blip r:embed="rId2" cstate="print"/>
          <a:stretch>
            <a:fillRect/>
          </a:stretch>
        </p:blipFill>
        <p:spPr>
          <a:xfrm>
            <a:off x="1259632" y="0"/>
            <a:ext cx="3240360" cy="6617444"/>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3642814" y="6488668"/>
            <a:ext cx="5501186" cy="369332"/>
          </a:xfrm>
          <a:prstGeom prst="rect">
            <a:avLst/>
          </a:prstGeom>
          <a:noFill/>
        </p:spPr>
        <p:txBody>
          <a:bodyPr wrap="none" rtlCol="0">
            <a:spAutoFit/>
          </a:bodyPr>
          <a:lstStyle/>
          <a:p>
            <a:r>
              <a:rPr lang="tr-TR" dirty="0" err="1" smtClean="0"/>
              <a:t>Lippincott</a:t>
            </a:r>
            <a:r>
              <a:rPr lang="tr-TR" dirty="0" smtClean="0"/>
              <a:t> </a:t>
            </a:r>
            <a:r>
              <a:rPr lang="tr-TR" dirty="0" err="1" smtClean="0"/>
              <a:t>Illustrated</a:t>
            </a:r>
            <a:r>
              <a:rPr lang="tr-TR" dirty="0" smtClean="0"/>
              <a:t> </a:t>
            </a:r>
            <a:r>
              <a:rPr lang="tr-TR" dirty="0" err="1" smtClean="0"/>
              <a:t>Reviews</a:t>
            </a:r>
            <a:r>
              <a:rPr lang="tr-TR" dirty="0" smtClean="0"/>
              <a:t>, Pharmacology, 6th </a:t>
            </a:r>
            <a:r>
              <a:rPr lang="tr-TR" dirty="0" err="1" smtClean="0"/>
              <a:t>edition</a:t>
            </a:r>
            <a:endParaRPr lang="tr-TR" dirty="0"/>
          </a:p>
        </p:txBody>
      </p:sp>
      <p:pic>
        <p:nvPicPr>
          <p:cNvPr id="6" name="5 Resim" descr="IMG_7255.jpg"/>
          <p:cNvPicPr>
            <a:picLocks noChangeAspect="1"/>
          </p:cNvPicPr>
          <p:nvPr/>
        </p:nvPicPr>
        <p:blipFill>
          <a:blip r:embed="rId2" cstate="print"/>
          <a:stretch>
            <a:fillRect/>
          </a:stretch>
        </p:blipFill>
        <p:spPr>
          <a:xfrm>
            <a:off x="683568" y="27384"/>
            <a:ext cx="2911571" cy="68580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normAutofit/>
          </a:bodyPr>
          <a:lstStyle/>
          <a:p>
            <a:r>
              <a:rPr lang="tr-TR" dirty="0" smtClean="0">
                <a:latin typeface="+mj-lt"/>
                <a:cs typeface="Arial" pitchFamily="34" charset="0"/>
              </a:rPr>
              <a:t>The rate of </a:t>
            </a:r>
            <a:r>
              <a:rPr lang="tr-TR" dirty="0" err="1" smtClean="0">
                <a:latin typeface="+mj-lt"/>
                <a:cs typeface="Arial" pitchFamily="34" charset="0"/>
              </a:rPr>
              <a:t>glomerular</a:t>
            </a:r>
            <a:r>
              <a:rPr lang="tr-TR" dirty="0" smtClean="0">
                <a:latin typeface="+mj-lt"/>
                <a:cs typeface="Arial" pitchFamily="34" charset="0"/>
              </a:rPr>
              <a:t> </a:t>
            </a:r>
            <a:r>
              <a:rPr lang="tr-TR" dirty="0" err="1" smtClean="0">
                <a:latin typeface="+mj-lt"/>
                <a:cs typeface="Arial" pitchFamily="34" charset="0"/>
              </a:rPr>
              <a:t>filtration</a:t>
            </a:r>
            <a:r>
              <a:rPr lang="tr-TR" dirty="0" smtClean="0">
                <a:latin typeface="+mj-lt"/>
                <a:cs typeface="Arial" pitchFamily="34" charset="0"/>
              </a:rPr>
              <a:t> is </a:t>
            </a:r>
            <a:r>
              <a:rPr lang="tr-TR" dirty="0" err="1" smtClean="0">
                <a:latin typeface="+mj-lt"/>
                <a:cs typeface="Arial" pitchFamily="34" charset="0"/>
              </a:rPr>
              <a:t>correlated</a:t>
            </a:r>
            <a:r>
              <a:rPr lang="tr-TR" dirty="0" smtClean="0">
                <a:latin typeface="+mj-lt"/>
                <a:cs typeface="Arial" pitchFamily="34" charset="0"/>
              </a:rPr>
              <a:t> </a:t>
            </a:r>
            <a:r>
              <a:rPr lang="tr-TR" dirty="0" err="1" smtClean="0">
                <a:latin typeface="+mj-lt"/>
                <a:cs typeface="Arial" pitchFamily="34" charset="0"/>
              </a:rPr>
              <a:t>with</a:t>
            </a:r>
            <a:r>
              <a:rPr lang="tr-TR" dirty="0" smtClean="0">
                <a:latin typeface="+mj-lt"/>
                <a:cs typeface="Arial" pitchFamily="34" charset="0"/>
              </a:rPr>
              <a:t> </a:t>
            </a:r>
            <a:r>
              <a:rPr lang="tr-TR" dirty="0" err="1" smtClean="0">
                <a:latin typeface="+mj-lt"/>
                <a:cs typeface="Arial" pitchFamily="34" charset="0"/>
              </a:rPr>
              <a:t>glomerular</a:t>
            </a:r>
            <a:r>
              <a:rPr lang="tr-TR" dirty="0" smtClean="0">
                <a:latin typeface="+mj-lt"/>
                <a:cs typeface="Arial" pitchFamily="34" charset="0"/>
              </a:rPr>
              <a:t> </a:t>
            </a:r>
            <a:r>
              <a:rPr lang="tr-TR" dirty="0" err="1" smtClean="0">
                <a:latin typeface="+mj-lt"/>
                <a:cs typeface="Arial" pitchFamily="34" charset="0"/>
              </a:rPr>
              <a:t>blood</a:t>
            </a:r>
            <a:r>
              <a:rPr lang="tr-TR" dirty="0" smtClean="0">
                <a:latin typeface="+mj-lt"/>
                <a:cs typeface="Arial" pitchFamily="34" charset="0"/>
              </a:rPr>
              <a:t> </a:t>
            </a:r>
            <a:r>
              <a:rPr lang="tr-TR" dirty="0" err="1" smtClean="0">
                <a:latin typeface="+mj-lt"/>
                <a:cs typeface="Arial" pitchFamily="34" charset="0"/>
              </a:rPr>
              <a:t>flow</a:t>
            </a:r>
            <a:endParaRPr lang="tr-TR" dirty="0" smtClean="0">
              <a:latin typeface="+mj-lt"/>
              <a:cs typeface="Arial" pitchFamily="34" charset="0"/>
            </a:endParaRPr>
          </a:p>
          <a:p>
            <a:r>
              <a:rPr lang="tr-TR" dirty="0" err="1" smtClean="0">
                <a:latin typeface="+mj-lt"/>
                <a:cs typeface="Arial" pitchFamily="34" charset="0"/>
              </a:rPr>
              <a:t>Inversely</a:t>
            </a:r>
            <a:r>
              <a:rPr lang="tr-TR" dirty="0" smtClean="0">
                <a:latin typeface="+mj-lt"/>
                <a:cs typeface="Arial" pitchFamily="34" charset="0"/>
              </a:rPr>
              <a:t> </a:t>
            </a:r>
            <a:r>
              <a:rPr lang="tr-TR" dirty="0" err="1" smtClean="0">
                <a:latin typeface="+mj-lt"/>
                <a:cs typeface="Arial" pitchFamily="34" charset="0"/>
              </a:rPr>
              <a:t>correlated</a:t>
            </a:r>
            <a:r>
              <a:rPr lang="tr-TR" dirty="0" smtClean="0">
                <a:latin typeface="+mj-lt"/>
                <a:cs typeface="Arial" pitchFamily="34" charset="0"/>
              </a:rPr>
              <a:t> </a:t>
            </a:r>
            <a:r>
              <a:rPr lang="tr-TR" dirty="0" err="1" smtClean="0">
                <a:latin typeface="+mj-lt"/>
                <a:cs typeface="Arial" pitchFamily="34" charset="0"/>
              </a:rPr>
              <a:t>with</a:t>
            </a:r>
            <a:r>
              <a:rPr lang="tr-TR" dirty="0" smtClean="0">
                <a:latin typeface="+mj-lt"/>
                <a:cs typeface="Arial" pitchFamily="34" charset="0"/>
              </a:rPr>
              <a:t> </a:t>
            </a:r>
            <a:r>
              <a:rPr lang="tr-TR" dirty="0" err="1" smtClean="0">
                <a:latin typeface="+mj-lt"/>
                <a:cs typeface="Arial" pitchFamily="34" charset="0"/>
              </a:rPr>
              <a:t>binding</a:t>
            </a:r>
            <a:r>
              <a:rPr lang="tr-TR" dirty="0" smtClean="0">
                <a:latin typeface="+mj-lt"/>
                <a:cs typeface="Arial" pitchFamily="34" charset="0"/>
              </a:rPr>
              <a:t> </a:t>
            </a:r>
            <a:r>
              <a:rPr lang="tr-TR" dirty="0" err="1" smtClean="0">
                <a:latin typeface="+mj-lt"/>
                <a:cs typeface="Arial" pitchFamily="34" charset="0"/>
              </a:rPr>
              <a:t>to</a:t>
            </a:r>
            <a:r>
              <a:rPr lang="tr-TR" dirty="0" smtClean="0">
                <a:latin typeface="+mj-lt"/>
                <a:cs typeface="Arial" pitchFamily="34" charset="0"/>
              </a:rPr>
              <a:t> </a:t>
            </a:r>
            <a:r>
              <a:rPr lang="tr-TR" dirty="0" err="1" smtClean="0">
                <a:latin typeface="+mj-lt"/>
                <a:cs typeface="Arial" pitchFamily="34" charset="0"/>
              </a:rPr>
              <a:t>plasma</a:t>
            </a:r>
            <a:r>
              <a:rPr lang="tr-TR" dirty="0" smtClean="0">
                <a:latin typeface="+mj-lt"/>
                <a:cs typeface="Arial" pitchFamily="34" charset="0"/>
              </a:rPr>
              <a:t> </a:t>
            </a:r>
            <a:r>
              <a:rPr lang="tr-TR" dirty="0" err="1" smtClean="0">
                <a:latin typeface="+mj-lt"/>
                <a:cs typeface="Arial" pitchFamily="34" charset="0"/>
              </a:rPr>
              <a:t>proteins</a:t>
            </a:r>
            <a:endParaRPr lang="tr-TR" dirty="0" smtClean="0">
              <a:latin typeface="+mj-lt"/>
              <a:cs typeface="Arial" pitchFamily="34" charset="0"/>
            </a:endParaRPr>
          </a:p>
          <a:p>
            <a:r>
              <a:rPr lang="tr-TR" dirty="0" err="1" smtClean="0">
                <a:latin typeface="+mj-lt"/>
                <a:cs typeface="Arial" pitchFamily="34" charset="0"/>
              </a:rPr>
              <a:t>Bound</a:t>
            </a:r>
            <a:r>
              <a:rPr lang="tr-TR" dirty="0" smtClean="0">
                <a:latin typeface="+mj-lt"/>
                <a:cs typeface="Arial" pitchFamily="34" charset="0"/>
              </a:rPr>
              <a:t> </a:t>
            </a:r>
            <a:r>
              <a:rPr lang="tr-TR" dirty="0" err="1" smtClean="0">
                <a:latin typeface="+mj-lt"/>
                <a:cs typeface="Arial" pitchFamily="34" charset="0"/>
              </a:rPr>
              <a:t>drug</a:t>
            </a:r>
            <a:r>
              <a:rPr lang="tr-TR" dirty="0" smtClean="0">
                <a:latin typeface="+mj-lt"/>
                <a:cs typeface="Arial" pitchFamily="34" charset="0"/>
              </a:rPr>
              <a:t> and </a:t>
            </a:r>
            <a:r>
              <a:rPr lang="tr-TR" dirty="0" err="1" smtClean="0">
                <a:latin typeface="+mj-lt"/>
                <a:cs typeface="Arial" pitchFamily="34" charset="0"/>
              </a:rPr>
              <a:t>huge</a:t>
            </a:r>
            <a:r>
              <a:rPr lang="tr-TR" dirty="0" smtClean="0">
                <a:latin typeface="+mj-lt"/>
                <a:cs typeface="Arial" pitchFamily="34" charset="0"/>
              </a:rPr>
              <a:t> </a:t>
            </a:r>
            <a:r>
              <a:rPr lang="tr-TR" dirty="0" err="1" smtClean="0">
                <a:latin typeface="+mj-lt"/>
                <a:cs typeface="Arial" pitchFamily="34" charset="0"/>
              </a:rPr>
              <a:t>molecules</a:t>
            </a:r>
            <a:r>
              <a:rPr lang="tr-TR" dirty="0" smtClean="0">
                <a:latin typeface="+mj-lt"/>
                <a:cs typeface="Arial" pitchFamily="34" charset="0"/>
              </a:rPr>
              <a:t> </a:t>
            </a:r>
            <a:r>
              <a:rPr lang="tr-TR" dirty="0" err="1" smtClean="0">
                <a:latin typeface="+mj-lt"/>
                <a:cs typeface="Arial" pitchFamily="34" charset="0"/>
              </a:rPr>
              <a:t>are</a:t>
            </a:r>
            <a:r>
              <a:rPr lang="tr-TR" dirty="0" smtClean="0">
                <a:latin typeface="+mj-lt"/>
                <a:cs typeface="Arial" pitchFamily="34" charset="0"/>
              </a:rPr>
              <a:t> not </a:t>
            </a:r>
            <a:r>
              <a:rPr lang="tr-TR" dirty="0" err="1" smtClean="0">
                <a:latin typeface="+mj-lt"/>
                <a:cs typeface="Arial" pitchFamily="34" charset="0"/>
              </a:rPr>
              <a:t>glomerulary</a:t>
            </a:r>
            <a:r>
              <a:rPr lang="tr-TR" dirty="0" smtClean="0">
                <a:latin typeface="+mj-lt"/>
                <a:cs typeface="Arial" pitchFamily="34" charset="0"/>
              </a:rPr>
              <a:t> </a:t>
            </a:r>
            <a:r>
              <a:rPr lang="tr-TR" dirty="0" err="1" smtClean="0">
                <a:latin typeface="+mj-lt"/>
                <a:cs typeface="Arial" pitchFamily="34" charset="0"/>
              </a:rPr>
              <a:t>filtrated</a:t>
            </a:r>
            <a:endParaRPr lang="tr-TR" dirty="0" smtClean="0">
              <a:latin typeface="+mj-lt"/>
              <a:cs typeface="Arial" pitchFamily="34" charset="0"/>
            </a:endParaRPr>
          </a:p>
          <a:p>
            <a:r>
              <a:rPr lang="tr-TR" dirty="0" smtClean="0">
                <a:latin typeface="+mj-lt"/>
                <a:cs typeface="Arial" pitchFamily="34" charset="0"/>
              </a:rPr>
              <a:t>130 ml/</a:t>
            </a:r>
            <a:r>
              <a:rPr lang="tr-TR" dirty="0" err="1" smtClean="0">
                <a:latin typeface="+mj-lt"/>
                <a:cs typeface="Arial" pitchFamily="34" charset="0"/>
              </a:rPr>
              <a:t>min</a:t>
            </a:r>
            <a:r>
              <a:rPr lang="tr-TR" dirty="0" smtClean="0">
                <a:latin typeface="+mj-lt"/>
                <a:cs typeface="Arial" pitchFamily="34" charset="0"/>
              </a:rPr>
              <a:t> </a:t>
            </a:r>
            <a:r>
              <a:rPr lang="tr-TR" dirty="0" err="1" smtClean="0">
                <a:latin typeface="+mj-lt"/>
                <a:cs typeface="Arial" pitchFamily="34" charset="0"/>
              </a:rPr>
              <a:t>filtration</a:t>
            </a:r>
            <a:r>
              <a:rPr lang="tr-TR" dirty="0" smtClean="0">
                <a:latin typeface="+mj-lt"/>
                <a:cs typeface="Arial" pitchFamily="34" charset="0"/>
              </a:rPr>
              <a:t>,190 </a:t>
            </a:r>
            <a:r>
              <a:rPr lang="tr-TR" dirty="0" err="1" smtClean="0">
                <a:latin typeface="+mj-lt"/>
                <a:cs typeface="Arial" pitchFamily="34" charset="0"/>
              </a:rPr>
              <a:t>liter</a:t>
            </a:r>
            <a:r>
              <a:rPr lang="tr-TR" dirty="0" smtClean="0">
                <a:latin typeface="+mj-lt"/>
                <a:cs typeface="Arial" pitchFamily="34" charset="0"/>
              </a:rPr>
              <a:t>/</a:t>
            </a:r>
            <a:r>
              <a:rPr lang="tr-TR" dirty="0" err="1" smtClean="0">
                <a:latin typeface="+mj-lt"/>
                <a:cs typeface="Arial" pitchFamily="34" charset="0"/>
              </a:rPr>
              <a:t>day</a:t>
            </a:r>
            <a:r>
              <a:rPr lang="tr-TR" dirty="0" smtClean="0">
                <a:latin typeface="+mj-lt"/>
                <a:cs typeface="Arial" pitchFamily="34" charset="0"/>
              </a:rPr>
              <a:t>, but </a:t>
            </a:r>
            <a:r>
              <a:rPr lang="tr-TR" dirty="0" err="1" smtClean="0">
                <a:latin typeface="+mj-lt"/>
                <a:cs typeface="Arial" pitchFamily="34" charset="0"/>
              </a:rPr>
              <a:t>daily</a:t>
            </a:r>
            <a:r>
              <a:rPr lang="tr-TR" dirty="0" smtClean="0">
                <a:latin typeface="+mj-lt"/>
                <a:cs typeface="Arial" pitchFamily="34" charset="0"/>
              </a:rPr>
              <a:t> </a:t>
            </a:r>
            <a:r>
              <a:rPr lang="tr-TR" dirty="0" err="1" smtClean="0">
                <a:latin typeface="+mj-lt"/>
                <a:cs typeface="Arial" pitchFamily="34" charset="0"/>
              </a:rPr>
              <a:t>urine</a:t>
            </a:r>
            <a:r>
              <a:rPr lang="tr-TR" dirty="0" smtClean="0">
                <a:latin typeface="+mj-lt"/>
                <a:cs typeface="Arial" pitchFamily="34" charset="0"/>
              </a:rPr>
              <a:t> </a:t>
            </a:r>
            <a:r>
              <a:rPr lang="tr-TR" dirty="0" err="1" smtClean="0">
                <a:latin typeface="+mj-lt"/>
                <a:cs typeface="Arial" pitchFamily="34" charset="0"/>
              </a:rPr>
              <a:t>output</a:t>
            </a:r>
            <a:r>
              <a:rPr lang="tr-TR" dirty="0" smtClean="0">
                <a:latin typeface="+mj-lt"/>
                <a:cs typeface="Arial" pitchFamily="34" charset="0"/>
              </a:rPr>
              <a:t> is </a:t>
            </a:r>
            <a:r>
              <a:rPr lang="tr-TR" dirty="0" err="1" smtClean="0">
                <a:latin typeface="+mj-lt"/>
                <a:cs typeface="Arial" pitchFamily="34" charset="0"/>
              </a:rPr>
              <a:t>only</a:t>
            </a:r>
            <a:r>
              <a:rPr lang="tr-TR" dirty="0" smtClean="0">
                <a:latin typeface="+mj-lt"/>
                <a:cs typeface="Arial" pitchFamily="34" charset="0"/>
              </a:rPr>
              <a:t> 1.5 </a:t>
            </a:r>
            <a:r>
              <a:rPr lang="tr-TR" dirty="0" err="1" smtClean="0">
                <a:latin typeface="+mj-lt"/>
                <a:cs typeface="Arial" pitchFamily="34" charset="0"/>
              </a:rPr>
              <a:t>liter</a:t>
            </a:r>
            <a:endParaRPr lang="tr-TR" dirty="0" smtClean="0">
              <a:latin typeface="+mj-lt"/>
              <a:cs typeface="Arial"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normAutofit/>
          </a:bodyPr>
          <a:lstStyle/>
          <a:p>
            <a:pPr>
              <a:buNone/>
            </a:pPr>
            <a:r>
              <a:rPr lang="tr-TR" dirty="0" err="1" smtClean="0">
                <a:solidFill>
                  <a:srgbClr val="FF0000"/>
                </a:solidFill>
                <a:latin typeface="+mj-lt"/>
                <a:cs typeface="Arial" pitchFamily="34" charset="0"/>
              </a:rPr>
              <a:t>Tubular</a:t>
            </a:r>
            <a:r>
              <a:rPr lang="tr-TR" dirty="0" smtClean="0">
                <a:solidFill>
                  <a:srgbClr val="FF0000"/>
                </a:solidFill>
                <a:latin typeface="+mj-lt"/>
                <a:cs typeface="Arial" pitchFamily="34" charset="0"/>
              </a:rPr>
              <a:t> </a:t>
            </a:r>
            <a:r>
              <a:rPr lang="tr-TR" dirty="0" err="1" smtClean="0">
                <a:solidFill>
                  <a:srgbClr val="FF0000"/>
                </a:solidFill>
                <a:latin typeface="+mj-lt"/>
                <a:cs typeface="Arial" pitchFamily="34" charset="0"/>
              </a:rPr>
              <a:t>secretion</a:t>
            </a:r>
            <a:r>
              <a:rPr lang="tr-TR" dirty="0" smtClean="0">
                <a:solidFill>
                  <a:srgbClr val="FF0000"/>
                </a:solidFill>
                <a:latin typeface="+mj-lt"/>
                <a:cs typeface="Arial" pitchFamily="34" charset="0"/>
              </a:rPr>
              <a:t>;</a:t>
            </a:r>
          </a:p>
          <a:p>
            <a:r>
              <a:rPr lang="tr-TR" dirty="0" err="1" smtClean="0">
                <a:solidFill>
                  <a:srgbClr val="FF0000"/>
                </a:solidFill>
                <a:latin typeface="+mj-lt"/>
                <a:cs typeface="Arial" pitchFamily="34" charset="0"/>
              </a:rPr>
              <a:t>Occurs</a:t>
            </a:r>
            <a:r>
              <a:rPr lang="tr-TR" dirty="0" smtClean="0">
                <a:solidFill>
                  <a:srgbClr val="FF0000"/>
                </a:solidFill>
                <a:latin typeface="+mj-lt"/>
                <a:cs typeface="Arial" pitchFamily="34" charset="0"/>
              </a:rPr>
              <a:t> in </a:t>
            </a:r>
            <a:r>
              <a:rPr lang="tr-TR" dirty="0" err="1" smtClean="0">
                <a:solidFill>
                  <a:srgbClr val="FF0000"/>
                </a:solidFill>
                <a:latin typeface="+mj-lt"/>
                <a:cs typeface="Arial" pitchFamily="34" charset="0"/>
              </a:rPr>
              <a:t>proximal</a:t>
            </a:r>
            <a:r>
              <a:rPr lang="tr-TR" dirty="0" smtClean="0">
                <a:solidFill>
                  <a:srgbClr val="FF0000"/>
                </a:solidFill>
                <a:latin typeface="+mj-lt"/>
                <a:cs typeface="Arial" pitchFamily="34" charset="0"/>
              </a:rPr>
              <a:t> </a:t>
            </a:r>
            <a:r>
              <a:rPr lang="tr-TR" dirty="0" err="1" smtClean="0">
                <a:solidFill>
                  <a:srgbClr val="FF0000"/>
                </a:solidFill>
                <a:latin typeface="+mj-lt"/>
                <a:cs typeface="Arial" pitchFamily="34" charset="0"/>
              </a:rPr>
              <a:t>tubules</a:t>
            </a:r>
            <a:endParaRPr lang="tr-TR" dirty="0" smtClean="0">
              <a:solidFill>
                <a:srgbClr val="FF0000"/>
              </a:solidFill>
              <a:latin typeface="+mj-lt"/>
              <a:cs typeface="Arial" pitchFamily="34" charset="0"/>
            </a:endParaRPr>
          </a:p>
          <a:p>
            <a:r>
              <a:rPr lang="tr-TR" dirty="0" err="1" smtClean="0">
                <a:solidFill>
                  <a:srgbClr val="FF0000"/>
                </a:solidFill>
                <a:latin typeface="+mj-lt"/>
                <a:cs typeface="Arial" pitchFamily="34" charset="0"/>
              </a:rPr>
              <a:t>Acidic</a:t>
            </a:r>
            <a:r>
              <a:rPr lang="tr-TR" dirty="0" smtClean="0">
                <a:solidFill>
                  <a:srgbClr val="FF0000"/>
                </a:solidFill>
                <a:latin typeface="+mj-lt"/>
                <a:cs typeface="Arial" pitchFamily="34" charset="0"/>
              </a:rPr>
              <a:t> </a:t>
            </a:r>
            <a:r>
              <a:rPr lang="tr-TR" dirty="0" err="1" smtClean="0">
                <a:solidFill>
                  <a:srgbClr val="FF0000"/>
                </a:solidFill>
                <a:latin typeface="+mj-lt"/>
                <a:cs typeface="Arial" pitchFamily="34" charset="0"/>
              </a:rPr>
              <a:t>drugs</a:t>
            </a:r>
            <a:r>
              <a:rPr lang="tr-TR" dirty="0" smtClean="0">
                <a:solidFill>
                  <a:srgbClr val="FF0000"/>
                </a:solidFill>
                <a:latin typeface="+mj-lt"/>
                <a:cs typeface="Arial" pitchFamily="34" charset="0"/>
              </a:rPr>
              <a:t> </a:t>
            </a:r>
            <a:r>
              <a:rPr lang="tr-TR" dirty="0" err="1" smtClean="0">
                <a:solidFill>
                  <a:srgbClr val="FF0000"/>
                </a:solidFill>
                <a:latin typeface="+mj-lt"/>
                <a:cs typeface="Arial" pitchFamily="34" charset="0"/>
              </a:rPr>
              <a:t>with</a:t>
            </a:r>
            <a:r>
              <a:rPr lang="tr-TR" dirty="0" smtClean="0">
                <a:solidFill>
                  <a:srgbClr val="FF0000"/>
                </a:solidFill>
                <a:latin typeface="+mj-lt"/>
                <a:cs typeface="Arial" pitchFamily="34" charset="0"/>
              </a:rPr>
              <a:t> </a:t>
            </a:r>
            <a:r>
              <a:rPr lang="tr-TR" dirty="0" err="1" smtClean="0">
                <a:solidFill>
                  <a:srgbClr val="FF0000"/>
                </a:solidFill>
                <a:latin typeface="+mj-lt"/>
                <a:cs typeface="Arial" pitchFamily="34" charset="0"/>
              </a:rPr>
              <a:t>anionic</a:t>
            </a:r>
            <a:r>
              <a:rPr lang="tr-TR" dirty="0" smtClean="0">
                <a:solidFill>
                  <a:srgbClr val="FF0000"/>
                </a:solidFill>
                <a:latin typeface="+mj-lt"/>
                <a:cs typeface="Arial" pitchFamily="34" charset="0"/>
              </a:rPr>
              <a:t> </a:t>
            </a:r>
            <a:r>
              <a:rPr lang="tr-TR" dirty="0" err="1" smtClean="0">
                <a:solidFill>
                  <a:srgbClr val="FF0000"/>
                </a:solidFill>
                <a:latin typeface="+mj-lt"/>
                <a:cs typeface="Arial" pitchFamily="34" charset="0"/>
              </a:rPr>
              <a:t>transporter</a:t>
            </a:r>
            <a:endParaRPr lang="tr-TR" dirty="0" smtClean="0">
              <a:solidFill>
                <a:srgbClr val="FF0000"/>
              </a:solidFill>
              <a:latin typeface="+mj-lt"/>
              <a:cs typeface="Arial" pitchFamily="34" charset="0"/>
            </a:endParaRPr>
          </a:p>
          <a:p>
            <a:r>
              <a:rPr lang="tr-TR" dirty="0" err="1" smtClean="0">
                <a:solidFill>
                  <a:srgbClr val="FF0000"/>
                </a:solidFill>
                <a:latin typeface="+mj-lt"/>
                <a:cs typeface="Arial" pitchFamily="34" charset="0"/>
              </a:rPr>
              <a:t>Basic</a:t>
            </a:r>
            <a:r>
              <a:rPr lang="tr-TR" dirty="0" smtClean="0">
                <a:solidFill>
                  <a:srgbClr val="FF0000"/>
                </a:solidFill>
                <a:latin typeface="+mj-lt"/>
                <a:cs typeface="Arial" pitchFamily="34" charset="0"/>
              </a:rPr>
              <a:t> </a:t>
            </a:r>
            <a:r>
              <a:rPr lang="tr-TR" dirty="0" err="1" smtClean="0">
                <a:solidFill>
                  <a:srgbClr val="FF0000"/>
                </a:solidFill>
                <a:latin typeface="+mj-lt"/>
                <a:cs typeface="Arial" pitchFamily="34" charset="0"/>
              </a:rPr>
              <a:t>drugs</a:t>
            </a:r>
            <a:r>
              <a:rPr lang="tr-TR" dirty="0" smtClean="0">
                <a:solidFill>
                  <a:srgbClr val="FF0000"/>
                </a:solidFill>
                <a:latin typeface="+mj-lt"/>
                <a:cs typeface="Arial" pitchFamily="34" charset="0"/>
              </a:rPr>
              <a:t> </a:t>
            </a:r>
            <a:r>
              <a:rPr lang="tr-TR" dirty="0" err="1" smtClean="0">
                <a:solidFill>
                  <a:srgbClr val="FF0000"/>
                </a:solidFill>
                <a:latin typeface="+mj-lt"/>
                <a:cs typeface="Arial" pitchFamily="34" charset="0"/>
              </a:rPr>
              <a:t>with</a:t>
            </a:r>
            <a:r>
              <a:rPr lang="tr-TR" dirty="0" smtClean="0">
                <a:solidFill>
                  <a:srgbClr val="FF0000"/>
                </a:solidFill>
                <a:latin typeface="+mj-lt"/>
                <a:cs typeface="Arial" pitchFamily="34" charset="0"/>
              </a:rPr>
              <a:t> </a:t>
            </a:r>
            <a:r>
              <a:rPr lang="tr-TR" dirty="0" err="1" smtClean="0">
                <a:solidFill>
                  <a:srgbClr val="FF0000"/>
                </a:solidFill>
                <a:latin typeface="+mj-lt"/>
                <a:cs typeface="Arial" pitchFamily="34" charset="0"/>
              </a:rPr>
              <a:t>cationic</a:t>
            </a:r>
            <a:r>
              <a:rPr lang="tr-TR" dirty="0" smtClean="0">
                <a:solidFill>
                  <a:srgbClr val="FF0000"/>
                </a:solidFill>
                <a:latin typeface="+mj-lt"/>
                <a:cs typeface="Arial" pitchFamily="34" charset="0"/>
              </a:rPr>
              <a:t> </a:t>
            </a:r>
            <a:r>
              <a:rPr lang="tr-TR" dirty="0" err="1" smtClean="0">
                <a:solidFill>
                  <a:srgbClr val="FF0000"/>
                </a:solidFill>
                <a:latin typeface="+mj-lt"/>
                <a:cs typeface="Arial" pitchFamily="34" charset="0"/>
              </a:rPr>
              <a:t>transporter</a:t>
            </a:r>
            <a:endParaRPr lang="tr-TR" dirty="0" smtClean="0">
              <a:solidFill>
                <a:srgbClr val="FF0000"/>
              </a:solidFill>
              <a:latin typeface="+mj-lt"/>
              <a:cs typeface="Arial" pitchFamily="34" charset="0"/>
            </a:endParaRPr>
          </a:p>
          <a:p>
            <a:r>
              <a:rPr lang="tr-TR" dirty="0" err="1" smtClean="0">
                <a:solidFill>
                  <a:srgbClr val="FF0000"/>
                </a:solidFill>
                <a:latin typeface="+mj-lt"/>
                <a:cs typeface="Arial" pitchFamily="34" charset="0"/>
              </a:rPr>
              <a:t>Probenecid</a:t>
            </a:r>
            <a:r>
              <a:rPr lang="tr-TR" dirty="0" smtClean="0">
                <a:solidFill>
                  <a:srgbClr val="FF0000"/>
                </a:solidFill>
                <a:latin typeface="+mj-lt"/>
                <a:cs typeface="Arial" pitchFamily="34" charset="0"/>
              </a:rPr>
              <a:t>-</a:t>
            </a:r>
            <a:r>
              <a:rPr lang="tr-TR" dirty="0" err="1" smtClean="0">
                <a:solidFill>
                  <a:srgbClr val="FF0000"/>
                </a:solidFill>
                <a:latin typeface="+mj-lt"/>
                <a:cs typeface="Arial" pitchFamily="34" charset="0"/>
              </a:rPr>
              <a:t>penicillin</a:t>
            </a:r>
            <a:r>
              <a:rPr lang="tr-TR" dirty="0" smtClean="0">
                <a:solidFill>
                  <a:srgbClr val="FF0000"/>
                </a:solidFill>
                <a:latin typeface="+mj-lt"/>
                <a:cs typeface="Arial" pitchFamily="34" charset="0"/>
              </a:rPr>
              <a:t>, </a:t>
            </a:r>
            <a:r>
              <a:rPr lang="tr-TR" dirty="0" err="1" smtClean="0">
                <a:solidFill>
                  <a:srgbClr val="FF0000"/>
                </a:solidFill>
                <a:latin typeface="+mj-lt"/>
                <a:cs typeface="Arial" pitchFamily="34" charset="0"/>
              </a:rPr>
              <a:t>anionic</a:t>
            </a:r>
            <a:r>
              <a:rPr lang="tr-TR" dirty="0" smtClean="0">
                <a:solidFill>
                  <a:srgbClr val="FF0000"/>
                </a:solidFill>
                <a:latin typeface="+mj-lt"/>
                <a:cs typeface="Arial" pitchFamily="34" charset="0"/>
              </a:rPr>
              <a:t> t</a:t>
            </a:r>
          </a:p>
          <a:p>
            <a:r>
              <a:rPr lang="tr-TR" dirty="0" err="1" smtClean="0">
                <a:solidFill>
                  <a:srgbClr val="FF0000"/>
                </a:solidFill>
                <a:latin typeface="+mj-lt"/>
                <a:cs typeface="Arial" pitchFamily="34" charset="0"/>
              </a:rPr>
              <a:t>Probenecid</a:t>
            </a:r>
            <a:r>
              <a:rPr lang="tr-TR" dirty="0" smtClean="0">
                <a:solidFill>
                  <a:srgbClr val="FF0000"/>
                </a:solidFill>
                <a:latin typeface="+mj-lt"/>
                <a:cs typeface="Arial" pitchFamily="34" charset="0"/>
              </a:rPr>
              <a:t>-</a:t>
            </a:r>
            <a:r>
              <a:rPr lang="tr-TR" dirty="0" err="1" smtClean="0">
                <a:solidFill>
                  <a:srgbClr val="FF0000"/>
                </a:solidFill>
                <a:latin typeface="+mj-lt"/>
                <a:cs typeface="Arial" pitchFamily="34" charset="0"/>
              </a:rPr>
              <a:t>uric</a:t>
            </a:r>
            <a:r>
              <a:rPr lang="tr-TR" dirty="0" smtClean="0">
                <a:solidFill>
                  <a:srgbClr val="FF0000"/>
                </a:solidFill>
                <a:latin typeface="+mj-lt"/>
                <a:cs typeface="Arial" pitchFamily="34" charset="0"/>
              </a:rPr>
              <a:t> </a:t>
            </a:r>
            <a:r>
              <a:rPr lang="tr-TR" dirty="0" err="1" smtClean="0">
                <a:solidFill>
                  <a:srgbClr val="FF0000"/>
                </a:solidFill>
                <a:latin typeface="+mj-lt"/>
                <a:cs typeface="Arial" pitchFamily="34" charset="0"/>
              </a:rPr>
              <a:t>acid</a:t>
            </a:r>
            <a:r>
              <a:rPr lang="tr-TR" dirty="0" smtClean="0">
                <a:solidFill>
                  <a:srgbClr val="FF0000"/>
                </a:solidFill>
                <a:latin typeface="+mj-lt"/>
                <a:cs typeface="Arial" pitchFamily="34" charset="0"/>
              </a:rPr>
              <a:t>, </a:t>
            </a:r>
            <a:r>
              <a:rPr lang="tr-TR" dirty="0" err="1" smtClean="0">
                <a:solidFill>
                  <a:srgbClr val="FF0000"/>
                </a:solidFill>
                <a:latin typeface="+mj-lt"/>
                <a:cs typeface="Arial" pitchFamily="34" charset="0"/>
              </a:rPr>
              <a:t>anionic</a:t>
            </a:r>
            <a:r>
              <a:rPr lang="tr-TR" dirty="0" smtClean="0">
                <a:solidFill>
                  <a:srgbClr val="FF0000"/>
                </a:solidFill>
                <a:latin typeface="+mj-lt"/>
                <a:cs typeface="Arial" pitchFamily="34" charset="0"/>
              </a:rPr>
              <a:t> t</a:t>
            </a:r>
          </a:p>
          <a:p>
            <a:endParaRPr lang="tr-TR" dirty="0" smtClean="0">
              <a:latin typeface="Arial" pitchFamily="34" charset="0"/>
              <a:cs typeface="Arial"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Pulmonary</a:t>
            </a:r>
            <a:r>
              <a:rPr lang="tr-TR" dirty="0" smtClean="0"/>
              <a:t> </a:t>
            </a:r>
            <a:r>
              <a:rPr lang="tr-TR" dirty="0" err="1" smtClean="0"/>
              <a:t>Elimination</a:t>
            </a:r>
            <a:endParaRPr lang="tr-TR" dirty="0"/>
          </a:p>
        </p:txBody>
      </p:sp>
      <p:sp>
        <p:nvSpPr>
          <p:cNvPr id="3" name="2 İçerik Yer Tutucusu"/>
          <p:cNvSpPr>
            <a:spLocks noGrp="1"/>
          </p:cNvSpPr>
          <p:nvPr>
            <p:ph idx="1"/>
          </p:nvPr>
        </p:nvSpPr>
        <p:spPr/>
        <p:txBody>
          <a:bodyPr/>
          <a:lstStyle/>
          <a:p>
            <a:r>
              <a:rPr lang="tr-TR" dirty="0" err="1" smtClean="0"/>
              <a:t>Gases</a:t>
            </a:r>
            <a:endParaRPr lang="tr-TR" dirty="0" smtClean="0"/>
          </a:p>
          <a:p>
            <a:r>
              <a:rPr lang="tr-TR" dirty="0" err="1" smtClean="0"/>
              <a:t>Volatile</a:t>
            </a:r>
            <a:r>
              <a:rPr lang="tr-TR" dirty="0" smtClean="0"/>
              <a:t> </a:t>
            </a:r>
            <a:r>
              <a:rPr lang="tr-TR" dirty="0" err="1" smtClean="0"/>
              <a:t>compounds</a:t>
            </a:r>
            <a:endParaRPr lang="tr-TR" dirty="0" smtClean="0"/>
          </a:p>
          <a:p>
            <a:r>
              <a:rPr lang="tr-TR" dirty="0" err="1" smtClean="0"/>
              <a:t>Passive</a:t>
            </a:r>
            <a:r>
              <a:rPr lang="tr-TR" dirty="0" smtClean="0"/>
              <a:t> </a:t>
            </a:r>
            <a:r>
              <a:rPr lang="tr-TR" dirty="0" err="1" smtClean="0"/>
              <a:t>difusion</a:t>
            </a:r>
            <a:endParaRPr lang="tr-TR" dirty="0" smtClean="0"/>
          </a:p>
          <a:p>
            <a:r>
              <a:rPr lang="tr-TR" dirty="0" err="1" smtClean="0"/>
              <a:t>Isofluorane</a:t>
            </a:r>
            <a:r>
              <a:rPr lang="tr-TR" dirty="0" smtClean="0"/>
              <a:t>, </a:t>
            </a:r>
            <a:r>
              <a:rPr lang="tr-TR" dirty="0" err="1" smtClean="0"/>
              <a:t>nitrogen</a:t>
            </a:r>
            <a:r>
              <a:rPr lang="tr-TR" dirty="0" smtClean="0"/>
              <a:t> </a:t>
            </a:r>
            <a:r>
              <a:rPr lang="tr-TR" dirty="0" err="1" smtClean="0"/>
              <a:t>protoxide</a:t>
            </a:r>
            <a:r>
              <a:rPr lang="tr-TR" dirty="0" smtClean="0"/>
              <a:t>, </a:t>
            </a:r>
            <a:r>
              <a:rPr lang="tr-TR" dirty="0" err="1" smtClean="0"/>
              <a:t>halothane</a:t>
            </a:r>
            <a:endParaRPr lang="tr-T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err="1" smtClean="0"/>
              <a:t>Other</a:t>
            </a:r>
            <a:r>
              <a:rPr lang="tr-TR" dirty="0" smtClean="0"/>
              <a:t> </a:t>
            </a:r>
            <a:r>
              <a:rPr lang="tr-TR" dirty="0" err="1" smtClean="0"/>
              <a:t>ways</a:t>
            </a:r>
            <a:r>
              <a:rPr lang="tr-TR" dirty="0" smtClean="0"/>
              <a:t> </a:t>
            </a:r>
            <a:r>
              <a:rPr lang="tr-TR" dirty="0" err="1" smtClean="0"/>
              <a:t>for</a:t>
            </a:r>
            <a:r>
              <a:rPr lang="tr-TR" dirty="0" smtClean="0"/>
              <a:t> </a:t>
            </a:r>
            <a:r>
              <a:rPr lang="tr-TR" dirty="0" err="1" smtClean="0"/>
              <a:t>elimination</a:t>
            </a:r>
            <a:endParaRPr lang="tr-TR" dirty="0"/>
          </a:p>
        </p:txBody>
      </p:sp>
      <p:sp>
        <p:nvSpPr>
          <p:cNvPr id="3" name="2 İçerik Yer Tutucusu"/>
          <p:cNvSpPr>
            <a:spLocks noGrp="1"/>
          </p:cNvSpPr>
          <p:nvPr>
            <p:ph idx="1"/>
          </p:nvPr>
        </p:nvSpPr>
        <p:spPr/>
        <p:txBody>
          <a:bodyPr/>
          <a:lstStyle/>
          <a:p>
            <a:r>
              <a:rPr lang="tr-TR" dirty="0" err="1" smtClean="0"/>
              <a:t>Into</a:t>
            </a:r>
            <a:r>
              <a:rPr lang="tr-TR" dirty="0" smtClean="0"/>
              <a:t> </a:t>
            </a:r>
            <a:r>
              <a:rPr lang="tr-TR" dirty="0" err="1" smtClean="0"/>
              <a:t>the</a:t>
            </a:r>
            <a:r>
              <a:rPr lang="tr-TR" dirty="0" smtClean="0"/>
              <a:t> </a:t>
            </a:r>
            <a:r>
              <a:rPr lang="tr-TR" dirty="0" err="1" smtClean="0"/>
              <a:t>breast</a:t>
            </a:r>
            <a:r>
              <a:rPr lang="tr-TR" dirty="0" smtClean="0"/>
              <a:t> </a:t>
            </a:r>
            <a:r>
              <a:rPr lang="tr-TR" dirty="0" err="1" smtClean="0"/>
              <a:t>milk</a:t>
            </a:r>
            <a:r>
              <a:rPr lang="tr-TR" dirty="0" smtClean="0"/>
              <a:t> (</a:t>
            </a:r>
            <a:r>
              <a:rPr lang="tr-TR" dirty="0" err="1" smtClean="0"/>
              <a:t>ethanol</a:t>
            </a:r>
            <a:r>
              <a:rPr lang="tr-TR" dirty="0" smtClean="0"/>
              <a:t>, </a:t>
            </a:r>
            <a:r>
              <a:rPr lang="tr-TR" dirty="0" err="1" smtClean="0"/>
              <a:t>ether</a:t>
            </a:r>
            <a:r>
              <a:rPr lang="tr-TR" dirty="0" smtClean="0"/>
              <a:t> …)</a:t>
            </a:r>
          </a:p>
          <a:p>
            <a:r>
              <a:rPr lang="tr-TR" dirty="0" err="1" smtClean="0"/>
              <a:t>Lacrima</a:t>
            </a:r>
            <a:endParaRPr lang="tr-TR" dirty="0" smtClean="0"/>
          </a:p>
          <a:p>
            <a:r>
              <a:rPr lang="tr-TR" dirty="0" err="1" smtClean="0"/>
              <a:t>Saliva</a:t>
            </a:r>
            <a:r>
              <a:rPr lang="tr-TR" dirty="0" smtClean="0"/>
              <a:t> (</a:t>
            </a:r>
            <a:r>
              <a:rPr lang="tr-TR" dirty="0" err="1" smtClean="0"/>
              <a:t>Li</a:t>
            </a:r>
            <a:r>
              <a:rPr lang="tr-TR" dirty="0" smtClean="0"/>
              <a:t>+, </a:t>
            </a:r>
            <a:r>
              <a:rPr lang="tr-TR" dirty="0" err="1" smtClean="0"/>
              <a:t>iodide</a:t>
            </a:r>
            <a:r>
              <a:rPr lang="tr-TR" dirty="0" smtClean="0"/>
              <a:t>, </a:t>
            </a:r>
            <a:r>
              <a:rPr lang="tr-TR" dirty="0" err="1" smtClean="0"/>
              <a:t>bromide</a:t>
            </a:r>
            <a:r>
              <a:rPr lang="tr-TR" dirty="0" smtClean="0"/>
              <a:t>…)</a:t>
            </a:r>
          </a:p>
          <a:p>
            <a:endParaRPr lang="tr-T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95536" y="1556792"/>
            <a:ext cx="8229600" cy="4325112"/>
          </a:xfrm>
        </p:spPr>
        <p:txBody>
          <a:bodyPr/>
          <a:lstStyle/>
          <a:p>
            <a:pPr>
              <a:buNone/>
            </a:pPr>
            <a:r>
              <a:rPr lang="tr-TR" dirty="0" err="1" smtClean="0">
                <a:latin typeface="+mj-lt"/>
                <a:cs typeface="Arial" pitchFamily="34" charset="0"/>
              </a:rPr>
              <a:t>Toxicity</a:t>
            </a:r>
            <a:r>
              <a:rPr lang="tr-TR" dirty="0" smtClean="0">
                <a:latin typeface="+mj-lt"/>
                <a:cs typeface="Arial" pitchFamily="34" charset="0"/>
              </a:rPr>
              <a:t> </a:t>
            </a:r>
            <a:r>
              <a:rPr lang="tr-TR" dirty="0" err="1" smtClean="0">
                <a:latin typeface="+mj-lt"/>
                <a:cs typeface="Arial" pitchFamily="34" charset="0"/>
              </a:rPr>
              <a:t>via</a:t>
            </a:r>
            <a:r>
              <a:rPr lang="tr-TR" dirty="0" smtClean="0">
                <a:latin typeface="+mj-lt"/>
                <a:cs typeface="Arial" pitchFamily="34" charset="0"/>
              </a:rPr>
              <a:t> </a:t>
            </a:r>
            <a:r>
              <a:rPr lang="tr-TR" dirty="0" err="1" smtClean="0">
                <a:latin typeface="+mj-lt"/>
                <a:cs typeface="Arial" pitchFamily="34" charset="0"/>
              </a:rPr>
              <a:t>biotransformation</a:t>
            </a:r>
            <a:endParaRPr lang="tr-TR" dirty="0" smtClean="0">
              <a:latin typeface="+mj-lt"/>
              <a:cs typeface="Arial" pitchFamily="34" charset="0"/>
            </a:endParaRPr>
          </a:p>
          <a:p>
            <a:pPr>
              <a:buNone/>
            </a:pPr>
            <a:endParaRPr lang="tr-TR" dirty="0" smtClean="0">
              <a:latin typeface="+mj-lt"/>
              <a:cs typeface="Arial" pitchFamily="34" charset="0"/>
            </a:endParaRPr>
          </a:p>
          <a:p>
            <a:pPr>
              <a:buNone/>
            </a:pPr>
            <a:r>
              <a:rPr lang="tr-TR" dirty="0" err="1" smtClean="0">
                <a:latin typeface="+mj-lt"/>
                <a:cs typeface="Arial" pitchFamily="34" charset="0"/>
              </a:rPr>
              <a:t>Codein</a:t>
            </a:r>
            <a:r>
              <a:rPr lang="tr-TR" dirty="0" smtClean="0">
                <a:latin typeface="+mj-lt"/>
                <a:cs typeface="Arial" pitchFamily="34" charset="0"/>
              </a:rPr>
              <a:t>       </a:t>
            </a:r>
            <a:r>
              <a:rPr lang="tr-TR" dirty="0" err="1" smtClean="0">
                <a:latin typeface="+mj-lt"/>
                <a:cs typeface="Arial" pitchFamily="34" charset="0"/>
              </a:rPr>
              <a:t>morphine</a:t>
            </a:r>
            <a:endParaRPr lang="tr-TR" dirty="0" smtClean="0">
              <a:latin typeface="+mj-lt"/>
              <a:cs typeface="Arial" pitchFamily="34" charset="0"/>
            </a:endParaRPr>
          </a:p>
          <a:p>
            <a:pPr>
              <a:buNone/>
            </a:pPr>
            <a:r>
              <a:rPr lang="tr-TR" dirty="0" err="1" smtClean="0">
                <a:latin typeface="+mj-lt"/>
                <a:cs typeface="Arial" pitchFamily="34" charset="0"/>
              </a:rPr>
              <a:t>Methyl</a:t>
            </a:r>
            <a:r>
              <a:rPr lang="tr-TR" dirty="0" smtClean="0">
                <a:latin typeface="+mj-lt"/>
                <a:cs typeface="Arial" pitchFamily="34" charset="0"/>
              </a:rPr>
              <a:t> </a:t>
            </a:r>
            <a:r>
              <a:rPr lang="tr-TR" dirty="0" err="1" smtClean="0">
                <a:latin typeface="+mj-lt"/>
                <a:cs typeface="Arial" pitchFamily="34" charset="0"/>
              </a:rPr>
              <a:t>alcohol</a:t>
            </a:r>
            <a:r>
              <a:rPr lang="tr-TR" dirty="0" smtClean="0">
                <a:latin typeface="+mj-lt"/>
                <a:cs typeface="Arial" pitchFamily="34" charset="0"/>
              </a:rPr>
              <a:t>      </a:t>
            </a:r>
            <a:r>
              <a:rPr lang="tr-TR" dirty="0" err="1" smtClean="0">
                <a:latin typeface="+mj-lt"/>
                <a:cs typeface="Arial" pitchFamily="34" charset="0"/>
              </a:rPr>
              <a:t>formaldehid</a:t>
            </a:r>
            <a:r>
              <a:rPr lang="tr-TR" dirty="0" smtClean="0">
                <a:latin typeface="+mj-lt"/>
                <a:cs typeface="Arial" pitchFamily="34" charset="0"/>
              </a:rPr>
              <a:t>        </a:t>
            </a:r>
            <a:r>
              <a:rPr lang="tr-TR" dirty="0" err="1" smtClean="0">
                <a:latin typeface="+mj-lt"/>
                <a:cs typeface="Arial" pitchFamily="34" charset="0"/>
              </a:rPr>
              <a:t>formic</a:t>
            </a:r>
            <a:r>
              <a:rPr lang="tr-TR" dirty="0" smtClean="0">
                <a:latin typeface="+mj-lt"/>
                <a:cs typeface="Arial" pitchFamily="34" charset="0"/>
              </a:rPr>
              <a:t> </a:t>
            </a:r>
            <a:r>
              <a:rPr lang="tr-TR" dirty="0" err="1" smtClean="0">
                <a:latin typeface="+mj-lt"/>
                <a:cs typeface="Arial" pitchFamily="34" charset="0"/>
              </a:rPr>
              <a:t>acide</a:t>
            </a:r>
            <a:endParaRPr lang="tr-TR" dirty="0" smtClean="0">
              <a:latin typeface="+mj-lt"/>
              <a:cs typeface="Arial" pitchFamily="34" charset="0"/>
            </a:endParaRPr>
          </a:p>
          <a:p>
            <a:pPr>
              <a:buNone/>
            </a:pPr>
            <a:r>
              <a:rPr lang="tr-TR" dirty="0" err="1" smtClean="0">
                <a:latin typeface="+mj-lt"/>
                <a:cs typeface="Arial" pitchFamily="34" charset="0"/>
              </a:rPr>
              <a:t>Paracetamol</a:t>
            </a:r>
            <a:r>
              <a:rPr lang="tr-TR" dirty="0" smtClean="0">
                <a:latin typeface="+mj-lt"/>
                <a:cs typeface="Arial" pitchFamily="34" charset="0"/>
              </a:rPr>
              <a:t>       N </a:t>
            </a:r>
            <a:r>
              <a:rPr lang="tr-TR" dirty="0" err="1" smtClean="0">
                <a:latin typeface="+mj-lt"/>
                <a:cs typeface="Arial" pitchFamily="34" charset="0"/>
              </a:rPr>
              <a:t>acetil</a:t>
            </a:r>
            <a:r>
              <a:rPr lang="tr-TR" dirty="0" smtClean="0">
                <a:latin typeface="+mj-lt"/>
                <a:cs typeface="Arial" pitchFamily="34" charset="0"/>
              </a:rPr>
              <a:t> p </a:t>
            </a:r>
            <a:r>
              <a:rPr lang="tr-TR" dirty="0" err="1" smtClean="0">
                <a:latin typeface="+mj-lt"/>
                <a:cs typeface="Arial" pitchFamily="34" charset="0"/>
              </a:rPr>
              <a:t>benzokinonimin</a:t>
            </a:r>
            <a:endParaRPr lang="tr-TR" dirty="0" smtClean="0">
              <a:latin typeface="+mj-lt"/>
              <a:cs typeface="Arial" pitchFamily="34" charset="0"/>
            </a:endParaRPr>
          </a:p>
        </p:txBody>
      </p:sp>
      <p:sp>
        <p:nvSpPr>
          <p:cNvPr id="4" name="3 Sağ Ok"/>
          <p:cNvSpPr/>
          <p:nvPr/>
        </p:nvSpPr>
        <p:spPr>
          <a:xfrm>
            <a:off x="1907704" y="2708920"/>
            <a:ext cx="357190"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4 Sağ Ok"/>
          <p:cNvSpPr/>
          <p:nvPr/>
        </p:nvSpPr>
        <p:spPr>
          <a:xfrm>
            <a:off x="2915816" y="3212976"/>
            <a:ext cx="357190"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5 Sağ Ok"/>
          <p:cNvSpPr/>
          <p:nvPr/>
        </p:nvSpPr>
        <p:spPr>
          <a:xfrm>
            <a:off x="5580112" y="3212976"/>
            <a:ext cx="357190"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6 Sağ Ok"/>
          <p:cNvSpPr/>
          <p:nvPr/>
        </p:nvSpPr>
        <p:spPr>
          <a:xfrm>
            <a:off x="2771800" y="3717032"/>
            <a:ext cx="357190"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medweb.tulane.edu/pharmwiki/lib/exe/fetch.php/pk.png"/>
          <p:cNvPicPr>
            <a:picLocks noChangeAspect="1" noChangeArrowheads="1"/>
          </p:cNvPicPr>
          <p:nvPr/>
        </p:nvPicPr>
        <p:blipFill>
          <a:blip r:embed="rId2" cstate="print"/>
          <a:srcRect/>
          <a:stretch>
            <a:fillRect/>
          </a:stretch>
        </p:blipFill>
        <p:spPr bwMode="auto">
          <a:xfrm>
            <a:off x="323528" y="188640"/>
            <a:ext cx="6912766" cy="4968552"/>
          </a:xfrm>
          <a:prstGeom prst="rect">
            <a:avLst/>
          </a:prstGeom>
          <a:noFill/>
        </p:spPr>
      </p:pic>
      <p:sp>
        <p:nvSpPr>
          <p:cNvPr id="5" name="4 Dikdörtgen"/>
          <p:cNvSpPr/>
          <p:nvPr/>
        </p:nvSpPr>
        <p:spPr>
          <a:xfrm>
            <a:off x="3851920" y="5805264"/>
            <a:ext cx="4572000" cy="646331"/>
          </a:xfrm>
          <a:prstGeom prst="rect">
            <a:avLst/>
          </a:prstGeom>
        </p:spPr>
        <p:txBody>
          <a:bodyPr>
            <a:spAutoFit/>
          </a:bodyPr>
          <a:lstStyle/>
          <a:p>
            <a:r>
              <a:rPr lang="tr-TR" dirty="0" smtClean="0"/>
              <a:t>http://tmedweb.tulane.edu/pharmwiki/lib/exe/fetch.php/pk.png</a:t>
            </a:r>
            <a:endParaRPr lang="tr-T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Oxidation</a:t>
            </a:r>
            <a:r>
              <a:rPr lang="tr-TR" dirty="0" smtClean="0"/>
              <a:t>-</a:t>
            </a:r>
            <a:r>
              <a:rPr lang="tr-TR" dirty="0" err="1" smtClean="0"/>
              <a:t>Reduction</a:t>
            </a:r>
            <a:endParaRPr lang="tr-TR" dirty="0"/>
          </a:p>
        </p:txBody>
      </p:sp>
      <p:sp>
        <p:nvSpPr>
          <p:cNvPr id="3" name="2 İçerik Yer Tutucusu"/>
          <p:cNvSpPr>
            <a:spLocks noGrp="1"/>
          </p:cNvSpPr>
          <p:nvPr>
            <p:ph idx="1"/>
          </p:nvPr>
        </p:nvSpPr>
        <p:spPr/>
        <p:txBody>
          <a:bodyPr/>
          <a:lstStyle/>
          <a:p>
            <a:r>
              <a:rPr lang="tr-TR" dirty="0" smtClean="0">
                <a:latin typeface="+mj-lt"/>
                <a:cs typeface="Arial" pitchFamily="34" charset="0"/>
              </a:rPr>
              <a:t>NAPDH </a:t>
            </a:r>
            <a:r>
              <a:rPr lang="tr-TR" dirty="0" err="1" smtClean="0">
                <a:latin typeface="+mj-lt"/>
                <a:cs typeface="Arial" pitchFamily="34" charset="0"/>
              </a:rPr>
              <a:t>cytochrome</a:t>
            </a:r>
            <a:r>
              <a:rPr lang="tr-TR" dirty="0" smtClean="0">
                <a:latin typeface="+mj-lt"/>
                <a:cs typeface="Arial" pitchFamily="34" charset="0"/>
              </a:rPr>
              <a:t> p450 </a:t>
            </a:r>
            <a:r>
              <a:rPr lang="tr-TR" dirty="0" err="1" smtClean="0">
                <a:latin typeface="+mj-lt"/>
                <a:cs typeface="Arial" pitchFamily="34" charset="0"/>
              </a:rPr>
              <a:t>oxidoreductase</a:t>
            </a:r>
            <a:r>
              <a:rPr lang="tr-TR" dirty="0" smtClean="0">
                <a:latin typeface="+mj-lt"/>
                <a:cs typeface="Arial" pitchFamily="34" charset="0"/>
              </a:rPr>
              <a:t> (POR)</a:t>
            </a:r>
          </a:p>
          <a:p>
            <a:r>
              <a:rPr lang="tr-TR" dirty="0" err="1" smtClean="0">
                <a:latin typeface="+mj-lt"/>
                <a:cs typeface="Arial" pitchFamily="34" charset="0"/>
              </a:rPr>
              <a:t>Cytochrome</a:t>
            </a:r>
            <a:r>
              <a:rPr lang="tr-TR" dirty="0" smtClean="0">
                <a:latin typeface="+mj-lt"/>
                <a:cs typeface="Arial" pitchFamily="34" charset="0"/>
              </a:rPr>
              <a:t> p450 </a:t>
            </a:r>
            <a:r>
              <a:rPr lang="tr-TR" dirty="0" err="1" smtClean="0">
                <a:latin typeface="+mj-lt"/>
                <a:cs typeface="Arial" pitchFamily="34" charset="0"/>
              </a:rPr>
              <a:t>enzymes</a:t>
            </a:r>
            <a:r>
              <a:rPr lang="tr-TR" dirty="0" smtClean="0">
                <a:latin typeface="+mj-lt"/>
                <a:cs typeface="Arial" pitchFamily="34" charset="0"/>
              </a:rPr>
              <a:t> (CYP)</a:t>
            </a:r>
          </a:p>
          <a:p>
            <a:r>
              <a:rPr lang="tr-TR" dirty="0" err="1" smtClean="0">
                <a:latin typeface="+mj-lt"/>
                <a:cs typeface="Arial" pitchFamily="34" charset="0"/>
              </a:rPr>
              <a:t>Microsomal</a:t>
            </a:r>
            <a:r>
              <a:rPr lang="tr-TR" dirty="0" smtClean="0">
                <a:latin typeface="+mj-lt"/>
                <a:cs typeface="Arial" pitchFamily="34" charset="0"/>
              </a:rPr>
              <a:t> </a:t>
            </a:r>
            <a:r>
              <a:rPr lang="tr-TR" dirty="0" err="1" smtClean="0">
                <a:latin typeface="+mj-lt"/>
                <a:cs typeface="Arial" pitchFamily="34" charset="0"/>
              </a:rPr>
              <a:t>drug</a:t>
            </a:r>
            <a:r>
              <a:rPr lang="tr-TR" dirty="0" smtClean="0">
                <a:latin typeface="+mj-lt"/>
                <a:cs typeface="Arial" pitchFamily="34" charset="0"/>
              </a:rPr>
              <a:t> </a:t>
            </a:r>
            <a:r>
              <a:rPr lang="tr-TR" dirty="0" err="1" smtClean="0">
                <a:latin typeface="+mj-lt"/>
                <a:cs typeface="Arial" pitchFamily="34" charset="0"/>
              </a:rPr>
              <a:t>oxidation</a:t>
            </a:r>
            <a:r>
              <a:rPr lang="tr-TR" dirty="0" smtClean="0">
                <a:latin typeface="+mj-lt"/>
                <a:cs typeface="Arial" pitchFamily="34" charset="0"/>
              </a:rPr>
              <a:t> </a:t>
            </a:r>
            <a:r>
              <a:rPr lang="tr-TR" dirty="0" err="1" smtClean="0">
                <a:latin typeface="+mj-lt"/>
                <a:cs typeface="Arial" pitchFamily="34" charset="0"/>
              </a:rPr>
              <a:t>requires</a:t>
            </a:r>
            <a:r>
              <a:rPr lang="tr-TR" dirty="0" smtClean="0">
                <a:latin typeface="+mj-lt"/>
                <a:cs typeface="Arial" pitchFamily="34" charset="0"/>
              </a:rPr>
              <a:t> p450, p450 </a:t>
            </a:r>
            <a:r>
              <a:rPr lang="tr-TR" dirty="0" err="1" smtClean="0">
                <a:latin typeface="+mj-lt"/>
                <a:cs typeface="Arial" pitchFamily="34" charset="0"/>
              </a:rPr>
              <a:t>reductase</a:t>
            </a:r>
            <a:r>
              <a:rPr lang="tr-TR" dirty="0" smtClean="0">
                <a:latin typeface="+mj-lt"/>
                <a:cs typeface="Arial" pitchFamily="34" charset="0"/>
              </a:rPr>
              <a:t>, NADPH, </a:t>
            </a:r>
            <a:r>
              <a:rPr lang="tr-TR" dirty="0" err="1" smtClean="0">
                <a:latin typeface="+mj-lt"/>
                <a:cs typeface="Arial" pitchFamily="34" charset="0"/>
              </a:rPr>
              <a:t>molecular</a:t>
            </a:r>
            <a:r>
              <a:rPr lang="tr-TR" dirty="0" smtClean="0">
                <a:latin typeface="+mj-lt"/>
                <a:cs typeface="Arial" pitchFamily="34" charset="0"/>
              </a:rPr>
              <a:t> </a:t>
            </a:r>
            <a:r>
              <a:rPr lang="tr-TR" dirty="0" err="1" smtClean="0">
                <a:latin typeface="+mj-lt"/>
                <a:cs typeface="Arial" pitchFamily="34" charset="0"/>
              </a:rPr>
              <a:t>oxygen</a:t>
            </a:r>
            <a:endParaRPr lang="tr-TR" dirty="0" smtClean="0">
              <a:latin typeface="+mj-lt"/>
              <a:cs typeface="Arial" pitchFamily="34" charset="0"/>
            </a:endParaRPr>
          </a:p>
          <a:p>
            <a:endParaRPr lang="tr-TR" dirty="0" smtClean="0">
              <a:latin typeface="Arial" pitchFamily="34" charset="0"/>
              <a:cs typeface="Arial"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5" name="4 İçerik Yer Tutucusu" descr="IMG_7252.jpg"/>
          <p:cNvPicPr>
            <a:picLocks noGrp="1" noChangeAspect="1"/>
          </p:cNvPicPr>
          <p:nvPr>
            <p:ph idx="1"/>
          </p:nvPr>
        </p:nvPicPr>
        <p:blipFill>
          <a:blip r:embed="rId2" cstate="print"/>
          <a:stretch>
            <a:fillRect/>
          </a:stretch>
        </p:blipFill>
        <p:spPr>
          <a:xfrm>
            <a:off x="1547664" y="188640"/>
            <a:ext cx="3600400" cy="6216762"/>
          </a:xfrm>
        </p:spPr>
      </p:pic>
      <p:sp>
        <p:nvSpPr>
          <p:cNvPr id="4" name="3 Metin kutusu"/>
          <p:cNvSpPr txBox="1"/>
          <p:nvPr/>
        </p:nvSpPr>
        <p:spPr>
          <a:xfrm>
            <a:off x="3642814" y="6488668"/>
            <a:ext cx="5501186" cy="369332"/>
          </a:xfrm>
          <a:prstGeom prst="rect">
            <a:avLst/>
          </a:prstGeom>
          <a:noFill/>
        </p:spPr>
        <p:txBody>
          <a:bodyPr wrap="none" rtlCol="0">
            <a:spAutoFit/>
          </a:bodyPr>
          <a:lstStyle/>
          <a:p>
            <a:r>
              <a:rPr lang="tr-TR" dirty="0" err="1" smtClean="0"/>
              <a:t>Lippincott</a:t>
            </a:r>
            <a:r>
              <a:rPr lang="tr-TR" dirty="0" smtClean="0"/>
              <a:t> </a:t>
            </a:r>
            <a:r>
              <a:rPr lang="tr-TR" dirty="0" err="1" smtClean="0"/>
              <a:t>Illustrated</a:t>
            </a:r>
            <a:r>
              <a:rPr lang="tr-TR" dirty="0" smtClean="0"/>
              <a:t> </a:t>
            </a:r>
            <a:r>
              <a:rPr lang="tr-TR" dirty="0" err="1" smtClean="0"/>
              <a:t>Reviews</a:t>
            </a:r>
            <a:r>
              <a:rPr lang="tr-TR" dirty="0" smtClean="0"/>
              <a:t>, Pharmacology, 6th </a:t>
            </a:r>
            <a:r>
              <a:rPr lang="tr-TR" dirty="0" err="1" smtClean="0"/>
              <a:t>edition</a:t>
            </a:r>
            <a:endParaRPr lang="tr-T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Human</a:t>
            </a:r>
            <a:r>
              <a:rPr lang="tr-TR" dirty="0" smtClean="0"/>
              <a:t> </a:t>
            </a:r>
            <a:r>
              <a:rPr lang="tr-TR" dirty="0" err="1" smtClean="0"/>
              <a:t>liver</a:t>
            </a:r>
            <a:r>
              <a:rPr lang="tr-TR" dirty="0" smtClean="0"/>
              <a:t> p450 </a:t>
            </a:r>
            <a:r>
              <a:rPr lang="tr-TR" dirty="0" err="1" smtClean="0"/>
              <a:t>enzymes</a:t>
            </a:r>
            <a:endParaRPr lang="tr-TR" dirty="0"/>
          </a:p>
        </p:txBody>
      </p:sp>
      <p:sp>
        <p:nvSpPr>
          <p:cNvPr id="3" name="2 İçerik Yer Tutucusu"/>
          <p:cNvSpPr>
            <a:spLocks noGrp="1"/>
          </p:cNvSpPr>
          <p:nvPr>
            <p:ph idx="1"/>
          </p:nvPr>
        </p:nvSpPr>
        <p:spPr/>
        <p:txBody>
          <a:bodyPr>
            <a:normAutofit fontScale="92500" lnSpcReduction="10000"/>
          </a:bodyPr>
          <a:lstStyle/>
          <a:p>
            <a:pPr>
              <a:buNone/>
            </a:pPr>
            <a:r>
              <a:rPr lang="tr-TR" dirty="0" smtClean="0">
                <a:latin typeface="+mj-lt"/>
              </a:rPr>
              <a:t>The </a:t>
            </a:r>
            <a:r>
              <a:rPr lang="tr-TR" dirty="0" err="1" smtClean="0">
                <a:latin typeface="+mj-lt"/>
              </a:rPr>
              <a:t>most</a:t>
            </a:r>
            <a:r>
              <a:rPr lang="tr-TR" dirty="0" smtClean="0">
                <a:latin typeface="+mj-lt"/>
              </a:rPr>
              <a:t> </a:t>
            </a:r>
            <a:r>
              <a:rPr lang="tr-TR" dirty="0" err="1" smtClean="0">
                <a:latin typeface="+mj-lt"/>
              </a:rPr>
              <a:t>important</a:t>
            </a:r>
            <a:r>
              <a:rPr lang="tr-TR" dirty="0" smtClean="0">
                <a:latin typeface="+mj-lt"/>
              </a:rPr>
              <a:t> </a:t>
            </a:r>
            <a:r>
              <a:rPr lang="tr-TR" dirty="0" err="1" smtClean="0">
                <a:latin typeface="+mj-lt"/>
              </a:rPr>
              <a:t>forms</a:t>
            </a:r>
            <a:r>
              <a:rPr lang="tr-TR" dirty="0" smtClean="0">
                <a:latin typeface="+mj-lt"/>
              </a:rPr>
              <a:t>:</a:t>
            </a:r>
          </a:p>
          <a:p>
            <a:r>
              <a:rPr lang="tr-TR" dirty="0" smtClean="0">
                <a:latin typeface="+mj-lt"/>
              </a:rPr>
              <a:t>CYP1A2</a:t>
            </a:r>
          </a:p>
          <a:p>
            <a:r>
              <a:rPr lang="tr-TR" dirty="0" smtClean="0">
                <a:latin typeface="+mj-lt"/>
              </a:rPr>
              <a:t>CYP2A6</a:t>
            </a:r>
          </a:p>
          <a:p>
            <a:r>
              <a:rPr lang="tr-TR" dirty="0" smtClean="0">
                <a:latin typeface="+mj-lt"/>
              </a:rPr>
              <a:t>CYP2B6</a:t>
            </a:r>
          </a:p>
          <a:p>
            <a:r>
              <a:rPr lang="tr-TR" dirty="0" smtClean="0">
                <a:latin typeface="+mj-lt"/>
              </a:rPr>
              <a:t>CYP2C9</a:t>
            </a:r>
          </a:p>
          <a:p>
            <a:r>
              <a:rPr lang="tr-TR" dirty="0" smtClean="0">
                <a:latin typeface="+mj-lt"/>
              </a:rPr>
              <a:t>CYP2D6</a:t>
            </a:r>
          </a:p>
          <a:p>
            <a:r>
              <a:rPr lang="tr-TR" dirty="0" smtClean="0">
                <a:latin typeface="+mj-lt"/>
              </a:rPr>
              <a:t>CYP2E1</a:t>
            </a:r>
          </a:p>
          <a:p>
            <a:r>
              <a:rPr lang="tr-TR" dirty="0" smtClean="0">
                <a:latin typeface="+mj-lt"/>
              </a:rPr>
              <a:t>CYP3A4 (</a:t>
            </a:r>
            <a:r>
              <a:rPr lang="tr-TR" dirty="0" err="1" smtClean="0">
                <a:latin typeface="+mj-lt"/>
              </a:rPr>
              <a:t>responsible</a:t>
            </a:r>
            <a:r>
              <a:rPr lang="tr-TR" dirty="0" smtClean="0">
                <a:latin typeface="+mj-lt"/>
              </a:rPr>
              <a:t> </a:t>
            </a:r>
            <a:r>
              <a:rPr lang="tr-TR" dirty="0" err="1" smtClean="0">
                <a:latin typeface="+mj-lt"/>
              </a:rPr>
              <a:t>for</a:t>
            </a:r>
            <a:r>
              <a:rPr lang="tr-TR" dirty="0" smtClean="0">
                <a:latin typeface="+mj-lt"/>
              </a:rPr>
              <a:t> </a:t>
            </a:r>
            <a:r>
              <a:rPr lang="tr-TR" dirty="0" err="1" smtClean="0">
                <a:latin typeface="+mj-lt"/>
              </a:rPr>
              <a:t>the</a:t>
            </a:r>
            <a:r>
              <a:rPr lang="tr-TR" dirty="0" smtClean="0">
                <a:latin typeface="+mj-lt"/>
              </a:rPr>
              <a:t> </a:t>
            </a:r>
            <a:r>
              <a:rPr lang="tr-TR" dirty="0" err="1" smtClean="0">
                <a:latin typeface="+mj-lt"/>
              </a:rPr>
              <a:t>metabolism</a:t>
            </a:r>
            <a:r>
              <a:rPr lang="tr-TR" dirty="0" smtClean="0">
                <a:latin typeface="+mj-lt"/>
              </a:rPr>
              <a:t> of </a:t>
            </a:r>
            <a:r>
              <a:rPr lang="tr-TR" dirty="0" err="1" smtClean="0">
                <a:latin typeface="+mj-lt"/>
              </a:rPr>
              <a:t>over</a:t>
            </a:r>
            <a:r>
              <a:rPr lang="tr-TR" dirty="0" smtClean="0">
                <a:latin typeface="+mj-lt"/>
              </a:rPr>
              <a:t> %50 of </a:t>
            </a:r>
            <a:r>
              <a:rPr lang="tr-TR" dirty="0" err="1" smtClean="0">
                <a:latin typeface="+mj-lt"/>
              </a:rPr>
              <a:t>the</a:t>
            </a:r>
            <a:r>
              <a:rPr lang="tr-TR" dirty="0" smtClean="0">
                <a:latin typeface="+mj-lt"/>
              </a:rPr>
              <a:t> </a:t>
            </a:r>
            <a:r>
              <a:rPr lang="tr-TR" dirty="0" err="1" smtClean="0">
                <a:latin typeface="+mj-lt"/>
              </a:rPr>
              <a:t>prescribed</a:t>
            </a:r>
            <a:r>
              <a:rPr lang="tr-TR" dirty="0" smtClean="0">
                <a:latin typeface="+mj-lt"/>
              </a:rPr>
              <a:t> </a:t>
            </a:r>
            <a:r>
              <a:rPr lang="tr-TR" dirty="0" err="1" smtClean="0">
                <a:latin typeface="+mj-lt"/>
              </a:rPr>
              <a:t>drugs</a:t>
            </a:r>
            <a:r>
              <a:rPr lang="tr-TR" dirty="0" smtClean="0">
                <a:latin typeface="+mj-lt"/>
              </a:rPr>
              <a:t>)</a:t>
            </a:r>
            <a:endParaRPr lang="tr-TR" dirty="0">
              <a:latin typeface="+mj-lt"/>
            </a:endParaRPr>
          </a:p>
        </p:txBody>
      </p:sp>
    </p:spTree>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8382</TotalTime>
  <Words>951</Words>
  <Application>Microsoft Office PowerPoint</Application>
  <PresentationFormat>Ekran Gösterisi (4:3)</PresentationFormat>
  <Paragraphs>150</Paragraphs>
  <Slides>48</Slides>
  <Notes>0</Notes>
  <HiddenSlides>0</HiddenSlides>
  <MMClips>0</MMClips>
  <ScaleCrop>false</ScaleCrop>
  <HeadingPairs>
    <vt:vector size="4" baseType="variant">
      <vt:variant>
        <vt:lpstr>Tema</vt:lpstr>
      </vt:variant>
      <vt:variant>
        <vt:i4>1</vt:i4>
      </vt:variant>
      <vt:variant>
        <vt:lpstr>Slayt Başlıkları</vt:lpstr>
      </vt:variant>
      <vt:variant>
        <vt:i4>48</vt:i4>
      </vt:variant>
    </vt:vector>
  </HeadingPairs>
  <TitlesOfParts>
    <vt:vector size="49" baseType="lpstr">
      <vt:lpstr>Ofis Teması</vt:lpstr>
      <vt:lpstr>4 Drug biotransformation </vt:lpstr>
      <vt:lpstr>Slayt 2</vt:lpstr>
      <vt:lpstr>Slayt 3</vt:lpstr>
      <vt:lpstr>Pro-drug</vt:lpstr>
      <vt:lpstr>Slayt 5</vt:lpstr>
      <vt:lpstr>Slayt 6</vt:lpstr>
      <vt:lpstr>Oxidation-Reduction</vt:lpstr>
      <vt:lpstr>Slayt 8</vt:lpstr>
      <vt:lpstr>Human liver p450 enzymes</vt:lpstr>
      <vt:lpstr>Slayt 10</vt:lpstr>
      <vt:lpstr>Slayt 11</vt:lpstr>
      <vt:lpstr>Slayt 12</vt:lpstr>
      <vt:lpstr>Enzyme Induction</vt:lpstr>
      <vt:lpstr>Enzyme Inhibition</vt:lpstr>
      <vt:lpstr>Enterohepatic cycle</vt:lpstr>
      <vt:lpstr>Slayt 16</vt:lpstr>
      <vt:lpstr>Slayt 17</vt:lpstr>
      <vt:lpstr>Slayt 18</vt:lpstr>
      <vt:lpstr>Slayt 19</vt:lpstr>
      <vt:lpstr>Slayt 20</vt:lpstr>
      <vt:lpstr>Phase II reactions</vt:lpstr>
      <vt:lpstr>Metabolism to toxic compounds</vt:lpstr>
      <vt:lpstr>Clinical relevance of drug metabolism</vt:lpstr>
      <vt:lpstr>Elimination</vt:lpstr>
      <vt:lpstr>Clearance</vt:lpstr>
      <vt:lpstr>Steady state concentration</vt:lpstr>
      <vt:lpstr>Slayt 27</vt:lpstr>
      <vt:lpstr>Slayt 28</vt:lpstr>
      <vt:lpstr>Slayt 29</vt:lpstr>
      <vt:lpstr>Slayt 30</vt:lpstr>
      <vt:lpstr>Slayt 31</vt:lpstr>
      <vt:lpstr>Slayt 32</vt:lpstr>
      <vt:lpstr>Slayt 33</vt:lpstr>
      <vt:lpstr>Capacity limited elimination</vt:lpstr>
      <vt:lpstr>Slayt 35</vt:lpstr>
      <vt:lpstr>Flow dependent elimination</vt:lpstr>
      <vt:lpstr>Slayt 37</vt:lpstr>
      <vt:lpstr>Half life, t1/2 </vt:lpstr>
      <vt:lpstr>Hepatic Elimination</vt:lpstr>
      <vt:lpstr>Hepatic clearance</vt:lpstr>
      <vt:lpstr>Liver diseases affect elimination of the drugs;</vt:lpstr>
      <vt:lpstr>Renal Elimination</vt:lpstr>
      <vt:lpstr>Slayt 43</vt:lpstr>
      <vt:lpstr>Slayt 44</vt:lpstr>
      <vt:lpstr>Slayt 45</vt:lpstr>
      <vt:lpstr>Slayt 46</vt:lpstr>
      <vt:lpstr>Pulmonary Elimination</vt:lpstr>
      <vt:lpstr>Other ways for elimination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ebru</dc:creator>
  <cp:lastModifiedBy>ebru</cp:lastModifiedBy>
  <cp:revision>457</cp:revision>
  <dcterms:created xsi:type="dcterms:W3CDTF">2016-09-26T08:55:45Z</dcterms:created>
  <dcterms:modified xsi:type="dcterms:W3CDTF">2020-10-15T10:33:02Z</dcterms:modified>
</cp:coreProperties>
</file>