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92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1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82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64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40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690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59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23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68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84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63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3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61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54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1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4AA2-A503-4D0F-92E6-30CCFFB79AA8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367613-288B-4F46-87AD-9BAE29C944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05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Fel</a:t>
            </a:r>
            <a:r>
              <a:rPr lang="tr-TR" dirty="0" smtClean="0"/>
              <a:t> 215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İslam Felsefesinin Doğuşu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571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384735"/>
            <a:ext cx="8596668" cy="3880773"/>
          </a:xfrm>
        </p:spPr>
        <p:txBody>
          <a:bodyPr/>
          <a:lstStyle/>
          <a:p>
            <a:r>
              <a:rPr lang="tr-TR" dirty="0" smtClean="0"/>
              <a:t>Çeviri nedenleri:</a:t>
            </a:r>
          </a:p>
          <a:p>
            <a:endParaRPr lang="tr-TR" dirty="0"/>
          </a:p>
          <a:p>
            <a:r>
              <a:rPr lang="tr-TR" dirty="0" smtClean="0"/>
              <a:t>1- Pratik ihtiyaçlar,</a:t>
            </a:r>
          </a:p>
          <a:p>
            <a:endParaRPr lang="tr-TR" dirty="0"/>
          </a:p>
          <a:p>
            <a:r>
              <a:rPr lang="tr-TR" dirty="0" smtClean="0"/>
              <a:t>2- Halifelerin Helenistik kültüre olan ilgisi,</a:t>
            </a:r>
          </a:p>
          <a:p>
            <a:endParaRPr lang="tr-TR" dirty="0"/>
          </a:p>
          <a:p>
            <a:r>
              <a:rPr lang="tr-TR" dirty="0" smtClean="0"/>
              <a:t>3-Vezirlerin yabancı kökenli olması,</a:t>
            </a:r>
          </a:p>
          <a:p>
            <a:endParaRPr lang="tr-TR" dirty="0"/>
          </a:p>
          <a:p>
            <a:r>
              <a:rPr lang="tr-TR" dirty="0" smtClean="0"/>
              <a:t>4-Ticari merkez olarak Bağdat’ın etkisi.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92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8061" y="996807"/>
            <a:ext cx="8596668" cy="3880773"/>
          </a:xfrm>
        </p:spPr>
        <p:txBody>
          <a:bodyPr/>
          <a:lstStyle/>
          <a:p>
            <a:r>
              <a:rPr lang="tr-TR" dirty="0" smtClean="0"/>
              <a:t>Galen, Aristoteles, Öklid, Platon, Platon’un yeni-</a:t>
            </a:r>
            <a:r>
              <a:rPr lang="tr-TR" dirty="0" err="1" smtClean="0"/>
              <a:t>platoncu</a:t>
            </a:r>
            <a:r>
              <a:rPr lang="tr-TR" dirty="0" smtClean="0"/>
              <a:t> yorumları ve </a:t>
            </a:r>
            <a:r>
              <a:rPr lang="tr-TR" dirty="0" err="1" smtClean="0"/>
              <a:t>Proclus’un</a:t>
            </a:r>
            <a:r>
              <a:rPr lang="tr-TR" dirty="0" smtClean="0"/>
              <a:t> metinleri Arapçaya ağırlıklı olarak aktarılmıştır.</a:t>
            </a:r>
          </a:p>
          <a:p>
            <a:endParaRPr lang="tr-TR" dirty="0"/>
          </a:p>
          <a:p>
            <a:r>
              <a:rPr lang="tr-TR" dirty="0" smtClean="0"/>
              <a:t>Bağdat, Atina’nın, İskenderiye’nin ve Antakya’nın mirasçısı durumuna gelmiştir. </a:t>
            </a:r>
          </a:p>
          <a:p>
            <a:endParaRPr lang="tr-TR" dirty="0"/>
          </a:p>
          <a:p>
            <a:r>
              <a:rPr lang="tr-TR" dirty="0" err="1" smtClean="0"/>
              <a:t>Yunani</a:t>
            </a:r>
            <a:r>
              <a:rPr lang="tr-TR" dirty="0" smtClean="0"/>
              <a:t> bilginin yanında Türk ve İran bilgisi de Bağdat’ı etkisi altına almıştır. </a:t>
            </a:r>
          </a:p>
          <a:p>
            <a:endParaRPr lang="tr-TR" dirty="0"/>
          </a:p>
          <a:p>
            <a:r>
              <a:rPr lang="tr-TR" dirty="0" smtClean="0"/>
              <a:t>Türk ve İran geleneği </a:t>
            </a:r>
            <a:r>
              <a:rPr lang="tr-TR" dirty="0" err="1" smtClean="0"/>
              <a:t>Merv’den</a:t>
            </a:r>
            <a:r>
              <a:rPr lang="tr-TR" dirty="0" smtClean="0"/>
              <a:t> ve Horasan’dan Bağdat’a taşınmaya başlamıştır.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601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189" y="927535"/>
            <a:ext cx="8596668" cy="3880773"/>
          </a:xfrm>
        </p:spPr>
        <p:txBody>
          <a:bodyPr/>
          <a:lstStyle/>
          <a:p>
            <a:r>
              <a:rPr lang="tr-TR" dirty="0" smtClean="0"/>
              <a:t>Bu dönemde Fıkıh, Felsefe, Kelam ve Tasavvuf ayrı birer epistemolojik alan olan İslam Hukuku’ndan bağımsızlığını ilan etmeye başlamıştır. </a:t>
            </a:r>
          </a:p>
          <a:p>
            <a:endParaRPr lang="tr-TR" dirty="0"/>
          </a:p>
          <a:p>
            <a:r>
              <a:rPr lang="tr-TR" dirty="0" smtClean="0"/>
              <a:t>Bu dönemde iki ana grup ya da </a:t>
            </a:r>
            <a:r>
              <a:rPr lang="tr-TR" dirty="0" err="1" smtClean="0"/>
              <a:t>epistemik</a:t>
            </a:r>
            <a:r>
              <a:rPr lang="tr-TR" dirty="0" smtClean="0"/>
              <a:t> topluluk ortaya çıkmıştır:</a:t>
            </a:r>
          </a:p>
          <a:p>
            <a:r>
              <a:rPr lang="tr-TR" dirty="0" smtClean="0"/>
              <a:t>1- Filozoflar, </a:t>
            </a:r>
          </a:p>
          <a:p>
            <a:r>
              <a:rPr lang="tr-TR" dirty="0" smtClean="0"/>
              <a:t>ve</a:t>
            </a:r>
          </a:p>
          <a:p>
            <a:r>
              <a:rPr lang="tr-TR" dirty="0" smtClean="0"/>
              <a:t>2- Kelamcılar.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845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273898"/>
            <a:ext cx="8596668" cy="3880773"/>
          </a:xfrm>
        </p:spPr>
        <p:txBody>
          <a:bodyPr/>
          <a:lstStyle/>
          <a:p>
            <a:r>
              <a:rPr lang="tr-TR" dirty="0" smtClean="0"/>
              <a:t>Kaynak</a:t>
            </a:r>
          </a:p>
          <a:p>
            <a:r>
              <a:rPr lang="tr-TR" dirty="0" smtClean="0"/>
              <a:t>Hasan Aydın, İslam Dünyasında Bilim ve Felsefe, Yükseliş ve Duraklama: Bilim ve Ütopya. Sayı 94-95</a:t>
            </a:r>
            <a:r>
              <a:rPr lang="tr-TR" smtClean="0"/>
              <a:t>, Yıl 2002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97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5043" y="775134"/>
            <a:ext cx="8596668" cy="3880773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Ortaçağ’da felsefe, bütün akli bilimleri içermekteydi. Yani fizik, astronomi ve matematik gibi bilimler felsefenin birer şubesiydiler. </a:t>
            </a:r>
            <a:endParaRPr lang="tr-TR" dirty="0"/>
          </a:p>
          <a:p>
            <a:r>
              <a:rPr lang="tr-TR" dirty="0" smtClean="0"/>
              <a:t>Bu bakımdan Ortaçağ boyunca felsefeden konuşurken bunun bütün bilimleri içerdiğini unutmamak gerekir.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-333" r="2191" b="24666"/>
          <a:stretch/>
        </p:blipFill>
        <p:spPr>
          <a:xfrm>
            <a:off x="2876189" y="2591931"/>
            <a:ext cx="3798932" cy="36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4494" y="514670"/>
            <a:ext cx="8495761" cy="1688204"/>
          </a:xfrm>
        </p:spPr>
        <p:txBody>
          <a:bodyPr/>
          <a:lstStyle/>
          <a:p>
            <a:r>
              <a:rPr lang="tr-TR" dirty="0" smtClean="0"/>
              <a:t>İslam Felsefesinin Kuruluş Dönemi</a:t>
            </a:r>
          </a:p>
          <a:p>
            <a:r>
              <a:rPr lang="tr-TR" dirty="0" smtClean="0"/>
              <a:t>Arap Yarımadası’ndan Başlayıp Yayılan Müslüman Orduların Fetih Hareketleri.</a:t>
            </a:r>
          </a:p>
          <a:p>
            <a:r>
              <a:rPr lang="tr-TR" dirty="0" smtClean="0"/>
              <a:t>Abbasiler Devri’ne Kadar Yapılan Fetihler.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84" y="2316510"/>
            <a:ext cx="7641288" cy="35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6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189" y="830553"/>
            <a:ext cx="8596668" cy="3880773"/>
          </a:xfrm>
        </p:spPr>
        <p:txBody>
          <a:bodyPr/>
          <a:lstStyle/>
          <a:p>
            <a:r>
              <a:rPr lang="tr-TR" dirty="0" smtClean="0"/>
              <a:t>Fetihler devam ederken Dört Halife ve </a:t>
            </a:r>
            <a:r>
              <a:rPr lang="tr-TR" dirty="0" err="1" smtClean="0"/>
              <a:t>Emeviler</a:t>
            </a:r>
            <a:r>
              <a:rPr lang="tr-TR" dirty="0" smtClean="0"/>
              <a:t> dönemlerinde İslam felsefesi, İslam din felsefesi (kelam), tasavvuf ve tefsirin hepsi geniş bir yelpaze olarak İslam hukukunun içinde şekillenmiştir.</a:t>
            </a:r>
          </a:p>
          <a:p>
            <a:endParaRPr lang="tr-TR" dirty="0"/>
          </a:p>
          <a:p>
            <a:r>
              <a:rPr lang="tr-TR" dirty="0" smtClean="0"/>
              <a:t>Yine fetihler devrinde, Arap topluluklar fethettikleri yerlerde yeni kültürlerle karşılaşmışlardır.</a:t>
            </a:r>
          </a:p>
          <a:p>
            <a:endParaRPr lang="tr-TR" dirty="0"/>
          </a:p>
          <a:p>
            <a:r>
              <a:rPr lang="tr-TR" dirty="0" smtClean="0"/>
              <a:t>Bu sayede, İran, Türk, Yunan ve Hint kültürleri ile Arap kültürü bir araya gelmiştir.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664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6607" y="719716"/>
            <a:ext cx="8596668" cy="3880773"/>
          </a:xfrm>
        </p:spPr>
        <p:txBody>
          <a:bodyPr/>
          <a:lstStyle/>
          <a:p>
            <a:r>
              <a:rPr lang="tr-TR" dirty="0" smtClean="0"/>
              <a:t>750’de </a:t>
            </a:r>
            <a:r>
              <a:rPr lang="tr-TR" dirty="0" err="1" smtClean="0"/>
              <a:t>Abbasoğulları</a:t>
            </a:r>
            <a:r>
              <a:rPr lang="tr-TR" dirty="0" smtClean="0"/>
              <a:t> bir ihtilalle, </a:t>
            </a:r>
            <a:r>
              <a:rPr lang="tr-TR" dirty="0" err="1" smtClean="0"/>
              <a:t>Emevileri</a:t>
            </a:r>
            <a:r>
              <a:rPr lang="tr-TR" dirty="0" smtClean="0"/>
              <a:t> iktidardan düşürmüş ve yerine geçmişlerdir.</a:t>
            </a:r>
          </a:p>
          <a:p>
            <a:endParaRPr lang="tr-TR" dirty="0"/>
          </a:p>
          <a:p>
            <a:r>
              <a:rPr lang="tr-TR" dirty="0" smtClean="0"/>
              <a:t>Abbasiler devrinde fetih hareketi durgunluk kazanmıştır.</a:t>
            </a:r>
          </a:p>
          <a:p>
            <a:endParaRPr lang="tr-TR" dirty="0"/>
          </a:p>
          <a:p>
            <a:r>
              <a:rPr lang="tr-TR" dirty="0" smtClean="0"/>
              <a:t>Bununla beraber yeni temas edilen kültürlerin felsefi ve bilimsel zenginliği Arapların dikkatini çekmeye başlamıştır. Abbasiler daha çok bu konu üzerine eğilmiştir.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851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2752" y="775134"/>
            <a:ext cx="8596668" cy="3880773"/>
          </a:xfrm>
        </p:spPr>
        <p:txBody>
          <a:bodyPr/>
          <a:lstStyle/>
          <a:p>
            <a:r>
              <a:rPr lang="tr-TR" dirty="0" smtClean="0"/>
              <a:t>Medeniyetlerin buluştuğu şehir: Bağdat</a:t>
            </a:r>
          </a:p>
          <a:p>
            <a:endParaRPr lang="tr-TR" dirty="0"/>
          </a:p>
          <a:p>
            <a:r>
              <a:rPr lang="tr-TR" dirty="0" smtClean="0"/>
              <a:t>Abbasiler devrinde bir merkez.</a:t>
            </a:r>
          </a:p>
          <a:p>
            <a:pPr marL="0" indent="0">
              <a:buNone/>
            </a:pPr>
            <a:r>
              <a:rPr lang="tr-TR" dirty="0" smtClean="0"/>
              <a:t>     (Ticari, Siyasi ve Kültürel)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Bilim ve felsefede altın bir çağın </a:t>
            </a:r>
          </a:p>
          <a:p>
            <a:pPr marL="0" indent="0">
              <a:buNone/>
            </a:pPr>
            <a:r>
              <a:rPr lang="tr-TR" dirty="0" smtClean="0"/>
              <a:t>Başlangıcı.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45" y="1101465"/>
            <a:ext cx="4032344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7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9491" y="650444"/>
            <a:ext cx="8858365" cy="458657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Halife el-Mansur bütün iktidarı elinde topladıktan sonra yönetim merkezi olarak, devrinin ticaret hayatının da kesişim noktalarından birisi olan Bağdat’ı seçmiştir. </a:t>
            </a:r>
          </a:p>
          <a:p>
            <a:r>
              <a:rPr lang="tr-TR" dirty="0" smtClean="0"/>
              <a:t>Burada fıkıh, kelam ve dilbilim alanlarda önemli bilginler yetişmeye başlamıştır.</a:t>
            </a:r>
          </a:p>
          <a:p>
            <a:r>
              <a:rPr lang="tr-TR" dirty="0" smtClean="0"/>
              <a:t>İlk dönem Abbasi halifeleri, Harun </a:t>
            </a:r>
            <a:r>
              <a:rPr lang="tr-TR" dirty="0" err="1" smtClean="0"/>
              <a:t>Reşid</a:t>
            </a:r>
            <a:r>
              <a:rPr lang="tr-TR" dirty="0" smtClean="0"/>
              <a:t>, Mansur ve </a:t>
            </a:r>
            <a:r>
              <a:rPr lang="tr-TR" dirty="0" err="1" smtClean="0"/>
              <a:t>Memun</a:t>
            </a:r>
            <a:r>
              <a:rPr lang="tr-TR" dirty="0" smtClean="0"/>
              <a:t> </a:t>
            </a:r>
            <a:r>
              <a:rPr lang="tr-TR" dirty="0" err="1" smtClean="0"/>
              <a:t>Emevi</a:t>
            </a:r>
            <a:r>
              <a:rPr lang="tr-TR" dirty="0" smtClean="0"/>
              <a:t>-Selefi ideolojiye karşı </a:t>
            </a:r>
            <a:r>
              <a:rPr lang="tr-TR" dirty="0" err="1" smtClean="0"/>
              <a:t>Mutezilî</a:t>
            </a:r>
            <a:r>
              <a:rPr lang="tr-TR" dirty="0" smtClean="0"/>
              <a:t> teolojiyi benimsemiş ve Bağdat düşün hayatını buna göre şekillendirmiştir.</a:t>
            </a:r>
          </a:p>
          <a:p>
            <a:endParaRPr lang="tr-TR" dirty="0"/>
          </a:p>
          <a:p>
            <a:r>
              <a:rPr lang="tr-TR" dirty="0" err="1" smtClean="0"/>
              <a:t>Mutezilî</a:t>
            </a:r>
            <a:r>
              <a:rPr lang="tr-TR" dirty="0" smtClean="0"/>
              <a:t> ekolü daha sonra yerini </a:t>
            </a:r>
            <a:r>
              <a:rPr lang="tr-TR" dirty="0" err="1" smtClean="0"/>
              <a:t>Eşarî</a:t>
            </a:r>
            <a:r>
              <a:rPr lang="tr-TR" dirty="0" smtClean="0"/>
              <a:t> ekole bırakmıştır ki, bu ekol bir nevi </a:t>
            </a:r>
            <a:r>
              <a:rPr lang="tr-TR" dirty="0" err="1" smtClean="0"/>
              <a:t>Selefî</a:t>
            </a:r>
            <a:r>
              <a:rPr lang="tr-TR" dirty="0" smtClean="0"/>
              <a:t> ve </a:t>
            </a:r>
            <a:r>
              <a:rPr lang="tr-TR" dirty="0" err="1" smtClean="0"/>
              <a:t>Mutezilî</a:t>
            </a:r>
            <a:r>
              <a:rPr lang="tr-TR" dirty="0" smtClean="0"/>
              <a:t> teolojilerinin ortasında bir yol tutmuştur.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82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426298"/>
            <a:ext cx="8596668" cy="3880773"/>
          </a:xfrm>
        </p:spPr>
        <p:txBody>
          <a:bodyPr/>
          <a:lstStyle/>
          <a:p>
            <a:r>
              <a:rPr lang="tr-TR" dirty="0" err="1" smtClean="0"/>
              <a:t>Beytül</a:t>
            </a:r>
            <a:r>
              <a:rPr lang="tr-TR" dirty="0" smtClean="0"/>
              <a:t> </a:t>
            </a:r>
            <a:r>
              <a:rPr lang="tr-TR" dirty="0" err="1" smtClean="0"/>
              <a:t>Hikme</a:t>
            </a:r>
            <a:r>
              <a:rPr lang="tr-TR" dirty="0"/>
              <a:t> </a:t>
            </a:r>
            <a:r>
              <a:rPr lang="tr-TR" dirty="0" smtClean="0"/>
              <a:t>(Bilgelik Evi)</a:t>
            </a:r>
          </a:p>
          <a:p>
            <a:r>
              <a:rPr lang="tr-TR" dirty="0" smtClean="0"/>
              <a:t>830’larda kurulan </a:t>
            </a:r>
            <a:r>
              <a:rPr lang="tr-TR" dirty="0" err="1" smtClean="0"/>
              <a:t>Beytül</a:t>
            </a:r>
            <a:r>
              <a:rPr lang="tr-TR" dirty="0" smtClean="0"/>
              <a:t> </a:t>
            </a:r>
            <a:r>
              <a:rPr lang="tr-TR" dirty="0" err="1" smtClean="0"/>
              <a:t>Hikme</a:t>
            </a:r>
            <a:r>
              <a:rPr lang="tr-TR" dirty="0" smtClean="0"/>
              <a:t>, yani Bilgelik Evi zamanının en önemli eğitim, öğretim ve araştırma merkez olmuştur. Başta Müslüman dünyadan olmak üzere dünyanın bütün yörelerinden bilginler bu şehre ve Bilgelik Evi’ne çalışmaya gelmişlerdir.</a:t>
            </a:r>
          </a:p>
          <a:p>
            <a:r>
              <a:rPr lang="tr-TR" dirty="0" smtClean="0"/>
              <a:t>Devrin en büyük kütüphanesi,</a:t>
            </a:r>
          </a:p>
          <a:p>
            <a:r>
              <a:rPr lang="tr-TR" dirty="0" smtClean="0"/>
              <a:t>Araştırma ve gözlem merkezi.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806245"/>
            <a:ext cx="4056352" cy="22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4316" y="1176916"/>
            <a:ext cx="8596668" cy="3880773"/>
          </a:xfrm>
        </p:spPr>
        <p:txBody>
          <a:bodyPr/>
          <a:lstStyle/>
          <a:p>
            <a:r>
              <a:rPr lang="tr-TR" dirty="0" smtClean="0"/>
              <a:t>Çeviri Faaliyetleri:</a:t>
            </a:r>
          </a:p>
          <a:p>
            <a:endParaRPr lang="tr-TR" dirty="0" smtClean="0"/>
          </a:p>
          <a:p>
            <a:r>
              <a:rPr lang="tr-TR" dirty="0" smtClean="0"/>
              <a:t>Çevirdiği kitabın ağırlığınca altın veren halife el-</a:t>
            </a:r>
            <a:r>
              <a:rPr lang="tr-TR" dirty="0" err="1" smtClean="0"/>
              <a:t>Memun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Çeviriler ağırlıklı olarak Yunancadan, bundan başka Sanskritçe ve Farsçadan yapılmıştır.</a:t>
            </a:r>
          </a:p>
          <a:p>
            <a:endParaRPr lang="tr-TR" dirty="0"/>
          </a:p>
          <a:p>
            <a:r>
              <a:rPr lang="tr-TR" dirty="0" smtClean="0"/>
              <a:t>Burada özellikle aklî Yunan felsefe metinleri çokça çevrilmiştir.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2962163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494</Words>
  <Application>Microsoft Office PowerPoint</Application>
  <PresentationFormat>Geniş ekran</PresentationFormat>
  <Paragraphs>70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Yüzeyler</vt:lpstr>
      <vt:lpstr>Fel 215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 215</dc:title>
  <dc:creator>Ayşegül-Vural</dc:creator>
  <cp:lastModifiedBy>Ayşegül-Vural</cp:lastModifiedBy>
  <cp:revision>9</cp:revision>
  <dcterms:created xsi:type="dcterms:W3CDTF">2020-10-14T20:02:55Z</dcterms:created>
  <dcterms:modified xsi:type="dcterms:W3CDTF">2020-10-14T21:08:34Z</dcterms:modified>
</cp:coreProperties>
</file>