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4574-1459-4834-BAC7-EBD2949A3E9C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A3DC-D709-4F90-83BC-EFC255E3C1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88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94574-1459-4834-BAC7-EBD2949A3E9C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2A3DC-D709-4F90-83BC-EFC255E3C1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542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4800" b="1" i="1" smtClean="0">
                <a:solidFill>
                  <a:schemeClr val="tx1"/>
                </a:solidFill>
              </a:rPr>
              <a:t>Plant Nomenclature</a:t>
            </a:r>
            <a:endParaRPr lang="en-US" altLang="tr-TR" smtClean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90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53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400" b="1" smtClean="0">
                <a:solidFill>
                  <a:schemeClr val="accent2"/>
                </a:solidFill>
              </a:rPr>
              <a:t>Why common names are disadvantageous?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03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400" b="1" smtClean="0">
                <a:solidFill>
                  <a:schemeClr val="accent2"/>
                </a:solidFill>
              </a:rPr>
              <a:t>What is rank?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42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400" b="1" smtClean="0">
                <a:solidFill>
                  <a:schemeClr val="accent2"/>
                </a:solidFill>
              </a:rPr>
              <a:t>What are the ranks?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74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400" b="1" smtClean="0">
                <a:solidFill>
                  <a:schemeClr val="accent2"/>
                </a:solidFill>
              </a:rPr>
              <a:t>Major Rank Endings: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6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400" b="1" smtClean="0">
                <a:solidFill>
                  <a:schemeClr val="accent2"/>
                </a:solidFill>
              </a:rPr>
              <a:t>What is a ternary name?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00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400" b="1" smtClean="0">
                <a:solidFill>
                  <a:schemeClr val="accent2"/>
                </a:solidFill>
              </a:rPr>
              <a:t>Authorship?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3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600" smtClean="0"/>
              <a:t>E.g.,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76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68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>
                <a:latin typeface="Times New Roman" panose="02020603050405020304" pitchFamily="18" charset="0"/>
              </a:rPr>
              <a:t>Herbarium specimen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71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600" b="1" smtClean="0">
                <a:solidFill>
                  <a:schemeClr val="accent2"/>
                </a:solidFill>
              </a:rPr>
              <a:t>What are two basic activities governed by the ICN?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33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400" smtClean="0"/>
              <a:t>Types exist for all ranks up to family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49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38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64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71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37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21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35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83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400" b="1" smtClean="0">
                <a:solidFill>
                  <a:schemeClr val="accent2"/>
                </a:solidFill>
              </a:rPr>
              <a:t>What is a basionym?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98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b="1" smtClean="0">
                <a:solidFill>
                  <a:schemeClr val="accent1"/>
                </a:solidFill>
              </a:rPr>
              <a:t>Basionym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75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39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400" b="1" smtClean="0">
                <a:solidFill>
                  <a:schemeClr val="accent2"/>
                </a:solidFill>
              </a:rPr>
              <a:t>What is an autonym?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33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Autonyms: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19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Autonyms: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99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400" smtClean="0">
                <a:solidFill>
                  <a:schemeClr val="accent2"/>
                </a:solidFill>
              </a:rPr>
              <a:t>What are the main criteria of </a:t>
            </a:r>
            <a:r>
              <a:rPr lang="en-US" altLang="tr-TR" sz="3400" b="1" smtClean="0">
                <a:solidFill>
                  <a:schemeClr val="accent2"/>
                </a:solidFill>
              </a:rPr>
              <a:t>valid publication</a:t>
            </a:r>
            <a:r>
              <a:rPr lang="en-US" altLang="tr-TR" sz="3400" smtClean="0">
                <a:solidFill>
                  <a:schemeClr val="accent2"/>
                </a:solidFill>
              </a:rPr>
              <a:t>?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27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400" smtClean="0">
                <a:solidFill>
                  <a:schemeClr val="accent2"/>
                </a:solidFill>
              </a:rPr>
              <a:t>What are the main criteria of </a:t>
            </a:r>
            <a:r>
              <a:rPr lang="en-US" altLang="tr-TR" sz="3400" b="1" smtClean="0">
                <a:solidFill>
                  <a:schemeClr val="accent2"/>
                </a:solidFill>
              </a:rPr>
              <a:t>valid publication</a:t>
            </a:r>
            <a:r>
              <a:rPr lang="en-US" altLang="tr-TR" sz="3400" smtClean="0">
                <a:solidFill>
                  <a:schemeClr val="accent2"/>
                </a:solidFill>
              </a:rPr>
              <a:t>?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7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400" smtClean="0">
                <a:solidFill>
                  <a:schemeClr val="accent2"/>
                </a:solidFill>
              </a:rPr>
              <a:t>What are the main criteria of </a:t>
            </a:r>
            <a:r>
              <a:rPr lang="en-US" altLang="tr-TR" sz="3400" b="1" smtClean="0">
                <a:solidFill>
                  <a:schemeClr val="accent2"/>
                </a:solidFill>
              </a:rPr>
              <a:t>valid publication</a:t>
            </a:r>
            <a:r>
              <a:rPr lang="en-US" altLang="tr-TR" sz="3400" smtClean="0">
                <a:solidFill>
                  <a:schemeClr val="accent2"/>
                </a:solidFill>
              </a:rPr>
              <a:t>?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60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73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400" b="1" smtClean="0">
                <a:solidFill>
                  <a:schemeClr val="accent2"/>
                </a:solidFill>
              </a:rPr>
              <a:t>What is a synonym?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87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400" b="1" smtClean="0">
                <a:solidFill>
                  <a:schemeClr val="accent2"/>
                </a:solidFill>
              </a:rPr>
              <a:t>Two types of synonyms: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874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400" b="1" smtClean="0">
                <a:solidFill>
                  <a:schemeClr val="accent2"/>
                </a:solidFill>
              </a:rPr>
              <a:t>What is a correct name?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61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International Botanical Congress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602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400" b="1" i="1" smtClean="0">
                <a:solidFill>
                  <a:schemeClr val="accent2"/>
                </a:solidFill>
              </a:rPr>
              <a:t>Malacothrix incana</a:t>
            </a:r>
            <a:r>
              <a:rPr lang="en-US" altLang="tr-TR" sz="3400" b="1" smtClean="0">
                <a:solidFill>
                  <a:schemeClr val="accent2"/>
                </a:solidFill>
              </a:rPr>
              <a:t> (Nutt.) Torrey &amp; A. Gray</a:t>
            </a:r>
            <a:br>
              <a:rPr lang="en-US" altLang="tr-TR" sz="3400" b="1" smtClean="0">
                <a:solidFill>
                  <a:schemeClr val="accent2"/>
                </a:solidFill>
              </a:rPr>
            </a:br>
            <a:r>
              <a:rPr lang="en-US" altLang="tr-TR" sz="3400" b="1" smtClean="0"/>
              <a:t>[</a:t>
            </a:r>
            <a:r>
              <a:rPr lang="en-US" altLang="tr-TR" sz="3400" b="1" i="1" smtClean="0"/>
              <a:t>Malacomeris incanus</a:t>
            </a:r>
            <a:r>
              <a:rPr lang="en-US" altLang="tr-TR" sz="3400" b="1" smtClean="0"/>
              <a:t> Nutt.] </a:t>
            </a:r>
            <a:br>
              <a:rPr lang="en-US" altLang="tr-TR" sz="3400" b="1" smtClean="0"/>
            </a:br>
            <a:r>
              <a:rPr lang="en-US" altLang="tr-TR" sz="2800" b="1" smtClean="0">
                <a:solidFill>
                  <a:schemeClr val="tx1"/>
                </a:solidFill>
              </a:rPr>
              <a:t>(=basionym, homotypic synonym)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176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400" b="1" smtClean="0">
                <a:solidFill>
                  <a:schemeClr val="accent2"/>
                </a:solidFill>
              </a:rPr>
              <a:t>What is a homonym?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936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Abbreviations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536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5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400" b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What are the Principles of Plant Nomenclature?</a:t>
            </a:r>
            <a:endParaRPr lang="en-US" altLang="tr-TR" b="1" smtClean="0"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400" b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What are the Principles of Plant Nomenclature?</a:t>
            </a:r>
            <a:endParaRPr lang="en-US" altLang="tr-TR" b="1" smtClean="0"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56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400" b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What are the rules vs. regulations of the ICN?</a:t>
            </a:r>
            <a:endParaRPr lang="en-US" altLang="tr-TR" b="1" smtClean="0"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36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400" b="1" smtClean="0">
                <a:solidFill>
                  <a:schemeClr val="accent2"/>
                </a:solidFill>
              </a:rPr>
              <a:t>What is a scientific name?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77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400" b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Who first consistently used binomials?</a:t>
            </a:r>
            <a:endParaRPr lang="en-US" altLang="tr-TR" b="1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79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Ekran Gösterisi (4:3)</PresentationFormat>
  <Paragraphs>31</Paragraphs>
  <Slides>43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Office Teması</vt:lpstr>
      <vt:lpstr>Plant Nomenclature</vt:lpstr>
      <vt:lpstr>What are two basic activities governed by the ICN?</vt:lpstr>
      <vt:lpstr>PowerPoint Sunusu</vt:lpstr>
      <vt:lpstr>International Botanical Congress</vt:lpstr>
      <vt:lpstr>What are the Principles of Plant Nomenclature?</vt:lpstr>
      <vt:lpstr>What are the Principles of Plant Nomenclature?</vt:lpstr>
      <vt:lpstr>What are the rules vs. regulations of the ICN?</vt:lpstr>
      <vt:lpstr>What is a scientific name?</vt:lpstr>
      <vt:lpstr>Who first consistently used binomials?</vt:lpstr>
      <vt:lpstr>PowerPoint Sunusu</vt:lpstr>
      <vt:lpstr>Why common names are disadvantageous?</vt:lpstr>
      <vt:lpstr>What is rank?</vt:lpstr>
      <vt:lpstr>What are the ranks?</vt:lpstr>
      <vt:lpstr>Major Rank Endings:</vt:lpstr>
      <vt:lpstr>What is a ternary name?</vt:lpstr>
      <vt:lpstr>Authorship?</vt:lpstr>
      <vt:lpstr>E.g.,</vt:lpstr>
      <vt:lpstr>PowerPoint Sunusu</vt:lpstr>
      <vt:lpstr>Herbarium specimen</vt:lpstr>
      <vt:lpstr>Types exist for all ranks up to family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What is a basionym?</vt:lpstr>
      <vt:lpstr>Basionym</vt:lpstr>
      <vt:lpstr>What is an autonym?</vt:lpstr>
      <vt:lpstr>Autonyms:</vt:lpstr>
      <vt:lpstr>Autonyms:</vt:lpstr>
      <vt:lpstr>What are the main criteria of valid publication?</vt:lpstr>
      <vt:lpstr>What are the main criteria of valid publication?</vt:lpstr>
      <vt:lpstr>What are the main criteria of valid publication?</vt:lpstr>
      <vt:lpstr>PowerPoint Sunusu</vt:lpstr>
      <vt:lpstr>What is a synonym?</vt:lpstr>
      <vt:lpstr>Two types of synonyms:</vt:lpstr>
      <vt:lpstr>What is a correct name?</vt:lpstr>
      <vt:lpstr>Malacothrix incana (Nutt.) Torrey &amp; A. Gray [Malacomeris incanus Nutt.]  (=basionym, homotypic synonym)</vt:lpstr>
      <vt:lpstr>What is a homonym?</vt:lpstr>
      <vt:lpstr>Abbreviations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Nomenclature</dc:title>
  <dc:creator>isabaskose@gmail.com</dc:creator>
  <cp:lastModifiedBy>isabaskose@gmail.com</cp:lastModifiedBy>
  <cp:revision>1</cp:revision>
  <dcterms:created xsi:type="dcterms:W3CDTF">2020-01-24T12:31:34Z</dcterms:created>
  <dcterms:modified xsi:type="dcterms:W3CDTF">2020-01-24T12:31:34Z</dcterms:modified>
</cp:coreProperties>
</file>