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8" r:id="rId3"/>
    <p:sldId id="258" r:id="rId4"/>
    <p:sldId id="282" r:id="rId5"/>
    <p:sldId id="297" r:id="rId6"/>
    <p:sldId id="283" r:id="rId7"/>
    <p:sldId id="299"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60" r:id="rId22"/>
    <p:sldId id="301" r:id="rId23"/>
    <p:sldId id="302" r:id="rId24"/>
    <p:sldId id="303" r:id="rId25"/>
    <p:sldId id="304" r:id="rId26"/>
    <p:sldId id="305" r:id="rId27"/>
    <p:sldId id="306" r:id="rId28"/>
    <p:sldId id="309" r:id="rId29"/>
    <p:sldId id="308" r:id="rId30"/>
    <p:sldId id="312" r:id="rId31"/>
    <p:sldId id="313" r:id="rId32"/>
    <p:sldId id="315" r:id="rId33"/>
    <p:sldId id="316" r:id="rId34"/>
    <p:sldId id="314" r:id="rId35"/>
    <p:sldId id="318" r:id="rId36"/>
    <p:sldId id="319" r:id="rId37"/>
    <p:sldId id="323" r:id="rId38"/>
    <p:sldId id="320" r:id="rId39"/>
    <p:sldId id="321" r:id="rId40"/>
    <p:sldId id="322" r:id="rId41"/>
    <p:sldId id="324" r:id="rId42"/>
    <p:sldId id="325" r:id="rId43"/>
    <p:sldId id="326" r:id="rId44"/>
    <p:sldId id="327" r:id="rId45"/>
    <p:sldId id="329" r:id="rId46"/>
    <p:sldId id="328" r:id="rId47"/>
    <p:sldId id="330" r:id="rId48"/>
    <p:sldId id="332" r:id="rId49"/>
    <p:sldId id="334" r:id="rId5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08"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639C9788-E103-4CD3-BA13-247B5CFB5E75}" type="datetimeFigureOut">
              <a:rPr lang="tr-TR" smtClean="0"/>
              <a:t>13.10.2020</a:t>
            </a:fld>
            <a:endParaRPr lang="tr-TR"/>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BBEDCE51-A750-4A1D-84B8-CC0108AABBF2}"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39C9788-E103-4CD3-BA13-247B5CFB5E75}" type="datetimeFigureOut">
              <a:rPr lang="tr-TR" smtClean="0"/>
              <a:t>13.10.2020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EDCE51-A750-4A1D-84B8-CC0108AABBF2}"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639C9788-E103-4CD3-BA13-247B5CFB5E75}" type="datetimeFigureOut">
              <a:rPr lang="tr-TR" smtClean="0"/>
              <a:t>13.10.2020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EDCE51-A750-4A1D-84B8-CC0108AABBF2}"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639C9788-E103-4CD3-BA13-247B5CFB5E75}" type="datetimeFigureOut">
              <a:rPr lang="tr-TR" smtClean="0"/>
              <a:t>13.10.2020</a:t>
            </a:fld>
            <a:endParaRPr lang="tr-TR"/>
          </a:p>
        </p:txBody>
      </p:sp>
      <p:sp>
        <p:nvSpPr>
          <p:cNvPr id="9" name="Slayt Numarası Yer Tutucusu 8"/>
          <p:cNvSpPr>
            <a:spLocks noGrp="1"/>
          </p:cNvSpPr>
          <p:nvPr>
            <p:ph type="sldNum" sz="quarter" idx="15"/>
          </p:nvPr>
        </p:nvSpPr>
        <p:spPr/>
        <p:txBody>
          <a:bodyPr rtlCol="0"/>
          <a:lstStyle/>
          <a:p>
            <a:fld id="{BBEDCE51-A750-4A1D-84B8-CC0108AABBF2}" type="slidenum">
              <a:rPr lang="tr-TR" smtClean="0"/>
              <a:t>‹#›</a:t>
            </a:fld>
            <a:endParaRPr lang="tr-TR"/>
          </a:p>
        </p:txBody>
      </p:sp>
      <p:sp>
        <p:nvSpPr>
          <p:cNvPr id="10" name="Altbilgi Yer Tutucusu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639C9788-E103-4CD3-BA13-247B5CFB5E75}" type="datetimeFigureOut">
              <a:rPr lang="tr-TR" smtClean="0"/>
              <a:t>13.10.2020</a:t>
            </a:fld>
            <a:endParaRPr lang="tr-TR"/>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BBEDCE51-A750-4A1D-84B8-CC0108AABBF2}"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639C9788-E103-4CD3-BA13-247B5CFB5E75}" type="datetimeFigureOut">
              <a:rPr lang="tr-TR" smtClean="0"/>
              <a:t>13.10.2020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BEDCE51-A750-4A1D-84B8-CC0108AABBF2}" type="slidenum">
              <a:rPr lang="tr-TR" smtClean="0"/>
              <a:t>‹#›</a:t>
            </a:fld>
            <a:endParaRPr lang="tr-TR"/>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639C9788-E103-4CD3-BA13-247B5CFB5E75}" type="datetimeFigureOut">
              <a:rPr lang="tr-TR" smtClean="0"/>
              <a:t>13.10.2020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BEDCE51-A750-4A1D-84B8-CC0108AABBF2}" type="slidenum">
              <a:rPr lang="tr-TR" smtClean="0"/>
              <a:t>‹#›</a:t>
            </a:fld>
            <a:endParaRPr lang="tr-TR"/>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639C9788-E103-4CD3-BA13-247B5CFB5E75}" type="datetimeFigureOut">
              <a:rPr lang="tr-TR" smtClean="0"/>
              <a:t>13.10.2020</a:t>
            </a:fld>
            <a:endParaRPr lang="tr-TR"/>
          </a:p>
        </p:txBody>
      </p:sp>
      <p:sp>
        <p:nvSpPr>
          <p:cNvPr id="7" name="Slayt Numarası Yer Tutucusu 6"/>
          <p:cNvSpPr>
            <a:spLocks noGrp="1"/>
          </p:cNvSpPr>
          <p:nvPr>
            <p:ph type="sldNum" sz="quarter" idx="11"/>
          </p:nvPr>
        </p:nvSpPr>
        <p:spPr/>
        <p:txBody>
          <a:bodyPr rtlCol="0"/>
          <a:lstStyle/>
          <a:p>
            <a:fld id="{BBEDCE51-A750-4A1D-84B8-CC0108AABBF2}" type="slidenum">
              <a:rPr lang="tr-TR" smtClean="0"/>
              <a:t>‹#›</a:t>
            </a:fld>
            <a:endParaRPr lang="tr-TR"/>
          </a:p>
        </p:txBody>
      </p:sp>
      <p:sp>
        <p:nvSpPr>
          <p:cNvPr id="8" name="Altbilgi Yer Tutucusu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39C9788-E103-4CD3-BA13-247B5CFB5E75}" type="datetimeFigureOut">
              <a:rPr lang="tr-TR" smtClean="0"/>
              <a:t>13.10.2020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BEDCE51-A750-4A1D-84B8-CC0108AABBF2}"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639C9788-E103-4CD3-BA13-247B5CFB5E75}" type="datetimeFigureOut">
              <a:rPr lang="tr-TR" smtClean="0"/>
              <a:t>13.10.2020</a:t>
            </a:fld>
            <a:endParaRPr lang="tr-TR"/>
          </a:p>
        </p:txBody>
      </p:sp>
      <p:sp>
        <p:nvSpPr>
          <p:cNvPr id="22" name="Slayt Numarası Yer Tutucusu 21"/>
          <p:cNvSpPr>
            <a:spLocks noGrp="1"/>
          </p:cNvSpPr>
          <p:nvPr>
            <p:ph type="sldNum" sz="quarter" idx="15"/>
          </p:nvPr>
        </p:nvSpPr>
        <p:spPr/>
        <p:txBody>
          <a:bodyPr rtlCol="0"/>
          <a:lstStyle/>
          <a:p>
            <a:fld id="{BBEDCE51-A750-4A1D-84B8-CC0108AABBF2}" type="slidenum">
              <a:rPr lang="tr-TR" smtClean="0"/>
              <a:t>‹#›</a:t>
            </a:fld>
            <a:endParaRPr lang="tr-TR"/>
          </a:p>
        </p:txBody>
      </p:sp>
      <p:sp>
        <p:nvSpPr>
          <p:cNvPr id="23" name="Altbilgi Yer Tutucusu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639C9788-E103-4CD3-BA13-247B5CFB5E75}" type="datetimeFigureOut">
              <a:rPr lang="tr-TR" smtClean="0"/>
              <a:t>13.10.2020</a:t>
            </a:fld>
            <a:endParaRPr lang="tr-TR"/>
          </a:p>
        </p:txBody>
      </p:sp>
      <p:sp>
        <p:nvSpPr>
          <p:cNvPr id="18" name="Slayt Numarası Yer Tutucusu 17"/>
          <p:cNvSpPr>
            <a:spLocks noGrp="1"/>
          </p:cNvSpPr>
          <p:nvPr>
            <p:ph type="sldNum" sz="quarter" idx="11"/>
          </p:nvPr>
        </p:nvSpPr>
        <p:spPr/>
        <p:txBody>
          <a:bodyPr rtlCol="0"/>
          <a:lstStyle/>
          <a:p>
            <a:fld id="{BBEDCE51-A750-4A1D-84B8-CC0108AABBF2}" type="slidenum">
              <a:rPr lang="tr-TR" smtClean="0"/>
              <a:t>‹#›</a:t>
            </a:fld>
            <a:endParaRPr lang="tr-TR"/>
          </a:p>
        </p:txBody>
      </p:sp>
      <p:sp>
        <p:nvSpPr>
          <p:cNvPr id="21" name="Altbilgi Yer Tutucusu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9C9788-E103-4CD3-BA13-247B5CFB5E75}" type="datetimeFigureOut">
              <a:rPr lang="tr-TR" smtClean="0"/>
              <a:t>13.10.2020</a:t>
            </a:fld>
            <a:endParaRPr lang="tr-TR"/>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BEDCE51-A750-4A1D-84B8-CC0108AABBF2}"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gif"/><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prokaryotic cell eukaryotic cell ile ilgili görsel sonucu"/>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prokaryotic cell eukaryotic cell ile ilgili görsel sonucu"/>
          <p:cNvSpPr>
            <a:spLocks noChangeAspect="1" noChangeArrowheads="1"/>
          </p:cNvSpPr>
          <p:nvPr/>
        </p:nvSpPr>
        <p:spPr bwMode="auto">
          <a:xfrm>
            <a:off x="230981" y="79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prokaryotic cell eukaryotic cell ile ilgili görsel sonucu"/>
          <p:cNvSpPr>
            <a:spLocks noChangeAspect="1" noChangeArrowheads="1"/>
          </p:cNvSpPr>
          <p:nvPr/>
        </p:nvSpPr>
        <p:spPr bwMode="auto">
          <a:xfrm>
            <a:off x="345281" y="160338"/>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Dikdörtgen 4"/>
          <p:cNvSpPr/>
          <p:nvPr/>
        </p:nvSpPr>
        <p:spPr>
          <a:xfrm>
            <a:off x="1907704" y="160338"/>
            <a:ext cx="6404317" cy="523220"/>
          </a:xfrm>
          <a:prstGeom prst="rect">
            <a:avLst/>
          </a:prstGeom>
        </p:spPr>
        <p:txBody>
          <a:bodyPr wrap="none">
            <a:spAutoFit/>
          </a:bodyPr>
          <a:lstStyle/>
          <a:p>
            <a:r>
              <a:rPr lang="tr-TR" altLang="tr-TR" sz="2800" b="1" dirty="0" smtClean="0">
                <a:solidFill>
                  <a:srgbClr val="C00000"/>
                </a:solidFill>
                <a:latin typeface="Comic Sans MS" pitchFamily="66" charset="0"/>
              </a:rPr>
              <a:t>PROKARYOTES AND EUKARYOTES</a:t>
            </a:r>
            <a:endParaRPr lang="tr-TR" sz="2800" dirty="0">
              <a:solidFill>
                <a:srgbClr val="C00000"/>
              </a:solidFill>
            </a:endParaRPr>
          </a:p>
        </p:txBody>
      </p:sp>
      <p:pic>
        <p:nvPicPr>
          <p:cNvPr id="7" name="Picture 2" descr="prokaryotic eukaryotic cell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71073"/>
            <a:ext cx="6712563" cy="539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28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251520"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Prokaryotes may be single celled or they may form small clusters called colony or may be linearly arranged (filament).</a:t>
            </a:r>
          </a:p>
        </p:txBody>
      </p:sp>
      <p:pic>
        <p:nvPicPr>
          <p:cNvPr id="8194" name="Picture 2" descr="https://previews.123rf.com/images/designua/designua1310/designua131000014/23238829-Common-bacteria-infecting-human-Stock-Vector-bacteria-streptococcus-coc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99360"/>
            <a:ext cx="7225594" cy="533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825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251520"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a:t>
            </a:r>
            <a:r>
              <a:rPr lang="tr-TR" dirty="0" err="1" smtClean="0">
                <a:solidFill>
                  <a:srgbClr val="0070C0"/>
                </a:solidFill>
                <a:latin typeface="Comic Sans MS" panose="030F0702030302020204" pitchFamily="66" charset="0"/>
              </a:rPr>
              <a:t>Prokaryotes</a:t>
            </a:r>
            <a:r>
              <a:rPr lang="tr-TR" dirty="0" smtClean="0">
                <a:solidFill>
                  <a:srgbClr val="0070C0"/>
                </a:solidFill>
                <a:latin typeface="Comic Sans MS" panose="030F0702030302020204" pitchFamily="66" charset="0"/>
              </a:rPr>
              <a:t> </a:t>
            </a:r>
            <a:r>
              <a:rPr lang="tr-TR" dirty="0" err="1" smtClean="0">
                <a:solidFill>
                  <a:srgbClr val="0070C0"/>
                </a:solidFill>
                <a:latin typeface="Comic Sans MS" panose="030F0702030302020204" pitchFamily="66" charset="0"/>
              </a:rPr>
              <a:t>have</a:t>
            </a:r>
            <a:r>
              <a:rPr lang="tr-TR" dirty="0" smtClean="0">
                <a:solidFill>
                  <a:srgbClr val="0070C0"/>
                </a:solidFill>
                <a:latin typeface="Comic Sans MS" panose="030F0702030302020204" pitchFamily="66" charset="0"/>
              </a:rPr>
              <a:t> </a:t>
            </a:r>
            <a:r>
              <a:rPr lang="tr-TR" dirty="0" err="1" smtClean="0">
                <a:solidFill>
                  <a:srgbClr val="0070C0"/>
                </a:solidFill>
                <a:latin typeface="Comic Sans MS" panose="030F0702030302020204" pitchFamily="66" charset="0"/>
              </a:rPr>
              <a:t>one</a:t>
            </a:r>
            <a:r>
              <a:rPr lang="tr-TR" dirty="0" smtClean="0">
                <a:solidFill>
                  <a:srgbClr val="0070C0"/>
                </a:solidFill>
                <a:latin typeface="Comic Sans MS" panose="030F0702030302020204" pitchFamily="66" charset="0"/>
              </a:rPr>
              <a:t> </a:t>
            </a:r>
            <a:r>
              <a:rPr lang="tr-TR" dirty="0" err="1" smtClean="0">
                <a:solidFill>
                  <a:srgbClr val="0070C0"/>
                </a:solidFill>
                <a:latin typeface="Comic Sans MS" panose="030F0702030302020204" pitchFamily="66" charset="0"/>
              </a:rPr>
              <a:t>or</a:t>
            </a:r>
            <a:r>
              <a:rPr lang="tr-TR" dirty="0" smtClean="0">
                <a:solidFill>
                  <a:srgbClr val="0070C0"/>
                </a:solidFill>
                <a:latin typeface="Comic Sans MS" panose="030F0702030302020204" pitchFamily="66" charset="0"/>
              </a:rPr>
              <a:t> </a:t>
            </a:r>
            <a:r>
              <a:rPr lang="tr-TR" dirty="0" err="1" smtClean="0">
                <a:solidFill>
                  <a:srgbClr val="0070C0"/>
                </a:solidFill>
                <a:latin typeface="Comic Sans MS" panose="030F0702030302020204" pitchFamily="66" charset="0"/>
              </a:rPr>
              <a:t>more</a:t>
            </a:r>
            <a:r>
              <a:rPr lang="tr-TR" dirty="0" smtClean="0">
                <a:solidFill>
                  <a:srgbClr val="0070C0"/>
                </a:solidFill>
                <a:latin typeface="Comic Sans MS" panose="030F0702030302020204" pitchFamily="66" charset="0"/>
              </a:rPr>
              <a:t> </a:t>
            </a:r>
            <a:r>
              <a:rPr lang="tr-TR" dirty="0" err="1" smtClean="0">
                <a:solidFill>
                  <a:srgbClr val="0070C0"/>
                </a:solidFill>
                <a:latin typeface="Comic Sans MS" panose="030F0702030302020204" pitchFamily="66" charset="0"/>
              </a:rPr>
              <a:t>flagella</a:t>
            </a:r>
            <a:r>
              <a:rPr lang="en-US" dirty="0" smtClean="0">
                <a:solidFill>
                  <a:srgbClr val="0070C0"/>
                </a:solidFill>
                <a:latin typeface="Comic Sans MS" panose="030F0702030302020204" pitchFamily="66" charset="0"/>
              </a:rPr>
              <a:t>.</a:t>
            </a:r>
            <a:r>
              <a:rPr lang="tr-TR" dirty="0" smtClean="0">
                <a:solidFill>
                  <a:srgbClr val="0070C0"/>
                </a:solidFill>
                <a:latin typeface="Comic Sans MS" panose="030F0702030302020204" pitchFamily="66" charset="0"/>
              </a:rPr>
              <a:t> </a:t>
            </a:r>
            <a:r>
              <a:rPr lang="en-US" dirty="0" smtClean="0">
                <a:latin typeface="Comic Sans MS" panose="030F0702030302020204" pitchFamily="66" charset="0"/>
              </a:rPr>
              <a:t>These are thread-like extensions that </a:t>
            </a:r>
            <a:r>
              <a:rPr lang="en-US" dirty="0" smtClean="0">
                <a:solidFill>
                  <a:srgbClr val="0070C0"/>
                </a:solidFill>
                <a:latin typeface="Comic Sans MS" panose="030F0702030302020204" pitchFamily="66" charset="0"/>
              </a:rPr>
              <a:t>enable them to swim </a:t>
            </a:r>
            <a:r>
              <a:rPr lang="en-US" dirty="0" smtClean="0">
                <a:latin typeface="Comic Sans MS" panose="030F0702030302020204" pitchFamily="66" charset="0"/>
              </a:rPr>
              <a:t>in fluid environment</a:t>
            </a:r>
            <a:r>
              <a:rPr lang="tr-TR" dirty="0" smtClean="0">
                <a:latin typeface="Comic Sans MS" panose="030F0702030302020204" pitchFamily="66" charset="0"/>
              </a:rPr>
              <a:t>. </a:t>
            </a:r>
            <a:r>
              <a:rPr lang="en-US" dirty="0" smtClean="0">
                <a:latin typeface="Comic Sans MS" panose="030F0702030302020204" pitchFamily="66" charset="0"/>
              </a:rPr>
              <a:t>In </a:t>
            </a:r>
            <a:r>
              <a:rPr lang="tr-TR" dirty="0" smtClean="0">
                <a:latin typeface="Comic Sans MS" panose="030F0702030302020204" pitchFamily="66" charset="0"/>
              </a:rPr>
              <a:t>an</a:t>
            </a:r>
            <a:r>
              <a:rPr lang="en-US" dirty="0" smtClean="0">
                <a:latin typeface="Comic Sans MS" panose="030F0702030302020204" pitchFamily="66" charset="0"/>
              </a:rPr>
              <a:t>other words, it is a whip-like structure that </a:t>
            </a:r>
            <a:r>
              <a:rPr lang="en-US" dirty="0" smtClean="0">
                <a:solidFill>
                  <a:srgbClr val="0070C0"/>
                </a:solidFill>
                <a:latin typeface="Comic Sans MS" panose="030F0702030302020204" pitchFamily="66" charset="0"/>
              </a:rPr>
              <a:t>allows a cell to move</a:t>
            </a:r>
            <a:r>
              <a:rPr lang="tr-TR" dirty="0" smtClean="0">
                <a:solidFill>
                  <a:srgbClr val="0070C0"/>
                </a:solidFill>
                <a:latin typeface="Comic Sans MS" panose="030F0702030302020204" pitchFamily="66" charset="0"/>
              </a:rPr>
              <a:t>.</a:t>
            </a:r>
          </a:p>
          <a:p>
            <a:pPr marL="0" indent="0" algn="just">
              <a:buNone/>
            </a:pPr>
            <a:r>
              <a:rPr lang="tr-TR" dirty="0">
                <a:latin typeface="Comic Sans MS" panose="030F0702030302020204" pitchFamily="66" charset="0"/>
              </a:rPr>
              <a:t>	</a:t>
            </a:r>
            <a:r>
              <a:rPr lang="en-US" dirty="0" smtClean="0">
                <a:latin typeface="Comic Sans MS" panose="030F0702030302020204" pitchFamily="66" charset="0"/>
              </a:rPr>
              <a:t>They are found in all three domains of the living world: bacteria, archaea and </a:t>
            </a:r>
            <a:r>
              <a:rPr lang="en-US" dirty="0" err="1" smtClean="0">
                <a:latin typeface="Comic Sans MS" panose="030F0702030302020204" pitchFamily="66" charset="0"/>
              </a:rPr>
              <a:t>eukaryota</a:t>
            </a:r>
            <a:r>
              <a:rPr lang="en-US" dirty="0" smtClean="0">
                <a:latin typeface="Comic Sans MS" panose="030F0702030302020204" pitchFamily="66" charset="0"/>
              </a:rPr>
              <a:t>. While all three types of flagella are used for locomotion, they are structurally very </a:t>
            </a:r>
            <a:r>
              <a:rPr lang="en-US" dirty="0" err="1" smtClean="0">
                <a:latin typeface="Comic Sans MS" panose="030F0702030302020204" pitchFamily="66" charset="0"/>
              </a:rPr>
              <a:t>diffe</a:t>
            </a:r>
            <a:r>
              <a:rPr lang="tr-TR" dirty="0" err="1" smtClean="0">
                <a:latin typeface="Comic Sans MS" panose="030F0702030302020204" pitchFamily="66" charset="0"/>
              </a:rPr>
              <a:t>rent</a:t>
            </a:r>
            <a:r>
              <a:rPr lang="tr-TR" dirty="0" smtClean="0">
                <a:latin typeface="Comic Sans MS" panose="030F0702030302020204" pitchFamily="66" charset="0"/>
              </a:rPr>
              <a:t>.</a:t>
            </a:r>
            <a:endParaRPr lang="en-US" dirty="0" smtClean="0">
              <a:latin typeface="Comic Sans MS" panose="030F0702030302020204" pitchFamily="66" charset="0"/>
            </a:endParaRPr>
          </a:p>
        </p:txBody>
      </p:sp>
      <p:pic>
        <p:nvPicPr>
          <p:cNvPr id="9218"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741317"/>
            <a:ext cx="4853945" cy="278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797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flagell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291647"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54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lagell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26599"/>
            <a:ext cx="8675429" cy="601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85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251520"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Prokaryote</a:t>
            </a:r>
            <a:r>
              <a:rPr lang="tr-TR" dirty="0" smtClean="0">
                <a:latin typeface="Comic Sans MS" panose="030F0702030302020204" pitchFamily="66" charset="0"/>
              </a:rPr>
              <a:t> </a:t>
            </a:r>
            <a:r>
              <a:rPr lang="en-US" dirty="0" smtClean="0">
                <a:latin typeface="Comic Sans MS" panose="030F0702030302020204" pitchFamily="66" charset="0"/>
              </a:rPr>
              <a:t>flagella </a:t>
            </a:r>
            <a:r>
              <a:rPr lang="tr-TR" dirty="0" smtClean="0">
                <a:latin typeface="Comic Sans MS" panose="030F0702030302020204" pitchFamily="66" charset="0"/>
              </a:rPr>
              <a:t>is </a:t>
            </a:r>
            <a:r>
              <a:rPr lang="en-US" dirty="0" smtClean="0">
                <a:latin typeface="Comic Sans MS" panose="030F0702030302020204" pitchFamily="66" charset="0"/>
              </a:rPr>
              <a:t>simple compared to eukaryote flagella and </a:t>
            </a:r>
            <a:r>
              <a:rPr lang="tr-TR" dirty="0" smtClean="0">
                <a:latin typeface="Comic Sans MS" panose="030F0702030302020204" pitchFamily="66" charset="0"/>
              </a:rPr>
              <a:t>it </a:t>
            </a:r>
            <a:r>
              <a:rPr lang="en-US" dirty="0" smtClean="0">
                <a:latin typeface="Comic Sans MS" panose="030F0702030302020204" pitchFamily="66" charset="0"/>
              </a:rPr>
              <a:t>enable</a:t>
            </a:r>
            <a:r>
              <a:rPr lang="tr-TR" dirty="0" smtClean="0">
                <a:latin typeface="Comic Sans MS" panose="030F0702030302020204" pitchFamily="66" charset="0"/>
              </a:rPr>
              <a:t>s</a:t>
            </a:r>
            <a:r>
              <a:rPr lang="en-US" dirty="0" smtClean="0">
                <a:latin typeface="Comic Sans MS" panose="030F0702030302020204" pitchFamily="66" charset="0"/>
              </a:rPr>
              <a:t> swimming via a</a:t>
            </a:r>
            <a:r>
              <a:rPr lang="tr-TR" dirty="0" smtClean="0">
                <a:latin typeface="Comic Sans MS" panose="030F0702030302020204" pitchFamily="66" charset="0"/>
              </a:rPr>
              <a:t> </a:t>
            </a:r>
            <a:r>
              <a:rPr lang="en-US" dirty="0" smtClean="0">
                <a:latin typeface="Comic Sans MS" panose="030F0702030302020204" pitchFamily="66" charset="0"/>
              </a:rPr>
              <a:t>different mechanism: They turn like a fan, however eukaryote flagella</a:t>
            </a:r>
            <a:r>
              <a:rPr lang="tr-TR" dirty="0" smtClean="0">
                <a:latin typeface="Comic Sans MS" panose="030F0702030302020204" pitchFamily="66" charset="0"/>
              </a:rPr>
              <a:t>e</a:t>
            </a:r>
            <a:r>
              <a:rPr lang="en-US" dirty="0" smtClean="0">
                <a:latin typeface="Comic Sans MS" panose="030F0702030302020204" pitchFamily="66" charset="0"/>
              </a:rPr>
              <a:t> undulate. They move as a response to different stimuli like light, food or magnetic field</a:t>
            </a:r>
            <a:r>
              <a:rPr lang="tr-TR" dirty="0" smtClean="0">
                <a:latin typeface="Comic Sans MS" panose="030F0702030302020204" pitchFamily="66" charset="0"/>
              </a:rPr>
              <a:t>.</a:t>
            </a:r>
            <a:endParaRPr lang="en-US" dirty="0" smtClean="0">
              <a:latin typeface="Comic Sans MS" panose="030F0702030302020204" pitchFamily="66" charset="0"/>
            </a:endParaRPr>
          </a:p>
        </p:txBody>
      </p:sp>
      <p:pic>
        <p:nvPicPr>
          <p:cNvPr id="1126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255" y="2420888"/>
            <a:ext cx="474345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346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323528" y="404664"/>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Most of the prokaryotes produce </a:t>
            </a:r>
            <a:r>
              <a:rPr lang="en-US" b="1" dirty="0" smtClean="0">
                <a:latin typeface="Comic Sans MS" panose="030F0702030302020204" pitchFamily="66" charset="0"/>
              </a:rPr>
              <a:t>polysaccharides</a:t>
            </a:r>
            <a:r>
              <a:rPr lang="en-US" dirty="0" smtClean="0">
                <a:latin typeface="Comic Sans MS" panose="030F0702030302020204" pitchFamily="66" charset="0"/>
              </a:rPr>
              <a:t> that cover their surfaces forming </a:t>
            </a:r>
            <a:r>
              <a:rPr lang="en-US" b="1" dirty="0" smtClean="0">
                <a:latin typeface="Comic Sans MS" panose="030F0702030302020204" pitchFamily="66" charset="0"/>
              </a:rPr>
              <a:t>cell coat. </a:t>
            </a:r>
            <a:r>
              <a:rPr lang="en-US" dirty="0" smtClean="0">
                <a:latin typeface="Comic Sans MS" panose="030F0702030302020204" pitchFamily="66" charset="0"/>
              </a:rPr>
              <a:t>These cell coats maybe named as a </a:t>
            </a:r>
            <a:r>
              <a:rPr lang="en-US" b="1" dirty="0" smtClean="0">
                <a:solidFill>
                  <a:srgbClr val="C00000"/>
                </a:solidFill>
                <a:latin typeface="Comic Sans MS" panose="030F0702030302020204" pitchFamily="66" charset="0"/>
              </a:rPr>
              <a:t>capsule</a:t>
            </a:r>
            <a:r>
              <a:rPr lang="en-US" dirty="0" smtClean="0">
                <a:latin typeface="Comic Sans MS" panose="030F0702030302020204" pitchFamily="66" charset="0"/>
              </a:rPr>
              <a:t>, </a:t>
            </a:r>
            <a:r>
              <a:rPr lang="en-US" dirty="0" smtClean="0">
                <a:solidFill>
                  <a:srgbClr val="C00000"/>
                </a:solidFill>
                <a:latin typeface="Comic Sans MS" panose="030F0702030302020204" pitchFamily="66" charset="0"/>
              </a:rPr>
              <a:t>mucilaginous envelope </a:t>
            </a:r>
            <a:r>
              <a:rPr lang="en-US" dirty="0" smtClean="0">
                <a:latin typeface="Comic Sans MS" panose="030F0702030302020204" pitchFamily="66" charset="0"/>
              </a:rPr>
              <a:t>or </a:t>
            </a:r>
            <a:r>
              <a:rPr lang="en-US" dirty="0" smtClean="0">
                <a:solidFill>
                  <a:srgbClr val="C00000"/>
                </a:solidFill>
                <a:latin typeface="Comic Sans MS" panose="030F0702030302020204" pitchFamily="66" charset="0"/>
              </a:rPr>
              <a:t>adhesive coat</a:t>
            </a:r>
            <a:r>
              <a:rPr lang="tr-TR" dirty="0" smtClean="0">
                <a:latin typeface="Comic Sans MS" panose="030F0702030302020204" pitchFamily="66" charset="0"/>
              </a:rPr>
              <a:t>. </a:t>
            </a:r>
            <a:endParaRPr lang="en-US" dirty="0" smtClean="0">
              <a:latin typeface="Comic Sans MS" panose="030F0702030302020204" pitchFamily="66" charset="0"/>
            </a:endParaRPr>
          </a:p>
        </p:txBody>
      </p:sp>
      <p:pic>
        <p:nvPicPr>
          <p:cNvPr id="13314" name="Picture 2" descr="prokaryotic cell coa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31740"/>
            <a:ext cx="5925110" cy="471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699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251520" y="643480"/>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lnSpc>
                <a:spcPct val="150000"/>
              </a:lnSpc>
              <a:buNone/>
            </a:pPr>
            <a:r>
              <a:rPr lang="en-US" dirty="0" smtClean="0">
                <a:latin typeface="Comic Sans MS" panose="030F0702030302020204" pitchFamily="66" charset="0"/>
              </a:rPr>
              <a:t>	This capsule layer prevents the type of bacteria from being recognized and be killed by the defense systems of the host. Prokaryotes may also adhere to other surfaces of other living beings with the help of their mucilaginous envelopes. The layer that bacteria adhering to the surface form with their mucilaginous secretions is called  a </a:t>
            </a:r>
            <a:r>
              <a:rPr lang="en-US" b="1" dirty="0" smtClean="0">
                <a:solidFill>
                  <a:srgbClr val="C00000"/>
                </a:solidFill>
                <a:latin typeface="Comic Sans MS" panose="030F0702030302020204" pitchFamily="66" charset="0"/>
              </a:rPr>
              <a:t>biofilm</a:t>
            </a:r>
            <a:r>
              <a:rPr lang="tr-TR" dirty="0" smtClean="0">
                <a:latin typeface="Comic Sans MS" panose="030F0702030302020204" pitchFamily="66" charset="0"/>
              </a:rPr>
              <a:t>. </a:t>
            </a:r>
            <a:endParaRPr lang="en-US" dirty="0" smtClean="0">
              <a:latin typeface="Comic Sans MS" panose="030F0702030302020204" pitchFamily="66" charset="0"/>
            </a:endParaRPr>
          </a:p>
        </p:txBody>
      </p:sp>
    </p:spTree>
    <p:extLst>
      <p:ext uri="{BB962C8B-B14F-4D97-AF65-F5344CB8AC3E}">
        <p14:creationId xmlns:p14="http://schemas.microsoft.com/office/powerpoint/2010/main" val="4012118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rokaryote cell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197744"/>
            <a:ext cx="5057008" cy="3831656"/>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3"/>
          <p:cNvSpPr txBox="1">
            <a:spLocks/>
          </p:cNvSpPr>
          <p:nvPr/>
        </p:nvSpPr>
        <p:spPr>
          <a:xfrm>
            <a:off x="107504" y="48806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All prokaryotes (with a few exceptions) have a hard and durable cell wall that surrounds their cell membrane a</a:t>
            </a:r>
            <a:r>
              <a:rPr lang="tr-TR" dirty="0" smtClean="0">
                <a:latin typeface="Comic Sans MS" panose="030F0702030302020204" pitchFamily="66" charset="0"/>
              </a:rPr>
              <a:t>n</a:t>
            </a:r>
            <a:r>
              <a:rPr lang="en-US" dirty="0" smtClean="0">
                <a:latin typeface="Comic Sans MS" panose="030F0702030302020204" pitchFamily="66" charset="0"/>
              </a:rPr>
              <a:t>d the cytoplasm within. This cell wall is found inside the capsule if present. Cell wall prevents the explosion of the cell when extracellular water is intense. It also prevents viral infections. However some viruses may leave their contagious genetic material through the cell wall</a:t>
            </a:r>
            <a:r>
              <a:rPr lang="tr-TR" dirty="0" smtClean="0">
                <a:latin typeface="Comic Sans MS" panose="030F0702030302020204" pitchFamily="66" charset="0"/>
              </a:rPr>
              <a:t>. </a:t>
            </a:r>
            <a:endParaRPr lang="en-US" dirty="0" smtClean="0">
              <a:latin typeface="Comic Sans MS" panose="030F0702030302020204" pitchFamily="66" charset="0"/>
            </a:endParaRPr>
          </a:p>
        </p:txBody>
      </p:sp>
    </p:spTree>
    <p:extLst>
      <p:ext uri="{BB962C8B-B14F-4D97-AF65-F5344CB8AC3E}">
        <p14:creationId xmlns:p14="http://schemas.microsoft.com/office/powerpoint/2010/main" val="616165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37260" y="116632"/>
            <a:ext cx="8467188"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a:t>
            </a:r>
            <a:r>
              <a:rPr lang="en-US" b="1" dirty="0" smtClean="0">
                <a:solidFill>
                  <a:srgbClr val="0070C0"/>
                </a:solidFill>
                <a:latin typeface="Comic Sans MS" panose="030F0702030302020204" pitchFamily="66" charset="0"/>
              </a:rPr>
              <a:t>Peptidoglycan</a:t>
            </a:r>
            <a:r>
              <a:rPr lang="en-US" dirty="0" smtClean="0">
                <a:latin typeface="Comic Sans MS" panose="030F0702030302020204" pitchFamily="66" charset="0"/>
              </a:rPr>
              <a:t> </a:t>
            </a:r>
            <a:r>
              <a:rPr lang="en-US" b="1" dirty="0" smtClean="0">
                <a:latin typeface="Comic Sans MS" panose="030F0702030302020204" pitchFamily="66" charset="0"/>
              </a:rPr>
              <a:t>is found in </a:t>
            </a:r>
            <a:r>
              <a:rPr lang="en-US" b="1" dirty="0" smtClean="0">
                <a:solidFill>
                  <a:srgbClr val="0070C0"/>
                </a:solidFill>
                <a:latin typeface="Comic Sans MS" panose="030F0702030302020204" pitchFamily="66" charset="0"/>
              </a:rPr>
              <a:t>cell walls of bacteria </a:t>
            </a:r>
            <a:r>
              <a:rPr lang="en-US" dirty="0" smtClean="0">
                <a:latin typeface="Comic Sans MS" panose="030F0702030302020204" pitchFamily="66" charset="0"/>
              </a:rPr>
              <a:t>at least to a small extent. This substance is a </a:t>
            </a:r>
            <a:r>
              <a:rPr lang="en-US" b="1" dirty="0" smtClean="0">
                <a:solidFill>
                  <a:srgbClr val="0070C0"/>
                </a:solidFill>
                <a:latin typeface="Comic Sans MS" panose="030F0702030302020204" pitchFamily="66" charset="0"/>
              </a:rPr>
              <a:t>mixture of protein and carbohydrate </a:t>
            </a:r>
            <a:r>
              <a:rPr lang="en-US" dirty="0" smtClean="0">
                <a:latin typeface="Comic Sans MS" panose="030F0702030302020204" pitchFamily="66" charset="0"/>
              </a:rPr>
              <a:t>and is important in respect to the biology of bacteria and also in respect to medicine since the </a:t>
            </a:r>
            <a:r>
              <a:rPr lang="en-US" dirty="0" smtClean="0">
                <a:solidFill>
                  <a:srgbClr val="0070C0"/>
                </a:solidFill>
                <a:latin typeface="Comic Sans MS" panose="030F0702030302020204" pitchFamily="66" charset="0"/>
              </a:rPr>
              <a:t>quantity of this substance determines the antibiotic susceptibility. </a:t>
            </a:r>
            <a:r>
              <a:rPr lang="en-US" b="1" dirty="0" smtClean="0">
                <a:latin typeface="Comic Sans MS" panose="030F0702030302020204" pitchFamily="66" charset="0"/>
              </a:rPr>
              <a:t>Penicillin</a:t>
            </a:r>
            <a:r>
              <a:rPr lang="en-US" dirty="0" smtClean="0">
                <a:latin typeface="Comic Sans MS" panose="030F0702030302020204" pitchFamily="66" charset="0"/>
              </a:rPr>
              <a:t> </a:t>
            </a:r>
            <a:r>
              <a:rPr lang="en-US" b="1" dirty="0" smtClean="0">
                <a:latin typeface="Comic Sans MS" panose="030F0702030302020204" pitchFamily="66" charset="0"/>
              </a:rPr>
              <a:t>and some other </a:t>
            </a:r>
            <a:r>
              <a:rPr lang="en-US" dirty="0" smtClean="0">
                <a:latin typeface="Comic Sans MS" panose="030F0702030302020204" pitchFamily="66" charset="0"/>
              </a:rPr>
              <a:t>antibiotics </a:t>
            </a:r>
            <a:r>
              <a:rPr lang="en-US" b="1" dirty="0" smtClean="0">
                <a:latin typeface="Comic Sans MS" panose="030F0702030302020204" pitchFamily="66" charset="0"/>
              </a:rPr>
              <a:t>show activity by preventing peptidoglycan synthesis of bacteria</a:t>
            </a:r>
            <a:r>
              <a:rPr lang="tr-TR" b="1" dirty="0" smtClean="0">
                <a:latin typeface="Comic Sans MS" panose="030F0702030302020204" pitchFamily="66" charset="0"/>
              </a:rPr>
              <a:t>.  </a:t>
            </a:r>
            <a:r>
              <a:rPr lang="en-US" dirty="0" smtClean="0">
                <a:latin typeface="Comic Sans MS" panose="030F0702030302020204" pitchFamily="66" charset="0"/>
              </a:rPr>
              <a:t>These antibiotics do not effect eukaryotic cells (except for those having antibiotic allergy</a:t>
            </a:r>
            <a:r>
              <a:rPr lang="tr-TR" dirty="0" smtClean="0">
                <a:latin typeface="Comic Sans MS" panose="030F0702030302020204" pitchFamily="66" charset="0"/>
              </a:rPr>
              <a:t>).</a:t>
            </a:r>
            <a:endParaRPr lang="en-US" dirty="0" smtClean="0">
              <a:latin typeface="Comic Sans MS" panose="030F0702030302020204" pitchFamily="66" charset="0"/>
            </a:endParaRPr>
          </a:p>
        </p:txBody>
      </p:sp>
      <p:pic>
        <p:nvPicPr>
          <p:cNvPr id="16386" name="Picture 2" descr="prokaryote cell peptidoglyca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0" y="3861048"/>
            <a:ext cx="8886419" cy="3205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522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37260"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a:t>
            </a:r>
            <a:r>
              <a:rPr lang="en-US" b="1" dirty="0" smtClean="0">
                <a:solidFill>
                  <a:srgbClr val="0070C0"/>
                </a:solidFill>
                <a:latin typeface="Comic Sans MS" panose="030F0702030302020204" pitchFamily="66" charset="0"/>
              </a:rPr>
              <a:t>Main components of  prokaryotic cell is nucleic acids (DNA and RNA), enzymes, other proteins, ribosomes and inner membrane.</a:t>
            </a:r>
          </a:p>
          <a:p>
            <a:pPr marL="0" indent="0" algn="just">
              <a:buNone/>
            </a:pPr>
            <a:r>
              <a:rPr lang="en-US" dirty="0" smtClean="0">
                <a:latin typeface="Comic Sans MS" panose="030F0702030302020204" pitchFamily="66" charset="0"/>
              </a:rPr>
              <a:t>	DNA molecules of prokaryotes are found as a couple of DNA rings. Prokaryote DNA is called </a:t>
            </a:r>
            <a:r>
              <a:rPr lang="en-US" b="1" dirty="0" err="1" smtClean="0">
                <a:solidFill>
                  <a:srgbClr val="C00000"/>
                </a:solidFill>
                <a:latin typeface="Comic Sans MS" panose="030F0702030302020204" pitchFamily="66" charset="0"/>
              </a:rPr>
              <a:t>genophore</a:t>
            </a:r>
            <a:r>
              <a:rPr lang="en-US" dirty="0" smtClean="0">
                <a:solidFill>
                  <a:srgbClr val="C00000"/>
                </a:solidFill>
                <a:latin typeface="Comic Sans MS" panose="030F0702030302020204" pitchFamily="66" charset="0"/>
              </a:rPr>
              <a:t> </a:t>
            </a:r>
            <a:r>
              <a:rPr lang="en-US" dirty="0" smtClean="0">
                <a:latin typeface="Comic Sans MS" panose="030F0702030302020204" pitchFamily="66" charset="0"/>
              </a:rPr>
              <a:t>or </a:t>
            </a:r>
            <a:r>
              <a:rPr lang="en-US" b="1" dirty="0" smtClean="0">
                <a:solidFill>
                  <a:srgbClr val="C00000"/>
                </a:solidFill>
                <a:latin typeface="Comic Sans MS" panose="030F0702030302020204" pitchFamily="66" charset="0"/>
              </a:rPr>
              <a:t>chromosome</a:t>
            </a:r>
            <a:r>
              <a:rPr lang="en-US" dirty="0" smtClean="0">
                <a:latin typeface="Comic Sans MS" panose="030F0702030302020204" pitchFamily="66" charset="0"/>
              </a:rPr>
              <a:t>.  </a:t>
            </a:r>
            <a:r>
              <a:rPr lang="en-US" b="1" dirty="0" err="1" smtClean="0">
                <a:latin typeface="Comic Sans MS" panose="030F0702030302020204" pitchFamily="66" charset="0"/>
              </a:rPr>
              <a:t>Genopho</a:t>
            </a:r>
            <a:r>
              <a:rPr lang="tr-TR" b="1" dirty="0" smtClean="0">
                <a:latin typeface="Comic Sans MS" panose="030F0702030302020204" pitchFamily="66" charset="0"/>
              </a:rPr>
              <a:t>r</a:t>
            </a:r>
            <a:r>
              <a:rPr lang="en-US" b="1" dirty="0" smtClean="0">
                <a:latin typeface="Comic Sans MS" panose="030F0702030302020204" pitchFamily="66" charset="0"/>
              </a:rPr>
              <a:t>e is a long double strand of DNA, usually in one large circle. </a:t>
            </a:r>
            <a:r>
              <a:rPr lang="en-US" dirty="0" smtClean="0">
                <a:latin typeface="Comic Sans MS" panose="030F0702030302020204" pitchFamily="66" charset="0"/>
              </a:rPr>
              <a:t>It includes most </a:t>
            </a:r>
            <a:r>
              <a:rPr lang="tr-TR" dirty="0" smtClean="0">
                <a:latin typeface="Comic Sans MS" panose="030F0702030302020204" pitchFamily="66" charset="0"/>
              </a:rPr>
              <a:t>o</a:t>
            </a:r>
            <a:r>
              <a:rPr lang="en-US" dirty="0" smtClean="0">
                <a:latin typeface="Comic Sans MS" panose="030F0702030302020204" pitchFamily="66" charset="0"/>
              </a:rPr>
              <a:t>f the genetic material of the organism</a:t>
            </a:r>
            <a:r>
              <a:rPr lang="tr-TR" dirty="0" smtClean="0">
                <a:latin typeface="Comic Sans MS" panose="030F0702030302020204" pitchFamily="66" charset="0"/>
              </a:rPr>
              <a:t>. </a:t>
            </a:r>
            <a:r>
              <a:rPr lang="en-US" dirty="0" smtClean="0">
                <a:latin typeface="Comic Sans MS" panose="030F0702030302020204" pitchFamily="66" charset="0"/>
              </a:rPr>
              <a:t>They also contains </a:t>
            </a:r>
            <a:r>
              <a:rPr lang="en-US" b="1" dirty="0" smtClean="0">
                <a:solidFill>
                  <a:srgbClr val="C00000"/>
                </a:solidFill>
                <a:latin typeface="Comic Sans MS" panose="030F0702030302020204" pitchFamily="66" charset="0"/>
              </a:rPr>
              <a:t>plasmids</a:t>
            </a:r>
            <a:r>
              <a:rPr lang="en-US" dirty="0" smtClean="0">
                <a:solidFill>
                  <a:srgbClr val="C00000"/>
                </a:solidFill>
                <a:latin typeface="Comic Sans MS" panose="030F0702030302020204" pitchFamily="66" charset="0"/>
              </a:rPr>
              <a:t> </a:t>
            </a:r>
            <a:r>
              <a:rPr lang="en-US" dirty="0" smtClean="0">
                <a:latin typeface="Comic Sans MS" panose="030F0702030302020204" pitchFamily="66" charset="0"/>
              </a:rPr>
              <a:t>(small </a:t>
            </a:r>
            <a:r>
              <a:rPr lang="en-US" dirty="0" err="1" smtClean="0">
                <a:latin typeface="Comic Sans MS" panose="030F0702030302020204" pitchFamily="66" charset="0"/>
              </a:rPr>
              <a:t>contin</a:t>
            </a:r>
            <a:r>
              <a:rPr lang="tr-TR" dirty="0" smtClean="0">
                <a:latin typeface="Comic Sans MS" panose="030F0702030302020204" pitchFamily="66" charset="0"/>
              </a:rPr>
              <a:t>u</a:t>
            </a:r>
            <a:r>
              <a:rPr lang="en-US" dirty="0" err="1" smtClean="0">
                <a:latin typeface="Comic Sans MS" panose="030F0702030302020204" pitchFamily="66" charset="0"/>
              </a:rPr>
              <a:t>ous</a:t>
            </a:r>
            <a:r>
              <a:rPr lang="en-US" dirty="0" smtClean="0">
                <a:latin typeface="Comic Sans MS" panose="030F0702030302020204" pitchFamily="66" charset="0"/>
              </a:rPr>
              <a:t> loops of D</a:t>
            </a:r>
            <a:r>
              <a:rPr lang="tr-TR" dirty="0" smtClean="0">
                <a:latin typeface="Comic Sans MS" panose="030F0702030302020204" pitchFamily="66" charset="0"/>
              </a:rPr>
              <a:t>NA)</a:t>
            </a:r>
            <a:endParaRPr lang="en-US" dirty="0" smtClean="0">
              <a:latin typeface="Comic Sans MS" panose="030F0702030302020204" pitchFamily="66" charset="0"/>
            </a:endParaRPr>
          </a:p>
        </p:txBody>
      </p:sp>
      <p:pic>
        <p:nvPicPr>
          <p:cNvPr id="17412" name="Picture 4" descr="genophor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889597"/>
            <a:ext cx="6943725"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07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okaryote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0120"/>
            <a:ext cx="831692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05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37260"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a:t>
            </a:r>
            <a:r>
              <a:rPr lang="en-US" b="1" dirty="0" smtClean="0">
                <a:solidFill>
                  <a:srgbClr val="0070C0"/>
                </a:solidFill>
                <a:latin typeface="Comic Sans MS" panose="030F0702030302020204" pitchFamily="66" charset="0"/>
              </a:rPr>
              <a:t>Plasmids produce toxins or carry genes that lead to antibiotic or heavy metal resistivity. </a:t>
            </a:r>
            <a:r>
              <a:rPr lang="en-US" dirty="0" smtClean="0">
                <a:latin typeface="Comic Sans MS" panose="030F0702030302020204" pitchFamily="66" charset="0"/>
              </a:rPr>
              <a:t>Bacteria may transfer their plasmids to each other, and by this way various genes are distributed within a bacterial population in a short time. </a:t>
            </a:r>
            <a:r>
              <a:rPr lang="en-US" dirty="0" err="1" smtClean="0">
                <a:latin typeface="Comic Sans MS" panose="030F0702030302020204" pitchFamily="66" charset="0"/>
              </a:rPr>
              <a:t>Th</a:t>
            </a:r>
            <a:r>
              <a:rPr lang="tr-TR" dirty="0" smtClean="0">
                <a:latin typeface="Comic Sans MS" panose="030F0702030302020204" pitchFamily="66" charset="0"/>
              </a:rPr>
              <a:t>i</a:t>
            </a:r>
            <a:r>
              <a:rPr lang="en-US" dirty="0" smtClean="0">
                <a:latin typeface="Comic Sans MS" panose="030F0702030302020204" pitchFamily="66" charset="0"/>
              </a:rPr>
              <a:t>s is </a:t>
            </a:r>
            <a:r>
              <a:rPr lang="tr-TR" dirty="0" smtClean="0">
                <a:latin typeface="Comic Sans MS" panose="030F0702030302020204" pitchFamily="66" charset="0"/>
              </a:rPr>
              <a:t>i</a:t>
            </a:r>
            <a:r>
              <a:rPr lang="en-US" dirty="0" err="1" smtClean="0">
                <a:latin typeface="Comic Sans MS" panose="030F0702030302020204" pitchFamily="66" charset="0"/>
              </a:rPr>
              <a:t>mportant</a:t>
            </a:r>
            <a:r>
              <a:rPr lang="en-US" dirty="0" smtClean="0">
                <a:latin typeface="Comic Sans MS" panose="030F0702030302020204" pitchFamily="66" charset="0"/>
              </a:rPr>
              <a:t> in respect to the development of antibiotic resistance</a:t>
            </a:r>
            <a:r>
              <a:rPr lang="tr-TR" dirty="0" smtClean="0">
                <a:latin typeface="Comic Sans MS" panose="030F0702030302020204" pitchFamily="66" charset="0"/>
              </a:rPr>
              <a:t>. </a:t>
            </a:r>
            <a:endParaRPr lang="en-US" dirty="0" smtClean="0">
              <a:latin typeface="Comic Sans MS" panose="030F0702030302020204" pitchFamily="66" charset="0"/>
            </a:endParaRPr>
          </a:p>
        </p:txBody>
      </p:sp>
      <p:pic>
        <p:nvPicPr>
          <p:cNvPr id="18436" name="Picture 4" descr="antibiotic resistance in prokaryote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140968"/>
            <a:ext cx="781526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90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37260"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For example, </a:t>
            </a:r>
            <a:r>
              <a:rPr lang="en-US" b="1" dirty="0" smtClean="0">
                <a:latin typeface="Comic Sans MS" panose="030F0702030302020204" pitchFamily="66" charset="0"/>
              </a:rPr>
              <a:t>fire blight disease </a:t>
            </a:r>
            <a:r>
              <a:rPr lang="en-US" dirty="0" smtClean="0">
                <a:latin typeface="Comic Sans MS" panose="030F0702030302020204" pitchFamily="66" charset="0"/>
              </a:rPr>
              <a:t>is caused by </a:t>
            </a:r>
            <a:r>
              <a:rPr lang="en-US" b="1" i="1" dirty="0" err="1" smtClean="0">
                <a:latin typeface="Comic Sans MS" panose="030F0702030302020204" pitchFamily="66" charset="0"/>
              </a:rPr>
              <a:t>Erwinia</a:t>
            </a:r>
            <a:r>
              <a:rPr lang="en-US" b="1" dirty="0" smtClean="0">
                <a:latin typeface="Comic Sans MS" panose="030F0702030302020204" pitchFamily="66" charset="0"/>
              </a:rPr>
              <a:t> species </a:t>
            </a:r>
            <a:r>
              <a:rPr lang="en-US" dirty="0" smtClean="0">
                <a:latin typeface="Comic Sans MS" panose="030F0702030302020204" pitchFamily="66" charset="0"/>
              </a:rPr>
              <a:t>on fruit trees. Farmers </a:t>
            </a:r>
            <a:r>
              <a:rPr lang="en-US" b="1" dirty="0" smtClean="0">
                <a:latin typeface="Comic Sans MS" panose="030F0702030302020204" pitchFamily="66" charset="0"/>
              </a:rPr>
              <a:t>administer streptomycin to control the disease</a:t>
            </a:r>
            <a:r>
              <a:rPr lang="en-US" dirty="0" smtClean="0">
                <a:latin typeface="Comic Sans MS" panose="030F0702030302020204" pitchFamily="66" charset="0"/>
              </a:rPr>
              <a:t>, however the plasmid that carries the streptomycin resistance gene is distributed and thus the disease can not be controlled</a:t>
            </a:r>
            <a:r>
              <a:rPr lang="tr-TR" dirty="0" smtClean="0">
                <a:latin typeface="Comic Sans MS" panose="030F0702030302020204" pitchFamily="66" charset="0"/>
              </a:rPr>
              <a:t>. </a:t>
            </a:r>
            <a:endParaRPr lang="en-US" dirty="0" smtClean="0">
              <a:latin typeface="Comic Sans MS" panose="030F0702030302020204" pitchFamily="66" charset="0"/>
            </a:endParaRPr>
          </a:p>
        </p:txBody>
      </p:sp>
      <p:pic>
        <p:nvPicPr>
          <p:cNvPr id="20484" name="Picture 4" descr="erwinia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4617152" cy="3339740"/>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erwini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632" y="3356992"/>
            <a:ext cx="4595558" cy="339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12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randombar(horizontal)">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randombar(horizontal)">
                                      <p:cBhvr>
                                        <p:cTn id="12"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37260"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Prokaryote enzymes determine the metabolism type of the cell. For example, </a:t>
            </a:r>
            <a:r>
              <a:rPr lang="en-US" b="1" i="1" dirty="0" smtClean="0">
                <a:solidFill>
                  <a:srgbClr val="0070C0"/>
                </a:solidFill>
                <a:latin typeface="Comic Sans MS" panose="030F0702030302020204" pitchFamily="66" charset="0"/>
              </a:rPr>
              <a:t>Anabaena</a:t>
            </a:r>
            <a:r>
              <a:rPr lang="en-US" dirty="0" smtClean="0">
                <a:solidFill>
                  <a:srgbClr val="0070C0"/>
                </a:solidFill>
                <a:latin typeface="Comic Sans MS" panose="030F0702030302020204" pitchFamily="66" charset="0"/>
              </a:rPr>
              <a:t> </a:t>
            </a:r>
            <a:r>
              <a:rPr lang="en-US" i="1" dirty="0" smtClean="0">
                <a:solidFill>
                  <a:srgbClr val="0070C0"/>
                </a:solidFill>
                <a:latin typeface="Comic Sans MS" panose="030F0702030302020204" pitchFamily="66" charset="0"/>
              </a:rPr>
              <a:t> </a:t>
            </a:r>
            <a:r>
              <a:rPr lang="en-US" b="1" dirty="0" smtClean="0">
                <a:solidFill>
                  <a:srgbClr val="0070C0"/>
                </a:solidFill>
                <a:latin typeface="Comic Sans MS" panose="030F0702030302020204" pitchFamily="66" charset="0"/>
              </a:rPr>
              <a:t>(a </a:t>
            </a:r>
            <a:r>
              <a:rPr lang="en-US" b="1" dirty="0" err="1" smtClean="0">
                <a:solidFill>
                  <a:srgbClr val="0070C0"/>
                </a:solidFill>
                <a:latin typeface="Comic Sans MS" panose="030F0702030302020204" pitchFamily="66" charset="0"/>
              </a:rPr>
              <a:t>cynanobacteri</a:t>
            </a:r>
            <a:r>
              <a:rPr lang="tr-TR" b="1" dirty="0" smtClean="0">
                <a:solidFill>
                  <a:srgbClr val="0070C0"/>
                </a:solidFill>
                <a:latin typeface="Comic Sans MS" panose="030F0702030302020204" pitchFamily="66" charset="0"/>
              </a:rPr>
              <a:t>um</a:t>
            </a:r>
            <a:r>
              <a:rPr lang="en-US" b="1" dirty="0" smtClean="0">
                <a:solidFill>
                  <a:srgbClr val="0070C0"/>
                </a:solidFill>
                <a:latin typeface="Comic Sans MS" panose="030F0702030302020204" pitchFamily="66" charset="0"/>
              </a:rPr>
              <a:t>) </a:t>
            </a:r>
            <a:r>
              <a:rPr lang="en-US" dirty="0" smtClean="0">
                <a:latin typeface="Comic Sans MS" panose="030F0702030302020204" pitchFamily="66" charset="0"/>
              </a:rPr>
              <a:t>cells have the necessary enzymes that enable them </a:t>
            </a:r>
            <a:r>
              <a:rPr lang="en-US" b="1" dirty="0" smtClean="0">
                <a:solidFill>
                  <a:srgbClr val="0070C0"/>
                </a:solidFill>
                <a:latin typeface="Comic Sans MS" panose="030F0702030302020204" pitchFamily="66" charset="0"/>
              </a:rPr>
              <a:t>to perform photosynthesis. </a:t>
            </a:r>
            <a:r>
              <a:rPr lang="en-US" dirty="0" smtClean="0">
                <a:latin typeface="Comic Sans MS" panose="030F0702030302020204" pitchFamily="66" charset="0"/>
              </a:rPr>
              <a:t>However </a:t>
            </a:r>
            <a:r>
              <a:rPr lang="en-US" b="1" i="1" dirty="0" err="1" smtClean="0">
                <a:solidFill>
                  <a:srgbClr val="0070C0"/>
                </a:solidFill>
                <a:latin typeface="Comic Sans MS" panose="030F0702030302020204" pitchFamily="66" charset="0"/>
              </a:rPr>
              <a:t>Erwinia</a:t>
            </a:r>
            <a:r>
              <a:rPr lang="en-US" b="1" i="1" dirty="0" smtClean="0">
                <a:solidFill>
                  <a:srgbClr val="0070C0"/>
                </a:solidFill>
                <a:latin typeface="Comic Sans MS" panose="030F0702030302020204" pitchFamily="66" charset="0"/>
              </a:rPr>
              <a:t> </a:t>
            </a:r>
            <a:r>
              <a:rPr lang="en-US" b="1" dirty="0" smtClean="0">
                <a:solidFill>
                  <a:srgbClr val="0070C0"/>
                </a:solidFill>
                <a:latin typeface="Comic Sans MS" panose="030F0702030302020204" pitchFamily="66" charset="0"/>
              </a:rPr>
              <a:t> sp. </a:t>
            </a:r>
            <a:r>
              <a:rPr lang="en-US" dirty="0" smtClean="0">
                <a:latin typeface="Comic Sans MS" panose="030F0702030302020204" pitchFamily="66" charset="0"/>
              </a:rPr>
              <a:t>does not </a:t>
            </a:r>
            <a:r>
              <a:rPr lang="en-US" dirty="0">
                <a:latin typeface="Comic Sans MS" panose="030F0702030302020204" pitchFamily="66" charset="0"/>
              </a:rPr>
              <a:t>have enzymes that enable them to perform photosynthesis</a:t>
            </a:r>
            <a:endParaRPr lang="en-US" dirty="0" smtClean="0">
              <a:latin typeface="Comic Sans MS" panose="030F0702030302020204" pitchFamily="66" charset="0"/>
            </a:endParaRPr>
          </a:p>
        </p:txBody>
      </p:sp>
      <p:pic>
        <p:nvPicPr>
          <p:cNvPr id="21506" name="Picture 2" descr="anabaena photosynthesi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88" y="2731412"/>
            <a:ext cx="7234064" cy="342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384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37260"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Other components that are present in prokaryote cells depend on the organism</a:t>
            </a:r>
            <a:r>
              <a:rPr lang="tr-TR" dirty="0" smtClean="0">
                <a:latin typeface="Comic Sans MS" panose="030F0702030302020204" pitchFamily="66" charset="0"/>
              </a:rPr>
              <a:t>. For </a:t>
            </a:r>
            <a:r>
              <a:rPr lang="tr-TR" dirty="0" err="1" smtClean="0">
                <a:latin typeface="Comic Sans MS" panose="030F0702030302020204" pitchFamily="66" charset="0"/>
              </a:rPr>
              <a:t>example</a:t>
            </a:r>
            <a:r>
              <a:rPr lang="tr-TR" dirty="0" smtClean="0">
                <a:latin typeface="Comic Sans MS" panose="030F0702030302020204" pitchFamily="66" charset="0"/>
              </a:rPr>
              <a:t>, </a:t>
            </a:r>
            <a:r>
              <a:rPr lang="en-US" i="1" dirty="0">
                <a:solidFill>
                  <a:srgbClr val="0070C0"/>
                </a:solidFill>
                <a:latin typeface="Comic Sans MS" panose="030F0702030302020204" pitchFamily="66" charset="0"/>
              </a:rPr>
              <a:t>Anabaena</a:t>
            </a:r>
            <a:r>
              <a:rPr lang="en-US" dirty="0">
                <a:solidFill>
                  <a:srgbClr val="0070C0"/>
                </a:solidFill>
                <a:latin typeface="Comic Sans MS" panose="030F0702030302020204" pitchFamily="66" charset="0"/>
              </a:rPr>
              <a:t> </a:t>
            </a:r>
            <a:r>
              <a:rPr lang="tr-TR" dirty="0" err="1" smtClean="0">
                <a:latin typeface="Comic Sans MS" panose="030F0702030302020204" pitchFamily="66" charset="0"/>
              </a:rPr>
              <a:t>and</a:t>
            </a:r>
            <a:r>
              <a:rPr lang="tr-TR" dirty="0" smtClean="0">
                <a:latin typeface="Comic Sans MS" panose="030F0702030302020204" pitchFamily="66" charset="0"/>
              </a:rPr>
              <a:t> </a:t>
            </a:r>
            <a:r>
              <a:rPr lang="tr-TR" dirty="0" err="1" smtClean="0">
                <a:latin typeface="Comic Sans MS" panose="030F0702030302020204" pitchFamily="66" charset="0"/>
              </a:rPr>
              <a:t>other</a:t>
            </a:r>
            <a:r>
              <a:rPr lang="tr-TR" dirty="0" smtClean="0">
                <a:latin typeface="Comic Sans MS" panose="030F0702030302020204" pitchFamily="66" charset="0"/>
              </a:rPr>
              <a:t> </a:t>
            </a:r>
            <a:r>
              <a:rPr lang="tr-TR" dirty="0" err="1" smtClean="0">
                <a:latin typeface="Comic Sans MS" panose="030F0702030302020204" pitchFamily="66" charset="0"/>
              </a:rPr>
              <a:t>cyanobacteria</a:t>
            </a:r>
            <a:r>
              <a:rPr lang="tr-TR" dirty="0" smtClean="0">
                <a:latin typeface="Comic Sans MS" panose="030F0702030302020204" pitchFamily="66" charset="0"/>
              </a:rPr>
              <a:t> </a:t>
            </a:r>
            <a:r>
              <a:rPr lang="tr-TR" dirty="0" err="1" smtClean="0">
                <a:latin typeface="Comic Sans MS" panose="030F0702030302020204" pitchFamily="66" charset="0"/>
              </a:rPr>
              <a:t>have</a:t>
            </a:r>
            <a:r>
              <a:rPr lang="tr-TR" dirty="0" smtClean="0">
                <a:latin typeface="Comic Sans MS" panose="030F0702030302020204" pitchFamily="66" charset="0"/>
              </a:rPr>
              <a:t> </a:t>
            </a:r>
            <a:r>
              <a:rPr lang="en-US" b="1" dirty="0" smtClean="0">
                <a:solidFill>
                  <a:srgbClr val="0070C0"/>
                </a:solidFill>
                <a:latin typeface="Comic Sans MS" panose="030F0702030302020204" pitchFamily="66" charset="0"/>
              </a:rPr>
              <a:t>thylakoids</a:t>
            </a:r>
            <a:r>
              <a:rPr lang="en-US" dirty="0" smtClean="0">
                <a:solidFill>
                  <a:srgbClr val="0070C0"/>
                </a:solidFill>
                <a:latin typeface="Comic Sans MS" panose="030F0702030302020204" pitchFamily="66" charset="0"/>
              </a:rPr>
              <a:t> </a:t>
            </a:r>
            <a:r>
              <a:rPr lang="en-US" dirty="0" smtClean="0">
                <a:latin typeface="Comic Sans MS" panose="030F0702030302020204" pitchFamily="66" charset="0"/>
              </a:rPr>
              <a:t>in their cells; </a:t>
            </a:r>
            <a:r>
              <a:rPr lang="en-US" i="1" dirty="0" smtClean="0">
                <a:solidFill>
                  <a:srgbClr val="0070C0"/>
                </a:solidFill>
                <a:latin typeface="Comic Sans MS" panose="030F0702030302020204" pitchFamily="66" charset="0"/>
              </a:rPr>
              <a:t>Bacillus</a:t>
            </a:r>
            <a:r>
              <a:rPr lang="en-US" dirty="0" smtClean="0">
                <a:solidFill>
                  <a:srgbClr val="0070C0"/>
                </a:solidFill>
                <a:latin typeface="Comic Sans MS" panose="030F0702030302020204" pitchFamily="66" charset="0"/>
              </a:rPr>
              <a:t> sp</a:t>
            </a:r>
            <a:r>
              <a:rPr lang="en-US" dirty="0" smtClean="0">
                <a:latin typeface="Comic Sans MS" panose="030F0702030302020204" pitchFamily="66" charset="0"/>
              </a:rPr>
              <a:t>. produce a </a:t>
            </a:r>
            <a:r>
              <a:rPr lang="en-US" dirty="0" smtClean="0">
                <a:solidFill>
                  <a:srgbClr val="0070C0"/>
                </a:solidFill>
                <a:latin typeface="Comic Sans MS" panose="030F0702030302020204" pitchFamily="66" charset="0"/>
              </a:rPr>
              <a:t>toxic protein crystal</a:t>
            </a:r>
            <a:r>
              <a:rPr lang="tr-TR" dirty="0" smtClean="0">
                <a:latin typeface="Comic Sans MS" panose="030F0702030302020204" pitchFamily="66" charset="0"/>
              </a:rPr>
              <a:t>.</a:t>
            </a:r>
          </a:p>
          <a:p>
            <a:pPr marL="0" indent="0" algn="just">
              <a:buNone/>
            </a:pPr>
            <a:r>
              <a:rPr lang="tr-TR" dirty="0">
                <a:latin typeface="Comic Sans MS" panose="030F0702030302020204" pitchFamily="66" charset="0"/>
              </a:rPr>
              <a:t>	</a:t>
            </a:r>
            <a:endParaRPr lang="en-US" dirty="0" smtClean="0">
              <a:latin typeface="Comic Sans MS" panose="030F0702030302020204" pitchFamily="66" charset="0"/>
            </a:endParaRPr>
          </a:p>
        </p:txBody>
      </p:sp>
      <p:pic>
        <p:nvPicPr>
          <p:cNvPr id="22530" name="Picture 2" descr="bacillus toxic crystal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04864"/>
            <a:ext cx="5430356" cy="407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68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37260"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a:t>
            </a:r>
            <a:r>
              <a:rPr lang="en-US" dirty="0" smtClean="0">
                <a:solidFill>
                  <a:srgbClr val="0070C0"/>
                </a:solidFill>
                <a:latin typeface="Comic Sans MS" panose="030F0702030302020204" pitchFamily="66" charset="0"/>
              </a:rPr>
              <a:t>Prokaryotes reproduce by binary fission which is a </a:t>
            </a:r>
            <a:r>
              <a:rPr lang="en-US" dirty="0" smtClean="0">
                <a:solidFill>
                  <a:srgbClr val="0070C0"/>
                </a:solidFill>
                <a:latin typeface="Comic Sans MS" panose="030F0702030302020204" pitchFamily="66" charset="0"/>
              </a:rPr>
              <a:t>simple</a:t>
            </a:r>
            <a:r>
              <a:rPr lang="tr-TR" dirty="0" smtClean="0">
                <a:solidFill>
                  <a:srgbClr val="0070C0"/>
                </a:solidFill>
                <a:latin typeface="Comic Sans MS" panose="030F0702030302020204" pitchFamily="66" charset="0"/>
              </a:rPr>
              <a:t>r</a:t>
            </a:r>
            <a:r>
              <a:rPr lang="en-US" dirty="0" smtClean="0">
                <a:solidFill>
                  <a:srgbClr val="0070C0"/>
                </a:solidFill>
                <a:latin typeface="Comic Sans MS" panose="030F0702030302020204" pitchFamily="66" charset="0"/>
              </a:rPr>
              <a:t> </a:t>
            </a:r>
            <a:r>
              <a:rPr lang="en-US" dirty="0" smtClean="0">
                <a:solidFill>
                  <a:srgbClr val="0070C0"/>
                </a:solidFill>
                <a:latin typeface="Comic Sans MS" panose="030F0702030302020204" pitchFamily="66" charset="0"/>
              </a:rPr>
              <a:t>procedure compared to eukaryotes</a:t>
            </a:r>
            <a:r>
              <a:rPr lang="tr-TR" dirty="0" smtClean="0">
                <a:solidFill>
                  <a:srgbClr val="0070C0"/>
                </a:solidFill>
                <a:latin typeface="Comic Sans MS" panose="030F0702030302020204" pitchFamily="66" charset="0"/>
              </a:rPr>
              <a:t>.</a:t>
            </a:r>
            <a:endParaRPr lang="en-US" dirty="0" smtClean="0">
              <a:solidFill>
                <a:srgbClr val="0070C0"/>
              </a:solidFill>
              <a:latin typeface="Comic Sans MS" panose="030F0702030302020204" pitchFamily="66" charset="0"/>
            </a:endParaRPr>
          </a:p>
        </p:txBody>
      </p:sp>
      <p:pic>
        <p:nvPicPr>
          <p:cNvPr id="23554" name="Picture 2" descr="binary fission in prokaryote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68759"/>
            <a:ext cx="6184183" cy="540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80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37260"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Most prokaryotes can produce thick walled cells that are called </a:t>
            </a:r>
            <a:r>
              <a:rPr lang="en-US" b="1" dirty="0" smtClean="0">
                <a:solidFill>
                  <a:srgbClr val="C00000"/>
                </a:solidFill>
                <a:latin typeface="Comic Sans MS" panose="030F0702030302020204" pitchFamily="66" charset="0"/>
              </a:rPr>
              <a:t>spores</a:t>
            </a:r>
            <a:r>
              <a:rPr lang="en-US" dirty="0" smtClean="0">
                <a:latin typeface="Comic Sans MS" panose="030F0702030302020204" pitchFamily="66" charset="0"/>
              </a:rPr>
              <a:t>. </a:t>
            </a:r>
            <a:r>
              <a:rPr lang="en-US" dirty="0" smtClean="0">
                <a:solidFill>
                  <a:srgbClr val="0070C0"/>
                </a:solidFill>
                <a:latin typeface="Comic Sans MS" panose="030F0702030302020204" pitchFamily="66" charset="0"/>
              </a:rPr>
              <a:t>These are especially produced when these organisms are under environmental pressure (stress) like lack of food or low temperature. </a:t>
            </a:r>
            <a:r>
              <a:rPr lang="en-US" dirty="0" smtClean="0">
                <a:latin typeface="Comic Sans MS" panose="030F0702030302020204" pitchFamily="66" charset="0"/>
              </a:rPr>
              <a:t>They can survive in dormant state for a long time and when the conditions become favorable again, they germinate and turn into typical cells again.</a:t>
            </a:r>
          </a:p>
        </p:txBody>
      </p:sp>
      <p:pic>
        <p:nvPicPr>
          <p:cNvPr id="24578" name="Picture 2" descr="prokaryotic spore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0" y="3249488"/>
            <a:ext cx="5231904" cy="392392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5292080" y="6136580"/>
            <a:ext cx="3291286" cy="646331"/>
          </a:xfrm>
          <a:prstGeom prst="rect">
            <a:avLst/>
          </a:prstGeom>
        </p:spPr>
        <p:txBody>
          <a:bodyPr wrap="none">
            <a:spAutoFit/>
          </a:bodyPr>
          <a:lstStyle/>
          <a:p>
            <a:r>
              <a:rPr lang="tr-TR" dirty="0">
                <a:latin typeface="Comic Sans MS" panose="030F0702030302020204" pitchFamily="66" charset="0"/>
              </a:rPr>
              <a:t> </a:t>
            </a:r>
            <a:r>
              <a:rPr lang="tr-TR" i="1" dirty="0" err="1">
                <a:latin typeface="Comic Sans MS" panose="030F0702030302020204" pitchFamily="66" charset="0"/>
              </a:rPr>
              <a:t>Bacillus</a:t>
            </a:r>
            <a:r>
              <a:rPr lang="tr-TR" i="1" dirty="0">
                <a:latin typeface="Comic Sans MS" panose="030F0702030302020204" pitchFamily="66" charset="0"/>
              </a:rPr>
              <a:t> </a:t>
            </a:r>
            <a:r>
              <a:rPr lang="tr-TR" i="1" dirty="0" err="1" smtClean="0">
                <a:latin typeface="Comic Sans MS" panose="030F0702030302020204" pitchFamily="66" charset="0"/>
              </a:rPr>
              <a:t>stearothermophilus</a:t>
            </a:r>
            <a:r>
              <a:rPr lang="tr-TR" i="1" dirty="0" smtClean="0">
                <a:latin typeface="Comic Sans MS" panose="030F0702030302020204" pitchFamily="66" charset="0"/>
              </a:rPr>
              <a:t> </a:t>
            </a:r>
          </a:p>
          <a:p>
            <a:r>
              <a:rPr lang="tr-TR" dirty="0" err="1" smtClean="0">
                <a:latin typeface="Comic Sans MS" panose="030F0702030302020204" pitchFamily="66" charset="0"/>
              </a:rPr>
              <a:t>endospore</a:t>
            </a:r>
            <a:r>
              <a:rPr lang="tr-TR" dirty="0">
                <a:latin typeface="Comic Sans MS" panose="030F0702030302020204" pitchFamily="66" charset="0"/>
              </a:rPr>
              <a:t> </a:t>
            </a:r>
          </a:p>
        </p:txBody>
      </p:sp>
    </p:spTree>
    <p:extLst>
      <p:ext uri="{BB962C8B-B14F-4D97-AF65-F5344CB8AC3E}">
        <p14:creationId xmlns:p14="http://schemas.microsoft.com/office/powerpoint/2010/main" val="4012836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37260"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a:t>
            </a:r>
            <a:r>
              <a:rPr lang="en-US" b="1" dirty="0" smtClean="0">
                <a:solidFill>
                  <a:srgbClr val="C00000"/>
                </a:solidFill>
                <a:latin typeface="Comic Sans MS" panose="030F0702030302020204" pitchFamily="66" charset="0"/>
              </a:rPr>
              <a:t>Endospore</a:t>
            </a:r>
            <a:r>
              <a:rPr lang="en-US" dirty="0" smtClean="0">
                <a:solidFill>
                  <a:srgbClr val="C00000"/>
                </a:solidFill>
                <a:latin typeface="Comic Sans MS" panose="030F0702030302020204" pitchFamily="66" charset="0"/>
              </a:rPr>
              <a:t> </a:t>
            </a:r>
            <a:r>
              <a:rPr lang="en-US" dirty="0" smtClean="0">
                <a:latin typeface="Comic Sans MS" panose="030F0702030302020204" pitchFamily="66" charset="0"/>
              </a:rPr>
              <a:t>is another cell type that tolerates pressure (stress</a:t>
            </a:r>
            <a:r>
              <a:rPr lang="tr-TR" dirty="0" smtClean="0">
                <a:latin typeface="Comic Sans MS" panose="030F0702030302020204" pitchFamily="66" charset="0"/>
              </a:rPr>
              <a:t>). </a:t>
            </a:r>
            <a:r>
              <a:rPr lang="en-US" dirty="0" smtClean="0">
                <a:latin typeface="Comic Sans MS" panose="030F0702030302020204" pitchFamily="66" charset="0"/>
              </a:rPr>
              <a:t>Endospores are produced within the bacterium cell and passes into the environment after the cells in which they are produced die.</a:t>
            </a:r>
            <a:r>
              <a:rPr lang="tr-TR" dirty="0" smtClean="0">
                <a:latin typeface="Comic Sans MS" panose="030F0702030302020204" pitchFamily="66" charset="0"/>
              </a:rPr>
              <a:t> </a:t>
            </a:r>
            <a:r>
              <a:rPr lang="en-US" dirty="0" smtClean="0">
                <a:latin typeface="Comic Sans MS" panose="030F0702030302020204" pitchFamily="66" charset="0"/>
              </a:rPr>
              <a:t>The main reason for widespread bacterial infections and bacterium originated food contamination is these endospores.</a:t>
            </a:r>
          </a:p>
          <a:p>
            <a:pPr marL="0" indent="0" algn="just">
              <a:buNone/>
            </a:pPr>
            <a:r>
              <a:rPr lang="en-US" dirty="0" smtClean="0">
                <a:latin typeface="Comic Sans MS" panose="030F0702030302020204" pitchFamily="66" charset="0"/>
              </a:rPr>
              <a:t>	</a:t>
            </a:r>
          </a:p>
        </p:txBody>
      </p:sp>
      <p:pic>
        <p:nvPicPr>
          <p:cNvPr id="25602" name="Picture 2" descr="endospores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8945" y="2913504"/>
            <a:ext cx="5365619" cy="296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06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37260"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For example,  </a:t>
            </a:r>
            <a:r>
              <a:rPr lang="en-US" b="1" i="1" dirty="0" smtClean="0">
                <a:latin typeface="Comic Sans MS" panose="030F0702030302020204" pitchFamily="66" charset="0"/>
              </a:rPr>
              <a:t>Bacillus anthracis  </a:t>
            </a:r>
            <a:r>
              <a:rPr lang="en-US" dirty="0" smtClean="0">
                <a:latin typeface="Comic Sans MS" panose="030F0702030302020204" pitchFamily="66" charset="0"/>
              </a:rPr>
              <a:t>bacterium that produces endospores lead to </a:t>
            </a:r>
            <a:r>
              <a:rPr lang="en-US" b="1" dirty="0" smtClean="0">
                <a:latin typeface="Comic Sans MS" panose="030F0702030302020204" pitchFamily="66" charset="0"/>
              </a:rPr>
              <a:t>anthrax (</a:t>
            </a:r>
            <a:r>
              <a:rPr lang="en-US" b="1" dirty="0" err="1" smtClean="0">
                <a:latin typeface="Comic Sans MS" panose="030F0702030302020204" pitchFamily="66" charset="0"/>
              </a:rPr>
              <a:t>charbon</a:t>
            </a:r>
            <a:r>
              <a:rPr lang="en-US" b="1" dirty="0" smtClean="0">
                <a:latin typeface="Comic Sans MS" panose="030F0702030302020204" pitchFamily="66" charset="0"/>
              </a:rPr>
              <a:t>) </a:t>
            </a:r>
            <a:r>
              <a:rPr lang="en-US" dirty="0" smtClean="0">
                <a:latin typeface="Comic Sans MS" panose="030F0702030302020204" pitchFamily="66" charset="0"/>
              </a:rPr>
              <a:t>disease that is generally the subject of bioterrorism. This bacterium has gained attention as a potential biological war agent. Spores of this bacterium enter into human body through w</a:t>
            </a:r>
            <a:r>
              <a:rPr lang="tr-TR" dirty="0" err="1" smtClean="0">
                <a:latin typeface="Comic Sans MS" panose="030F0702030302020204" pitchFamily="66" charset="0"/>
              </a:rPr>
              <a:t>ounds</a:t>
            </a:r>
            <a:r>
              <a:rPr lang="tr-TR" dirty="0" smtClean="0">
                <a:latin typeface="Comic Sans MS" panose="030F0702030302020204" pitchFamily="66" charset="0"/>
              </a:rPr>
              <a:t>, </a:t>
            </a:r>
            <a:r>
              <a:rPr lang="en-US" dirty="0" smtClean="0">
                <a:latin typeface="Comic Sans MS" panose="030F0702030302020204" pitchFamily="66" charset="0"/>
              </a:rPr>
              <a:t>and lead to skin infections that can be </a:t>
            </a:r>
            <a:r>
              <a:rPr lang="en-US" dirty="0" err="1" smtClean="0">
                <a:latin typeface="Comic Sans MS" panose="030F0702030302020204" pitchFamily="66" charset="0"/>
              </a:rPr>
              <a:t>easil</a:t>
            </a:r>
            <a:r>
              <a:rPr lang="tr-TR" dirty="0" smtClean="0">
                <a:latin typeface="Comic Sans MS" panose="030F0702030302020204" pitchFamily="66" charset="0"/>
              </a:rPr>
              <a:t>y</a:t>
            </a:r>
            <a:r>
              <a:rPr lang="en-US" dirty="0" smtClean="0">
                <a:latin typeface="Comic Sans MS" panose="030F0702030302020204" pitchFamily="66" charset="0"/>
              </a:rPr>
              <a:t> treated with antibiotics</a:t>
            </a:r>
            <a:r>
              <a:rPr lang="tr-TR" dirty="0" smtClean="0">
                <a:latin typeface="Comic Sans MS" panose="030F0702030302020204" pitchFamily="66" charset="0"/>
              </a:rPr>
              <a:t>. </a:t>
            </a:r>
            <a:endParaRPr lang="en-US" dirty="0" smtClean="0">
              <a:latin typeface="Comic Sans MS" panose="030F0702030302020204" pitchFamily="66" charset="0"/>
            </a:endParaRPr>
          </a:p>
          <a:p>
            <a:pPr marL="0" indent="0" algn="just">
              <a:buNone/>
            </a:pPr>
            <a:r>
              <a:rPr lang="en-US" dirty="0" smtClean="0">
                <a:latin typeface="Comic Sans MS" panose="030F0702030302020204" pitchFamily="66" charset="0"/>
              </a:rPr>
              <a:t>	</a:t>
            </a:r>
          </a:p>
        </p:txBody>
      </p:sp>
      <p:pic>
        <p:nvPicPr>
          <p:cNvPr id="27650" name="Picture 2" descr="bacillus anthrax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068960"/>
            <a:ext cx="4114800" cy="3086101"/>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bacillus anthrax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68960"/>
            <a:ext cx="4299647"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4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randombar(horizontal)">
                                      <p:cBhvr>
                                        <p:cTn id="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85321"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However, sometimes bacterium spores may reach the lungs via respiratory system; may reach the gastrointestinal system via consumption of infected and unbaked meat and result in lung or gastrointestinal infections. These type of internal infections are  hard to treat since the toxins that </a:t>
            </a:r>
            <a:r>
              <a:rPr lang="en-US" i="1" dirty="0" smtClean="0">
                <a:latin typeface="Comic Sans MS" panose="030F0702030302020204" pitchFamily="66" charset="0"/>
              </a:rPr>
              <a:t>Bacillus anthracis </a:t>
            </a:r>
            <a:r>
              <a:rPr lang="en-US" dirty="0" smtClean="0">
                <a:latin typeface="Comic Sans MS" panose="030F0702030302020204" pitchFamily="66" charset="0"/>
              </a:rPr>
              <a:t> produces continue to harm the internal organs even after the bacteria are killed by the antibodies</a:t>
            </a:r>
            <a:r>
              <a:rPr lang="tr-TR" dirty="0" smtClean="0">
                <a:latin typeface="Comic Sans MS" panose="030F0702030302020204" pitchFamily="66" charset="0"/>
              </a:rPr>
              <a:t>. </a:t>
            </a:r>
            <a:endParaRPr lang="en-US" dirty="0" smtClean="0">
              <a:latin typeface="Comic Sans MS" panose="030F0702030302020204" pitchFamily="66" charset="0"/>
            </a:endParaRPr>
          </a:p>
          <a:p>
            <a:pPr marL="0" indent="0" algn="just">
              <a:buNone/>
            </a:pPr>
            <a:r>
              <a:rPr lang="en-US" dirty="0" smtClean="0">
                <a:latin typeface="Comic Sans MS" panose="030F0702030302020204" pitchFamily="66" charset="0"/>
              </a:rPr>
              <a:t>	</a:t>
            </a:r>
          </a:p>
        </p:txBody>
      </p:sp>
      <p:pic>
        <p:nvPicPr>
          <p:cNvPr id="29698" name="Picture 2" descr="anthrax attac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870076"/>
            <a:ext cx="3047578" cy="395938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anthrax attack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9702" name="Picture 6" descr="anthrax attac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111" y="4437112"/>
            <a:ext cx="3168352" cy="2044098"/>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anthrax attack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63" y="3429000"/>
            <a:ext cx="5715000" cy="3209926"/>
          </a:xfrm>
          <a:prstGeom prst="rect">
            <a:avLst/>
          </a:prstGeom>
          <a:noFill/>
          <a:extLst>
            <a:ext uri="{909E8E84-426E-40DD-AFC4-6F175D3DCCD1}">
              <a14:hiddenFill xmlns:a14="http://schemas.microsoft.com/office/drawing/2010/main">
                <a:solidFill>
                  <a:srgbClr val="FFFFFF"/>
                </a:solidFill>
              </a14:hiddenFill>
            </a:ext>
          </a:extLst>
        </p:spPr>
      </p:pic>
      <p:pic>
        <p:nvPicPr>
          <p:cNvPr id="29706" name="Picture 10" descr="anthrax attack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80" y="3324669"/>
            <a:ext cx="27908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48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706"/>
                                        </p:tgtEl>
                                        <p:attrNameLst>
                                          <p:attrName>style.visibility</p:attrName>
                                        </p:attrNameLst>
                                      </p:cBhvr>
                                      <p:to>
                                        <p:strVal val="visible"/>
                                      </p:to>
                                    </p:set>
                                    <p:animEffect transition="in" filter="randombar(horizontal)">
                                      <p:cBhvr>
                                        <p:cTn id="7" dur="500"/>
                                        <p:tgtEl>
                                          <p:spTgt spid="2970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randombar(horizontal)">
                                      <p:cBhvr>
                                        <p:cTn id="12" dur="500"/>
                                        <p:tgtEl>
                                          <p:spTgt spid="2970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randombar(horizontal)">
                                      <p:cBhvr>
                                        <p:cTn id="17" dur="500"/>
                                        <p:tgtEl>
                                          <p:spTgt spid="2969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9704"/>
                                        </p:tgtEl>
                                        <p:attrNameLst>
                                          <p:attrName>style.visibility</p:attrName>
                                        </p:attrNameLst>
                                      </p:cBhvr>
                                      <p:to>
                                        <p:strVal val="visible"/>
                                      </p:to>
                                    </p:set>
                                    <p:animEffect transition="in" filter="randombar(horizontal)">
                                      <p:cBhvr>
                                        <p:cTn id="22"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cillus anthrax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056354"/>
            <a:ext cx="4081636" cy="4081636"/>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bacillus anthrax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1870"/>
            <a:ext cx="8856984" cy="296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55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95536" y="116632"/>
            <a:ext cx="7467600" cy="617210"/>
          </a:xfrm>
        </p:spPr>
        <p:txBody>
          <a:bodyPr/>
          <a:lstStyle/>
          <a:p>
            <a:pPr algn="ctr"/>
            <a:r>
              <a:rPr lang="tr-TR" b="1" dirty="0" smtClean="0">
                <a:solidFill>
                  <a:srgbClr val="C00000"/>
                </a:solidFill>
                <a:latin typeface="Comic Sans MS" panose="030F0702030302020204" pitchFamily="66" charset="0"/>
              </a:rPr>
              <a:t>PROKARYOTES</a:t>
            </a:r>
            <a:endParaRPr lang="tr-TR" b="1" dirty="0">
              <a:solidFill>
                <a:srgbClr val="C00000"/>
              </a:solidFill>
              <a:latin typeface="Comic Sans MS" panose="030F0702030302020204" pitchFamily="66" charset="0"/>
            </a:endParaRPr>
          </a:p>
        </p:txBody>
      </p:sp>
      <p:sp>
        <p:nvSpPr>
          <p:cNvPr id="4" name="İçerik Yer Tutucusu 3"/>
          <p:cNvSpPr>
            <a:spLocks noGrp="1"/>
          </p:cNvSpPr>
          <p:nvPr>
            <p:ph sz="quarter" idx="1"/>
          </p:nvPr>
        </p:nvSpPr>
        <p:spPr>
          <a:xfrm>
            <a:off x="179512" y="836712"/>
            <a:ext cx="8280920" cy="4873752"/>
          </a:xfrm>
        </p:spPr>
        <p:txBody>
          <a:bodyPr/>
          <a:lstStyle/>
          <a:p>
            <a:pPr algn="just"/>
            <a:r>
              <a:rPr lang="en-US" dirty="0" smtClean="0">
                <a:latin typeface="Comic Sans MS" panose="030F0702030302020204" pitchFamily="66" charset="0"/>
              </a:rPr>
              <a:t>They are the </a:t>
            </a:r>
            <a:r>
              <a:rPr lang="en-US" b="1" dirty="0" smtClean="0">
                <a:latin typeface="Comic Sans MS" panose="030F0702030302020204" pitchFamily="66" charset="0"/>
              </a:rPr>
              <a:t>oldest living beings in our world </a:t>
            </a:r>
            <a:r>
              <a:rPr lang="en-US" dirty="0" smtClean="0">
                <a:latin typeface="Comic Sans MS" panose="030F0702030302020204" pitchFamily="66" charset="0"/>
              </a:rPr>
              <a:t>having simpler cells, structures and reproduction types.</a:t>
            </a:r>
            <a:r>
              <a:rPr lang="tr-TR" dirty="0" smtClean="0">
                <a:latin typeface="Comic Sans MS" panose="030F0702030302020204" pitchFamily="66" charset="0"/>
              </a:rPr>
              <a:t> </a:t>
            </a:r>
            <a:r>
              <a:rPr lang="en-US" dirty="0" smtClean="0">
                <a:latin typeface="Comic Sans MS" panose="030F0702030302020204" pitchFamily="66" charset="0"/>
              </a:rPr>
              <a:t>They are so small that </a:t>
            </a:r>
            <a:r>
              <a:rPr lang="en-US" b="1" dirty="0" smtClean="0">
                <a:latin typeface="Comic Sans MS" panose="030F0702030302020204" pitchFamily="66" charset="0"/>
              </a:rPr>
              <a:t>they can not be seen without the usage of a microscope. </a:t>
            </a:r>
            <a:r>
              <a:rPr lang="en-US" dirty="0" smtClean="0">
                <a:latin typeface="Comic Sans MS" panose="030F0702030302020204" pitchFamily="66" charset="0"/>
              </a:rPr>
              <a:t>There are billions of microorganisms in our surroundings. In a pinch of garden soil, approximately 2 billions of microorganisms are found. </a:t>
            </a:r>
            <a:r>
              <a:rPr lang="en-US" b="1" dirty="0" smtClean="0">
                <a:latin typeface="Comic Sans MS" panose="030F0702030302020204" pitchFamily="66" charset="0"/>
              </a:rPr>
              <a:t>Microorganisms are usually associated with plants; some are beneficial and some are harmful. </a:t>
            </a:r>
            <a:r>
              <a:rPr lang="en-US" dirty="0" smtClean="0">
                <a:solidFill>
                  <a:srgbClr val="0070C0"/>
                </a:solidFill>
                <a:latin typeface="Comic Sans MS" panose="030F0702030302020204" pitchFamily="66" charset="0"/>
              </a:rPr>
              <a:t>Some microorganisms provide various ecological benefits.</a:t>
            </a:r>
            <a:endParaRPr lang="en-US"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489291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85321"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Another bacterium that contaminates food is </a:t>
            </a:r>
            <a:r>
              <a:rPr lang="en-US" b="1" i="1" dirty="0" smtClean="0">
                <a:latin typeface="Comic Sans MS" panose="030F0702030302020204" pitchFamily="66" charset="0"/>
              </a:rPr>
              <a:t>Clostridium botulinum</a:t>
            </a:r>
            <a:r>
              <a:rPr lang="en-US" b="1" dirty="0" smtClean="0">
                <a:latin typeface="Comic Sans MS" panose="030F0702030302020204" pitchFamily="66" charset="0"/>
              </a:rPr>
              <a:t>.</a:t>
            </a:r>
            <a:r>
              <a:rPr lang="en-US" dirty="0" smtClean="0">
                <a:latin typeface="Comic Sans MS" panose="030F0702030302020204" pitchFamily="66" charset="0"/>
              </a:rPr>
              <a:t> This bacterium produces spores can resist pasteurization temperatures (10 min. At </a:t>
            </a:r>
            <a:r>
              <a:rPr lang="en-US" dirty="0" err="1" smtClean="0">
                <a:latin typeface="Comic Sans MS" panose="030F0702030302020204" pitchFamily="66" charset="0"/>
              </a:rPr>
              <a:t>80</a:t>
            </a:r>
            <a:r>
              <a:rPr lang="en-US" baseline="30000" dirty="0" err="1" smtClean="0">
                <a:latin typeface="Comic Sans MS" panose="030F0702030302020204" pitchFamily="66" charset="0"/>
              </a:rPr>
              <a:t>0</a:t>
            </a:r>
            <a:r>
              <a:rPr lang="en-US" dirty="0" err="1" smtClean="0">
                <a:latin typeface="Comic Sans MS" panose="030F0702030302020204" pitchFamily="66" charset="0"/>
              </a:rPr>
              <a:t>C</a:t>
            </a:r>
            <a:r>
              <a:rPr lang="en-US" dirty="0" smtClean="0">
                <a:latin typeface="Comic Sans MS" panose="030F0702030302020204" pitchFamily="66" charset="0"/>
              </a:rPr>
              <a:t>. Spores germinate following pasteurization,</a:t>
            </a:r>
            <a:r>
              <a:rPr lang="tr-TR" dirty="0" smtClean="0">
                <a:latin typeface="Comic Sans MS" panose="030F0702030302020204" pitchFamily="66" charset="0"/>
              </a:rPr>
              <a:t> </a:t>
            </a:r>
            <a:r>
              <a:rPr lang="en-US" dirty="0" err="1" smtClean="0">
                <a:latin typeface="Comic Sans MS" panose="030F0702030302020204" pitchFamily="66" charset="0"/>
              </a:rPr>
              <a:t>beco</a:t>
            </a:r>
            <a:r>
              <a:rPr lang="tr-TR" dirty="0" smtClean="0">
                <a:latin typeface="Comic Sans MS" panose="030F0702030302020204" pitchFamily="66" charset="0"/>
              </a:rPr>
              <a:t>me</a:t>
            </a:r>
            <a:r>
              <a:rPr lang="en-US" dirty="0" smtClean="0">
                <a:latin typeface="Comic Sans MS" panose="030F0702030302020204" pitchFamily="66" charset="0"/>
              </a:rPr>
              <a:t> typical cells and start to produce neurotoxins (nerve toxins). The neurotoxins that the bacteria produce lead to a type of paralysis called </a:t>
            </a:r>
            <a:r>
              <a:rPr lang="en-US" b="1" dirty="0" smtClean="0">
                <a:solidFill>
                  <a:srgbClr val="C00000"/>
                </a:solidFill>
                <a:latin typeface="Comic Sans MS" panose="030F0702030302020204" pitchFamily="66" charset="0"/>
              </a:rPr>
              <a:t>botulism</a:t>
            </a:r>
            <a:r>
              <a:rPr lang="tr-TR" dirty="0" smtClean="0">
                <a:latin typeface="Comic Sans MS" panose="030F0702030302020204" pitchFamily="66" charset="0"/>
              </a:rPr>
              <a:t>.</a:t>
            </a:r>
            <a:endParaRPr lang="en-US" dirty="0" smtClean="0">
              <a:latin typeface="Comic Sans MS" panose="030F0702030302020204" pitchFamily="66" charset="0"/>
            </a:endParaRPr>
          </a:p>
          <a:p>
            <a:pPr marL="0" indent="0" algn="just">
              <a:buNone/>
            </a:pPr>
            <a:r>
              <a:rPr lang="en-US" dirty="0" smtClean="0">
                <a:latin typeface="Comic Sans MS" panose="030F0702030302020204" pitchFamily="66" charset="0"/>
              </a:rPr>
              <a:t>	</a:t>
            </a:r>
          </a:p>
        </p:txBody>
      </p:sp>
      <p:pic>
        <p:nvPicPr>
          <p:cNvPr id="34818" name="Picture 2" descr="clostridium botulinu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89040"/>
            <a:ext cx="4339397" cy="2439706"/>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554593"/>
            <a:ext cx="2996414" cy="430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18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randombar(horizontal)">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64793" y="404664"/>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Consumers and people making their own canned foods at home are warned not to eat canned foods having swelled caps. The gas that leads to this swelling indicated that </a:t>
            </a:r>
            <a:r>
              <a:rPr lang="en-US" b="1" i="1" dirty="0" smtClean="0">
                <a:latin typeface="Comic Sans MS" panose="030F0702030302020204" pitchFamily="66" charset="0"/>
              </a:rPr>
              <a:t>Clostridium botulinum </a:t>
            </a:r>
            <a:r>
              <a:rPr lang="en-US" b="1" dirty="0" smtClean="0">
                <a:latin typeface="Comic Sans MS" panose="030F0702030302020204" pitchFamily="66" charset="0"/>
              </a:rPr>
              <a:t> </a:t>
            </a:r>
            <a:r>
              <a:rPr lang="en-US" dirty="0" smtClean="0">
                <a:latin typeface="Comic Sans MS" panose="030F0702030302020204" pitchFamily="66" charset="0"/>
              </a:rPr>
              <a:t>may have proliferated inside the can</a:t>
            </a:r>
            <a:r>
              <a:rPr lang="tr-TR" dirty="0" smtClean="0">
                <a:latin typeface="Comic Sans MS" panose="030F0702030302020204" pitchFamily="66" charset="0"/>
              </a:rPr>
              <a:t>. </a:t>
            </a:r>
            <a:endParaRPr lang="en-US" dirty="0" smtClean="0">
              <a:latin typeface="Comic Sans MS" panose="030F0702030302020204" pitchFamily="66" charset="0"/>
            </a:endParaRPr>
          </a:p>
          <a:p>
            <a:pPr marL="0" indent="0" algn="just">
              <a:buNone/>
            </a:pPr>
            <a:r>
              <a:rPr lang="en-US" dirty="0" smtClean="0">
                <a:latin typeface="Comic Sans MS" panose="030F0702030302020204" pitchFamily="66" charset="0"/>
              </a:rPr>
              <a:t>	</a:t>
            </a:r>
          </a:p>
        </p:txBody>
      </p:sp>
      <p:pic>
        <p:nvPicPr>
          <p:cNvPr id="3" name="Picture 2" descr="botulism in ca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3191349" cy="3406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botulism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61189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576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tox flak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4" y="-14838"/>
            <a:ext cx="4554174" cy="4221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8" descr="botox öncesi sonrası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60648"/>
            <a:ext cx="3966546" cy="28463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botox öncesi sonrası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057" y="2096089"/>
            <a:ext cx="4117250" cy="31683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İ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2924944"/>
            <a:ext cx="493395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82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botox for sweati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84" y="3212976"/>
            <a:ext cx="8148137" cy="2824689"/>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644" y="426398"/>
            <a:ext cx="6432619" cy="241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43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randombar(horizontal)">
                                      <p:cBhvr>
                                        <p:cTn id="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164793" y="404664"/>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Another  </a:t>
            </a:r>
            <a:r>
              <a:rPr lang="en-US" b="1" i="1" dirty="0" smtClean="0">
                <a:latin typeface="Comic Sans MS" panose="030F0702030302020204" pitchFamily="66" charset="0"/>
              </a:rPr>
              <a:t>Clostridium</a:t>
            </a:r>
            <a:r>
              <a:rPr lang="en-US" i="1" dirty="0" smtClean="0">
                <a:latin typeface="Comic Sans MS" panose="030F0702030302020204" pitchFamily="66" charset="0"/>
              </a:rPr>
              <a:t> </a:t>
            </a:r>
            <a:r>
              <a:rPr lang="en-US" dirty="0" smtClean="0">
                <a:latin typeface="Comic Sans MS" panose="030F0702030302020204" pitchFamily="66" charset="0"/>
              </a:rPr>
              <a:t>species called </a:t>
            </a:r>
            <a:r>
              <a:rPr lang="en-US" b="1" i="1" dirty="0" smtClean="0">
                <a:latin typeface="Comic Sans MS" panose="030F0702030302020204" pitchFamily="66" charset="0"/>
              </a:rPr>
              <a:t>C. </a:t>
            </a:r>
            <a:r>
              <a:rPr lang="en-US" b="1" i="1" dirty="0" err="1" smtClean="0">
                <a:latin typeface="Comic Sans MS" panose="030F0702030302020204" pitchFamily="66" charset="0"/>
              </a:rPr>
              <a:t>tetani</a:t>
            </a:r>
            <a:r>
              <a:rPr lang="en-US" b="1" i="1" dirty="0" smtClean="0">
                <a:latin typeface="Comic Sans MS" panose="030F0702030302020204" pitchFamily="66" charset="0"/>
              </a:rPr>
              <a:t> </a:t>
            </a:r>
            <a:r>
              <a:rPr lang="en-US" b="1" dirty="0" smtClean="0">
                <a:latin typeface="Comic Sans MS" panose="030F0702030302020204" pitchFamily="66" charset="0"/>
              </a:rPr>
              <a:t> </a:t>
            </a:r>
            <a:r>
              <a:rPr lang="en-US" dirty="0" smtClean="0">
                <a:latin typeface="Comic Sans MS" panose="030F0702030302020204" pitchFamily="66" charset="0"/>
              </a:rPr>
              <a:t>leads to the formation of </a:t>
            </a:r>
            <a:r>
              <a:rPr lang="en-US" b="1" dirty="0" err="1" smtClean="0">
                <a:latin typeface="Comic Sans MS" panose="030F0702030302020204" pitchFamily="66" charset="0"/>
              </a:rPr>
              <a:t>tetan</a:t>
            </a:r>
            <a:r>
              <a:rPr lang="tr-TR" b="1" dirty="0" smtClean="0">
                <a:latin typeface="Comic Sans MS" panose="030F0702030302020204" pitchFamily="66" charset="0"/>
              </a:rPr>
              <a:t>us</a:t>
            </a:r>
            <a:r>
              <a:rPr lang="en-US" b="1" dirty="0" smtClean="0">
                <a:latin typeface="Comic Sans MS" panose="030F0702030302020204" pitchFamily="66" charset="0"/>
              </a:rPr>
              <a:t>. </a:t>
            </a:r>
            <a:r>
              <a:rPr lang="en-US" dirty="0" smtClean="0">
                <a:latin typeface="Comic Sans MS" panose="030F0702030302020204" pitchFamily="66" charset="0"/>
              </a:rPr>
              <a:t>This bacterium is usually found in the soil and when its spores enter into the body </a:t>
            </a:r>
            <a:r>
              <a:rPr lang="en-US" b="1" dirty="0" smtClean="0">
                <a:latin typeface="Comic Sans MS" panose="030F0702030302020204" pitchFamily="66" charset="0"/>
              </a:rPr>
              <a:t>through cuts and wounds</a:t>
            </a:r>
            <a:r>
              <a:rPr lang="en-US" dirty="0" smtClean="0">
                <a:latin typeface="Comic Sans MS" panose="030F0702030302020204" pitchFamily="66" charset="0"/>
              </a:rPr>
              <a:t>, </a:t>
            </a:r>
            <a:r>
              <a:rPr lang="en-US" dirty="0" err="1" smtClean="0">
                <a:latin typeface="Comic Sans MS" panose="030F0702030302020204" pitchFamily="66" charset="0"/>
              </a:rPr>
              <a:t>tetan</a:t>
            </a:r>
            <a:r>
              <a:rPr lang="tr-TR" dirty="0" smtClean="0">
                <a:latin typeface="Comic Sans MS" panose="030F0702030302020204" pitchFamily="66" charset="0"/>
              </a:rPr>
              <a:t>us</a:t>
            </a:r>
            <a:r>
              <a:rPr lang="en-US" dirty="0" smtClean="0">
                <a:latin typeface="Comic Sans MS" panose="030F0702030302020204" pitchFamily="66" charset="0"/>
              </a:rPr>
              <a:t> infection starts</a:t>
            </a:r>
            <a:r>
              <a:rPr lang="tr-TR" dirty="0" smtClean="0">
                <a:latin typeface="Comic Sans MS" panose="030F0702030302020204" pitchFamily="66" charset="0"/>
              </a:rPr>
              <a:t>. </a:t>
            </a:r>
            <a:endParaRPr lang="en-US" dirty="0" smtClean="0">
              <a:latin typeface="Comic Sans MS" panose="030F0702030302020204" pitchFamily="66" charset="0"/>
            </a:endParaRPr>
          </a:p>
          <a:p>
            <a:pPr marL="0" indent="0" algn="just">
              <a:buNone/>
            </a:pPr>
            <a:r>
              <a:rPr lang="en-US" dirty="0" smtClean="0">
                <a:latin typeface="Comic Sans MS" panose="030F0702030302020204" pitchFamily="66" charset="0"/>
              </a:rPr>
              <a:t>	</a:t>
            </a:r>
          </a:p>
        </p:txBody>
      </p:sp>
      <p:pic>
        <p:nvPicPr>
          <p:cNvPr id="32776" name="Picture 8" descr="tetanus symptoms charles bell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382891"/>
            <a:ext cx="4807421" cy="2475109"/>
          </a:xfrm>
          <a:prstGeom prst="rect">
            <a:avLst/>
          </a:prstGeom>
          <a:noFill/>
          <a:extLst>
            <a:ext uri="{909E8E84-426E-40DD-AFC4-6F175D3DCCD1}">
              <a14:hiddenFill xmlns:a14="http://schemas.microsoft.com/office/drawing/2010/main">
                <a:solidFill>
                  <a:srgbClr val="FFFFFF"/>
                </a:solidFill>
              </a14:hiddenFill>
            </a:ext>
          </a:extLst>
        </p:spPr>
      </p:pic>
      <p:pic>
        <p:nvPicPr>
          <p:cNvPr id="32770"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0" y="2276872"/>
            <a:ext cx="3292387" cy="225487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tetanus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10573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tetanus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1113" y="4258312"/>
            <a:ext cx="3429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2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randombar(horizontal)">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randombar(horizontal)">
                                      <p:cBhvr>
                                        <p:cTn id="12" dur="500"/>
                                        <p:tgtEl>
                                          <p:spTgt spid="3277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2776"/>
                                        </p:tgtEl>
                                        <p:attrNameLst>
                                          <p:attrName>style.visibility</p:attrName>
                                        </p:attrNameLst>
                                      </p:cBhvr>
                                      <p:to>
                                        <p:strVal val="visible"/>
                                      </p:to>
                                    </p:set>
                                    <p:animEffect transition="in" filter="randombar(horizontal)">
                                      <p:cBhvr>
                                        <p:cTn id="17"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395536" y="116632"/>
            <a:ext cx="7467600" cy="617210"/>
          </a:xfrm>
        </p:spPr>
        <p:txBody>
          <a:bodyPr/>
          <a:lstStyle/>
          <a:p>
            <a:pPr algn="ctr"/>
            <a:r>
              <a:rPr lang="tr-TR" b="1" dirty="0" smtClean="0">
                <a:solidFill>
                  <a:srgbClr val="C00000"/>
                </a:solidFill>
                <a:latin typeface="Comic Sans MS" panose="030F0702030302020204" pitchFamily="66" charset="0"/>
              </a:rPr>
              <a:t>EUKARYOTES</a:t>
            </a:r>
            <a:endParaRPr lang="tr-TR" b="1" dirty="0">
              <a:solidFill>
                <a:srgbClr val="C00000"/>
              </a:solidFill>
              <a:latin typeface="Comic Sans MS" panose="030F0702030302020204" pitchFamily="66" charset="0"/>
            </a:endParaRPr>
          </a:p>
        </p:txBody>
      </p:sp>
      <p:sp>
        <p:nvSpPr>
          <p:cNvPr id="4" name="İçerik Yer Tutucusu 3"/>
          <p:cNvSpPr>
            <a:spLocks noGrp="1"/>
          </p:cNvSpPr>
          <p:nvPr>
            <p:ph sz="quarter" idx="1"/>
          </p:nvPr>
        </p:nvSpPr>
        <p:spPr>
          <a:xfrm>
            <a:off x="179512" y="836712"/>
            <a:ext cx="8280920" cy="4873752"/>
          </a:xfrm>
        </p:spPr>
        <p:txBody>
          <a:bodyPr/>
          <a:lstStyle/>
          <a:p>
            <a:pPr algn="just"/>
            <a:r>
              <a:rPr lang="en-US" dirty="0" smtClean="0">
                <a:latin typeface="Comic Sans MS" panose="030F0702030302020204" pitchFamily="66" charset="0"/>
              </a:rPr>
              <a:t>Eukaryote cells have some similarities with prokaryote cells, however they have many differences. Eukaryote cells are defined as cells containing a nucleus, organelles (other intracellular components surrounded by a membrane). For example </a:t>
            </a:r>
            <a:r>
              <a:rPr lang="en-US" dirty="0" err="1" smtClean="0">
                <a:latin typeface="Comic Sans MS" panose="030F0702030302020204" pitchFamily="66" charset="0"/>
              </a:rPr>
              <a:t>mitochondr</a:t>
            </a:r>
            <a:r>
              <a:rPr lang="tr-TR" dirty="0" smtClean="0">
                <a:latin typeface="Comic Sans MS" panose="030F0702030302020204" pitchFamily="66" charset="0"/>
              </a:rPr>
              <a:t>i</a:t>
            </a:r>
            <a:r>
              <a:rPr lang="en-US" dirty="0" smtClean="0">
                <a:latin typeface="Comic Sans MS" panose="030F0702030302020204" pitchFamily="66" charset="0"/>
              </a:rPr>
              <a:t>a and</a:t>
            </a:r>
            <a:r>
              <a:rPr lang="tr-TR" dirty="0" smtClean="0">
                <a:latin typeface="Comic Sans MS" panose="030F0702030302020204" pitchFamily="66" charset="0"/>
              </a:rPr>
              <a:t> </a:t>
            </a:r>
            <a:r>
              <a:rPr lang="en-US" dirty="0" smtClean="0">
                <a:latin typeface="Comic Sans MS" panose="030F0702030302020204" pitchFamily="66" charset="0"/>
              </a:rPr>
              <a:t>chloroplasts are organelles. Plant cells are eukaryote cells; they have nuclei, mitochondria and chloroplasts. </a:t>
            </a:r>
            <a:endParaRPr lang="tr-TR" dirty="0" smtClean="0">
              <a:latin typeface="Comic Sans MS" panose="030F0702030302020204" pitchFamily="66" charset="0"/>
            </a:endParaRPr>
          </a:p>
          <a:p>
            <a:pPr algn="just"/>
            <a:endParaRPr lang="tr-TR" dirty="0">
              <a:latin typeface="Comic Sans MS" panose="030F0702030302020204" pitchFamily="66" charset="0"/>
            </a:endParaRPr>
          </a:p>
          <a:p>
            <a:pPr algn="just"/>
            <a:r>
              <a:rPr lang="en-US" dirty="0" smtClean="0">
                <a:latin typeface="Comic Sans MS" panose="030F0702030302020204" pitchFamily="66" charset="0"/>
              </a:rPr>
              <a:t>Though prokaryotes lack nucleus and other organelles, they still have some similarities</a:t>
            </a:r>
            <a:r>
              <a:rPr lang="tr-TR" dirty="0">
                <a:latin typeface="Comic Sans MS" panose="030F0702030302020204" pitchFamily="66" charset="0"/>
              </a:rPr>
              <a:t>.</a:t>
            </a:r>
            <a:r>
              <a:rPr lang="tr-TR" dirty="0" smtClean="0">
                <a:latin typeface="Comic Sans MS" panose="030F0702030302020204" pitchFamily="66" charset="0"/>
              </a:rPr>
              <a:t> </a:t>
            </a:r>
            <a:r>
              <a:rPr lang="en-US" dirty="0" smtClean="0">
                <a:latin typeface="Comic Sans MS" panose="030F0702030302020204" pitchFamily="66" charset="0"/>
              </a:rPr>
              <a:t> </a:t>
            </a:r>
            <a:endParaRPr lang="en-US" dirty="0">
              <a:latin typeface="Comic Sans MS" panose="030F0702030302020204" pitchFamily="66" charset="0"/>
            </a:endParaRPr>
          </a:p>
        </p:txBody>
      </p:sp>
    </p:spTree>
    <p:extLst>
      <p:ext uri="{BB962C8B-B14F-4D97-AF65-F5344CB8AC3E}">
        <p14:creationId xmlns:p14="http://schemas.microsoft.com/office/powerpoint/2010/main" val="1879296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764704"/>
            <a:ext cx="7920880" cy="4873752"/>
          </a:xfrm>
        </p:spPr>
        <p:txBody>
          <a:bodyPr/>
          <a:lstStyle/>
          <a:p>
            <a:pPr algn="just"/>
            <a:r>
              <a:rPr lang="en-US" dirty="0" smtClean="0">
                <a:latin typeface="Comic Sans MS" panose="030F0702030302020204" pitchFamily="66" charset="0"/>
              </a:rPr>
              <a:t>All prokaryote and eukaryote cells have </a:t>
            </a:r>
            <a:r>
              <a:rPr lang="en-US" b="1" dirty="0" smtClean="0">
                <a:solidFill>
                  <a:srgbClr val="FF0000"/>
                </a:solidFill>
                <a:latin typeface="Comic Sans MS" panose="030F0702030302020204" pitchFamily="66" charset="0"/>
              </a:rPr>
              <a:t>cell membrane </a:t>
            </a:r>
            <a:r>
              <a:rPr lang="en-US" dirty="0" smtClean="0">
                <a:latin typeface="Comic Sans MS" panose="030F0702030302020204" pitchFamily="66" charset="0"/>
              </a:rPr>
              <a:t>consisting of </a:t>
            </a:r>
            <a:r>
              <a:rPr lang="en-US" dirty="0" smtClean="0">
                <a:solidFill>
                  <a:srgbClr val="0070C0"/>
                </a:solidFill>
                <a:latin typeface="Comic Sans MS" panose="030F0702030302020204" pitchFamily="66" charset="0"/>
              </a:rPr>
              <a:t>bilayer of phospholipids</a:t>
            </a:r>
            <a:r>
              <a:rPr lang="en-US" dirty="0" smtClean="0">
                <a:latin typeface="Comic Sans MS" panose="030F0702030302020204" pitchFamily="66" charset="0"/>
              </a:rPr>
              <a:t>. Integral membrane proteins are found within this bilayer structure. Cell membranes are described as semipermeable. Only very small molecules like oxygen</a:t>
            </a:r>
            <a:r>
              <a:rPr lang="tr-TR" dirty="0" smtClean="0">
                <a:latin typeface="Comic Sans MS" panose="030F0702030302020204" pitchFamily="66" charset="0"/>
              </a:rPr>
              <a:t>,</a:t>
            </a:r>
            <a:r>
              <a:rPr lang="en-US" dirty="0" smtClean="0">
                <a:latin typeface="Comic Sans MS" panose="030F0702030302020204" pitchFamily="66" charset="0"/>
              </a:rPr>
              <a:t> carbon</a:t>
            </a:r>
            <a:r>
              <a:rPr lang="tr-TR" dirty="0" smtClean="0">
                <a:latin typeface="Comic Sans MS" panose="030F0702030302020204" pitchFamily="66" charset="0"/>
              </a:rPr>
              <a:t> </a:t>
            </a:r>
            <a:r>
              <a:rPr lang="en-US" dirty="0" smtClean="0">
                <a:latin typeface="Comic Sans MS" panose="030F0702030302020204" pitchFamily="66" charset="0"/>
              </a:rPr>
              <a:t>dioxide, nitrogen, water and some other molecules can pass freely. </a:t>
            </a:r>
            <a:r>
              <a:rPr lang="en-US" dirty="0" smtClean="0">
                <a:solidFill>
                  <a:srgbClr val="0070C0"/>
                </a:solidFill>
                <a:latin typeface="Comic Sans MS" panose="030F0702030302020204" pitchFamily="66" charset="0"/>
              </a:rPr>
              <a:t>Big molecules and ions can not enter the cell membrane without their specific integral membrane proteins. </a:t>
            </a:r>
            <a:endParaRPr lang="en-US"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570680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tegral membrane proteins receptor ile ilgili görsel sonucu"/>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502526"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187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323528" y="476672"/>
            <a:ext cx="8280920" cy="4873752"/>
          </a:xfrm>
        </p:spPr>
        <p:txBody>
          <a:bodyPr>
            <a:normAutofit/>
          </a:bodyPr>
          <a:lstStyle/>
          <a:p>
            <a:pPr marL="0" indent="0" algn="just">
              <a:buNone/>
            </a:pPr>
            <a:r>
              <a:rPr lang="en-US" sz="2800" b="1" dirty="0" smtClean="0">
                <a:latin typeface="Comic Sans MS" panose="030F0702030302020204" pitchFamily="66" charset="0"/>
              </a:rPr>
              <a:t>Integral membrane proteins</a:t>
            </a:r>
            <a:r>
              <a:rPr lang="en-US" sz="2800" dirty="0" smtClean="0">
                <a:latin typeface="Comic Sans MS" panose="030F0702030302020204" pitchFamily="66" charset="0"/>
              </a:rPr>
              <a:t> facing the inner and outer parts of the cell are slightly protruded. </a:t>
            </a:r>
            <a:r>
              <a:rPr lang="tr-TR" sz="2800" dirty="0" err="1" smtClean="0">
                <a:latin typeface="Comic Sans MS" panose="030F0702030302020204" pitchFamily="66" charset="0"/>
              </a:rPr>
              <a:t>They</a:t>
            </a:r>
            <a:r>
              <a:rPr lang="tr-TR" sz="2800" dirty="0" smtClean="0">
                <a:latin typeface="Comic Sans MS" panose="030F0702030302020204" pitchFamily="66" charset="0"/>
              </a:rPr>
              <a:t> </a:t>
            </a:r>
            <a:r>
              <a:rPr lang="tr-TR" sz="2800" dirty="0" err="1" smtClean="0">
                <a:latin typeface="Comic Sans MS" panose="030F0702030302020204" pitchFamily="66" charset="0"/>
              </a:rPr>
              <a:t>are</a:t>
            </a:r>
            <a:r>
              <a:rPr lang="tr-TR" sz="2800" dirty="0" smtClean="0">
                <a:latin typeface="Comic Sans MS" panose="030F0702030302020204" pitchFamily="66" charset="0"/>
              </a:rPr>
              <a:t> </a:t>
            </a:r>
            <a:r>
              <a:rPr lang="tr-TR" sz="2800" dirty="0" err="1" smtClean="0">
                <a:latin typeface="Comic Sans MS" panose="030F0702030302020204" pitchFamily="66" charset="0"/>
              </a:rPr>
              <a:t>also</a:t>
            </a:r>
            <a:r>
              <a:rPr lang="tr-TR" sz="2800" dirty="0" smtClean="0">
                <a:latin typeface="Comic Sans MS" panose="030F0702030302020204" pitchFamily="66" charset="0"/>
              </a:rPr>
              <a:t> </a:t>
            </a:r>
            <a:r>
              <a:rPr lang="tr-TR" sz="2800" dirty="0" err="1" smtClean="0">
                <a:latin typeface="Comic Sans MS" panose="030F0702030302020204" pitchFamily="66" charset="0"/>
              </a:rPr>
              <a:t>called</a:t>
            </a:r>
            <a:r>
              <a:rPr lang="tr-TR" sz="2800" dirty="0" smtClean="0">
                <a:latin typeface="Comic Sans MS" panose="030F0702030302020204" pitchFamily="66" charset="0"/>
              </a:rPr>
              <a:t> </a:t>
            </a:r>
            <a:r>
              <a:rPr lang="tr-TR" sz="2800" dirty="0" err="1" smtClean="0">
                <a:latin typeface="Comic Sans MS" panose="030F0702030302020204" pitchFamily="66" charset="0"/>
              </a:rPr>
              <a:t>transmembrane</a:t>
            </a:r>
            <a:r>
              <a:rPr lang="tr-TR" sz="2800" dirty="0" smtClean="0">
                <a:latin typeface="Comic Sans MS" panose="030F0702030302020204" pitchFamily="66" charset="0"/>
              </a:rPr>
              <a:t> </a:t>
            </a:r>
            <a:r>
              <a:rPr lang="tr-TR" sz="2800" dirty="0" err="1" smtClean="0">
                <a:latin typeface="Comic Sans MS" panose="030F0702030302020204" pitchFamily="66" charset="0"/>
              </a:rPr>
              <a:t>proteins</a:t>
            </a:r>
            <a:r>
              <a:rPr lang="tr-TR" sz="2800" dirty="0" smtClean="0">
                <a:latin typeface="Comic Sans MS" panose="030F0702030302020204" pitchFamily="66" charset="0"/>
              </a:rPr>
              <a:t>. </a:t>
            </a:r>
            <a:r>
              <a:rPr lang="en-US" sz="2800" dirty="0" smtClean="0">
                <a:latin typeface="Comic Sans MS" panose="030F0702030302020204" pitchFamily="66" charset="0"/>
              </a:rPr>
              <a:t>Some integral membrane proteins </a:t>
            </a:r>
            <a:r>
              <a:rPr lang="en-US" sz="2800" b="1" dirty="0" smtClean="0">
                <a:latin typeface="Comic Sans MS" panose="030F0702030302020204" pitchFamily="66" charset="0"/>
              </a:rPr>
              <a:t>carry the nutrients in to the cell </a:t>
            </a:r>
            <a:r>
              <a:rPr lang="en-US" sz="2800" dirty="0" smtClean="0">
                <a:latin typeface="Comic Sans MS" panose="030F0702030302020204" pitchFamily="66" charset="0"/>
              </a:rPr>
              <a:t>from the outside and some of them </a:t>
            </a:r>
            <a:r>
              <a:rPr lang="en-US" sz="2800" b="1" dirty="0" smtClean="0">
                <a:latin typeface="Comic Sans MS" panose="030F0702030302020204" pitchFamily="66" charset="0"/>
              </a:rPr>
              <a:t>carry the metabolism products or waste products outside the cell. </a:t>
            </a:r>
            <a:r>
              <a:rPr lang="en-US" sz="2800" dirty="0" smtClean="0">
                <a:latin typeface="Comic Sans MS" panose="030F0702030302020204" pitchFamily="66" charset="0"/>
              </a:rPr>
              <a:t>Some other integral membrane proteins function as the receptors of external communication signals.</a:t>
            </a:r>
          </a:p>
          <a:p>
            <a:endParaRPr lang="en-US" sz="2800" dirty="0"/>
          </a:p>
        </p:txBody>
      </p:sp>
    </p:spTree>
    <p:extLst>
      <p:ext uri="{BB962C8B-B14F-4D97-AF65-F5344CB8AC3E}">
        <p14:creationId xmlns:p14="http://schemas.microsoft.com/office/powerpoint/2010/main" val="870993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692696"/>
            <a:ext cx="8280920" cy="4873752"/>
          </a:xfrm>
        </p:spPr>
        <p:txBody>
          <a:bodyPr>
            <a:normAutofit/>
          </a:bodyPr>
          <a:lstStyle/>
          <a:p>
            <a:pPr marL="0" indent="0" algn="just">
              <a:buNone/>
            </a:pPr>
            <a:r>
              <a:rPr lang="en-US" sz="2800" dirty="0" smtClean="0">
                <a:latin typeface="Comic Sans MS" panose="030F0702030302020204" pitchFamily="66" charset="0"/>
              </a:rPr>
              <a:t>Some cell membrane proteins perceive the environmental information. Receptors are found in their membranes and when these receptors bind to the chemical messenger molecule, the signal is perceived. The signal that is perceived at the surface is transmitted to towards the cytoplasm and responses form. These receptors enable cells to perceive their chemical environments and react accordingly. </a:t>
            </a:r>
            <a:endParaRPr lang="en-US" sz="2800" dirty="0">
              <a:latin typeface="Comic Sans MS" panose="030F0702030302020204" pitchFamily="66" charset="0"/>
            </a:endParaRPr>
          </a:p>
        </p:txBody>
      </p:sp>
    </p:spTree>
    <p:extLst>
      <p:ext uri="{BB962C8B-B14F-4D97-AF65-F5344CB8AC3E}">
        <p14:creationId xmlns:p14="http://schemas.microsoft.com/office/powerpoint/2010/main" val="947656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karyote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36712"/>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715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260648"/>
            <a:ext cx="8424936" cy="4873752"/>
          </a:xfrm>
        </p:spPr>
        <p:txBody>
          <a:bodyPr/>
          <a:lstStyle/>
          <a:p>
            <a:pPr algn="just"/>
            <a:r>
              <a:rPr lang="en-US" dirty="0" smtClean="0">
                <a:latin typeface="Comic Sans MS" panose="030F0702030302020204" pitchFamily="66" charset="0"/>
              </a:rPr>
              <a:t>While these carrier proteins enable passing of molecules and information that is appropriate to be inside the cell, they limit passing of unnecessary and harmful substances. </a:t>
            </a:r>
          </a:p>
          <a:p>
            <a:pPr algn="just"/>
            <a:r>
              <a:rPr lang="tr-TR" dirty="0" err="1">
                <a:latin typeface="Comic Sans MS" panose="030F0702030302020204" pitchFamily="66" charset="0"/>
              </a:rPr>
              <a:t>e</a:t>
            </a:r>
            <a:r>
              <a:rPr lang="en-US" dirty="0" smtClean="0">
                <a:latin typeface="Comic Sans MS" panose="030F0702030302020204" pitchFamily="66" charset="0"/>
              </a:rPr>
              <a:t>g. Root cells of plants use ion channels to get minerals. Some of these channels are specialized in phosphate uptake. </a:t>
            </a:r>
            <a:r>
              <a:rPr lang="en-US" b="1" dirty="0" smtClean="0">
                <a:latin typeface="Comic Sans MS" panose="030F0702030302020204" pitchFamily="66" charset="0"/>
              </a:rPr>
              <a:t>Phosphate</a:t>
            </a:r>
            <a:r>
              <a:rPr lang="en-US" dirty="0" smtClean="0">
                <a:latin typeface="Comic Sans MS" panose="030F0702030302020204" pitchFamily="66" charset="0"/>
              </a:rPr>
              <a:t> is found within the structure of phospholipids, ATP and DNA. Nitrate and ammonium (ions that plants use for the production of amino acids and proteins) are taken inside the cell with ion carrying proteins that are found in the membranes o</a:t>
            </a:r>
            <a:r>
              <a:rPr lang="tr-TR" dirty="0" smtClean="0">
                <a:latin typeface="Comic Sans MS" panose="030F0702030302020204" pitchFamily="66" charset="0"/>
              </a:rPr>
              <a:t>f</a:t>
            </a:r>
            <a:r>
              <a:rPr lang="en-US" dirty="0" smtClean="0">
                <a:latin typeface="Comic Sans MS" panose="030F0702030302020204" pitchFamily="66" charset="0"/>
              </a:rPr>
              <a:t> root cells. </a:t>
            </a:r>
            <a:endParaRPr lang="en-US" dirty="0">
              <a:latin typeface="Comic Sans MS" panose="030F0702030302020204" pitchFamily="66" charset="0"/>
            </a:endParaRPr>
          </a:p>
        </p:txBody>
      </p:sp>
      <p:pic>
        <p:nvPicPr>
          <p:cNvPr id="2052" name="Picture 4" descr="ion channel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7" y="4437112"/>
            <a:ext cx="5277763" cy="242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2414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404664"/>
            <a:ext cx="8147248" cy="5328592"/>
          </a:xfrm>
        </p:spPr>
        <p:txBody>
          <a:bodyPr>
            <a:normAutofit lnSpcReduction="10000"/>
          </a:bodyPr>
          <a:lstStyle/>
          <a:p>
            <a:pPr algn="just"/>
            <a:r>
              <a:rPr lang="en-US" sz="2800" b="1" dirty="0" smtClean="0">
                <a:solidFill>
                  <a:srgbClr val="FF0000"/>
                </a:solidFill>
                <a:latin typeface="Comic Sans MS" panose="030F0702030302020204" pitchFamily="66" charset="0"/>
              </a:rPr>
              <a:t>Osmosis</a:t>
            </a:r>
            <a:r>
              <a:rPr lang="en-US" sz="2800" dirty="0" smtClean="0">
                <a:solidFill>
                  <a:srgbClr val="FF0000"/>
                </a:solidFill>
                <a:latin typeface="Comic Sans MS" panose="030F0702030302020204" pitchFamily="66" charset="0"/>
              </a:rPr>
              <a:t> </a:t>
            </a:r>
            <a:r>
              <a:rPr lang="en-US" sz="2800" dirty="0" smtClean="0">
                <a:latin typeface="Comic Sans MS" panose="030F0702030302020204" pitchFamily="66" charset="0"/>
              </a:rPr>
              <a:t>results from the semipermeable property of the cell membrane. Cell wall is developed by nearly all prokaryotes, most of the Protista, fungi and plants as a evolutionary response. Cell wall is a limiting structure against expansion of the cell volume. </a:t>
            </a:r>
          </a:p>
          <a:p>
            <a:pPr algn="just"/>
            <a:r>
              <a:rPr lang="en-US" sz="2800" dirty="0" smtClean="0">
                <a:latin typeface="Comic Sans MS" panose="030F0702030302020204" pitchFamily="66" charset="0"/>
              </a:rPr>
              <a:t>Animal cells do not require cell wall against bursting of the cell since the salt concentration of the body fluids that the cells are found within is the same with the salt concentration of the cell itself. Thus salt is important in the diet of animals. </a:t>
            </a:r>
            <a:endParaRPr lang="en-US" sz="2800" dirty="0">
              <a:latin typeface="Comic Sans MS" panose="030F0702030302020204" pitchFamily="66" charset="0"/>
            </a:endParaRPr>
          </a:p>
        </p:txBody>
      </p:sp>
    </p:spTree>
    <p:extLst>
      <p:ext uri="{BB962C8B-B14F-4D97-AF65-F5344CB8AC3E}">
        <p14:creationId xmlns:p14="http://schemas.microsoft.com/office/powerpoint/2010/main" val="2292334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smosis in plant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239744" cy="5661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58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88640"/>
            <a:ext cx="8184182" cy="4873752"/>
          </a:xfrm>
        </p:spPr>
        <p:txBody>
          <a:bodyPr/>
          <a:lstStyle/>
          <a:p>
            <a:pPr algn="just"/>
            <a:r>
              <a:rPr lang="en-US" dirty="0" smtClean="0">
                <a:latin typeface="Comic Sans MS" panose="030F0702030302020204" pitchFamily="66" charset="0"/>
              </a:rPr>
              <a:t>Sportsmen and sportswomen drink </a:t>
            </a:r>
            <a:r>
              <a:rPr lang="en-US" dirty="0" err="1" smtClean="0">
                <a:latin typeface="Comic Sans MS" panose="030F0702030302020204" pitchFamily="66" charset="0"/>
              </a:rPr>
              <a:t>spe</a:t>
            </a:r>
            <a:r>
              <a:rPr lang="tr-TR" dirty="0" smtClean="0">
                <a:latin typeface="Comic Sans MS" panose="030F0702030302020204" pitchFamily="66" charset="0"/>
              </a:rPr>
              <a:t>c</a:t>
            </a:r>
            <a:r>
              <a:rPr lang="en-US" dirty="0" err="1" smtClean="0">
                <a:latin typeface="Comic Sans MS" panose="030F0702030302020204" pitchFamily="66" charset="0"/>
              </a:rPr>
              <a:t>ial</a:t>
            </a:r>
            <a:r>
              <a:rPr lang="en-US" dirty="0" smtClean="0">
                <a:latin typeface="Comic Sans MS" panose="030F0702030302020204" pitchFamily="66" charset="0"/>
              </a:rPr>
              <a:t> drinks enhanced with soluble substances to compensate for the fluid that they lose by sweating. And seriously dehydrated patients are given salt and sugar instead of pure water due to this phenomenon.</a:t>
            </a:r>
            <a:endParaRPr lang="en-US" dirty="0">
              <a:latin typeface="Comic Sans MS" panose="030F0702030302020204" pitchFamily="66" charset="0"/>
            </a:endParaRPr>
          </a:p>
        </p:txBody>
      </p:sp>
      <p:pic>
        <p:nvPicPr>
          <p:cNvPr id="6146"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708920"/>
            <a:ext cx="2495550" cy="37528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atorade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08920"/>
            <a:ext cx="3899173" cy="3899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205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7504" y="332656"/>
            <a:ext cx="8496944" cy="4873752"/>
          </a:xfrm>
        </p:spPr>
        <p:txBody>
          <a:bodyPr/>
          <a:lstStyle/>
          <a:p>
            <a:pPr algn="just"/>
            <a:r>
              <a:rPr lang="en-US" dirty="0" smtClean="0">
                <a:latin typeface="Comic Sans MS" panose="030F0702030302020204" pitchFamily="66" charset="0"/>
              </a:rPr>
              <a:t>Normally hypertonic solutions like salty water damage plants cells. If pot flowers are given salt water, they get damaged. In animal cells, ion channels are present to prevent the accumulation of excess ions in cytoplasm (absent in plant cells).</a:t>
            </a:r>
          </a:p>
          <a:p>
            <a:pPr algn="just"/>
            <a:r>
              <a:rPr lang="en-US" dirty="0" smtClean="0">
                <a:latin typeface="Comic Sans MS" panose="030F0702030302020204" pitchFamily="66" charset="0"/>
              </a:rPr>
              <a:t>Some plants may adapt to salty environment (e.g. deserts, salty swamps). These plants are termed as halophytes (salt loving plants).  </a:t>
            </a:r>
            <a:endParaRPr lang="en-US" dirty="0">
              <a:latin typeface="Comic Sans MS" panose="030F0702030302020204" pitchFamily="66" charset="0"/>
            </a:endParaRPr>
          </a:p>
        </p:txBody>
      </p:sp>
      <p:pic>
        <p:nvPicPr>
          <p:cNvPr id="7170" name="Picture 2" descr="halophyt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491323"/>
            <a:ext cx="5040560" cy="346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3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620688"/>
            <a:ext cx="8496944" cy="4873752"/>
          </a:xfrm>
        </p:spPr>
        <p:txBody>
          <a:bodyPr>
            <a:normAutofit/>
          </a:bodyPr>
          <a:lstStyle/>
          <a:p>
            <a:pPr algn="just"/>
            <a:r>
              <a:rPr lang="en-US" sz="2800" dirty="0" smtClean="0">
                <a:latin typeface="Comic Sans MS" panose="030F0702030302020204" pitchFamily="66" charset="0"/>
              </a:rPr>
              <a:t>Halophytes have developed some adaptation mechanisms to avoid osmosis damage to the c</a:t>
            </a:r>
            <a:r>
              <a:rPr lang="tr-TR" sz="2800" dirty="0" err="1" smtClean="0">
                <a:latin typeface="Comic Sans MS" panose="030F0702030302020204" pitchFamily="66" charset="0"/>
              </a:rPr>
              <a:t>ell</a:t>
            </a:r>
            <a:r>
              <a:rPr lang="en-US" sz="2800" dirty="0" smtClean="0">
                <a:latin typeface="Comic Sans MS" panose="030F0702030302020204" pitchFamily="66" charset="0"/>
              </a:rPr>
              <a:t>.</a:t>
            </a:r>
            <a:r>
              <a:rPr lang="tr-TR" sz="2800" dirty="0" smtClean="0">
                <a:latin typeface="Comic Sans MS" panose="030F0702030302020204" pitchFamily="66" charset="0"/>
              </a:rPr>
              <a:t> </a:t>
            </a:r>
            <a:r>
              <a:rPr lang="en-US" sz="2800" dirty="0" smtClean="0">
                <a:latin typeface="Comic Sans MS" panose="030F0702030302020204" pitchFamily="66" charset="0"/>
              </a:rPr>
              <a:t>Most of these cells accumulate inorganic salts like </a:t>
            </a:r>
            <a:r>
              <a:rPr lang="en-US" sz="2800" dirty="0" err="1" smtClean="0">
                <a:latin typeface="Comic Sans MS" panose="030F0702030302020204" pitchFamily="66" charset="0"/>
              </a:rPr>
              <a:t>NaCl</a:t>
            </a:r>
            <a:r>
              <a:rPr lang="en-US" sz="2800" dirty="0" smtClean="0">
                <a:latin typeface="Comic Sans MS" panose="030F0702030302020204" pitchFamily="66" charset="0"/>
              </a:rPr>
              <a:t> in their vacuoles and organic solutes in their </a:t>
            </a:r>
            <a:r>
              <a:rPr lang="en-US" sz="2800" dirty="0" err="1" smtClean="0">
                <a:latin typeface="Comic Sans MS" panose="030F0702030302020204" pitchFamily="66" charset="0"/>
              </a:rPr>
              <a:t>cytoplasms</a:t>
            </a:r>
            <a:r>
              <a:rPr lang="tr-TR" sz="2800" dirty="0" smtClean="0">
                <a:latin typeface="Comic Sans MS" panose="030F0702030302020204" pitchFamily="66" charset="0"/>
              </a:rPr>
              <a:t>. </a:t>
            </a:r>
            <a:r>
              <a:rPr lang="tr-TR" sz="2800" dirty="0" err="1" smtClean="0">
                <a:latin typeface="Comic Sans MS" panose="030F0702030302020204" pitchFamily="66" charset="0"/>
              </a:rPr>
              <a:t>By</a:t>
            </a:r>
            <a:r>
              <a:rPr lang="tr-TR" sz="2800" dirty="0" smtClean="0">
                <a:latin typeface="Comic Sans MS" panose="030F0702030302020204" pitchFamily="66" charset="0"/>
              </a:rPr>
              <a:t> </a:t>
            </a:r>
            <a:r>
              <a:rPr lang="tr-TR" sz="2800" dirty="0" err="1" smtClean="0">
                <a:latin typeface="Comic Sans MS" panose="030F0702030302020204" pitchFamily="66" charset="0"/>
              </a:rPr>
              <a:t>this</a:t>
            </a:r>
            <a:r>
              <a:rPr lang="tr-TR" sz="2800" dirty="0" smtClean="0">
                <a:latin typeface="Comic Sans MS" panose="030F0702030302020204" pitchFamily="66" charset="0"/>
              </a:rPr>
              <a:t> </a:t>
            </a:r>
            <a:r>
              <a:rPr lang="tr-TR" sz="2800" dirty="0" err="1" smtClean="0">
                <a:latin typeface="Comic Sans MS" panose="030F0702030302020204" pitchFamily="66" charset="0"/>
              </a:rPr>
              <a:t>way</a:t>
            </a:r>
            <a:r>
              <a:rPr lang="tr-TR" sz="2800" dirty="0" smtClean="0">
                <a:latin typeface="Comic Sans MS" panose="030F0702030302020204" pitchFamily="66" charset="0"/>
              </a:rPr>
              <a:t>, </a:t>
            </a:r>
            <a:r>
              <a:rPr lang="tr-TR" sz="2800" dirty="0" err="1" smtClean="0">
                <a:latin typeface="Comic Sans MS" panose="030F0702030302020204" pitchFamily="66" charset="0"/>
              </a:rPr>
              <a:t>plants</a:t>
            </a:r>
            <a:r>
              <a:rPr lang="tr-TR" sz="2800" dirty="0" smtClean="0">
                <a:latin typeface="Comic Sans MS" panose="030F0702030302020204" pitchFamily="66" charset="0"/>
              </a:rPr>
              <a:t> </a:t>
            </a:r>
            <a:r>
              <a:rPr lang="tr-TR" sz="2800" dirty="0" err="1" smtClean="0">
                <a:latin typeface="Comic Sans MS" panose="030F0702030302020204" pitchFamily="66" charset="0"/>
              </a:rPr>
              <a:t>try</a:t>
            </a:r>
            <a:r>
              <a:rPr lang="tr-TR" sz="2800" dirty="0" smtClean="0">
                <a:latin typeface="Comic Sans MS" panose="030F0702030302020204" pitchFamily="66" charset="0"/>
              </a:rPr>
              <a:t> </a:t>
            </a:r>
            <a:r>
              <a:rPr lang="tr-TR" sz="2800" dirty="0" err="1" smtClean="0">
                <a:latin typeface="Comic Sans MS" panose="030F0702030302020204" pitchFamily="66" charset="0"/>
              </a:rPr>
              <a:t>to</a:t>
            </a:r>
            <a:r>
              <a:rPr lang="tr-TR" sz="2800" dirty="0" smtClean="0">
                <a:latin typeface="Comic Sans MS" panose="030F0702030302020204" pitchFamily="66" charset="0"/>
              </a:rPr>
              <a:t> </a:t>
            </a:r>
            <a:r>
              <a:rPr lang="tr-TR" sz="2800" dirty="0" err="1" smtClean="0">
                <a:latin typeface="Comic Sans MS" panose="030F0702030302020204" pitchFamily="66" charset="0"/>
              </a:rPr>
              <a:t>balance</a:t>
            </a:r>
            <a:r>
              <a:rPr lang="tr-TR" sz="2800" dirty="0" smtClean="0">
                <a:latin typeface="Comic Sans MS" panose="030F0702030302020204" pitchFamily="66" charset="0"/>
              </a:rPr>
              <a:t> </a:t>
            </a:r>
            <a:r>
              <a:rPr lang="tr-TR" sz="2800" dirty="0" err="1" smtClean="0">
                <a:latin typeface="Comic Sans MS" panose="030F0702030302020204" pitchFamily="66" charset="0"/>
              </a:rPr>
              <a:t>the</a:t>
            </a:r>
            <a:r>
              <a:rPr lang="tr-TR" sz="2800" dirty="0" smtClean="0">
                <a:latin typeface="Comic Sans MS" panose="030F0702030302020204" pitchFamily="66" charset="0"/>
              </a:rPr>
              <a:t> </a:t>
            </a:r>
            <a:r>
              <a:rPr lang="tr-TR" sz="2800" dirty="0" err="1" smtClean="0">
                <a:latin typeface="Comic Sans MS" panose="030F0702030302020204" pitchFamily="66" charset="0"/>
              </a:rPr>
              <a:t>concentration</a:t>
            </a:r>
            <a:r>
              <a:rPr lang="tr-TR" sz="2800" dirty="0" smtClean="0">
                <a:latin typeface="Comic Sans MS" panose="030F0702030302020204" pitchFamily="66" charset="0"/>
              </a:rPr>
              <a:t> of </a:t>
            </a:r>
            <a:r>
              <a:rPr lang="tr-TR" sz="2800" dirty="0" err="1" smtClean="0">
                <a:latin typeface="Comic Sans MS" panose="030F0702030302020204" pitchFamily="66" charset="0"/>
              </a:rPr>
              <a:t>solutes</a:t>
            </a:r>
            <a:r>
              <a:rPr lang="tr-TR" sz="2800" dirty="0" smtClean="0">
                <a:latin typeface="Comic Sans MS" panose="030F0702030302020204" pitchFamily="66" charset="0"/>
              </a:rPr>
              <a:t> inside </a:t>
            </a:r>
            <a:r>
              <a:rPr lang="tr-TR" sz="2800" dirty="0" err="1" smtClean="0">
                <a:latin typeface="Comic Sans MS" panose="030F0702030302020204" pitchFamily="66" charset="0"/>
              </a:rPr>
              <a:t>and</a:t>
            </a:r>
            <a:r>
              <a:rPr lang="tr-TR" sz="2800" dirty="0" smtClean="0">
                <a:latin typeface="Comic Sans MS" panose="030F0702030302020204" pitchFamily="66" charset="0"/>
              </a:rPr>
              <a:t> </a:t>
            </a:r>
            <a:r>
              <a:rPr lang="tr-TR" sz="2800" dirty="0" err="1" smtClean="0">
                <a:latin typeface="Comic Sans MS" panose="030F0702030302020204" pitchFamily="66" charset="0"/>
              </a:rPr>
              <a:t>outside</a:t>
            </a:r>
            <a:r>
              <a:rPr lang="tr-TR" sz="2800" dirty="0" smtClean="0">
                <a:latin typeface="Comic Sans MS" panose="030F0702030302020204" pitchFamily="66" charset="0"/>
              </a:rPr>
              <a:t> </a:t>
            </a:r>
            <a:r>
              <a:rPr lang="tr-TR" sz="2800" dirty="0" err="1" smtClean="0">
                <a:latin typeface="Comic Sans MS" panose="030F0702030302020204" pitchFamily="66" charset="0"/>
              </a:rPr>
              <a:t>the</a:t>
            </a:r>
            <a:r>
              <a:rPr lang="tr-TR" sz="2800" dirty="0" smtClean="0">
                <a:latin typeface="Comic Sans MS" panose="030F0702030302020204" pitchFamily="66" charset="0"/>
              </a:rPr>
              <a:t> </a:t>
            </a:r>
            <a:r>
              <a:rPr lang="tr-TR" sz="2800" dirty="0" err="1" smtClean="0">
                <a:latin typeface="Comic Sans MS" panose="030F0702030302020204" pitchFamily="66" charset="0"/>
              </a:rPr>
              <a:t>cell</a:t>
            </a:r>
            <a:r>
              <a:rPr lang="tr-TR" sz="2800" dirty="0" smtClean="0">
                <a:latin typeface="Comic Sans MS" panose="030F0702030302020204" pitchFamily="66" charset="0"/>
              </a:rPr>
              <a:t>. </a:t>
            </a:r>
            <a:r>
              <a:rPr lang="tr-TR" sz="2800" dirty="0" err="1" smtClean="0">
                <a:latin typeface="Comic Sans MS" panose="030F0702030302020204" pitchFamily="66" charset="0"/>
              </a:rPr>
              <a:t>Some</a:t>
            </a:r>
            <a:r>
              <a:rPr lang="tr-TR" sz="2800" dirty="0" smtClean="0">
                <a:latin typeface="Comic Sans MS" panose="030F0702030302020204" pitchFamily="66" charset="0"/>
              </a:rPr>
              <a:t> </a:t>
            </a:r>
            <a:r>
              <a:rPr lang="tr-TR" sz="2800" dirty="0" err="1" smtClean="0">
                <a:latin typeface="Comic Sans MS" panose="030F0702030302020204" pitchFamily="66" charset="0"/>
              </a:rPr>
              <a:t>other</a:t>
            </a:r>
            <a:r>
              <a:rPr lang="tr-TR" sz="2800" dirty="0" smtClean="0">
                <a:latin typeface="Comic Sans MS" panose="030F0702030302020204" pitchFamily="66" charset="0"/>
              </a:rPr>
              <a:t> </a:t>
            </a:r>
            <a:r>
              <a:rPr lang="tr-TR" sz="2800" dirty="0" err="1" smtClean="0">
                <a:latin typeface="Comic Sans MS" panose="030F0702030302020204" pitchFamily="66" charset="0"/>
              </a:rPr>
              <a:t>halophytes</a:t>
            </a:r>
            <a:r>
              <a:rPr lang="tr-TR" sz="2800" dirty="0" smtClean="0">
                <a:latin typeface="Comic Sans MS" panose="030F0702030302020204" pitchFamily="66" charset="0"/>
              </a:rPr>
              <a:t> </a:t>
            </a:r>
            <a:r>
              <a:rPr lang="tr-TR" sz="2800" dirty="0" err="1" smtClean="0">
                <a:latin typeface="Comic Sans MS" panose="030F0702030302020204" pitchFamily="66" charset="0"/>
              </a:rPr>
              <a:t>empty</a:t>
            </a:r>
            <a:r>
              <a:rPr lang="tr-TR" sz="2800" dirty="0" smtClean="0">
                <a:latin typeface="Comic Sans MS" panose="030F0702030302020204" pitchFamily="66" charset="0"/>
              </a:rPr>
              <a:t> </a:t>
            </a:r>
            <a:r>
              <a:rPr lang="tr-TR" sz="2800" dirty="0" err="1" smtClean="0">
                <a:latin typeface="Comic Sans MS" panose="030F0702030302020204" pitchFamily="66" charset="0"/>
              </a:rPr>
              <a:t>the</a:t>
            </a:r>
            <a:r>
              <a:rPr lang="tr-TR" sz="2800" dirty="0" smtClean="0">
                <a:latin typeface="Comic Sans MS" panose="030F0702030302020204" pitchFamily="66" charset="0"/>
              </a:rPr>
              <a:t> </a:t>
            </a:r>
            <a:r>
              <a:rPr lang="tr-TR" sz="2800" dirty="0" err="1" smtClean="0">
                <a:latin typeface="Comic Sans MS" panose="030F0702030302020204" pitchFamily="66" charset="0"/>
              </a:rPr>
              <a:t>excessive</a:t>
            </a:r>
            <a:r>
              <a:rPr lang="tr-TR" sz="2800" dirty="0" smtClean="0">
                <a:latin typeface="Comic Sans MS" panose="030F0702030302020204" pitchFamily="66" charset="0"/>
              </a:rPr>
              <a:t> </a:t>
            </a:r>
            <a:r>
              <a:rPr lang="tr-TR" sz="2800" dirty="0" err="1" smtClean="0">
                <a:latin typeface="Comic Sans MS" panose="030F0702030302020204" pitchFamily="66" charset="0"/>
              </a:rPr>
              <a:t>salts</a:t>
            </a:r>
            <a:r>
              <a:rPr lang="tr-TR" sz="2800" dirty="0" smtClean="0">
                <a:latin typeface="Comic Sans MS" panose="030F0702030302020204" pitchFamily="66" charset="0"/>
              </a:rPr>
              <a:t> </a:t>
            </a:r>
            <a:r>
              <a:rPr lang="tr-TR" sz="2800" dirty="0" err="1" smtClean="0">
                <a:latin typeface="Comic Sans MS" panose="030F0702030302020204" pitchFamily="66" charset="0"/>
              </a:rPr>
              <a:t>to</a:t>
            </a:r>
            <a:r>
              <a:rPr lang="tr-TR" sz="2800" dirty="0" smtClean="0">
                <a:latin typeface="Comic Sans MS" panose="030F0702030302020204" pitchFamily="66" charset="0"/>
              </a:rPr>
              <a:t> </a:t>
            </a:r>
            <a:r>
              <a:rPr lang="tr-TR" sz="2800" dirty="0" err="1" smtClean="0">
                <a:latin typeface="Comic Sans MS" panose="030F0702030302020204" pitchFamily="66" charset="0"/>
              </a:rPr>
              <a:t>the</a:t>
            </a:r>
            <a:r>
              <a:rPr lang="tr-TR" sz="2800" dirty="0" smtClean="0">
                <a:latin typeface="Comic Sans MS" panose="030F0702030302020204" pitchFamily="66" charset="0"/>
              </a:rPr>
              <a:t> </a:t>
            </a:r>
            <a:r>
              <a:rPr lang="tr-TR" sz="2800" dirty="0" err="1" smtClean="0">
                <a:latin typeface="Comic Sans MS" panose="030F0702030302020204" pitchFamily="66" charset="0"/>
              </a:rPr>
              <a:t>outside</a:t>
            </a:r>
            <a:r>
              <a:rPr lang="tr-TR" sz="2800" dirty="0" smtClean="0">
                <a:latin typeface="Comic Sans MS" panose="030F0702030302020204" pitchFamily="66" charset="0"/>
              </a:rPr>
              <a:t>.</a:t>
            </a:r>
            <a:r>
              <a:rPr lang="en-US" sz="2800" dirty="0" smtClean="0">
                <a:latin typeface="Comic Sans MS" panose="030F0702030302020204" pitchFamily="66" charset="0"/>
              </a:rPr>
              <a:t>  </a:t>
            </a:r>
            <a:endParaRPr lang="en-US" sz="2800" dirty="0">
              <a:latin typeface="Comic Sans MS" panose="030F0702030302020204" pitchFamily="66" charset="0"/>
            </a:endParaRPr>
          </a:p>
        </p:txBody>
      </p:sp>
    </p:spTree>
    <p:extLst>
      <p:ext uri="{BB962C8B-B14F-4D97-AF65-F5344CB8AC3E}">
        <p14:creationId xmlns:p14="http://schemas.microsoft.com/office/powerpoint/2010/main" val="3512279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164254"/>
            <a:ext cx="8568952" cy="4873752"/>
          </a:xfrm>
        </p:spPr>
        <p:txBody>
          <a:bodyPr/>
          <a:lstStyle/>
          <a:p>
            <a:pPr algn="just"/>
            <a:r>
              <a:rPr lang="en-US" b="1" dirty="0" smtClean="0">
                <a:solidFill>
                  <a:srgbClr val="FF0000"/>
                </a:solidFill>
                <a:latin typeface="Comic Sans MS" panose="030F0702030302020204" pitchFamily="66" charset="0"/>
              </a:rPr>
              <a:t>Endocytosis and exocytosis </a:t>
            </a:r>
            <a:r>
              <a:rPr lang="en-US" dirty="0" smtClean="0">
                <a:latin typeface="Comic Sans MS" panose="030F0702030302020204" pitchFamily="66" charset="0"/>
              </a:rPr>
              <a:t>are methods of substance transfer via cell membrane. Cells use other methods to take in or empty the substances that can not pass through the carrier proteins that are found in their membranes. Transfer of these big substances are performed by endocytosis and exocytosis. However prokaryotes do not perform endocytosis and exocytosis.</a:t>
            </a:r>
            <a:endParaRPr lang="en-US" dirty="0">
              <a:latin typeface="Comic Sans MS" panose="030F0702030302020204" pitchFamily="66" charset="0"/>
            </a:endParaRPr>
          </a:p>
        </p:txBody>
      </p:sp>
      <p:pic>
        <p:nvPicPr>
          <p:cNvPr id="8194" name="Picture 2" descr="endocytosis and exocytosi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554" y="2996952"/>
            <a:ext cx="4762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1026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88640"/>
            <a:ext cx="8147248" cy="4873752"/>
          </a:xfrm>
        </p:spPr>
        <p:txBody>
          <a:bodyPr/>
          <a:lstStyle/>
          <a:p>
            <a:pPr algn="just"/>
            <a:r>
              <a:rPr lang="en-US" dirty="0" smtClean="0">
                <a:latin typeface="Comic Sans MS" panose="030F0702030302020204" pitchFamily="66" charset="0"/>
              </a:rPr>
              <a:t>Substances that would be expelled from the cell via </a:t>
            </a:r>
            <a:r>
              <a:rPr lang="en-US" b="1" dirty="0" smtClean="0">
                <a:latin typeface="Comic Sans MS" panose="030F0702030302020204" pitchFamily="66" charset="0"/>
              </a:rPr>
              <a:t>exocytosis</a:t>
            </a:r>
            <a:r>
              <a:rPr lang="en-US" dirty="0" smtClean="0">
                <a:latin typeface="Comic Sans MS" panose="030F0702030302020204" pitchFamily="66" charset="0"/>
              </a:rPr>
              <a:t> are primarily packaged in vesicles that have the structure of a phospholipid membrane. These </a:t>
            </a:r>
            <a:r>
              <a:rPr lang="en-US" dirty="0" err="1" smtClean="0">
                <a:latin typeface="Comic Sans MS" panose="030F0702030302020204" pitchFamily="66" charset="0"/>
              </a:rPr>
              <a:t>bal</a:t>
            </a:r>
            <a:r>
              <a:rPr lang="tr-TR" dirty="0" smtClean="0">
                <a:latin typeface="Comic Sans MS" panose="030F0702030302020204" pitchFamily="66" charset="0"/>
              </a:rPr>
              <a:t>l</a:t>
            </a:r>
            <a:r>
              <a:rPr lang="en-US" dirty="0" err="1" smtClean="0">
                <a:latin typeface="Comic Sans MS" panose="030F0702030302020204" pitchFamily="66" charset="0"/>
              </a:rPr>
              <a:t>oon</a:t>
            </a:r>
            <a:r>
              <a:rPr lang="en-US" dirty="0" smtClean="0">
                <a:latin typeface="Comic Sans MS" panose="030F0702030302020204" pitchFamily="66" charset="0"/>
              </a:rPr>
              <a:t> like </a:t>
            </a:r>
            <a:r>
              <a:rPr lang="en-US" b="1" dirty="0" smtClean="0">
                <a:latin typeface="Comic Sans MS" panose="030F0702030302020204" pitchFamily="66" charset="0"/>
              </a:rPr>
              <a:t>vesicles </a:t>
            </a:r>
            <a:r>
              <a:rPr lang="en-US" dirty="0" smtClean="0">
                <a:latin typeface="Comic Sans MS" panose="030F0702030302020204" pitchFamily="66" charset="0"/>
              </a:rPr>
              <a:t>move towards the cell membrane, and when they </a:t>
            </a:r>
            <a:r>
              <a:rPr lang="en-US" b="1" dirty="0" smtClean="0">
                <a:latin typeface="Comic Sans MS" panose="030F0702030302020204" pitchFamily="66" charset="0"/>
              </a:rPr>
              <a:t>reach the cell membrane they fuse</a:t>
            </a:r>
            <a:r>
              <a:rPr lang="en-US" dirty="0" smtClean="0">
                <a:latin typeface="Comic Sans MS" panose="030F0702030302020204" pitchFamily="66" charset="0"/>
              </a:rPr>
              <a:t> with the membrane and the substances that they contain are </a:t>
            </a:r>
            <a:r>
              <a:rPr lang="en-US" b="1" dirty="0" smtClean="0">
                <a:latin typeface="Comic Sans MS" panose="030F0702030302020204" pitchFamily="66" charset="0"/>
              </a:rPr>
              <a:t>disposed of. </a:t>
            </a:r>
            <a:endParaRPr lang="en-US" b="1" dirty="0">
              <a:latin typeface="Comic Sans MS" panose="030F0702030302020204" pitchFamily="66" charset="0"/>
            </a:endParaRPr>
          </a:p>
        </p:txBody>
      </p:sp>
      <p:pic>
        <p:nvPicPr>
          <p:cNvPr id="10244" name="Picture 4" descr="ekzositoz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12976"/>
            <a:ext cx="8286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27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332656"/>
            <a:ext cx="8496944" cy="4873752"/>
          </a:xfrm>
        </p:spPr>
        <p:txBody>
          <a:bodyPr/>
          <a:lstStyle/>
          <a:p>
            <a:pPr algn="just"/>
            <a:r>
              <a:rPr lang="en-US" dirty="0" smtClean="0">
                <a:latin typeface="Comic Sans MS" panose="030F0702030302020204" pitchFamily="66" charset="0"/>
              </a:rPr>
              <a:t>Endocytosis starts with the accumulation of particles or other materials that are found outside the cell with a pocket formed by the cell membrane. The membrane turns into a vesicle with the gathering of the pocket opening. Then the vesicle detaches from the cell membrane and becomes a free vesicle within the cytoplasm. </a:t>
            </a:r>
            <a:endParaRPr lang="en-US" dirty="0">
              <a:latin typeface="Comic Sans MS" panose="030F0702030302020204" pitchFamily="66" charset="0"/>
            </a:endParaRPr>
          </a:p>
        </p:txBody>
      </p:sp>
      <p:pic>
        <p:nvPicPr>
          <p:cNvPr id="12290" name="Picture 2" descr="endocytosi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861002"/>
            <a:ext cx="5184576" cy="381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0498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28 Differences Between Bacteria and Virus (Bacteria vs 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7620000" cy="4000501"/>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1115616" y="4941168"/>
            <a:ext cx="3816424" cy="1077218"/>
          </a:xfrm>
          <a:prstGeom prst="rect">
            <a:avLst/>
          </a:prstGeom>
          <a:noFill/>
        </p:spPr>
        <p:txBody>
          <a:bodyPr wrap="square" rtlCol="0">
            <a:spAutoFit/>
          </a:bodyPr>
          <a:lstStyle/>
          <a:p>
            <a:r>
              <a:rPr lang="tr-TR" sz="3200" b="1" dirty="0" err="1" smtClean="0"/>
              <a:t>Corona</a:t>
            </a:r>
            <a:r>
              <a:rPr lang="tr-TR" sz="3200" b="1" dirty="0" smtClean="0"/>
              <a:t> </a:t>
            </a:r>
            <a:r>
              <a:rPr lang="tr-TR" sz="3200" b="1" dirty="0" err="1" smtClean="0"/>
              <a:t>virus</a:t>
            </a:r>
            <a:endParaRPr lang="tr-TR" sz="3200" b="1" dirty="0" smtClean="0"/>
          </a:p>
          <a:p>
            <a:r>
              <a:rPr lang="tr-TR" sz="3200" b="1" dirty="0" err="1" smtClean="0"/>
              <a:t>Covid</a:t>
            </a:r>
            <a:r>
              <a:rPr lang="tr-TR" sz="3200" b="1" dirty="0" smtClean="0"/>
              <a:t>-19</a:t>
            </a:r>
            <a:endParaRPr lang="tr-TR" sz="3200" b="1" dirty="0"/>
          </a:p>
        </p:txBody>
      </p:sp>
      <p:sp>
        <p:nvSpPr>
          <p:cNvPr id="3" name="AutoShape 6" descr="Koronavirüs - Vikiped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2" name="Picture 8" descr="3M'in Koronavirüs (COVID-19) hakkında duyuru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502" y="4144412"/>
            <a:ext cx="390525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155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246514" y="332656"/>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r>
              <a:rPr lang="en-US" dirty="0" smtClean="0">
                <a:latin typeface="Comic Sans MS" panose="030F0702030302020204" pitchFamily="66" charset="0"/>
              </a:rPr>
              <a:t>Prokaryotes are described as organisms with simple cell structures.</a:t>
            </a:r>
            <a:r>
              <a:rPr lang="tr-TR" dirty="0" smtClean="0">
                <a:latin typeface="Comic Sans MS" panose="030F0702030302020204" pitchFamily="66" charset="0"/>
              </a:rPr>
              <a:t> </a:t>
            </a:r>
            <a:r>
              <a:rPr lang="en-US" b="1" dirty="0" smtClean="0">
                <a:solidFill>
                  <a:srgbClr val="0070C0"/>
                </a:solidFill>
                <a:latin typeface="Comic Sans MS" panose="030F0702030302020204" pitchFamily="66" charset="0"/>
              </a:rPr>
              <a:t>Prokaryotic cells do not contain nucleus and organelles contrary to eukaryotes. </a:t>
            </a:r>
            <a:r>
              <a:rPr lang="en-US" dirty="0" smtClean="0">
                <a:latin typeface="Comic Sans MS" panose="030F0702030302020204" pitchFamily="66" charset="0"/>
              </a:rPr>
              <a:t>Sexual reproduction is not present in prokaryotes; however </a:t>
            </a:r>
            <a:r>
              <a:rPr lang="en-US" b="1" dirty="0" smtClean="0">
                <a:latin typeface="Comic Sans MS" panose="030F0702030302020204" pitchFamily="66" charset="0"/>
              </a:rPr>
              <a:t>they can change their genetic material by other </a:t>
            </a:r>
            <a:r>
              <a:rPr lang="en-US" b="1" dirty="0" smtClean="0">
                <a:latin typeface="Comic Sans MS" panose="030F0702030302020204" pitchFamily="66" charset="0"/>
              </a:rPr>
              <a:t>methods</a:t>
            </a:r>
            <a:r>
              <a:rPr lang="tr-TR" b="1" dirty="0" smtClean="0">
                <a:latin typeface="Comic Sans MS" panose="030F0702030302020204" pitchFamily="66" charset="0"/>
              </a:rPr>
              <a:t>:</a:t>
            </a:r>
            <a:r>
              <a:rPr lang="en-US" b="1" dirty="0">
                <a:solidFill>
                  <a:srgbClr val="C00000"/>
                </a:solidFill>
                <a:latin typeface="Comic Sans MS" panose="030F0702030302020204" pitchFamily="66" charset="0"/>
              </a:rPr>
              <a:t> </a:t>
            </a:r>
            <a:r>
              <a:rPr lang="en-US" b="1" dirty="0" smtClean="0">
                <a:solidFill>
                  <a:srgbClr val="C00000"/>
                </a:solidFill>
                <a:latin typeface="Comic Sans MS" panose="030F0702030302020204" pitchFamily="66" charset="0"/>
              </a:rPr>
              <a:t>transformation</a:t>
            </a:r>
            <a:r>
              <a:rPr lang="tr-TR" dirty="0" smtClean="0">
                <a:latin typeface="Comic Sans MS" panose="030F0702030302020204" pitchFamily="66" charset="0"/>
              </a:rPr>
              <a:t>, </a:t>
            </a:r>
            <a:r>
              <a:rPr lang="tr-TR" b="1" dirty="0" err="1" smtClean="0">
                <a:solidFill>
                  <a:srgbClr val="C00000"/>
                </a:solidFill>
                <a:latin typeface="Comic Sans MS" panose="030F0702030302020204" pitchFamily="66" charset="0"/>
              </a:rPr>
              <a:t>transduction</a:t>
            </a:r>
            <a:r>
              <a:rPr lang="tr-TR" b="1" dirty="0" smtClean="0">
                <a:solidFill>
                  <a:srgbClr val="C00000"/>
                </a:solidFill>
                <a:latin typeface="Comic Sans MS" panose="030F0702030302020204" pitchFamily="66" charset="0"/>
              </a:rPr>
              <a:t>, </a:t>
            </a:r>
            <a:r>
              <a:rPr lang="en-US" b="1" dirty="0">
                <a:solidFill>
                  <a:srgbClr val="C00000"/>
                </a:solidFill>
                <a:latin typeface="Comic Sans MS" panose="030F0702030302020204" pitchFamily="66" charset="0"/>
              </a:rPr>
              <a:t>conjugation</a:t>
            </a:r>
            <a:endParaRPr lang="tr-TR" dirty="0" smtClean="0">
              <a:latin typeface="Comic Sans MS" panose="030F0702030302020204" pitchFamily="66" charset="0"/>
            </a:endParaRPr>
          </a:p>
          <a:p>
            <a:pPr algn="just"/>
            <a:r>
              <a:rPr lang="en-US" dirty="0" smtClean="0">
                <a:latin typeface="Comic Sans MS" panose="030F0702030302020204" pitchFamily="66" charset="0"/>
              </a:rPr>
              <a:t>Prokaryotes can obtain DNA fragments from their environment – this process is called </a:t>
            </a:r>
            <a:r>
              <a:rPr lang="en-US" b="1" dirty="0" smtClean="0">
                <a:solidFill>
                  <a:srgbClr val="C00000"/>
                </a:solidFill>
                <a:latin typeface="Comic Sans MS" panose="030F0702030302020204" pitchFamily="66" charset="0"/>
              </a:rPr>
              <a:t>transformation</a:t>
            </a:r>
            <a:r>
              <a:rPr lang="en-US" dirty="0" smtClean="0">
                <a:latin typeface="Comic Sans MS" panose="030F0702030302020204" pitchFamily="66" charset="0"/>
              </a:rPr>
              <a:t> and is beneficial in genetic engineering</a:t>
            </a:r>
            <a:r>
              <a:rPr lang="tr-TR" dirty="0" smtClean="0">
                <a:latin typeface="Comic Sans MS" panose="030F0702030302020204" pitchFamily="66" charset="0"/>
              </a:rPr>
              <a:t>.</a:t>
            </a:r>
          </a:p>
          <a:p>
            <a:pPr marL="365760" lvl="1" indent="0" algn="just">
              <a:buNone/>
            </a:pPr>
            <a:endParaRPr lang="en-US" dirty="0">
              <a:latin typeface="Comic Sans MS" panose="030F0702030302020204" pitchFamily="66" charset="0"/>
            </a:endParaRPr>
          </a:p>
        </p:txBody>
      </p:sp>
      <p:pic>
        <p:nvPicPr>
          <p:cNvPr id="3074" name="Picture 2" descr="transformation in prokaryote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149080"/>
            <a:ext cx="5036840" cy="290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00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ansducti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913549"/>
            <a:ext cx="4923750" cy="3944442"/>
          </a:xfrm>
          <a:prstGeom prst="rect">
            <a:avLst/>
          </a:prstGeom>
          <a:noFill/>
          <a:extLst>
            <a:ext uri="{909E8E84-426E-40DD-AFC4-6F175D3DCCD1}">
              <a14:hiddenFill xmlns:a14="http://schemas.microsoft.com/office/drawing/2010/main">
                <a:solidFill>
                  <a:srgbClr val="FFFFFF"/>
                </a:solidFill>
              </a14:hiddenFill>
            </a:ext>
          </a:extLst>
        </p:spPr>
      </p:pic>
      <p:sp>
        <p:nvSpPr>
          <p:cNvPr id="2" name="İçerik Yer Tutucusu 3"/>
          <p:cNvSpPr txBox="1">
            <a:spLocks/>
          </p:cNvSpPr>
          <p:nvPr/>
        </p:nvSpPr>
        <p:spPr>
          <a:xfrm>
            <a:off x="-27424" y="332656"/>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r>
              <a:rPr lang="tr-TR" dirty="0" err="1" smtClean="0">
                <a:latin typeface="Comic Sans MS" panose="030F0702030302020204" pitchFamily="66" charset="0"/>
              </a:rPr>
              <a:t>Prokaryotes</a:t>
            </a:r>
            <a:r>
              <a:rPr lang="tr-TR" dirty="0" smtClean="0">
                <a:latin typeface="Comic Sans MS" panose="030F0702030302020204" pitchFamily="66" charset="0"/>
              </a:rPr>
              <a:t> </a:t>
            </a:r>
            <a:r>
              <a:rPr lang="tr-TR" dirty="0" err="1" smtClean="0">
                <a:latin typeface="Comic Sans MS" panose="030F0702030302020204" pitchFamily="66" charset="0"/>
              </a:rPr>
              <a:t>may</a:t>
            </a:r>
            <a:r>
              <a:rPr lang="tr-TR" dirty="0" smtClean="0">
                <a:latin typeface="Comic Sans MS" panose="030F0702030302020204" pitchFamily="66" charset="0"/>
              </a:rPr>
              <a:t> </a:t>
            </a:r>
            <a:r>
              <a:rPr lang="tr-TR" dirty="0" err="1" smtClean="0">
                <a:latin typeface="Comic Sans MS" panose="030F0702030302020204" pitchFamily="66" charset="0"/>
              </a:rPr>
              <a:t>also</a:t>
            </a:r>
            <a:r>
              <a:rPr lang="tr-TR" dirty="0" smtClean="0">
                <a:latin typeface="Comic Sans MS" panose="030F0702030302020204" pitchFamily="66" charset="0"/>
              </a:rPr>
              <a:t> </a:t>
            </a:r>
            <a:r>
              <a:rPr lang="tr-TR" dirty="0" err="1" smtClean="0">
                <a:latin typeface="Comic Sans MS" panose="030F0702030302020204" pitchFamily="66" charset="0"/>
              </a:rPr>
              <a:t>gain</a:t>
            </a:r>
            <a:r>
              <a:rPr lang="tr-TR" dirty="0" smtClean="0">
                <a:latin typeface="Comic Sans MS" panose="030F0702030302020204" pitchFamily="66" charset="0"/>
              </a:rPr>
              <a:t> DNA </a:t>
            </a:r>
            <a:r>
              <a:rPr lang="tr-TR" dirty="0" err="1" smtClean="0">
                <a:latin typeface="Comic Sans MS" panose="030F0702030302020204" pitchFamily="66" charset="0"/>
              </a:rPr>
              <a:t>with</a:t>
            </a:r>
            <a:r>
              <a:rPr lang="tr-TR" dirty="0" smtClean="0">
                <a:latin typeface="Comic Sans MS" panose="030F0702030302020204" pitchFamily="66" charset="0"/>
              </a:rPr>
              <a:t> </a:t>
            </a:r>
            <a:r>
              <a:rPr lang="tr-TR" dirty="0" err="1" smtClean="0">
                <a:latin typeface="Comic Sans MS" panose="030F0702030302020204" pitchFamily="66" charset="0"/>
              </a:rPr>
              <a:t>virus</a:t>
            </a:r>
            <a:r>
              <a:rPr lang="tr-TR" dirty="0" smtClean="0">
                <a:latin typeface="Comic Sans MS" panose="030F0702030302020204" pitchFamily="66" charset="0"/>
              </a:rPr>
              <a:t> </a:t>
            </a:r>
            <a:r>
              <a:rPr lang="tr-TR" dirty="0" err="1" smtClean="0">
                <a:latin typeface="Comic Sans MS" panose="030F0702030302020204" pitchFamily="66" charset="0"/>
              </a:rPr>
              <a:t>infections</a:t>
            </a:r>
            <a:r>
              <a:rPr lang="tr-TR" dirty="0" smtClean="0">
                <a:latin typeface="Comic Sans MS" panose="030F0702030302020204" pitchFamily="66" charset="0"/>
              </a:rPr>
              <a:t> – </a:t>
            </a:r>
            <a:r>
              <a:rPr lang="tr-TR" dirty="0" err="1" smtClean="0">
                <a:latin typeface="Comic Sans MS" panose="030F0702030302020204" pitchFamily="66" charset="0"/>
              </a:rPr>
              <a:t>this</a:t>
            </a:r>
            <a:r>
              <a:rPr lang="tr-TR" dirty="0" smtClean="0">
                <a:latin typeface="Comic Sans MS" panose="030F0702030302020204" pitchFamily="66" charset="0"/>
              </a:rPr>
              <a:t> </a:t>
            </a:r>
            <a:r>
              <a:rPr lang="tr-TR" dirty="0" err="1" smtClean="0">
                <a:latin typeface="Comic Sans MS" panose="030F0702030302020204" pitchFamily="66" charset="0"/>
              </a:rPr>
              <a:t>process</a:t>
            </a:r>
            <a:r>
              <a:rPr lang="tr-TR" dirty="0" smtClean="0">
                <a:latin typeface="Comic Sans MS" panose="030F0702030302020204" pitchFamily="66" charset="0"/>
              </a:rPr>
              <a:t> is </a:t>
            </a:r>
            <a:r>
              <a:rPr lang="tr-TR" dirty="0" err="1" smtClean="0">
                <a:latin typeface="Comic Sans MS" panose="030F0702030302020204" pitchFamily="66" charset="0"/>
              </a:rPr>
              <a:t>called</a:t>
            </a:r>
            <a:r>
              <a:rPr lang="tr-TR" dirty="0" smtClean="0">
                <a:latin typeface="Comic Sans MS" panose="030F0702030302020204" pitchFamily="66" charset="0"/>
              </a:rPr>
              <a:t> </a:t>
            </a:r>
            <a:r>
              <a:rPr lang="tr-TR" b="1" dirty="0" err="1" smtClean="0">
                <a:solidFill>
                  <a:srgbClr val="C00000"/>
                </a:solidFill>
                <a:latin typeface="Comic Sans MS" panose="030F0702030302020204" pitchFamily="66" charset="0"/>
              </a:rPr>
              <a:t>transduction</a:t>
            </a:r>
            <a:r>
              <a:rPr lang="tr-TR" b="1" dirty="0" smtClean="0">
                <a:latin typeface="Comic Sans MS" panose="030F0702030302020204" pitchFamily="66" charset="0"/>
              </a:rPr>
              <a:t>.</a:t>
            </a:r>
            <a:endParaRPr lang="tr-TR" dirty="0" smtClean="0">
              <a:latin typeface="Comic Sans MS" panose="030F0702030302020204" pitchFamily="66" charset="0"/>
            </a:endParaRPr>
          </a:p>
        </p:txBody>
      </p:sp>
      <p:pic>
        <p:nvPicPr>
          <p:cNvPr id="5124" name="Picture 4" descr="transduction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4680520" cy="374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70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randombar(horizontal)">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randombar(horizontal)">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3"/>
          <p:cNvSpPr txBox="1">
            <a:spLocks/>
          </p:cNvSpPr>
          <p:nvPr/>
        </p:nvSpPr>
        <p:spPr>
          <a:xfrm>
            <a:off x="179512" y="836712"/>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gn="just"/>
            <a:r>
              <a:rPr lang="en-US" dirty="0" smtClean="0">
                <a:latin typeface="Comic Sans MS" panose="030F0702030302020204" pitchFamily="66" charset="0"/>
              </a:rPr>
              <a:t>Another DNA transfer method among prokaryotes is </a:t>
            </a:r>
            <a:r>
              <a:rPr lang="en-US" b="1" dirty="0" smtClean="0">
                <a:solidFill>
                  <a:srgbClr val="C00000"/>
                </a:solidFill>
                <a:latin typeface="Comic Sans MS" panose="030F0702030302020204" pitchFamily="66" charset="0"/>
              </a:rPr>
              <a:t>conjugation</a:t>
            </a:r>
            <a:r>
              <a:rPr lang="en-US" dirty="0" smtClean="0">
                <a:latin typeface="Comic Sans MS" panose="030F0702030302020204" pitchFamily="66" charset="0"/>
              </a:rPr>
              <a:t>.</a:t>
            </a:r>
            <a:r>
              <a:rPr lang="tr-TR" dirty="0" smtClean="0">
                <a:latin typeface="Comic Sans MS" panose="030F0702030302020204" pitchFamily="66" charset="0"/>
              </a:rPr>
              <a:t> </a:t>
            </a:r>
            <a:r>
              <a:rPr lang="en-US" dirty="0" smtClean="0">
                <a:latin typeface="Comic Sans MS" panose="030F0702030302020204" pitchFamily="66" charset="0"/>
              </a:rPr>
              <a:t>Bacteria performing conjugation are </a:t>
            </a:r>
            <a:r>
              <a:rPr lang="en-US" dirty="0" smtClean="0">
                <a:solidFill>
                  <a:srgbClr val="0070C0"/>
                </a:solidFill>
                <a:latin typeface="Comic Sans MS" panose="030F0702030302020204" pitchFamily="66" charset="0"/>
              </a:rPr>
              <a:t>tied to each other with thin tubes called pilus and DNA is transferred to a bacterium from another</a:t>
            </a:r>
            <a:r>
              <a:rPr lang="en-US" dirty="0" smtClean="0">
                <a:latin typeface="Comic Sans MS" panose="030F0702030302020204" pitchFamily="66" charset="0"/>
              </a:rPr>
              <a:t> one by passing through these tubes</a:t>
            </a:r>
            <a:r>
              <a:rPr lang="tr-TR" dirty="0" smtClean="0">
                <a:latin typeface="Comic Sans MS" panose="030F0702030302020204" pitchFamily="66" charset="0"/>
              </a:rPr>
              <a:t>.</a:t>
            </a:r>
            <a:endParaRPr lang="en-US" dirty="0">
              <a:latin typeface="Comic Sans MS" panose="030F0702030302020204" pitchFamily="66" charset="0"/>
            </a:endParaRPr>
          </a:p>
          <a:p>
            <a:pPr marL="0" indent="0" algn="just">
              <a:buNone/>
            </a:pPr>
            <a:endParaRPr lang="tr-TR" dirty="0" smtClean="0">
              <a:latin typeface="Comic Sans MS" panose="030F0702030302020204" pitchFamily="66" charset="0"/>
            </a:endParaRPr>
          </a:p>
        </p:txBody>
      </p:sp>
      <p:sp>
        <p:nvSpPr>
          <p:cNvPr id="4" name="AutoShape 2" descr="conjugation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48" name="Picture 4" descr="bacterial conjugati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068960"/>
            <a:ext cx="6601506" cy="341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250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ransformation conjugation transductio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150017" cy="4750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170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3"/>
          <p:cNvSpPr txBox="1">
            <a:spLocks/>
          </p:cNvSpPr>
          <p:nvPr/>
        </p:nvSpPr>
        <p:spPr>
          <a:xfrm>
            <a:off x="251520" y="260648"/>
            <a:ext cx="8280920" cy="4873752"/>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en-US" dirty="0" smtClean="0">
                <a:latin typeface="Comic Sans MS" panose="030F0702030302020204" pitchFamily="66" charset="0"/>
              </a:rPr>
              <a:t>	</a:t>
            </a:r>
            <a:r>
              <a:rPr lang="en-US" dirty="0" smtClean="0">
                <a:solidFill>
                  <a:srgbClr val="0070C0"/>
                </a:solidFill>
                <a:latin typeface="Comic Sans MS" panose="030F0702030302020204" pitchFamily="66" charset="0"/>
              </a:rPr>
              <a:t>Description of prokaryotes is mostly performed by examining some of their DNA regions. </a:t>
            </a:r>
            <a:r>
              <a:rPr lang="en-US" dirty="0" smtClean="0">
                <a:latin typeface="Comic Sans MS" panose="030F0702030302020204" pitchFamily="66" charset="0"/>
              </a:rPr>
              <a:t>In addition, some biochemical tests and examination of their structures and reproduction types also serve for the purpose of identification. </a:t>
            </a:r>
          </a:p>
          <a:p>
            <a:pPr marL="0" indent="0" algn="just">
              <a:buNone/>
            </a:pPr>
            <a:r>
              <a:rPr lang="en-US" dirty="0" smtClean="0">
                <a:latin typeface="Comic Sans MS" panose="030F0702030302020204" pitchFamily="66" charset="0"/>
              </a:rPr>
              <a:t>	Prokaryote cells are usually </a:t>
            </a:r>
            <a:r>
              <a:rPr lang="en-US" dirty="0" smtClean="0">
                <a:solidFill>
                  <a:srgbClr val="0070C0"/>
                </a:solidFill>
                <a:latin typeface="Comic Sans MS" panose="030F0702030302020204" pitchFamily="66" charset="0"/>
              </a:rPr>
              <a:t>round (coccus), cylindrical rod (basil) </a:t>
            </a:r>
            <a:r>
              <a:rPr lang="en-US" dirty="0" smtClean="0">
                <a:latin typeface="Comic Sans MS" panose="030F0702030302020204" pitchFamily="66" charset="0"/>
              </a:rPr>
              <a:t>or like a cork </a:t>
            </a:r>
            <a:r>
              <a:rPr lang="en-US" dirty="0" smtClean="0">
                <a:solidFill>
                  <a:srgbClr val="0070C0"/>
                </a:solidFill>
                <a:latin typeface="Comic Sans MS" panose="030F0702030302020204" pitchFamily="66" charset="0"/>
              </a:rPr>
              <a:t>puller  (spiral).</a:t>
            </a:r>
          </a:p>
        </p:txBody>
      </p:sp>
      <p:pic>
        <p:nvPicPr>
          <p:cNvPr id="7170" name="Picture 2" descr="prokaryote examination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02" y="3284984"/>
            <a:ext cx="783697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9078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1008</TotalTime>
  <Words>1023</Words>
  <Application>Microsoft Office PowerPoint</Application>
  <PresentationFormat>Ekran Gösterisi (4:3)</PresentationFormat>
  <Paragraphs>60</Paragraphs>
  <Slides>49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49</vt:i4>
      </vt:variant>
    </vt:vector>
  </HeadingPairs>
  <TitlesOfParts>
    <vt:vector size="55" baseType="lpstr">
      <vt:lpstr>Arial</vt:lpstr>
      <vt:lpstr>Century Schoolbook</vt:lpstr>
      <vt:lpstr>Comic Sans MS</vt:lpstr>
      <vt:lpstr>Wingdings</vt:lpstr>
      <vt:lpstr>Wingdings 2</vt:lpstr>
      <vt:lpstr>Cumba</vt:lpstr>
      <vt:lpstr>PowerPoint Sunusu</vt:lpstr>
      <vt:lpstr>PowerPoint Sunusu</vt:lpstr>
      <vt:lpstr>PROKARYOTES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EUKARYOTES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CeydaK</dc:creator>
  <cp:lastModifiedBy>Gülnur Ekşi</cp:lastModifiedBy>
  <cp:revision>64</cp:revision>
  <dcterms:created xsi:type="dcterms:W3CDTF">2017-10-10T00:27:01Z</dcterms:created>
  <dcterms:modified xsi:type="dcterms:W3CDTF">2020-10-13T05:54:33Z</dcterms:modified>
</cp:coreProperties>
</file>