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5"/>
  </p:notesMasterIdLst>
  <p:sldIdLst>
    <p:sldId id="285" r:id="rId2"/>
    <p:sldId id="270" r:id="rId3"/>
    <p:sldId id="271" r:id="rId4"/>
    <p:sldId id="272" r:id="rId5"/>
    <p:sldId id="273" r:id="rId6"/>
    <p:sldId id="282" r:id="rId7"/>
    <p:sldId id="275" r:id="rId8"/>
    <p:sldId id="276" r:id="rId9"/>
    <p:sldId id="279" r:id="rId10"/>
    <p:sldId id="277" r:id="rId11"/>
    <p:sldId id="280" r:id="rId12"/>
    <p:sldId id="278" r:id="rId13"/>
    <p:sldId id="281"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42C3DD-F2DE-43FA-BF74-B175DE09D190}" type="datetimeFigureOut">
              <a:rPr lang="tr-TR" smtClean="0"/>
              <a:t>16.11.2020</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D770AE-F9E6-4E15-A0C8-DFD40A06D94B}" type="slidenum">
              <a:rPr lang="tr-TR" smtClean="0"/>
              <a:t>‹#›</a:t>
            </a:fld>
            <a:endParaRPr lang="tr-TR"/>
          </a:p>
        </p:txBody>
      </p:sp>
    </p:spTree>
    <p:extLst>
      <p:ext uri="{BB962C8B-B14F-4D97-AF65-F5344CB8AC3E}">
        <p14:creationId xmlns:p14="http://schemas.microsoft.com/office/powerpoint/2010/main" val="2049762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2CDD6EAC-7EA7-4B7B-8FB7-B0F5AD643D28}" type="datetimeFigureOut">
              <a:rPr lang="tr-TR" smtClean="0"/>
              <a:pPr/>
              <a:t>16.11.2020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1D1E06-A342-41F8-8AD7-E99219CBEFC4}" type="slidenum">
              <a:rPr lang="tr-TR" smtClean="0"/>
              <a:pPr/>
              <a:t>‹#›</a:t>
            </a:fld>
            <a:endParaRPr lang="tr-TR"/>
          </a:p>
        </p:txBody>
      </p:sp>
    </p:spTree>
    <p:extLst>
      <p:ext uri="{BB962C8B-B14F-4D97-AF65-F5344CB8AC3E}">
        <p14:creationId xmlns:p14="http://schemas.microsoft.com/office/powerpoint/2010/main" val="2017677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CDD6EAC-7EA7-4B7B-8FB7-B0F5AD643D28}" type="datetimeFigureOut">
              <a:rPr lang="tr-TR" smtClean="0"/>
              <a:pPr/>
              <a:t>16.11.2020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1D1E06-A342-41F8-8AD7-E99219CBEFC4}" type="slidenum">
              <a:rPr lang="tr-TR" smtClean="0"/>
              <a:pPr/>
              <a:t>‹#›</a:t>
            </a:fld>
            <a:endParaRPr lang="tr-TR"/>
          </a:p>
        </p:txBody>
      </p:sp>
    </p:spTree>
    <p:extLst>
      <p:ext uri="{BB962C8B-B14F-4D97-AF65-F5344CB8AC3E}">
        <p14:creationId xmlns:p14="http://schemas.microsoft.com/office/powerpoint/2010/main" val="2437040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CDD6EAC-7EA7-4B7B-8FB7-B0F5AD643D28}" type="datetimeFigureOut">
              <a:rPr lang="tr-TR" smtClean="0"/>
              <a:pPr/>
              <a:t>16.11.2020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1D1E06-A342-41F8-8AD7-E99219CBEFC4}" type="slidenum">
              <a:rPr lang="tr-TR" smtClean="0"/>
              <a:pPr/>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356370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CDD6EAC-7EA7-4B7B-8FB7-B0F5AD643D28}" type="datetimeFigureOut">
              <a:rPr lang="tr-TR" smtClean="0"/>
              <a:pPr/>
              <a:t>16.11.2020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1D1E06-A342-41F8-8AD7-E99219CBEFC4}" type="slidenum">
              <a:rPr lang="tr-TR" smtClean="0"/>
              <a:pPr/>
              <a:t>‹#›</a:t>
            </a:fld>
            <a:endParaRPr lang="tr-TR"/>
          </a:p>
        </p:txBody>
      </p:sp>
    </p:spTree>
    <p:extLst>
      <p:ext uri="{BB962C8B-B14F-4D97-AF65-F5344CB8AC3E}">
        <p14:creationId xmlns:p14="http://schemas.microsoft.com/office/powerpoint/2010/main" val="21958657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CDD6EAC-7EA7-4B7B-8FB7-B0F5AD643D28}" type="datetimeFigureOut">
              <a:rPr lang="tr-TR" smtClean="0"/>
              <a:pPr/>
              <a:t>16.11.2020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1D1E06-A342-41F8-8AD7-E99219CBEFC4}" type="slidenum">
              <a:rPr lang="tr-TR" smtClean="0"/>
              <a:pPr/>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543160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CDD6EAC-7EA7-4B7B-8FB7-B0F5AD643D28}" type="datetimeFigureOut">
              <a:rPr lang="tr-TR" smtClean="0"/>
              <a:pPr/>
              <a:t>16.11.2020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1D1E06-A342-41F8-8AD7-E99219CBEFC4}" type="slidenum">
              <a:rPr lang="tr-TR" smtClean="0"/>
              <a:pPr/>
              <a:t>‹#›</a:t>
            </a:fld>
            <a:endParaRPr lang="tr-TR"/>
          </a:p>
        </p:txBody>
      </p:sp>
    </p:spTree>
    <p:extLst>
      <p:ext uri="{BB962C8B-B14F-4D97-AF65-F5344CB8AC3E}">
        <p14:creationId xmlns:p14="http://schemas.microsoft.com/office/powerpoint/2010/main" val="41384499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CDD6EAC-7EA7-4B7B-8FB7-B0F5AD643D28}" type="datetimeFigureOut">
              <a:rPr lang="tr-TR" smtClean="0"/>
              <a:pPr/>
              <a:t>16.11.2020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1D1E06-A342-41F8-8AD7-E99219CBEFC4}" type="slidenum">
              <a:rPr lang="tr-TR" smtClean="0"/>
              <a:pPr/>
              <a:t>‹#›</a:t>
            </a:fld>
            <a:endParaRPr lang="tr-TR"/>
          </a:p>
        </p:txBody>
      </p:sp>
    </p:spTree>
    <p:extLst>
      <p:ext uri="{BB962C8B-B14F-4D97-AF65-F5344CB8AC3E}">
        <p14:creationId xmlns:p14="http://schemas.microsoft.com/office/powerpoint/2010/main" val="2368778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CDD6EAC-7EA7-4B7B-8FB7-B0F5AD643D28}" type="datetimeFigureOut">
              <a:rPr lang="tr-TR" smtClean="0"/>
              <a:pPr/>
              <a:t>16.11.2020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1D1E06-A342-41F8-8AD7-E99219CBEFC4}" type="slidenum">
              <a:rPr lang="tr-TR" smtClean="0"/>
              <a:pPr/>
              <a:t>‹#›</a:t>
            </a:fld>
            <a:endParaRPr lang="tr-TR"/>
          </a:p>
        </p:txBody>
      </p:sp>
    </p:spTree>
    <p:extLst>
      <p:ext uri="{BB962C8B-B14F-4D97-AF65-F5344CB8AC3E}">
        <p14:creationId xmlns:p14="http://schemas.microsoft.com/office/powerpoint/2010/main" val="1538527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CDD6EAC-7EA7-4B7B-8FB7-B0F5AD643D28}" type="datetimeFigureOut">
              <a:rPr lang="tr-TR" smtClean="0"/>
              <a:pPr/>
              <a:t>16.11.2020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1D1E06-A342-41F8-8AD7-E99219CBEFC4}" type="slidenum">
              <a:rPr lang="tr-TR" smtClean="0"/>
              <a:pPr/>
              <a:t>‹#›</a:t>
            </a:fld>
            <a:endParaRPr lang="tr-TR"/>
          </a:p>
        </p:txBody>
      </p:sp>
    </p:spTree>
    <p:extLst>
      <p:ext uri="{BB962C8B-B14F-4D97-AF65-F5344CB8AC3E}">
        <p14:creationId xmlns:p14="http://schemas.microsoft.com/office/powerpoint/2010/main" val="1236151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CDD6EAC-7EA7-4B7B-8FB7-B0F5AD643D28}" type="datetimeFigureOut">
              <a:rPr lang="tr-TR" smtClean="0"/>
              <a:pPr/>
              <a:t>16.11.2020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1D1E06-A342-41F8-8AD7-E99219CBEFC4}" type="slidenum">
              <a:rPr lang="tr-TR" smtClean="0"/>
              <a:pPr/>
              <a:t>‹#›</a:t>
            </a:fld>
            <a:endParaRPr lang="tr-TR"/>
          </a:p>
        </p:txBody>
      </p:sp>
    </p:spTree>
    <p:extLst>
      <p:ext uri="{BB962C8B-B14F-4D97-AF65-F5344CB8AC3E}">
        <p14:creationId xmlns:p14="http://schemas.microsoft.com/office/powerpoint/2010/main" val="3622555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CDD6EAC-7EA7-4B7B-8FB7-B0F5AD643D28}" type="datetimeFigureOut">
              <a:rPr lang="tr-TR" smtClean="0"/>
              <a:pPr/>
              <a:t>16.11.2020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01D1E06-A342-41F8-8AD7-E99219CBEFC4}" type="slidenum">
              <a:rPr lang="tr-TR" smtClean="0"/>
              <a:pPr/>
              <a:t>‹#›</a:t>
            </a:fld>
            <a:endParaRPr lang="tr-TR"/>
          </a:p>
        </p:txBody>
      </p:sp>
    </p:spTree>
    <p:extLst>
      <p:ext uri="{BB962C8B-B14F-4D97-AF65-F5344CB8AC3E}">
        <p14:creationId xmlns:p14="http://schemas.microsoft.com/office/powerpoint/2010/main" val="3607822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CDD6EAC-7EA7-4B7B-8FB7-B0F5AD643D28}" type="datetimeFigureOut">
              <a:rPr lang="tr-TR" smtClean="0"/>
              <a:pPr/>
              <a:t>16.11.2020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1D1E06-A342-41F8-8AD7-E99219CBEFC4}" type="slidenum">
              <a:rPr lang="tr-TR" smtClean="0"/>
              <a:pPr/>
              <a:t>‹#›</a:t>
            </a:fld>
            <a:endParaRPr lang="tr-TR"/>
          </a:p>
        </p:txBody>
      </p:sp>
    </p:spTree>
    <p:extLst>
      <p:ext uri="{BB962C8B-B14F-4D97-AF65-F5344CB8AC3E}">
        <p14:creationId xmlns:p14="http://schemas.microsoft.com/office/powerpoint/2010/main" val="1813230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CDD6EAC-7EA7-4B7B-8FB7-B0F5AD643D28}" type="datetimeFigureOut">
              <a:rPr lang="tr-TR" smtClean="0"/>
              <a:pPr/>
              <a:t>16.11.2020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01D1E06-A342-41F8-8AD7-E99219CBEFC4}" type="slidenum">
              <a:rPr lang="tr-TR" smtClean="0"/>
              <a:pPr/>
              <a:t>‹#›</a:t>
            </a:fld>
            <a:endParaRPr lang="tr-TR"/>
          </a:p>
        </p:txBody>
      </p:sp>
    </p:spTree>
    <p:extLst>
      <p:ext uri="{BB962C8B-B14F-4D97-AF65-F5344CB8AC3E}">
        <p14:creationId xmlns:p14="http://schemas.microsoft.com/office/powerpoint/2010/main" val="4116789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DD6EAC-7EA7-4B7B-8FB7-B0F5AD643D28}" type="datetimeFigureOut">
              <a:rPr lang="tr-TR" smtClean="0"/>
              <a:pPr/>
              <a:t>16.11.2020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01D1E06-A342-41F8-8AD7-E99219CBEFC4}" type="slidenum">
              <a:rPr lang="tr-TR" smtClean="0"/>
              <a:pPr/>
              <a:t>‹#›</a:t>
            </a:fld>
            <a:endParaRPr lang="tr-TR"/>
          </a:p>
        </p:txBody>
      </p:sp>
    </p:spTree>
    <p:extLst>
      <p:ext uri="{BB962C8B-B14F-4D97-AF65-F5344CB8AC3E}">
        <p14:creationId xmlns:p14="http://schemas.microsoft.com/office/powerpoint/2010/main" val="3392956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CDD6EAC-7EA7-4B7B-8FB7-B0F5AD643D28}" type="datetimeFigureOut">
              <a:rPr lang="tr-TR" smtClean="0"/>
              <a:pPr/>
              <a:t>16.11.2020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01D1E06-A342-41F8-8AD7-E99219CBEFC4}" type="slidenum">
              <a:rPr lang="tr-TR" smtClean="0"/>
              <a:pPr/>
              <a:t>‹#›</a:t>
            </a:fld>
            <a:endParaRPr lang="tr-TR"/>
          </a:p>
        </p:txBody>
      </p:sp>
    </p:spTree>
    <p:extLst>
      <p:ext uri="{BB962C8B-B14F-4D97-AF65-F5344CB8AC3E}">
        <p14:creationId xmlns:p14="http://schemas.microsoft.com/office/powerpoint/2010/main" val="541472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01D1E06-A342-41F8-8AD7-E99219CBEFC4}" type="slidenum">
              <a:rPr lang="tr-TR" smtClean="0"/>
              <a:pPr/>
              <a:t>‹#›</a:t>
            </a:fld>
            <a:endParaRPr lang="tr-TR"/>
          </a:p>
        </p:txBody>
      </p:sp>
      <p:sp>
        <p:nvSpPr>
          <p:cNvPr id="5" name="Date Placeholder 4"/>
          <p:cNvSpPr>
            <a:spLocks noGrp="1"/>
          </p:cNvSpPr>
          <p:nvPr>
            <p:ph type="dt" sz="half" idx="10"/>
          </p:nvPr>
        </p:nvSpPr>
        <p:spPr/>
        <p:txBody>
          <a:bodyPr/>
          <a:lstStyle/>
          <a:p>
            <a:fld id="{2CDD6EAC-7EA7-4B7B-8FB7-B0F5AD643D28}" type="datetimeFigureOut">
              <a:rPr lang="tr-TR" smtClean="0"/>
              <a:pPr/>
              <a:t>16.11.2020</a:t>
            </a:fld>
            <a:endParaRPr lang="tr-TR"/>
          </a:p>
        </p:txBody>
      </p:sp>
    </p:spTree>
    <p:extLst>
      <p:ext uri="{BB962C8B-B14F-4D97-AF65-F5344CB8AC3E}">
        <p14:creationId xmlns:p14="http://schemas.microsoft.com/office/powerpoint/2010/main" val="2624004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CDD6EAC-7EA7-4B7B-8FB7-B0F5AD643D28}" type="datetimeFigureOut">
              <a:rPr lang="tr-TR" smtClean="0"/>
              <a:pPr/>
              <a:t>16.11.2020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01D1E06-A342-41F8-8AD7-E99219CBEFC4}" type="slidenum">
              <a:rPr lang="tr-TR" smtClean="0"/>
              <a:pPr/>
              <a:t>‹#›</a:t>
            </a:fld>
            <a:endParaRPr lang="tr-TR"/>
          </a:p>
        </p:txBody>
      </p:sp>
    </p:spTree>
    <p:extLst>
      <p:ext uri="{BB962C8B-B14F-4D97-AF65-F5344CB8AC3E}">
        <p14:creationId xmlns:p14="http://schemas.microsoft.com/office/powerpoint/2010/main" val="374079493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KIRSAL ALTYAPI VE ÇEVRE</a:t>
            </a:r>
            <a:endParaRPr lang="tr-TR" dirty="0"/>
          </a:p>
        </p:txBody>
      </p:sp>
      <p:sp>
        <p:nvSpPr>
          <p:cNvPr id="3" name="Alt Başlık 2"/>
          <p:cNvSpPr>
            <a:spLocks noGrp="1"/>
          </p:cNvSpPr>
          <p:nvPr>
            <p:ph type="subTitle" idx="1"/>
          </p:nvPr>
        </p:nvSpPr>
        <p:spPr/>
        <p:txBody>
          <a:bodyPr/>
          <a:lstStyle/>
          <a:p>
            <a:r>
              <a:rPr lang="tr-TR" dirty="0" smtClean="0"/>
              <a:t>3. HAFTA</a:t>
            </a:r>
          </a:p>
          <a:p>
            <a:r>
              <a:rPr lang="tr-TR" dirty="0" smtClean="0"/>
              <a:t>DOÇ.DR. HAVVA EYLEM POLAT</a:t>
            </a:r>
            <a:endParaRPr lang="tr-TR" dirty="0"/>
          </a:p>
        </p:txBody>
      </p:sp>
    </p:spTree>
    <p:extLst>
      <p:ext uri="{BB962C8B-B14F-4D97-AF65-F5344CB8AC3E}">
        <p14:creationId xmlns:p14="http://schemas.microsoft.com/office/powerpoint/2010/main" val="41729411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77334" y="1330595"/>
            <a:ext cx="8596668" cy="3880773"/>
          </a:xfrm>
        </p:spPr>
        <p:txBody>
          <a:bodyPr>
            <a:normAutofit/>
          </a:bodyPr>
          <a:lstStyle/>
          <a:p>
            <a:pPr lvl="1" algn="just">
              <a:lnSpc>
                <a:spcPct val="150000"/>
              </a:lnSpc>
              <a:buFont typeface="Wingdings" pitchFamily="2" charset="2"/>
              <a:buChar char="Ø"/>
            </a:pPr>
            <a:r>
              <a:rPr lang="tr-TR" sz="1800" dirty="0" smtClean="0">
                <a:latin typeface="Times New Roman" pitchFamily="18" charset="0"/>
                <a:cs typeface="Times New Roman" pitchFamily="18" charset="0"/>
              </a:rPr>
              <a:t>Kırsal alan planlaması ile tarımsal planlama özdeş değildir. Tarımsal planlamadan özellikleri itibariyle ayrıcalık gösterir (Tekeli, 1973). Ancak, tarımsal programlarla birlikte sosyal ve ekonomik yatırımın programlarını birlikte değerlendirir ( Şekil 1.6).</a:t>
            </a:r>
          </a:p>
          <a:p>
            <a:pPr lvl="1" algn="just">
              <a:lnSpc>
                <a:spcPct val="150000"/>
              </a:lnSpc>
              <a:buFont typeface="Wingdings" pitchFamily="2" charset="2"/>
              <a:buChar char="Ø"/>
            </a:pPr>
            <a:endParaRPr lang="tr-TR" sz="18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WhatsApp Image 2020-10-04 at 13.10.18 (1).jpeg"/>
          <p:cNvPicPr>
            <a:picLocks noGrp="1" noChangeAspect="1"/>
          </p:cNvPicPr>
          <p:nvPr>
            <p:ph idx="1"/>
          </p:nvPr>
        </p:nvPicPr>
        <p:blipFill>
          <a:blip r:embed="rId2"/>
          <a:stretch>
            <a:fillRect/>
          </a:stretch>
        </p:blipFill>
        <p:spPr>
          <a:xfrm>
            <a:off x="0" y="2216"/>
            <a:ext cx="12192000" cy="6855784"/>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9199" y="942536"/>
            <a:ext cx="8596668" cy="4642338"/>
          </a:xfrm>
        </p:spPr>
        <p:txBody>
          <a:bodyPr>
            <a:normAutofit/>
          </a:bodyPr>
          <a:lstStyle/>
          <a:p>
            <a:pPr lvl="1" algn="just">
              <a:lnSpc>
                <a:spcPct val="150000"/>
              </a:lnSpc>
              <a:buFont typeface="Wingdings" pitchFamily="2" charset="2"/>
              <a:buChar char="Ø"/>
            </a:pPr>
            <a:r>
              <a:rPr lang="tr-TR" sz="1800" dirty="0" smtClean="0">
                <a:latin typeface="Times New Roman" pitchFamily="18" charset="0"/>
                <a:cs typeface="Times New Roman" pitchFamily="18" charset="0"/>
              </a:rPr>
              <a:t>Her planlamada olduğu gibi kırsal kalkınma planları da üç ana unsuru kapsar. Bunlar;</a:t>
            </a:r>
          </a:p>
          <a:p>
            <a:pPr marL="1257300" lvl="2" indent="-342900" algn="just">
              <a:lnSpc>
                <a:spcPct val="150000"/>
              </a:lnSpc>
              <a:buFont typeface="+mj-lt"/>
              <a:buAutoNum type="arabicPeriod"/>
            </a:pPr>
            <a:r>
              <a:rPr lang="tr-TR" sz="1600" b="1" i="1" dirty="0" smtClean="0">
                <a:latin typeface="Times New Roman" pitchFamily="18" charset="0"/>
                <a:cs typeface="Times New Roman" pitchFamily="18" charset="0"/>
              </a:rPr>
              <a:t>Sosyal planlama: </a:t>
            </a:r>
            <a:r>
              <a:rPr lang="tr-TR" sz="1600" dirty="0" smtClean="0">
                <a:latin typeface="Times New Roman" pitchFamily="18" charset="0"/>
                <a:cs typeface="Times New Roman" pitchFamily="18" charset="0"/>
              </a:rPr>
              <a:t>Kırsal toplumun sosyal, kültürel ve tarımsal yapısına ilişkin programları içerir. </a:t>
            </a:r>
          </a:p>
          <a:p>
            <a:pPr marL="1257300" lvl="2" indent="-342900" algn="just">
              <a:lnSpc>
                <a:spcPct val="150000"/>
              </a:lnSpc>
              <a:buFont typeface="+mj-lt"/>
              <a:buAutoNum type="arabicPeriod"/>
            </a:pPr>
            <a:r>
              <a:rPr lang="tr-TR" sz="1600" b="1" i="1" dirty="0" smtClean="0">
                <a:latin typeface="Times New Roman" pitchFamily="18" charset="0"/>
                <a:cs typeface="Times New Roman" pitchFamily="18" charset="0"/>
              </a:rPr>
              <a:t>Ekonomik plan: </a:t>
            </a:r>
            <a:r>
              <a:rPr lang="tr-TR" sz="1600" dirty="0" smtClean="0">
                <a:latin typeface="Times New Roman" pitchFamily="18" charset="0"/>
                <a:cs typeface="Times New Roman" pitchFamily="18" charset="0"/>
              </a:rPr>
              <a:t>Kırsal bölgenin </a:t>
            </a:r>
            <a:r>
              <a:rPr lang="tr-TR" sz="1600" dirty="0" err="1" smtClean="0">
                <a:latin typeface="Times New Roman" pitchFamily="18" charset="0"/>
                <a:cs typeface="Times New Roman" pitchFamily="18" charset="0"/>
              </a:rPr>
              <a:t>sektörel</a:t>
            </a:r>
            <a:r>
              <a:rPr lang="tr-TR" sz="1600" dirty="0" smtClean="0">
                <a:latin typeface="Times New Roman" pitchFamily="18" charset="0"/>
                <a:cs typeface="Times New Roman" pitchFamily="18" charset="0"/>
              </a:rPr>
              <a:t> kaynaklarının ( tarım, sanayi ve hizmetler) gelişimine ilişkin program ve projeleri içerir.</a:t>
            </a:r>
          </a:p>
          <a:p>
            <a:pPr marL="1257300" lvl="2" indent="-342900" algn="just">
              <a:lnSpc>
                <a:spcPct val="150000"/>
              </a:lnSpc>
              <a:buFont typeface="+mj-lt"/>
              <a:buAutoNum type="arabicPeriod"/>
            </a:pPr>
            <a:r>
              <a:rPr lang="tr-TR" sz="1600" b="1" i="1" dirty="0" smtClean="0">
                <a:latin typeface="Times New Roman" pitchFamily="18" charset="0"/>
                <a:cs typeface="Times New Roman" pitchFamily="18" charset="0"/>
              </a:rPr>
              <a:t>Fiziki plan: </a:t>
            </a:r>
            <a:r>
              <a:rPr lang="tr-TR" sz="1600" dirty="0" smtClean="0">
                <a:latin typeface="Times New Roman" pitchFamily="18" charset="0"/>
                <a:cs typeface="Times New Roman" pitchFamily="18" charset="0"/>
              </a:rPr>
              <a:t>Sosyal ve ekonomik planlarda öngörülen değişimlerin mekanda yansıtılması gerekmektedir. Bu nedenle, hedeflerin gerçekleştirilmesi ve mekana yayılması, fiziki planlamanın görevidir. Diğer bir deyişle fiziki planlama mekansal düzenleme olup, her türlü fiziki altyapının oluşturulmasına ilişkin plan ve projeleri kapsar.</a:t>
            </a:r>
          </a:p>
          <a:p>
            <a:pPr marL="1257300" lvl="2" indent="-342900" algn="just">
              <a:lnSpc>
                <a:spcPct val="150000"/>
              </a:lnSpc>
              <a:buFont typeface="+mj-lt"/>
              <a:buAutoNum type="arabicPeriod"/>
            </a:pPr>
            <a:endParaRPr lang="tr-TR" sz="1600" b="1" i="1" dirty="0" smtClean="0">
              <a:latin typeface="Times New Roman" pitchFamily="18" charset="0"/>
              <a:cs typeface="Times New Roman" pitchFamily="18" charset="0"/>
            </a:endParaRPr>
          </a:p>
          <a:p>
            <a:pPr lvl="2" algn="just">
              <a:lnSpc>
                <a:spcPct val="150000"/>
              </a:lnSpc>
              <a:buFont typeface="Wingdings" pitchFamily="2" charset="2"/>
              <a:buChar char="Ø"/>
            </a:pPr>
            <a:endParaRPr lang="tr-TR" sz="18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77334" y="647114"/>
            <a:ext cx="8596668" cy="1055077"/>
          </a:xfrm>
        </p:spPr>
        <p:txBody>
          <a:bodyPr>
            <a:normAutofit/>
          </a:bodyPr>
          <a:lstStyle/>
          <a:p>
            <a:pPr algn="ctr"/>
            <a:r>
              <a:rPr lang="tr-TR" sz="4200" dirty="0" smtClean="0">
                <a:latin typeface="Times New Roman" pitchFamily="18" charset="0"/>
                <a:cs typeface="Times New Roman" pitchFamily="18" charset="0"/>
              </a:rPr>
              <a:t>4. FİZİKİ PLANLAMA</a:t>
            </a:r>
            <a:endParaRPr lang="tr-TR" sz="4200" dirty="0">
              <a:latin typeface="Times New Roman" pitchFamily="18" charset="0"/>
              <a:cs typeface="Times New Roman" pitchFamily="18" charset="0"/>
            </a:endParaRPr>
          </a:p>
        </p:txBody>
      </p:sp>
      <p:sp>
        <p:nvSpPr>
          <p:cNvPr id="3" name="2 İçerik Yer Tutucusu"/>
          <p:cNvSpPr>
            <a:spLocks noGrp="1"/>
          </p:cNvSpPr>
          <p:nvPr>
            <p:ph idx="1"/>
          </p:nvPr>
        </p:nvSpPr>
        <p:spPr>
          <a:xfrm>
            <a:off x="775807" y="1696355"/>
            <a:ext cx="8596668" cy="4141737"/>
          </a:xfrm>
        </p:spPr>
        <p:txBody>
          <a:bodyPr>
            <a:normAutofit lnSpcReduction="10000"/>
          </a:bodyPr>
          <a:lstStyle/>
          <a:p>
            <a:pPr lvl="1" algn="just">
              <a:lnSpc>
                <a:spcPct val="150000"/>
              </a:lnSpc>
              <a:buFont typeface="Wingdings" pitchFamily="2" charset="2"/>
              <a:buChar char="Ø"/>
            </a:pPr>
            <a:r>
              <a:rPr lang="tr-TR" sz="1800" dirty="0" smtClean="0">
                <a:latin typeface="Times New Roman" pitchFamily="18" charset="0"/>
                <a:cs typeface="Times New Roman" pitchFamily="18" charset="0"/>
              </a:rPr>
              <a:t>Fiziki planlama kırsal alan yerleşmelerinin bir sistem bütünlüğü içerisinde ele alarak, hedef alınan bölge veya alandaki yerleşmelerin ( toplumların) her yönünü ilgilendiren gelişme programlarını kapsar ( Şekil 1.6).</a:t>
            </a:r>
          </a:p>
          <a:p>
            <a:pPr lvl="1" algn="just">
              <a:lnSpc>
                <a:spcPct val="150000"/>
              </a:lnSpc>
              <a:buFont typeface="Wingdings" pitchFamily="2" charset="2"/>
              <a:buChar char="Ø"/>
            </a:pPr>
            <a:r>
              <a:rPr lang="tr-TR" sz="1800" dirty="0" smtClean="0">
                <a:latin typeface="Times New Roman" pitchFamily="18" charset="0"/>
                <a:cs typeface="Times New Roman" pitchFamily="18" charset="0"/>
              </a:rPr>
              <a:t>Fiziki planlarda somut olarak görünen program veya yatırımlar aşağıdaki alanları ihtiva eder;</a:t>
            </a:r>
          </a:p>
          <a:p>
            <a:pPr marL="1257300" lvl="2" indent="-342900" algn="just">
              <a:lnSpc>
                <a:spcPct val="150000"/>
              </a:lnSpc>
              <a:buFont typeface="+mj-lt"/>
              <a:buAutoNum type="arabicParenR"/>
            </a:pPr>
            <a:r>
              <a:rPr lang="tr-TR" sz="1600" dirty="0" smtClean="0">
                <a:latin typeface="Times New Roman" pitchFamily="18" charset="0"/>
                <a:cs typeface="Times New Roman" pitchFamily="18" charset="0"/>
              </a:rPr>
              <a:t>Köy veya Pazar merkezlerinin düzenlenmesi</a:t>
            </a:r>
          </a:p>
          <a:p>
            <a:pPr marL="1257300" lvl="2" indent="-342900" algn="just">
              <a:lnSpc>
                <a:spcPct val="150000"/>
              </a:lnSpc>
              <a:buFont typeface="+mj-lt"/>
              <a:buAutoNum type="arabicParenR"/>
            </a:pPr>
            <a:r>
              <a:rPr lang="tr-TR" sz="1600" dirty="0" smtClean="0">
                <a:latin typeface="Times New Roman" pitchFamily="18" charset="0"/>
                <a:cs typeface="Times New Roman" pitchFamily="18" charset="0"/>
              </a:rPr>
              <a:t>Köy veya diğer yerleşme birimlerinin fiziki planlaması (imar planı)</a:t>
            </a:r>
          </a:p>
          <a:p>
            <a:pPr marL="1257300" lvl="2" indent="-342900" algn="just">
              <a:lnSpc>
                <a:spcPct val="150000"/>
              </a:lnSpc>
              <a:buFont typeface="+mj-lt"/>
              <a:buAutoNum type="arabicParenR"/>
            </a:pPr>
            <a:r>
              <a:rPr lang="tr-TR" sz="1600" dirty="0" smtClean="0">
                <a:latin typeface="Times New Roman" pitchFamily="18" charset="0"/>
                <a:cs typeface="Times New Roman" pitchFamily="18" charset="0"/>
              </a:rPr>
              <a:t>Tarla içi geliştirme hizmetleri ( arazi ıslahı, parselasyon, sulama, drenaj)</a:t>
            </a:r>
          </a:p>
          <a:p>
            <a:pPr marL="1257300" lvl="2" indent="-342900" algn="just">
              <a:lnSpc>
                <a:spcPct val="150000"/>
              </a:lnSpc>
              <a:buFont typeface="+mj-lt"/>
              <a:buAutoNum type="arabicParenR"/>
            </a:pPr>
            <a:r>
              <a:rPr lang="tr-TR" sz="1600" dirty="0" smtClean="0">
                <a:latin typeface="Times New Roman" pitchFamily="18" charset="0"/>
                <a:cs typeface="Times New Roman" pitchFamily="18" charset="0"/>
              </a:rPr>
              <a:t>Yol, içme suyu temini, kanalizasyon, elektrifikasyon, vb. </a:t>
            </a:r>
            <a:endParaRPr lang="tr-TR" sz="16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77334" y="1350499"/>
            <a:ext cx="8596668" cy="4690864"/>
          </a:xfrm>
        </p:spPr>
        <p:txBody>
          <a:bodyPr>
            <a:normAutofit/>
          </a:bodyPr>
          <a:lstStyle/>
          <a:p>
            <a:pPr algn="just">
              <a:lnSpc>
                <a:spcPct val="150000"/>
              </a:lnSpc>
              <a:buFont typeface="Wingdings" pitchFamily="2" charset="2"/>
              <a:buChar char="q"/>
            </a:pPr>
            <a:r>
              <a:rPr lang="tr-TR" sz="2000" b="1" u="sng" dirty="0" smtClean="0">
                <a:solidFill>
                  <a:srgbClr val="FF0000"/>
                </a:solidFill>
                <a:latin typeface="Times New Roman" pitchFamily="18" charset="0"/>
                <a:cs typeface="Times New Roman" pitchFamily="18" charset="0"/>
              </a:rPr>
              <a:t>D. Kırsal kalkınma:</a:t>
            </a:r>
          </a:p>
          <a:p>
            <a:pPr lvl="1" algn="just">
              <a:lnSpc>
                <a:spcPct val="150000"/>
              </a:lnSpc>
              <a:buFont typeface="Wingdings" pitchFamily="2" charset="2"/>
              <a:buChar char="Ø"/>
            </a:pPr>
            <a:r>
              <a:rPr lang="tr-TR" sz="1800" dirty="0" smtClean="0">
                <a:solidFill>
                  <a:schemeClr val="tx1"/>
                </a:solidFill>
                <a:latin typeface="Times New Roman" pitchFamily="18" charset="0"/>
                <a:cs typeface="Times New Roman" pitchFamily="18" charset="0"/>
              </a:rPr>
              <a:t>Kalkınma, kelime anlamıyla bir seviyeden daha üst bir seviyeye yükselme anlamı taşır. Aynı zamanda toplumun her yönüyle değişimini de içerir. Bu nedenle, kırsal kesimde yaşayan toplumun sosyal, kültürel ve ekonomik açıdan gelişmesini ve en az bir kent toplumunun sahip olduğu yaşam düzeyine yükselmesini ifade eder. </a:t>
            </a:r>
          </a:p>
          <a:p>
            <a:pPr lvl="1" algn="just">
              <a:lnSpc>
                <a:spcPct val="150000"/>
              </a:lnSpc>
              <a:buFont typeface="Wingdings" pitchFamily="2" charset="2"/>
              <a:buChar char="Ø"/>
            </a:pPr>
            <a:r>
              <a:rPr lang="tr-TR" sz="1800" dirty="0" smtClean="0">
                <a:solidFill>
                  <a:schemeClr val="tx1"/>
                </a:solidFill>
                <a:latin typeface="Times New Roman" pitchFamily="18" charset="0"/>
                <a:cs typeface="Times New Roman" pitchFamily="18" charset="0"/>
              </a:rPr>
              <a:t>‘’Uluslar arası Tarım Reformu ve Kırsal Kalkınma’’ kongresinde (FAO, 1979) ilan edildiği gibi;  kırsal kalkınmanın temel amacı yoksulluğun ve kötü beslenmenin yok edilmesidir. </a:t>
            </a:r>
          </a:p>
          <a:p>
            <a:pPr lvl="1" algn="just">
              <a:lnSpc>
                <a:spcPct val="150000"/>
              </a:lnSpc>
              <a:buFont typeface="Wingdings" pitchFamily="2" charset="2"/>
              <a:buChar char="Ø"/>
            </a:pPr>
            <a:endParaRPr lang="tr-TR" sz="1800" dirty="0">
              <a:solidFill>
                <a:schemeClr val="tx1"/>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91402" y="1330595"/>
            <a:ext cx="8596668" cy="3880773"/>
          </a:xfrm>
        </p:spPr>
        <p:txBody>
          <a:bodyPr>
            <a:normAutofit/>
          </a:bodyPr>
          <a:lstStyle/>
          <a:p>
            <a:pPr lvl="1" algn="just">
              <a:lnSpc>
                <a:spcPct val="150000"/>
              </a:lnSpc>
              <a:buFont typeface="Wingdings" pitchFamily="2" charset="2"/>
              <a:buChar char="Ø"/>
            </a:pPr>
            <a:r>
              <a:rPr lang="tr-TR" sz="1800" dirty="0" smtClean="0">
                <a:latin typeface="Times New Roman" pitchFamily="18" charset="0"/>
                <a:cs typeface="Times New Roman" pitchFamily="18" charset="0"/>
              </a:rPr>
              <a:t>Kalkınmanın değişik ve birbiri ile ilişkili boyutları vardır. Bunlardan birisinin sağlanması diğerlerinin de sağlandığı anlamına gelmez. </a:t>
            </a:r>
          </a:p>
          <a:p>
            <a:pPr lvl="1" algn="just">
              <a:lnSpc>
                <a:spcPct val="150000"/>
              </a:lnSpc>
              <a:buFont typeface="Wingdings" pitchFamily="2" charset="2"/>
              <a:buChar char="Ø"/>
            </a:pPr>
            <a:r>
              <a:rPr lang="tr-TR" sz="1800" b="1" i="1" dirty="0" smtClean="0">
                <a:latin typeface="Times New Roman" pitchFamily="18" charset="0"/>
                <a:cs typeface="Times New Roman" pitchFamily="18" charset="0"/>
              </a:rPr>
              <a:t>O halde; kırsal kalkınmayı ‘’ daha iyi yaşam koşullarına ulaşabilmek için sosyal, kültürel, ekonomik ve fiziki gelişmeyi amaçlayan bir olgu’’ olarak tanımlayabiliriz</a:t>
            </a:r>
            <a:r>
              <a:rPr lang="tr-TR" sz="1800" dirty="0" smtClean="0">
                <a:latin typeface="Times New Roman" pitchFamily="18" charset="0"/>
                <a:cs typeface="Times New Roman" pitchFamily="18" charset="0"/>
              </a:rPr>
              <a:t>.</a:t>
            </a:r>
            <a:endParaRPr lang="tr-TR" sz="18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77334" y="225082"/>
            <a:ext cx="8596668" cy="1095717"/>
          </a:xfrm>
        </p:spPr>
        <p:txBody>
          <a:bodyPr>
            <a:noAutofit/>
          </a:bodyPr>
          <a:lstStyle/>
          <a:p>
            <a:pPr algn="ctr"/>
            <a:r>
              <a:rPr lang="tr-TR" sz="4200" dirty="0" smtClean="0">
                <a:latin typeface="Times New Roman" pitchFamily="18" charset="0"/>
                <a:cs typeface="Times New Roman" pitchFamily="18" charset="0"/>
              </a:rPr>
              <a:t>2. KALKINMA – ALTYAPI İLİŞKİSİ</a:t>
            </a:r>
            <a:endParaRPr lang="tr-TR" sz="4200" dirty="0">
              <a:latin typeface="Times New Roman" pitchFamily="18" charset="0"/>
              <a:cs typeface="Times New Roman" pitchFamily="18" charset="0"/>
            </a:endParaRPr>
          </a:p>
        </p:txBody>
      </p:sp>
      <p:sp>
        <p:nvSpPr>
          <p:cNvPr id="3" name="2 İçerik Yer Tutucusu"/>
          <p:cNvSpPr>
            <a:spLocks noGrp="1"/>
          </p:cNvSpPr>
          <p:nvPr>
            <p:ph idx="1"/>
          </p:nvPr>
        </p:nvSpPr>
        <p:spPr>
          <a:xfrm>
            <a:off x="677334" y="1344663"/>
            <a:ext cx="8596668" cy="3880773"/>
          </a:xfrm>
        </p:spPr>
        <p:txBody>
          <a:bodyPr>
            <a:normAutofit/>
          </a:bodyPr>
          <a:lstStyle/>
          <a:p>
            <a:pPr lvl="1" algn="just">
              <a:lnSpc>
                <a:spcPct val="150000"/>
              </a:lnSpc>
              <a:buFont typeface="Wingdings" pitchFamily="2" charset="2"/>
              <a:buChar char="Ø"/>
            </a:pPr>
            <a:r>
              <a:rPr lang="tr-TR" sz="1800" dirty="0" smtClean="0">
                <a:latin typeface="Times New Roman" pitchFamily="18" charset="0"/>
                <a:cs typeface="Times New Roman" pitchFamily="18" charset="0"/>
              </a:rPr>
              <a:t>Kırsal toplumun esas hedefi sadece tarımın gelişmesi olmayıp yaşam düzeyinin daha da iyileştirilmesidir. Bu, kırsal kalınmanın başka bir ifadesidir. </a:t>
            </a:r>
          </a:p>
          <a:p>
            <a:pPr lvl="1" algn="just">
              <a:lnSpc>
                <a:spcPct val="150000"/>
              </a:lnSpc>
              <a:buFont typeface="Wingdings" pitchFamily="2" charset="2"/>
              <a:buChar char="Ø"/>
            </a:pPr>
            <a:r>
              <a:rPr lang="tr-TR" sz="1800" dirty="0" smtClean="0">
                <a:latin typeface="Times New Roman" pitchFamily="18" charset="0"/>
                <a:cs typeface="Times New Roman" pitchFamily="18" charset="0"/>
              </a:rPr>
              <a:t>‘’Kırsal refah’’ olarak ta tanımlayabileceğimiz yaşam seviyesinin bazı göstergeleri doğrudan aile gelir düzeyi ile ilişkili olmasına rağmen, diğerleri bundan bağımsızdır. Kırsal gelirin önemli bir kısmı tarımsal üretimden kaynaklanır ve bunun gelişmesiyle de  artar. Ancak kırsal refah doğrudan gelir seviyesi ile ilgili değildir fakat bununla çok yakından ilgilidir.</a:t>
            </a:r>
            <a:endParaRPr lang="tr-TR" sz="1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77334" y="1330595"/>
            <a:ext cx="8596668" cy="3880773"/>
          </a:xfrm>
        </p:spPr>
        <p:txBody>
          <a:bodyPr>
            <a:normAutofit/>
          </a:bodyPr>
          <a:lstStyle/>
          <a:p>
            <a:pPr lvl="1" algn="just">
              <a:lnSpc>
                <a:spcPct val="150000"/>
              </a:lnSpc>
            </a:pPr>
            <a:r>
              <a:rPr lang="tr-TR" sz="1800" dirty="0" smtClean="0">
                <a:latin typeface="Times New Roman" pitchFamily="18" charset="0"/>
                <a:cs typeface="Times New Roman" pitchFamily="18" charset="0"/>
              </a:rPr>
              <a:t>Açıklamalar ışığında denilebilir ki, tarımsal gelişme ile kırsal refah (kırsal kalkınma) arasında iki yönlü bir ilişki vardır. Biri diğerini etkiler. Her biri ayrı program ister. </a:t>
            </a:r>
          </a:p>
          <a:p>
            <a:pPr lvl="1" algn="just">
              <a:lnSpc>
                <a:spcPct val="150000"/>
              </a:lnSpc>
            </a:pPr>
            <a:r>
              <a:rPr lang="tr-TR" sz="1800" dirty="0" smtClean="0">
                <a:latin typeface="Times New Roman" pitchFamily="18" charset="0"/>
                <a:cs typeface="Times New Roman" pitchFamily="18" charset="0"/>
              </a:rPr>
              <a:t>Birbiriyle sebep-sonuç ilişkisi içerisinde bulunan ve üç ana bölüme ayırdığımız altyapı yatırımlarını, birini diğerinden ayırmadan, kırsal kesime ithal edilmesi gerekir. Bunlar hem tarımsal gelişmeye hem de kırsal refahın artmasına hizmet ederler. </a:t>
            </a:r>
            <a:endParaRPr lang="tr-TR" sz="18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latin typeface="Times New Roman" pitchFamily="18" charset="0"/>
                <a:cs typeface="Times New Roman" pitchFamily="18" charset="0"/>
              </a:rPr>
              <a:t>3. KIRSAL KALKINMA PLANLAMASI</a:t>
            </a:r>
            <a:endParaRPr lang="tr-TR" dirty="0"/>
          </a:p>
        </p:txBody>
      </p:sp>
      <p:sp>
        <p:nvSpPr>
          <p:cNvPr id="3" name="2 İçerik Yer Tutucusu"/>
          <p:cNvSpPr>
            <a:spLocks noGrp="1"/>
          </p:cNvSpPr>
          <p:nvPr>
            <p:ph idx="1"/>
          </p:nvPr>
        </p:nvSpPr>
        <p:spPr/>
        <p:txBody>
          <a:bodyPr/>
          <a:lstStyle/>
          <a:p>
            <a:pPr lvl="1" algn="just">
              <a:lnSpc>
                <a:spcPct val="150000"/>
              </a:lnSpc>
              <a:buFont typeface="Wingdings" pitchFamily="2" charset="2"/>
              <a:buChar char="Ø"/>
            </a:pPr>
            <a:r>
              <a:rPr lang="tr-TR" sz="1800" dirty="0" smtClean="0">
                <a:solidFill>
                  <a:schemeClr val="tx1"/>
                </a:solidFill>
                <a:latin typeface="Times New Roman" pitchFamily="18" charset="0"/>
                <a:cs typeface="Times New Roman" pitchFamily="18" charset="0"/>
              </a:rPr>
              <a:t>Kırsal kalkınma programlarının oluşturulması bir planlama işlemidir. </a:t>
            </a:r>
          </a:p>
          <a:p>
            <a:pPr lvl="1" algn="just">
              <a:lnSpc>
                <a:spcPct val="150000"/>
              </a:lnSpc>
              <a:buFont typeface="Wingdings" pitchFamily="2" charset="2"/>
              <a:buChar char="Ø"/>
            </a:pPr>
            <a:r>
              <a:rPr lang="tr-TR" sz="1800" b="1" i="1" dirty="0" smtClean="0">
                <a:solidFill>
                  <a:schemeClr val="tx1"/>
                </a:solidFill>
                <a:latin typeface="Times New Roman" pitchFamily="18" charset="0"/>
                <a:cs typeface="Times New Roman" pitchFamily="18" charset="0"/>
              </a:rPr>
              <a:t>Planlama</a:t>
            </a:r>
            <a:r>
              <a:rPr lang="tr-TR" sz="1800" i="1" dirty="0" smtClean="0">
                <a:solidFill>
                  <a:schemeClr val="tx1"/>
                </a:solidFill>
                <a:latin typeface="Times New Roman" pitchFamily="18" charset="0"/>
                <a:cs typeface="Times New Roman" pitchFamily="18" charset="0"/>
              </a:rPr>
              <a:t>; ‘’ toplum yararına belirli hedeflere ulaşmak amacıyla mevcut kaynakların rasyonel biçimde kullanılması için geleceğe yönelik bir sıra tedbirlerin optimum ölçekte belirlenmesi’’ işlemidir. </a:t>
            </a:r>
          </a:p>
          <a:p>
            <a:pPr lvl="1" algn="just">
              <a:lnSpc>
                <a:spcPct val="150000"/>
              </a:lnSpc>
              <a:buFont typeface="Wingdings" pitchFamily="2" charset="2"/>
              <a:buChar char="Ø"/>
            </a:pPr>
            <a:r>
              <a:rPr lang="tr-TR" sz="1800" dirty="0" smtClean="0">
                <a:solidFill>
                  <a:schemeClr val="tx1"/>
                </a:solidFill>
                <a:latin typeface="Times New Roman" pitchFamily="18" charset="0"/>
                <a:cs typeface="Times New Roman" pitchFamily="18" charset="0"/>
              </a:rPr>
              <a:t>Planlamayı kavramsal bir sistem olarak ele alırsak, </a:t>
            </a:r>
            <a:r>
              <a:rPr lang="tr-TR" sz="1800" dirty="0" err="1" smtClean="0">
                <a:solidFill>
                  <a:schemeClr val="tx1"/>
                </a:solidFill>
                <a:latin typeface="Times New Roman" pitchFamily="18" charset="0"/>
                <a:cs typeface="Times New Roman" pitchFamily="18" charset="0"/>
              </a:rPr>
              <a:t>Mclaughlin</a:t>
            </a:r>
            <a:r>
              <a:rPr lang="tr-TR" sz="1800" dirty="0" smtClean="0">
                <a:solidFill>
                  <a:schemeClr val="tx1"/>
                </a:solidFill>
                <a:latin typeface="Times New Roman" pitchFamily="18" charset="0"/>
                <a:cs typeface="Times New Roman" pitchFamily="18" charset="0"/>
              </a:rPr>
              <a:t> (1970), </a:t>
            </a:r>
            <a:r>
              <a:rPr lang="tr-TR" sz="1800" dirty="0" err="1" smtClean="0">
                <a:solidFill>
                  <a:schemeClr val="tx1"/>
                </a:solidFill>
                <a:latin typeface="Times New Roman" pitchFamily="18" charset="0"/>
                <a:cs typeface="Times New Roman" pitchFamily="18" charset="0"/>
              </a:rPr>
              <a:t>Chadwick</a:t>
            </a:r>
            <a:r>
              <a:rPr lang="tr-TR" sz="1800" dirty="0" smtClean="0">
                <a:solidFill>
                  <a:schemeClr val="tx1"/>
                </a:solidFill>
                <a:latin typeface="Times New Roman" pitchFamily="18" charset="0"/>
                <a:cs typeface="Times New Roman" pitchFamily="18" charset="0"/>
              </a:rPr>
              <a:t> (1977) ve </a:t>
            </a:r>
            <a:r>
              <a:rPr lang="tr-TR" sz="1800" dirty="0" err="1" smtClean="0">
                <a:solidFill>
                  <a:schemeClr val="tx1"/>
                </a:solidFill>
                <a:latin typeface="Times New Roman" pitchFamily="18" charset="0"/>
                <a:cs typeface="Times New Roman" pitchFamily="18" charset="0"/>
              </a:rPr>
              <a:t>Mohrmann</a:t>
            </a:r>
            <a:r>
              <a:rPr lang="tr-TR" sz="1800" dirty="0" smtClean="0">
                <a:solidFill>
                  <a:schemeClr val="tx1"/>
                </a:solidFill>
                <a:latin typeface="Times New Roman" pitchFamily="18" charset="0"/>
                <a:cs typeface="Times New Roman" pitchFamily="18" charset="0"/>
              </a:rPr>
              <a:t> (1980)’</a:t>
            </a:r>
            <a:r>
              <a:rPr lang="tr-TR" sz="1800" dirty="0" err="1" smtClean="0">
                <a:solidFill>
                  <a:schemeClr val="tx1"/>
                </a:solidFill>
                <a:latin typeface="Times New Roman" pitchFamily="18" charset="0"/>
                <a:cs typeface="Times New Roman" pitchFamily="18" charset="0"/>
              </a:rPr>
              <a:t>ın</a:t>
            </a:r>
            <a:r>
              <a:rPr lang="tr-TR" sz="1800" dirty="0" smtClean="0">
                <a:solidFill>
                  <a:schemeClr val="tx1"/>
                </a:solidFill>
                <a:latin typeface="Times New Roman" pitchFamily="18" charset="0"/>
                <a:cs typeface="Times New Roman" pitchFamily="18" charset="0"/>
              </a:rPr>
              <a:t> eserlerinden esinlenerek sistematik planlamanın rasyonel bir modelini şekil 1.4’te görebiliriz.</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WhatsApp Image 2020-10-04 at 12.18.31.jpeg"/>
          <p:cNvPicPr>
            <a:picLocks noGrp="1" noChangeAspect="1"/>
          </p:cNvPicPr>
          <p:nvPr>
            <p:ph idx="1"/>
          </p:nvPr>
        </p:nvPicPr>
        <p:blipFill>
          <a:blip r:embed="rId2"/>
          <a:stretch>
            <a:fillRect/>
          </a:stretch>
        </p:blipFill>
        <p:spPr>
          <a:xfrm rot="16200000">
            <a:off x="2667000" y="-2667002"/>
            <a:ext cx="6858001" cy="12192001"/>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63267" y="1330595"/>
            <a:ext cx="8596668" cy="3880773"/>
          </a:xfrm>
        </p:spPr>
        <p:txBody>
          <a:bodyPr>
            <a:normAutofit/>
          </a:bodyPr>
          <a:lstStyle/>
          <a:p>
            <a:pPr lvl="1" algn="just">
              <a:lnSpc>
                <a:spcPct val="150000"/>
              </a:lnSpc>
              <a:buFont typeface="Wingdings" pitchFamily="2" charset="2"/>
              <a:buChar char="Ø"/>
            </a:pPr>
            <a:r>
              <a:rPr lang="tr-TR" sz="1800" dirty="0" smtClean="0">
                <a:latin typeface="Times New Roman" pitchFamily="18" charset="0"/>
                <a:cs typeface="Times New Roman" pitchFamily="18" charset="0"/>
              </a:rPr>
              <a:t>Kırsal alan veya tarımsal bölgeyi kapsayan kalkınma planları, ülkesel planlama hedeflerine uygun olarak dikkate alınan bölgenin veya kırsal alanın sosyal, ekonomik ve fiziki yapısını kapsamak zorundadır.</a:t>
            </a:r>
          </a:p>
          <a:p>
            <a:pPr lvl="1" algn="just">
              <a:lnSpc>
                <a:spcPct val="150000"/>
              </a:lnSpc>
              <a:buFont typeface="Wingdings" pitchFamily="2" charset="2"/>
              <a:buChar char="Ø"/>
            </a:pPr>
            <a:r>
              <a:rPr lang="tr-TR" sz="1800" dirty="0" smtClean="0">
                <a:latin typeface="Times New Roman" pitchFamily="18" charset="0"/>
                <a:cs typeface="Times New Roman" pitchFamily="18" charset="0"/>
              </a:rPr>
              <a:t>Beş aşamalı olarak gösterilen kavramsal planlama sistem yaklaşımı, Şekil 1.5’te mekan planlaması örneğiyle ayrıntılı olarak gösterilmiştir. Bu akış şemasında Şekil 1.4’te özetlenen beş aşamanın ayrıntılarını izlemek mümkündür. </a:t>
            </a:r>
          </a:p>
          <a:p>
            <a:pPr lvl="1" algn="just">
              <a:lnSpc>
                <a:spcPct val="150000"/>
              </a:lnSpc>
              <a:buFont typeface="Wingdings" pitchFamily="2" charset="2"/>
              <a:buChar char="Ø"/>
            </a:pPr>
            <a:endParaRPr lang="tr-TR" sz="1800" dirty="0" smtClean="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WhatsApp Image 2020-10-04 at 13.10.18.jpeg"/>
          <p:cNvPicPr>
            <a:picLocks noGrp="1" noChangeAspect="1"/>
          </p:cNvPicPr>
          <p:nvPr>
            <p:ph idx="1"/>
          </p:nvPr>
        </p:nvPicPr>
        <p:blipFill>
          <a:blip r:embed="rId2"/>
          <a:stretch>
            <a:fillRect/>
          </a:stretch>
        </p:blipFill>
        <p:spPr>
          <a:xfrm rot="5400000">
            <a:off x="2666998" y="-2667001"/>
            <a:ext cx="6858001" cy="12192003"/>
          </a:xfrm>
        </p:spPr>
      </p:pic>
    </p:spTree>
  </p:cSld>
  <p:clrMapOvr>
    <a:masterClrMapping/>
  </p:clrMapOvr>
</p:sld>
</file>

<file path=ppt/theme/theme1.xml><?xml version="1.0" encoding="utf-8"?>
<a:theme xmlns:a="http://schemas.openxmlformats.org/drawingml/2006/main" name="Kristal">
  <a:themeElements>
    <a:clrScheme name="Kristal">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Kristal">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312</TotalTime>
  <Words>644</Words>
  <Application>Microsoft Office PowerPoint</Application>
  <PresentationFormat>Geniş ekran</PresentationFormat>
  <Paragraphs>31</Paragraphs>
  <Slides>13</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13</vt:i4>
      </vt:variant>
    </vt:vector>
  </HeadingPairs>
  <TitlesOfParts>
    <vt:vector size="20" baseType="lpstr">
      <vt:lpstr>Arial</vt:lpstr>
      <vt:lpstr>Calibri</vt:lpstr>
      <vt:lpstr>Times New Roman</vt:lpstr>
      <vt:lpstr>Trebuchet MS</vt:lpstr>
      <vt:lpstr>Wingdings</vt:lpstr>
      <vt:lpstr>Wingdings 3</vt:lpstr>
      <vt:lpstr>Kristal</vt:lpstr>
      <vt:lpstr>KIRSAL ALTYAPI VE ÇEVRE</vt:lpstr>
      <vt:lpstr>PowerPoint Sunusu</vt:lpstr>
      <vt:lpstr>PowerPoint Sunusu</vt:lpstr>
      <vt:lpstr>2. KALKINMA – ALTYAPI İLİŞKİSİ</vt:lpstr>
      <vt:lpstr>PowerPoint Sunusu</vt:lpstr>
      <vt:lpstr>3. KIRSAL KALKINMA PLANLAMASI</vt:lpstr>
      <vt:lpstr>PowerPoint Sunusu</vt:lpstr>
      <vt:lpstr>PowerPoint Sunusu</vt:lpstr>
      <vt:lpstr>PowerPoint Sunusu</vt:lpstr>
      <vt:lpstr>PowerPoint Sunusu</vt:lpstr>
      <vt:lpstr>PowerPoint Sunusu</vt:lpstr>
      <vt:lpstr>PowerPoint Sunusu</vt:lpstr>
      <vt:lpstr>4. FİZİKİ PLANLAMA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KIRSAL ALTYAPI</dc:title>
  <dc:creator>TYS</dc:creator>
  <cp:lastModifiedBy>user</cp:lastModifiedBy>
  <cp:revision>30</cp:revision>
  <dcterms:created xsi:type="dcterms:W3CDTF">2020-10-02T12:37:19Z</dcterms:created>
  <dcterms:modified xsi:type="dcterms:W3CDTF">2020-11-16T05:17:53Z</dcterms:modified>
</cp:coreProperties>
</file>