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68" r:id="rId2"/>
    <p:sldId id="256" r:id="rId3"/>
    <p:sldId id="257" r:id="rId4"/>
    <p:sldId id="258" r:id="rId5"/>
    <p:sldId id="261" r:id="rId6"/>
    <p:sldId id="259" r:id="rId7"/>
    <p:sldId id="262" r:id="rId8"/>
    <p:sldId id="263" r:id="rId9"/>
    <p:sldId id="264" r:id="rId10"/>
    <p:sldId id="265" r:id="rId11"/>
    <p:sldId id="266" r:id="rId12"/>
    <p:sldId id="26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93761-1EF5-4857-A7D0-8C6B67040D8E}" type="datetimeFigureOut">
              <a:rPr lang="tr-TR" smtClean="0"/>
              <a:t>16.11.2020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067558-60D5-41EA-A8AD-B9E7B840A432}" type="slidenum">
              <a:rPr lang="tr-TR" smtClean="0"/>
              <a:t>‹#›</a:t>
            </a:fld>
            <a:endParaRPr lang="tr-TR"/>
          </a:p>
        </p:txBody>
      </p:sp>
    </p:spTree>
    <p:extLst>
      <p:ext uri="{BB962C8B-B14F-4D97-AF65-F5344CB8AC3E}">
        <p14:creationId xmlns:p14="http://schemas.microsoft.com/office/powerpoint/2010/main" val="27174066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D9F75050-0E15-4C5B-92B0-66D068882F1F}" type="datetimeFigureOut">
              <a:rPr lang="tr-TR" smtClean="0"/>
              <a:pPr/>
              <a:t>16.11.2020</a:t>
            </a:fld>
            <a:endParaRPr lang="tr-TR"/>
          </a:p>
        </p:txBody>
      </p:sp>
      <p:sp>
        <p:nvSpPr>
          <p:cNvPr id="20" name="19 Altbilgi Yer Tutucusu"/>
          <p:cNvSpPr>
            <a:spLocks noGrp="1"/>
          </p:cNvSpPr>
          <p:nvPr>
            <p:ph type="ftr" sz="quarter" idx="11"/>
          </p:nvPr>
        </p:nvSpPr>
        <p:spPr/>
        <p:txBody>
          <a:bodyPr/>
          <a:lstStyle>
            <a:extLst/>
          </a:lstStyle>
          <a:p>
            <a:endParaRPr lang="tr-TR"/>
          </a:p>
        </p:txBody>
      </p:sp>
      <p:sp>
        <p:nvSpPr>
          <p:cNvPr id="10" name="9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16.11.2020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16.11.2020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16.11.2020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16.11.2020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16.11.2020</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D9F75050-0E15-4C5B-92B0-66D068882F1F}" type="datetimeFigureOut">
              <a:rPr lang="tr-TR" smtClean="0"/>
              <a:pPr/>
              <a:t>16.11.2020</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D9F75050-0E15-4C5B-92B0-66D068882F1F}" type="datetimeFigureOut">
              <a:rPr lang="tr-TR" smtClean="0"/>
              <a:pPr/>
              <a:t>16.11.2020</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D9F75050-0E15-4C5B-92B0-66D068882F1F}" type="datetimeFigureOut">
              <a:rPr lang="tr-TR" smtClean="0"/>
              <a:pPr/>
              <a:t>16.11.2020</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16.11.2020</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16.11.2020</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9F75050-0E15-4C5B-92B0-66D068882F1F}" type="datetimeFigureOut">
              <a:rPr lang="tr-TR" smtClean="0"/>
              <a:pPr/>
              <a:t>16.11.2020</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1DEFA8C-F947-479F-BE07-76B6B3F80BF1}" type="slidenum">
              <a:rPr lang="tr-TR" smtClean="0"/>
              <a:pPr/>
              <a:t>‹#›</a:t>
            </a:fld>
            <a:endParaRPr lang="tr-TR"/>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KIRSAL ALTYAPI VE ÇEVRE</a:t>
            </a:r>
            <a:endParaRPr lang="tr-TR" dirty="0"/>
          </a:p>
        </p:txBody>
      </p:sp>
      <p:sp>
        <p:nvSpPr>
          <p:cNvPr id="3" name="Alt Başlık 2"/>
          <p:cNvSpPr>
            <a:spLocks noGrp="1"/>
          </p:cNvSpPr>
          <p:nvPr>
            <p:ph type="subTitle" idx="1"/>
          </p:nvPr>
        </p:nvSpPr>
        <p:spPr>
          <a:xfrm>
            <a:off x="1187624" y="3501008"/>
            <a:ext cx="7406640" cy="1752600"/>
          </a:xfrm>
        </p:spPr>
        <p:txBody>
          <a:bodyPr/>
          <a:lstStyle/>
          <a:p>
            <a:r>
              <a:rPr lang="tr-TR" dirty="0" smtClean="0"/>
              <a:t>4. HAFTA</a:t>
            </a:r>
          </a:p>
          <a:p>
            <a:r>
              <a:rPr lang="tr-TR" dirty="0" smtClean="0"/>
              <a:t>DOÇ.DR. HAVVA EYLEM POLAT</a:t>
            </a:r>
            <a:endParaRPr lang="tr-TR" dirty="0"/>
          </a:p>
        </p:txBody>
      </p:sp>
    </p:spTree>
    <p:extLst>
      <p:ext uri="{BB962C8B-B14F-4D97-AF65-F5344CB8AC3E}">
        <p14:creationId xmlns:p14="http://schemas.microsoft.com/office/powerpoint/2010/main" val="29320744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sz="4400" dirty="0" smtClean="0">
                <a:latin typeface="Times New Roman" pitchFamily="18" charset="0"/>
                <a:cs typeface="Times New Roman" pitchFamily="18" charset="0"/>
              </a:rPr>
              <a:t>Kırsal Alanın Tasarım İlkeleri</a:t>
            </a:r>
            <a:endParaRPr lang="tr-TR" dirty="0"/>
          </a:p>
        </p:txBody>
      </p:sp>
      <p:sp>
        <p:nvSpPr>
          <p:cNvPr id="3" name="2 İçerik Yer Tutucusu"/>
          <p:cNvSpPr>
            <a:spLocks noGrp="1"/>
          </p:cNvSpPr>
          <p:nvPr>
            <p:ph idx="1"/>
          </p:nvPr>
        </p:nvSpPr>
        <p:spPr/>
        <p:txBody>
          <a:bodyPr>
            <a:normAutofit fontScale="92500"/>
          </a:bodyPr>
          <a:lstStyle/>
          <a:p>
            <a:pPr algn="just">
              <a:lnSpc>
                <a:spcPct val="150000"/>
              </a:lnSpc>
              <a:buFont typeface="Wingdings" pitchFamily="2" charset="2"/>
              <a:buChar char="Ø"/>
            </a:pPr>
            <a:r>
              <a:rPr lang="tr-TR" sz="1800" dirty="0" smtClean="0">
                <a:latin typeface="Times New Roman" pitchFamily="18" charset="0"/>
                <a:cs typeface="Times New Roman" pitchFamily="18" charset="0"/>
              </a:rPr>
              <a:t>Köy alanın düzenlenmesi iki boyutludur. Birinci boyutu işletmenin kümelendiği iskan alanının, ikinci boyutu ise köy arazisinin planlanmasını kapsar. </a:t>
            </a:r>
          </a:p>
          <a:p>
            <a:pPr algn="just">
              <a:lnSpc>
                <a:spcPct val="150000"/>
              </a:lnSpc>
              <a:buFont typeface="Wingdings" pitchFamily="2" charset="2"/>
              <a:buChar char="Ø"/>
            </a:pPr>
            <a:r>
              <a:rPr lang="tr-TR" sz="1800" dirty="0" smtClean="0">
                <a:latin typeface="Times New Roman" pitchFamily="18" charset="0"/>
                <a:cs typeface="Times New Roman" pitchFamily="18" charset="0"/>
              </a:rPr>
              <a:t>Birinci boyut köy yeri seçiminin dışında iki aşamalı bir karar üretimidir. İlk olarak alınacak karar tarımsal işletme tipi ve büyüklüğü ile ilişkilidir. </a:t>
            </a:r>
          </a:p>
          <a:p>
            <a:pPr algn="just">
              <a:lnSpc>
                <a:spcPct val="150000"/>
              </a:lnSpc>
              <a:buFont typeface="Wingdings" pitchFamily="2" charset="2"/>
              <a:buChar char="Ø"/>
            </a:pPr>
            <a:r>
              <a:rPr lang="tr-TR" sz="1800" dirty="0" smtClean="0">
                <a:latin typeface="Times New Roman" pitchFamily="18" charset="0"/>
                <a:cs typeface="Times New Roman" pitchFamily="18" charset="0"/>
              </a:rPr>
              <a:t>Köy yeri büyüklüğü işletmelerin tarımsal faaliyetlerine bağlı olarak , iskan edilecek işletme sayısı ise gelecekteki nüfus büyüklüğü dikkate alınarak yapılmalıdır.</a:t>
            </a:r>
          </a:p>
          <a:p>
            <a:pPr algn="just">
              <a:lnSpc>
                <a:spcPct val="150000"/>
              </a:lnSpc>
              <a:buFont typeface="Wingdings" pitchFamily="2" charset="2"/>
              <a:buChar char="Ø"/>
            </a:pPr>
            <a:r>
              <a:rPr lang="tr-TR" sz="1800" dirty="0" smtClean="0">
                <a:latin typeface="Times New Roman" pitchFamily="18" charset="0"/>
                <a:cs typeface="Times New Roman" pitchFamily="18" charset="0"/>
              </a:rPr>
              <a:t>Şekil 3.1’ de ülkemizdeki bir kır iskanına ve şekil 3.2’ de ise II. Kademe kırsal hizmet merkezinin imar planları görülmektedir. </a:t>
            </a:r>
          </a:p>
          <a:p>
            <a:pPr algn="just">
              <a:lnSpc>
                <a:spcPct val="150000"/>
              </a:lnSpc>
              <a:buFont typeface="Wingdings" pitchFamily="2" charset="2"/>
              <a:buChar char="Ø"/>
            </a:pPr>
            <a:r>
              <a:rPr lang="tr-TR" sz="1800" dirty="0" smtClean="0">
                <a:latin typeface="Times New Roman" pitchFamily="18" charset="0"/>
                <a:cs typeface="Times New Roman" pitchFamily="18" charset="0"/>
              </a:rPr>
              <a:t>Şekil 3.1 aile tarım işletmelerinden oluşan bir kır yerleşmesini, şekil 3.2 ise hem iş gücü hem de işletme tip ve büyüklüğündeki farklılığı yansıtmaktadır. </a:t>
            </a:r>
            <a:endParaRPr lang="tr-TR" sz="18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 name="3 İçerik Yer Tutucusu" descr="WhatsApp Image 2020-10-04 at 14.55.48.jpeg"/>
          <p:cNvPicPr>
            <a:picLocks noGrp="1" noChangeAspect="1"/>
          </p:cNvPicPr>
          <p:nvPr>
            <p:ph idx="1"/>
          </p:nvPr>
        </p:nvPicPr>
        <p:blipFill>
          <a:blip r:embed="rId2"/>
          <a:stretch>
            <a:fillRect/>
          </a:stretch>
        </p:blipFill>
        <p:spPr>
          <a:xfrm>
            <a:off x="0" y="0"/>
            <a:ext cx="9144000" cy="6858000"/>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 name="3 İçerik Yer Tutucusu" descr="WhatsApp Image 2020-10-04 at 14.55.47.jpeg"/>
          <p:cNvPicPr>
            <a:picLocks noGrp="1" noChangeAspect="1"/>
          </p:cNvPicPr>
          <p:nvPr>
            <p:ph idx="1"/>
          </p:nvPr>
        </p:nvPicPr>
        <p:blipFill>
          <a:blip r:embed="rId2"/>
          <a:stretch>
            <a:fillRect/>
          </a:stretch>
        </p:blipFill>
        <p:spPr>
          <a:xfrm>
            <a:off x="0" y="0"/>
            <a:ext cx="9144000" cy="6858000"/>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chor="ctr">
            <a:normAutofit/>
          </a:bodyPr>
          <a:lstStyle/>
          <a:p>
            <a:pPr algn="ctr"/>
            <a:r>
              <a:rPr lang="tr-TR" sz="4500" dirty="0" smtClean="0">
                <a:latin typeface="Times New Roman" pitchFamily="18" charset="0"/>
                <a:cs typeface="Times New Roman" pitchFamily="18" charset="0"/>
              </a:rPr>
              <a:t> KÖY FİZİKİ PLANLAMASI</a:t>
            </a:r>
            <a:endParaRPr lang="tr-TR" sz="4500" dirty="0">
              <a:latin typeface="Times New Roman" pitchFamily="18" charset="0"/>
              <a:cs typeface="Times New Roman" pitchFamily="18" charset="0"/>
            </a:endParaRPr>
          </a:p>
        </p:txBody>
      </p:sp>
      <p:sp>
        <p:nvSpPr>
          <p:cNvPr id="3" name="2 Alt Başlık"/>
          <p:cNvSpPr>
            <a:spLocks noGrp="1"/>
          </p:cNvSpPr>
          <p:nvPr>
            <p:ph type="subTitle" idx="1"/>
          </p:nvPr>
        </p:nvSpPr>
        <p:spPr>
          <a:xfrm>
            <a:off x="1432560" y="1850064"/>
            <a:ext cx="7406640" cy="4793646"/>
          </a:xfrm>
        </p:spPr>
        <p:txBody>
          <a:bodyPr>
            <a:normAutofit/>
          </a:bodyPr>
          <a:lstStyle/>
          <a:p>
            <a:pPr algn="just">
              <a:lnSpc>
                <a:spcPct val="150000"/>
              </a:lnSpc>
              <a:buFont typeface="Wingdings" pitchFamily="2" charset="2"/>
              <a:buChar char="Ø"/>
            </a:pPr>
            <a:r>
              <a:rPr lang="tr-TR" sz="1800" dirty="0" smtClean="0">
                <a:latin typeface="Times New Roman" pitchFamily="18" charset="0"/>
                <a:cs typeface="Times New Roman" pitchFamily="18" charset="0"/>
              </a:rPr>
              <a:t>Genel yerleşme desenleri belirlendikten sonra köylerin ve hizmet merkezlerinin fiziki planı imar planının oluşturulmasına geçilir. Köy fiziki planlamasında mevcut köylerin iyileştirilmesi veya yeni köylerin kurulması çalışmaları başlatılır. </a:t>
            </a:r>
          </a:p>
          <a:p>
            <a:pPr algn="just">
              <a:lnSpc>
                <a:spcPct val="150000"/>
              </a:lnSpc>
              <a:buFont typeface="Wingdings" pitchFamily="2" charset="2"/>
              <a:buChar char="Ø"/>
            </a:pPr>
            <a:r>
              <a:rPr lang="tr-TR" sz="1800" dirty="0" smtClean="0">
                <a:latin typeface="Times New Roman" pitchFamily="18" charset="0"/>
                <a:cs typeface="Times New Roman" pitchFamily="18" charset="0"/>
              </a:rPr>
              <a:t>Köy iskan ve gelişme veya yeni yerleşme alanlarının seçiminde yasal ve teknik zorunluluklar göz önünde tutulması gerekmektedir.  Seçim yapılırken karşılaşılabilecek teknik zorunluluklar sırasıyla: </a:t>
            </a:r>
            <a:r>
              <a:rPr lang="tr-TR" sz="1800" i="1" dirty="0" err="1" smtClean="0">
                <a:latin typeface="Times New Roman" pitchFamily="18" charset="0"/>
                <a:cs typeface="Times New Roman" pitchFamily="18" charset="0"/>
              </a:rPr>
              <a:t>topoğrafik</a:t>
            </a:r>
            <a:r>
              <a:rPr lang="tr-TR" sz="1800" i="1" dirty="0" smtClean="0">
                <a:latin typeface="Times New Roman" pitchFamily="18" charset="0"/>
                <a:cs typeface="Times New Roman" pitchFamily="18" charset="0"/>
              </a:rPr>
              <a:t> etmenler, morfolojik, jeolojik, ve klimatolojik etmenler</a:t>
            </a:r>
            <a:r>
              <a:rPr lang="tr-TR" sz="1800" dirty="0" smtClean="0">
                <a:latin typeface="Times New Roman" pitchFamily="18" charset="0"/>
                <a:cs typeface="Times New Roman" pitchFamily="18" charset="0"/>
              </a:rPr>
              <a:t> ile </a:t>
            </a:r>
            <a:r>
              <a:rPr lang="tr-TR" sz="1800" i="1" dirty="0" smtClean="0">
                <a:latin typeface="Times New Roman" pitchFamily="18" charset="0"/>
                <a:cs typeface="Times New Roman" pitchFamily="18" charset="0"/>
              </a:rPr>
              <a:t>sosyal ve ekonomik etmenlerdir. </a:t>
            </a:r>
          </a:p>
          <a:p>
            <a:pPr algn="just">
              <a:lnSpc>
                <a:spcPct val="150000"/>
              </a:lnSpc>
              <a:buFont typeface="Wingdings" pitchFamily="2" charset="2"/>
              <a:buChar char="Ø"/>
            </a:pPr>
            <a:r>
              <a:rPr lang="tr-TR" sz="1800" dirty="0" smtClean="0">
                <a:latin typeface="Times New Roman" pitchFamily="18" charset="0"/>
                <a:cs typeface="Times New Roman" pitchFamily="18" charset="0"/>
              </a:rPr>
              <a:t>Köy iskan alanı bu belirtilen etmenler açısından optimum koşulları sağlayacak şekilde seçilmelidir. </a:t>
            </a:r>
            <a:endParaRPr lang="tr-TR" sz="18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lnSpc>
                <a:spcPct val="150000"/>
              </a:lnSpc>
              <a:buFont typeface="Wingdings" pitchFamily="2" charset="2"/>
              <a:buChar char="Ø"/>
            </a:pPr>
            <a:r>
              <a:rPr lang="tr-TR" sz="1800" dirty="0" smtClean="0">
                <a:latin typeface="Times New Roman" pitchFamily="18" charset="0"/>
                <a:cs typeface="Times New Roman" pitchFamily="18" charset="0"/>
              </a:rPr>
              <a:t>Teknik zorunluluk olarak; seçilecek iskan alanının eğimi % 2-10 arasında değişmeli, bütünlüğü bozacak doğal engeller olmamalı ve fazla hafriyata neden olacak bir topografyaya sahip olmamalıdır.</a:t>
            </a:r>
          </a:p>
          <a:p>
            <a:pPr algn="just">
              <a:lnSpc>
                <a:spcPct val="150000"/>
              </a:lnSpc>
              <a:buFont typeface="Wingdings" pitchFamily="2" charset="2"/>
              <a:buChar char="Ø"/>
            </a:pPr>
            <a:r>
              <a:rPr lang="tr-TR" sz="1800" dirty="0" smtClean="0">
                <a:latin typeface="Times New Roman" pitchFamily="18" charset="0"/>
                <a:cs typeface="Times New Roman" pitchFamily="18" charset="0"/>
              </a:rPr>
              <a:t>Diğer taraftan doğal afetlerin olduğu ve jeolojik bozuklukların bulunduğu alanlarda yerleşme yeri seçilmemelidir.  Köy iskan arsasının sağlam yapı temelleri inşasını mümkün kılabilecek zemin emniyetine sahip olması gerekir.</a:t>
            </a:r>
          </a:p>
          <a:p>
            <a:pPr algn="just">
              <a:lnSpc>
                <a:spcPct val="150000"/>
              </a:lnSpc>
              <a:buFont typeface="Wingdings" pitchFamily="2" charset="2"/>
              <a:buChar char="Ø"/>
            </a:pPr>
            <a:r>
              <a:rPr lang="tr-TR" sz="1800" dirty="0" smtClean="0">
                <a:latin typeface="Times New Roman" pitchFamily="18" charset="0"/>
                <a:cs typeface="Times New Roman" pitchFamily="18" charset="0"/>
              </a:rPr>
              <a:t>Bunlara ek olarak iklim faktörleri göz önünde bulundurulmalıdır. Özellikle hakim rüzgarlara ve fırtınalara kapalı alanlar iskan alanı olarak seçilmemelidir. Karlı ve soğuk bölgelerde güneye bakan yamaçlar sıcak bölgelerde ise serin rüzgarlara açık alanlar tercih edilmelidir. </a:t>
            </a:r>
            <a:endParaRPr lang="tr-TR" sz="18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lnSpc>
                <a:spcPct val="150000"/>
              </a:lnSpc>
            </a:pPr>
            <a:r>
              <a:rPr lang="tr-TR" sz="1800" dirty="0" smtClean="0">
                <a:latin typeface="Times New Roman" pitchFamily="18" charset="0"/>
                <a:cs typeface="Times New Roman" pitchFamily="18" charset="0"/>
              </a:rPr>
              <a:t>Teknik zorunlulukların dışında sosyal ve ekonomik etmenler de yer seçiminde önemli yer oynar. Özellikle toplumun sosyal yapısında sorunlar yaratılmamasına çalışılması gerekmektedir. Yeni yerleşiklerin mevcut yerleşiklerin sosyal yapısına uyum sağlamaları için gerekli önlemler alınmalıdır. </a:t>
            </a:r>
          </a:p>
          <a:p>
            <a:pPr algn="just">
              <a:lnSpc>
                <a:spcPct val="150000"/>
              </a:lnSpc>
            </a:pPr>
            <a:r>
              <a:rPr lang="tr-TR" sz="1800" dirty="0" smtClean="0">
                <a:latin typeface="Times New Roman" pitchFamily="18" charset="0"/>
                <a:cs typeface="Times New Roman" pitchFamily="18" charset="0"/>
              </a:rPr>
              <a:t>Ekonomik etmenler ise başlı başına yer seçimini doğrudan etkileyeceklerdir. Köyün kendi kaynakları ile ilişkisi yönünden yer seçimini hipotetik yerleşme yerine göre seçildiği düşünülürse belirli kaynakların birim maliyetlerini değişik iskan alanları için karşılaştırmak gerekir ( </a:t>
            </a:r>
            <a:r>
              <a:rPr lang="tr-TR" sz="1800" dirty="0" err="1" smtClean="0">
                <a:latin typeface="Times New Roman" pitchFamily="18" charset="0"/>
                <a:cs typeface="Times New Roman" pitchFamily="18" charset="0"/>
              </a:rPr>
              <a:t>Chisholm</a:t>
            </a:r>
            <a:r>
              <a:rPr lang="tr-TR" sz="1800" dirty="0" smtClean="0">
                <a:latin typeface="Times New Roman" pitchFamily="18" charset="0"/>
                <a:cs typeface="Times New Roman" pitchFamily="18" charset="0"/>
              </a:rPr>
              <a:t>, 1966). </a:t>
            </a:r>
            <a:endParaRPr lang="tr-TR" sz="18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lnSpc>
                <a:spcPct val="150000"/>
              </a:lnSpc>
              <a:buFont typeface="Wingdings" pitchFamily="2" charset="2"/>
              <a:buChar char="Ø"/>
            </a:pPr>
            <a:r>
              <a:rPr lang="tr-TR" sz="1800" dirty="0" smtClean="0">
                <a:latin typeface="Times New Roman" pitchFamily="18" charset="0"/>
                <a:cs typeface="Times New Roman" pitchFamily="18" charset="0"/>
              </a:rPr>
              <a:t>Konuyu daha iyi açıklamak için hipotetik yer seçimi için aşağıdaki örneği verebiliriz. Bu örnekte belirli kaynakları ve bu kaynakların (x) ve (y) gibi iki hipotetik iskan yerine olan uzaklıkları ile her bir faktörün her bir hipotetik yerleşim merkezine göre birim uzaklığa düşen maliyetleri dikkate alınmıştır. </a:t>
            </a:r>
          </a:p>
          <a:p>
            <a:pPr algn="just">
              <a:lnSpc>
                <a:spcPct val="150000"/>
              </a:lnSpc>
              <a:buFont typeface="Wingdings" pitchFamily="2" charset="2"/>
              <a:buChar char="Ø"/>
            </a:pPr>
            <a:endParaRPr lang="tr-TR" sz="18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nvPr>
        </p:nvGraphicFramePr>
        <p:xfrm>
          <a:off x="1428728" y="1142984"/>
          <a:ext cx="7499352" cy="2951480"/>
        </p:xfrm>
        <a:graphic>
          <a:graphicData uri="http://schemas.openxmlformats.org/drawingml/2006/table">
            <a:tbl>
              <a:tblPr firstRow="1" bandRow="1">
                <a:tableStyleId>{5C22544A-7EE6-4342-B048-85BDC9FD1C3A}</a:tableStyleId>
              </a:tblPr>
              <a:tblGrid>
                <a:gridCol w="1249892"/>
                <a:gridCol w="1249892"/>
                <a:gridCol w="1249892"/>
                <a:gridCol w="1249892"/>
                <a:gridCol w="1249892"/>
                <a:gridCol w="1249892"/>
              </a:tblGrid>
              <a:tr h="120012">
                <a:tc>
                  <a:txBody>
                    <a:bodyPr/>
                    <a:lstStyle/>
                    <a:p>
                      <a:pPr algn="ctr"/>
                      <a:r>
                        <a:rPr lang="tr-TR" sz="1500" dirty="0" smtClean="0">
                          <a:latin typeface="Times New Roman" pitchFamily="18" charset="0"/>
                          <a:cs typeface="Times New Roman" pitchFamily="18" charset="0"/>
                        </a:rPr>
                        <a:t>Kaynaklar</a:t>
                      </a:r>
                      <a:endParaRPr lang="tr-TR" sz="1500" dirty="0">
                        <a:latin typeface="Times New Roman" pitchFamily="18" charset="0"/>
                        <a:cs typeface="Times New Roman" pitchFamily="18" charset="0"/>
                      </a:endParaRPr>
                    </a:p>
                  </a:txBody>
                  <a:tcPr/>
                </a:tc>
                <a:tc>
                  <a:txBody>
                    <a:bodyPr/>
                    <a:lstStyle/>
                    <a:p>
                      <a:pPr algn="ctr"/>
                      <a:r>
                        <a:rPr lang="tr-TR" sz="1500" dirty="0" smtClean="0">
                          <a:latin typeface="Times New Roman" pitchFamily="18" charset="0"/>
                          <a:cs typeface="Times New Roman" pitchFamily="18" charset="0"/>
                        </a:rPr>
                        <a:t>X</a:t>
                      </a:r>
                    </a:p>
                    <a:p>
                      <a:pPr algn="ctr"/>
                      <a:r>
                        <a:rPr lang="tr-TR" sz="1500" dirty="0" smtClean="0">
                          <a:latin typeface="Times New Roman" pitchFamily="18" charset="0"/>
                          <a:cs typeface="Times New Roman" pitchFamily="18" charset="0"/>
                        </a:rPr>
                        <a:t>(1)</a:t>
                      </a:r>
                      <a:endParaRPr lang="tr-TR" sz="1500" dirty="0">
                        <a:latin typeface="Times New Roman" pitchFamily="18" charset="0"/>
                        <a:cs typeface="Times New Roman" pitchFamily="18" charset="0"/>
                      </a:endParaRPr>
                    </a:p>
                  </a:txBody>
                  <a:tcPr/>
                </a:tc>
                <a:tc>
                  <a:txBody>
                    <a:bodyPr/>
                    <a:lstStyle/>
                    <a:p>
                      <a:pPr algn="ctr"/>
                      <a:r>
                        <a:rPr lang="tr-TR" sz="1500" dirty="0" smtClean="0">
                          <a:latin typeface="Times New Roman" pitchFamily="18" charset="0"/>
                          <a:cs typeface="Times New Roman" pitchFamily="18" charset="0"/>
                        </a:rPr>
                        <a:t>Y</a:t>
                      </a:r>
                    </a:p>
                    <a:p>
                      <a:pPr algn="ctr"/>
                      <a:r>
                        <a:rPr lang="tr-TR" sz="1500" dirty="0" smtClean="0">
                          <a:latin typeface="Times New Roman" pitchFamily="18" charset="0"/>
                          <a:cs typeface="Times New Roman" pitchFamily="18" charset="0"/>
                        </a:rPr>
                        <a:t>(2)</a:t>
                      </a:r>
                      <a:endParaRPr lang="tr-TR" sz="1500" dirty="0">
                        <a:latin typeface="Times New Roman" pitchFamily="18" charset="0"/>
                        <a:cs typeface="Times New Roman" pitchFamily="18" charset="0"/>
                      </a:endParaRPr>
                    </a:p>
                  </a:txBody>
                  <a:tcPr/>
                </a:tc>
                <a:tc>
                  <a:txBody>
                    <a:bodyPr/>
                    <a:lstStyle/>
                    <a:p>
                      <a:pPr algn="ctr"/>
                      <a:r>
                        <a:rPr lang="tr-TR" sz="1500" dirty="0" smtClean="0">
                          <a:latin typeface="Times New Roman" pitchFamily="18" charset="0"/>
                          <a:cs typeface="Times New Roman" pitchFamily="18" charset="0"/>
                        </a:rPr>
                        <a:t>Maliyet/km</a:t>
                      </a:r>
                    </a:p>
                    <a:p>
                      <a:pPr algn="ctr"/>
                      <a:r>
                        <a:rPr lang="tr-TR" sz="1500" dirty="0" smtClean="0">
                          <a:latin typeface="Times New Roman" pitchFamily="18" charset="0"/>
                          <a:cs typeface="Times New Roman" pitchFamily="18" charset="0"/>
                        </a:rPr>
                        <a:t>(3)</a:t>
                      </a:r>
                      <a:endParaRPr lang="tr-TR" sz="1500" dirty="0">
                        <a:latin typeface="Times New Roman" pitchFamily="18" charset="0"/>
                        <a:cs typeface="Times New Roman" pitchFamily="18" charset="0"/>
                      </a:endParaRPr>
                    </a:p>
                  </a:txBody>
                  <a:tcPr/>
                </a:tc>
                <a:tc>
                  <a:txBody>
                    <a:bodyPr/>
                    <a:lstStyle/>
                    <a:p>
                      <a:pPr algn="ctr"/>
                      <a:r>
                        <a:rPr lang="tr-TR" sz="1500" dirty="0" smtClean="0">
                          <a:latin typeface="Times New Roman" pitchFamily="18" charset="0"/>
                          <a:cs typeface="Times New Roman" pitchFamily="18" charset="0"/>
                        </a:rPr>
                        <a:t>X</a:t>
                      </a:r>
                    </a:p>
                    <a:p>
                      <a:pPr algn="ctr"/>
                      <a:r>
                        <a:rPr lang="tr-TR" sz="1500" dirty="0" smtClean="0">
                          <a:latin typeface="Times New Roman" pitchFamily="18" charset="0"/>
                          <a:cs typeface="Times New Roman" pitchFamily="18" charset="0"/>
                        </a:rPr>
                        <a:t>(1x3)</a:t>
                      </a:r>
                      <a:endParaRPr lang="tr-TR" sz="1500" dirty="0">
                        <a:latin typeface="Times New Roman" pitchFamily="18" charset="0"/>
                        <a:cs typeface="Times New Roman" pitchFamily="18" charset="0"/>
                      </a:endParaRPr>
                    </a:p>
                  </a:txBody>
                  <a:tcPr/>
                </a:tc>
                <a:tc>
                  <a:txBody>
                    <a:bodyPr/>
                    <a:lstStyle/>
                    <a:p>
                      <a:pPr algn="ctr"/>
                      <a:r>
                        <a:rPr lang="tr-TR" sz="1500" dirty="0" smtClean="0">
                          <a:latin typeface="Times New Roman" pitchFamily="18" charset="0"/>
                          <a:cs typeface="Times New Roman" pitchFamily="18" charset="0"/>
                        </a:rPr>
                        <a:t>Y</a:t>
                      </a:r>
                    </a:p>
                    <a:p>
                      <a:pPr algn="ctr"/>
                      <a:r>
                        <a:rPr lang="tr-TR" sz="1500" dirty="0" smtClean="0">
                          <a:latin typeface="Times New Roman" pitchFamily="18" charset="0"/>
                          <a:cs typeface="Times New Roman" pitchFamily="18" charset="0"/>
                        </a:rPr>
                        <a:t>(2x3)</a:t>
                      </a:r>
                      <a:endParaRPr lang="tr-TR" sz="1500" dirty="0">
                        <a:latin typeface="Times New Roman" pitchFamily="18" charset="0"/>
                        <a:cs typeface="Times New Roman" pitchFamily="18" charset="0"/>
                      </a:endParaRPr>
                    </a:p>
                  </a:txBody>
                  <a:tcPr/>
                </a:tc>
              </a:tr>
              <a:tr h="370840">
                <a:tc>
                  <a:txBody>
                    <a:bodyPr/>
                    <a:lstStyle/>
                    <a:p>
                      <a:pPr algn="ctr"/>
                      <a:r>
                        <a:rPr lang="tr-TR" sz="1500" dirty="0" smtClean="0">
                          <a:latin typeface="Times New Roman" pitchFamily="18" charset="0"/>
                          <a:cs typeface="Times New Roman" pitchFamily="18" charset="0"/>
                        </a:rPr>
                        <a:t>Su</a:t>
                      </a:r>
                      <a:endParaRPr lang="tr-TR" sz="1500" dirty="0">
                        <a:latin typeface="Times New Roman" pitchFamily="18" charset="0"/>
                        <a:cs typeface="Times New Roman" pitchFamily="18" charset="0"/>
                      </a:endParaRPr>
                    </a:p>
                  </a:txBody>
                  <a:tcPr/>
                </a:tc>
                <a:tc>
                  <a:txBody>
                    <a:bodyPr/>
                    <a:lstStyle/>
                    <a:p>
                      <a:pPr algn="ctr"/>
                      <a:r>
                        <a:rPr lang="tr-TR" sz="1500" dirty="0" smtClean="0">
                          <a:latin typeface="Times New Roman" pitchFamily="18" charset="0"/>
                          <a:cs typeface="Times New Roman" pitchFamily="18" charset="0"/>
                        </a:rPr>
                        <a:t>0.1</a:t>
                      </a:r>
                      <a:endParaRPr lang="tr-TR" sz="1500" dirty="0">
                        <a:latin typeface="Times New Roman" pitchFamily="18" charset="0"/>
                        <a:cs typeface="Times New Roman" pitchFamily="18" charset="0"/>
                      </a:endParaRPr>
                    </a:p>
                  </a:txBody>
                  <a:tcPr/>
                </a:tc>
                <a:tc>
                  <a:txBody>
                    <a:bodyPr/>
                    <a:lstStyle/>
                    <a:p>
                      <a:pPr algn="ctr"/>
                      <a:r>
                        <a:rPr lang="tr-TR" sz="1500" dirty="0" smtClean="0">
                          <a:latin typeface="Times New Roman" pitchFamily="18" charset="0"/>
                          <a:cs typeface="Times New Roman" pitchFamily="18" charset="0"/>
                        </a:rPr>
                        <a:t>0.5</a:t>
                      </a:r>
                      <a:endParaRPr lang="tr-TR" sz="1500" dirty="0">
                        <a:latin typeface="Times New Roman" pitchFamily="18" charset="0"/>
                        <a:cs typeface="Times New Roman" pitchFamily="18" charset="0"/>
                      </a:endParaRPr>
                    </a:p>
                  </a:txBody>
                  <a:tcPr/>
                </a:tc>
                <a:tc>
                  <a:txBody>
                    <a:bodyPr/>
                    <a:lstStyle/>
                    <a:p>
                      <a:pPr algn="ctr"/>
                      <a:r>
                        <a:rPr lang="tr-TR" sz="1500" dirty="0" smtClean="0">
                          <a:latin typeface="Times New Roman" pitchFamily="18" charset="0"/>
                          <a:cs typeface="Times New Roman" pitchFamily="18" charset="0"/>
                        </a:rPr>
                        <a:t>10</a:t>
                      </a:r>
                      <a:endParaRPr lang="tr-TR" sz="1500" dirty="0">
                        <a:latin typeface="Times New Roman" pitchFamily="18" charset="0"/>
                        <a:cs typeface="Times New Roman" pitchFamily="18" charset="0"/>
                      </a:endParaRPr>
                    </a:p>
                  </a:txBody>
                  <a:tcPr/>
                </a:tc>
                <a:tc>
                  <a:txBody>
                    <a:bodyPr/>
                    <a:lstStyle/>
                    <a:p>
                      <a:pPr algn="ctr"/>
                      <a:r>
                        <a:rPr lang="tr-TR" sz="1500" dirty="0" smtClean="0">
                          <a:latin typeface="Times New Roman" pitchFamily="18" charset="0"/>
                          <a:cs typeface="Times New Roman" pitchFamily="18" charset="0"/>
                        </a:rPr>
                        <a:t>1.0</a:t>
                      </a:r>
                      <a:endParaRPr lang="tr-TR" sz="1500" dirty="0">
                        <a:latin typeface="Times New Roman" pitchFamily="18" charset="0"/>
                        <a:cs typeface="Times New Roman" pitchFamily="18" charset="0"/>
                      </a:endParaRPr>
                    </a:p>
                  </a:txBody>
                  <a:tcPr/>
                </a:tc>
                <a:tc>
                  <a:txBody>
                    <a:bodyPr/>
                    <a:lstStyle/>
                    <a:p>
                      <a:pPr algn="ctr"/>
                      <a:r>
                        <a:rPr lang="tr-TR" sz="1500" dirty="0" smtClean="0">
                          <a:latin typeface="Times New Roman" pitchFamily="18" charset="0"/>
                          <a:cs typeface="Times New Roman" pitchFamily="18" charset="0"/>
                        </a:rPr>
                        <a:t>5.0</a:t>
                      </a:r>
                      <a:endParaRPr lang="tr-TR" sz="1500" dirty="0">
                        <a:latin typeface="Times New Roman" pitchFamily="18" charset="0"/>
                        <a:cs typeface="Times New Roman" pitchFamily="18" charset="0"/>
                      </a:endParaRPr>
                    </a:p>
                  </a:txBody>
                  <a:tcPr/>
                </a:tc>
              </a:tr>
              <a:tr h="370840">
                <a:tc>
                  <a:txBody>
                    <a:bodyPr/>
                    <a:lstStyle/>
                    <a:p>
                      <a:pPr algn="ctr"/>
                      <a:r>
                        <a:rPr lang="tr-TR" sz="1500" dirty="0" smtClean="0">
                          <a:latin typeface="Times New Roman" pitchFamily="18" charset="0"/>
                          <a:cs typeface="Times New Roman" pitchFamily="18" charset="0"/>
                        </a:rPr>
                        <a:t>Tarla arazisi</a:t>
                      </a:r>
                      <a:endParaRPr lang="tr-TR" sz="1500" dirty="0">
                        <a:latin typeface="Times New Roman" pitchFamily="18" charset="0"/>
                        <a:cs typeface="Times New Roman" pitchFamily="18" charset="0"/>
                      </a:endParaRPr>
                    </a:p>
                  </a:txBody>
                  <a:tcPr/>
                </a:tc>
                <a:tc>
                  <a:txBody>
                    <a:bodyPr/>
                    <a:lstStyle/>
                    <a:p>
                      <a:pPr algn="ctr"/>
                      <a:r>
                        <a:rPr lang="tr-TR" sz="1500" dirty="0" smtClean="0">
                          <a:latin typeface="Times New Roman" pitchFamily="18" charset="0"/>
                          <a:cs typeface="Times New Roman" pitchFamily="18" charset="0"/>
                        </a:rPr>
                        <a:t>2.0</a:t>
                      </a:r>
                      <a:endParaRPr lang="tr-TR" sz="1500" dirty="0">
                        <a:latin typeface="Times New Roman" pitchFamily="18" charset="0"/>
                        <a:cs typeface="Times New Roman" pitchFamily="18" charset="0"/>
                      </a:endParaRPr>
                    </a:p>
                  </a:txBody>
                  <a:tcPr/>
                </a:tc>
                <a:tc>
                  <a:txBody>
                    <a:bodyPr/>
                    <a:lstStyle/>
                    <a:p>
                      <a:pPr algn="ctr"/>
                      <a:r>
                        <a:rPr lang="tr-TR" sz="1500" dirty="0" smtClean="0">
                          <a:latin typeface="Times New Roman" pitchFamily="18" charset="0"/>
                          <a:cs typeface="Times New Roman" pitchFamily="18" charset="0"/>
                        </a:rPr>
                        <a:t>1.0</a:t>
                      </a:r>
                      <a:endParaRPr lang="tr-TR" sz="1500" dirty="0">
                        <a:latin typeface="Times New Roman" pitchFamily="18" charset="0"/>
                        <a:cs typeface="Times New Roman" pitchFamily="18" charset="0"/>
                      </a:endParaRPr>
                    </a:p>
                  </a:txBody>
                  <a:tcPr/>
                </a:tc>
                <a:tc>
                  <a:txBody>
                    <a:bodyPr/>
                    <a:lstStyle/>
                    <a:p>
                      <a:pPr algn="ctr"/>
                      <a:r>
                        <a:rPr lang="tr-TR" sz="1500" dirty="0" smtClean="0">
                          <a:latin typeface="Times New Roman" pitchFamily="18" charset="0"/>
                          <a:cs typeface="Times New Roman" pitchFamily="18" charset="0"/>
                        </a:rPr>
                        <a:t>5</a:t>
                      </a:r>
                      <a:endParaRPr lang="tr-TR" sz="1500" dirty="0">
                        <a:latin typeface="Times New Roman" pitchFamily="18" charset="0"/>
                        <a:cs typeface="Times New Roman" pitchFamily="18" charset="0"/>
                      </a:endParaRPr>
                    </a:p>
                  </a:txBody>
                  <a:tcPr/>
                </a:tc>
                <a:tc>
                  <a:txBody>
                    <a:bodyPr/>
                    <a:lstStyle/>
                    <a:p>
                      <a:pPr algn="ctr"/>
                      <a:r>
                        <a:rPr lang="tr-TR" sz="1500" dirty="0" smtClean="0">
                          <a:latin typeface="Times New Roman" pitchFamily="18" charset="0"/>
                          <a:cs typeface="Times New Roman" pitchFamily="18" charset="0"/>
                        </a:rPr>
                        <a:t>10.0</a:t>
                      </a:r>
                      <a:endParaRPr lang="tr-TR" sz="1500" dirty="0">
                        <a:latin typeface="Times New Roman" pitchFamily="18" charset="0"/>
                        <a:cs typeface="Times New Roman" pitchFamily="18" charset="0"/>
                      </a:endParaRPr>
                    </a:p>
                  </a:txBody>
                  <a:tcPr/>
                </a:tc>
                <a:tc>
                  <a:txBody>
                    <a:bodyPr/>
                    <a:lstStyle/>
                    <a:p>
                      <a:pPr algn="ctr"/>
                      <a:r>
                        <a:rPr lang="tr-TR" sz="1500" dirty="0" smtClean="0">
                          <a:latin typeface="Times New Roman" pitchFamily="18" charset="0"/>
                          <a:cs typeface="Times New Roman" pitchFamily="18" charset="0"/>
                        </a:rPr>
                        <a:t>5.0</a:t>
                      </a:r>
                      <a:endParaRPr lang="tr-TR" sz="1500" dirty="0">
                        <a:latin typeface="Times New Roman" pitchFamily="18" charset="0"/>
                        <a:cs typeface="Times New Roman" pitchFamily="18" charset="0"/>
                      </a:endParaRPr>
                    </a:p>
                  </a:txBody>
                  <a:tcPr/>
                </a:tc>
              </a:tr>
              <a:tr h="370840">
                <a:tc>
                  <a:txBody>
                    <a:bodyPr/>
                    <a:lstStyle/>
                    <a:p>
                      <a:pPr algn="ctr"/>
                      <a:r>
                        <a:rPr lang="tr-TR" sz="1500" dirty="0" smtClean="0">
                          <a:latin typeface="Times New Roman" pitchFamily="18" charset="0"/>
                          <a:cs typeface="Times New Roman" pitchFamily="18" charset="0"/>
                        </a:rPr>
                        <a:t>Mera</a:t>
                      </a:r>
                      <a:endParaRPr lang="tr-TR" sz="1500" dirty="0">
                        <a:latin typeface="Times New Roman" pitchFamily="18" charset="0"/>
                        <a:cs typeface="Times New Roman" pitchFamily="18" charset="0"/>
                      </a:endParaRPr>
                    </a:p>
                  </a:txBody>
                  <a:tcPr/>
                </a:tc>
                <a:tc>
                  <a:txBody>
                    <a:bodyPr/>
                    <a:lstStyle/>
                    <a:p>
                      <a:pPr algn="ctr"/>
                      <a:r>
                        <a:rPr lang="tr-TR" sz="1500" dirty="0" smtClean="0">
                          <a:latin typeface="Times New Roman" pitchFamily="18" charset="0"/>
                          <a:cs typeface="Times New Roman" pitchFamily="18" charset="0"/>
                        </a:rPr>
                        <a:t>2.5</a:t>
                      </a:r>
                      <a:endParaRPr lang="tr-TR" sz="1500" dirty="0">
                        <a:latin typeface="Times New Roman" pitchFamily="18" charset="0"/>
                        <a:cs typeface="Times New Roman" pitchFamily="18" charset="0"/>
                      </a:endParaRPr>
                    </a:p>
                  </a:txBody>
                  <a:tcPr/>
                </a:tc>
                <a:tc>
                  <a:txBody>
                    <a:bodyPr/>
                    <a:lstStyle/>
                    <a:p>
                      <a:pPr algn="ctr"/>
                      <a:r>
                        <a:rPr lang="tr-TR" sz="1500" dirty="0" smtClean="0">
                          <a:latin typeface="Times New Roman" pitchFamily="18" charset="0"/>
                          <a:cs typeface="Times New Roman" pitchFamily="18" charset="0"/>
                        </a:rPr>
                        <a:t>1.5</a:t>
                      </a:r>
                      <a:endParaRPr lang="tr-TR" sz="1500" dirty="0">
                        <a:latin typeface="Times New Roman" pitchFamily="18" charset="0"/>
                        <a:cs typeface="Times New Roman" pitchFamily="18" charset="0"/>
                      </a:endParaRPr>
                    </a:p>
                  </a:txBody>
                  <a:tcPr/>
                </a:tc>
                <a:tc>
                  <a:txBody>
                    <a:bodyPr/>
                    <a:lstStyle/>
                    <a:p>
                      <a:pPr algn="ctr"/>
                      <a:r>
                        <a:rPr lang="tr-TR" sz="1500" dirty="0" smtClean="0">
                          <a:latin typeface="Times New Roman" pitchFamily="18" charset="0"/>
                          <a:cs typeface="Times New Roman" pitchFamily="18" charset="0"/>
                        </a:rPr>
                        <a:t>3</a:t>
                      </a:r>
                      <a:endParaRPr lang="tr-TR" sz="1500" dirty="0">
                        <a:latin typeface="Times New Roman" pitchFamily="18" charset="0"/>
                        <a:cs typeface="Times New Roman" pitchFamily="18" charset="0"/>
                      </a:endParaRPr>
                    </a:p>
                  </a:txBody>
                  <a:tcPr/>
                </a:tc>
                <a:tc>
                  <a:txBody>
                    <a:bodyPr/>
                    <a:lstStyle/>
                    <a:p>
                      <a:pPr algn="ctr"/>
                      <a:r>
                        <a:rPr lang="tr-TR" sz="1500" dirty="0" smtClean="0">
                          <a:latin typeface="Times New Roman" pitchFamily="18" charset="0"/>
                          <a:cs typeface="Times New Roman" pitchFamily="18" charset="0"/>
                        </a:rPr>
                        <a:t>7.5</a:t>
                      </a:r>
                      <a:endParaRPr lang="tr-TR" sz="1500" dirty="0">
                        <a:latin typeface="Times New Roman" pitchFamily="18" charset="0"/>
                        <a:cs typeface="Times New Roman" pitchFamily="18" charset="0"/>
                      </a:endParaRPr>
                    </a:p>
                  </a:txBody>
                  <a:tcPr/>
                </a:tc>
                <a:tc>
                  <a:txBody>
                    <a:bodyPr/>
                    <a:lstStyle/>
                    <a:p>
                      <a:pPr algn="ctr"/>
                      <a:r>
                        <a:rPr lang="tr-TR" sz="1500" dirty="0" smtClean="0">
                          <a:latin typeface="Times New Roman" pitchFamily="18" charset="0"/>
                          <a:cs typeface="Times New Roman" pitchFamily="18" charset="0"/>
                        </a:rPr>
                        <a:t>4.5</a:t>
                      </a:r>
                      <a:endParaRPr lang="tr-TR" sz="1500" dirty="0">
                        <a:latin typeface="Times New Roman" pitchFamily="18" charset="0"/>
                        <a:cs typeface="Times New Roman" pitchFamily="18" charset="0"/>
                      </a:endParaRPr>
                    </a:p>
                  </a:txBody>
                  <a:tcPr/>
                </a:tc>
              </a:tr>
              <a:tr h="370840">
                <a:tc>
                  <a:txBody>
                    <a:bodyPr/>
                    <a:lstStyle/>
                    <a:p>
                      <a:pPr algn="ctr"/>
                      <a:r>
                        <a:rPr lang="tr-TR" sz="1500" dirty="0" smtClean="0">
                          <a:latin typeface="Times New Roman" pitchFamily="18" charset="0"/>
                          <a:cs typeface="Times New Roman" pitchFamily="18" charset="0"/>
                        </a:rPr>
                        <a:t>Akaryakıt</a:t>
                      </a:r>
                      <a:endParaRPr lang="tr-TR" sz="1500" dirty="0">
                        <a:latin typeface="Times New Roman" pitchFamily="18" charset="0"/>
                        <a:cs typeface="Times New Roman" pitchFamily="18" charset="0"/>
                      </a:endParaRPr>
                    </a:p>
                  </a:txBody>
                  <a:tcPr/>
                </a:tc>
                <a:tc>
                  <a:txBody>
                    <a:bodyPr/>
                    <a:lstStyle/>
                    <a:p>
                      <a:pPr algn="ctr"/>
                      <a:r>
                        <a:rPr lang="tr-TR" sz="1500" dirty="0" smtClean="0">
                          <a:latin typeface="Times New Roman" pitchFamily="18" charset="0"/>
                          <a:cs typeface="Times New Roman" pitchFamily="18" charset="0"/>
                        </a:rPr>
                        <a:t>2.5</a:t>
                      </a:r>
                      <a:endParaRPr lang="tr-TR" sz="1500" dirty="0">
                        <a:latin typeface="Times New Roman" pitchFamily="18" charset="0"/>
                        <a:cs typeface="Times New Roman" pitchFamily="18" charset="0"/>
                      </a:endParaRPr>
                    </a:p>
                  </a:txBody>
                  <a:tcPr/>
                </a:tc>
                <a:tc>
                  <a:txBody>
                    <a:bodyPr/>
                    <a:lstStyle/>
                    <a:p>
                      <a:pPr algn="ctr"/>
                      <a:r>
                        <a:rPr lang="tr-TR" sz="1500" dirty="0" smtClean="0">
                          <a:latin typeface="Times New Roman" pitchFamily="18" charset="0"/>
                          <a:cs typeface="Times New Roman" pitchFamily="18" charset="0"/>
                        </a:rPr>
                        <a:t>2.0</a:t>
                      </a:r>
                      <a:endParaRPr lang="tr-TR" sz="1500" dirty="0">
                        <a:latin typeface="Times New Roman" pitchFamily="18" charset="0"/>
                        <a:cs typeface="Times New Roman" pitchFamily="18" charset="0"/>
                      </a:endParaRPr>
                    </a:p>
                  </a:txBody>
                  <a:tcPr/>
                </a:tc>
                <a:tc>
                  <a:txBody>
                    <a:bodyPr/>
                    <a:lstStyle/>
                    <a:p>
                      <a:pPr algn="ctr"/>
                      <a:r>
                        <a:rPr lang="tr-TR" sz="1500" dirty="0" smtClean="0">
                          <a:latin typeface="Times New Roman" pitchFamily="18" charset="0"/>
                          <a:cs typeface="Times New Roman" pitchFamily="18" charset="0"/>
                        </a:rPr>
                        <a:t>3</a:t>
                      </a:r>
                      <a:endParaRPr lang="tr-TR" sz="1500" dirty="0">
                        <a:latin typeface="Times New Roman" pitchFamily="18" charset="0"/>
                        <a:cs typeface="Times New Roman" pitchFamily="18" charset="0"/>
                      </a:endParaRPr>
                    </a:p>
                  </a:txBody>
                  <a:tcPr/>
                </a:tc>
                <a:tc>
                  <a:txBody>
                    <a:bodyPr/>
                    <a:lstStyle/>
                    <a:p>
                      <a:pPr algn="ctr"/>
                      <a:r>
                        <a:rPr lang="tr-TR" sz="1500" dirty="0" smtClean="0">
                          <a:latin typeface="Times New Roman" pitchFamily="18" charset="0"/>
                          <a:cs typeface="Times New Roman" pitchFamily="18" charset="0"/>
                        </a:rPr>
                        <a:t>7.5</a:t>
                      </a:r>
                      <a:endParaRPr lang="tr-TR" sz="1500" dirty="0">
                        <a:latin typeface="Times New Roman" pitchFamily="18" charset="0"/>
                        <a:cs typeface="Times New Roman" pitchFamily="18" charset="0"/>
                      </a:endParaRPr>
                    </a:p>
                  </a:txBody>
                  <a:tcPr/>
                </a:tc>
                <a:tc>
                  <a:txBody>
                    <a:bodyPr/>
                    <a:lstStyle/>
                    <a:p>
                      <a:pPr algn="ctr"/>
                      <a:r>
                        <a:rPr lang="tr-TR" sz="1500" dirty="0" smtClean="0">
                          <a:latin typeface="Times New Roman" pitchFamily="18" charset="0"/>
                          <a:cs typeface="Times New Roman" pitchFamily="18" charset="0"/>
                        </a:rPr>
                        <a:t>6.0</a:t>
                      </a:r>
                      <a:endParaRPr lang="tr-TR" sz="1500" dirty="0">
                        <a:latin typeface="Times New Roman" pitchFamily="18" charset="0"/>
                        <a:cs typeface="Times New Roman" pitchFamily="18" charset="0"/>
                      </a:endParaRPr>
                    </a:p>
                  </a:txBody>
                  <a:tcPr/>
                </a:tc>
              </a:tr>
              <a:tr h="370840">
                <a:tc>
                  <a:txBody>
                    <a:bodyPr/>
                    <a:lstStyle/>
                    <a:p>
                      <a:pPr algn="ctr"/>
                      <a:r>
                        <a:rPr lang="tr-TR" sz="1500" dirty="0" smtClean="0">
                          <a:latin typeface="Times New Roman" pitchFamily="18" charset="0"/>
                          <a:cs typeface="Times New Roman" pitchFamily="18" charset="0"/>
                        </a:rPr>
                        <a:t>İnşaat Malzemesi</a:t>
                      </a:r>
                      <a:endParaRPr lang="tr-TR" sz="1500" dirty="0">
                        <a:latin typeface="Times New Roman" pitchFamily="18" charset="0"/>
                        <a:cs typeface="Times New Roman" pitchFamily="18" charset="0"/>
                      </a:endParaRPr>
                    </a:p>
                  </a:txBody>
                  <a:tcPr/>
                </a:tc>
                <a:tc>
                  <a:txBody>
                    <a:bodyPr/>
                    <a:lstStyle/>
                    <a:p>
                      <a:pPr algn="ctr"/>
                      <a:r>
                        <a:rPr lang="tr-TR" sz="1500" dirty="0" smtClean="0">
                          <a:latin typeface="Times New Roman" pitchFamily="18" charset="0"/>
                          <a:cs typeface="Times New Roman" pitchFamily="18" charset="0"/>
                        </a:rPr>
                        <a:t>3.0</a:t>
                      </a:r>
                      <a:endParaRPr lang="tr-TR" sz="1500" dirty="0">
                        <a:latin typeface="Times New Roman" pitchFamily="18" charset="0"/>
                        <a:cs typeface="Times New Roman" pitchFamily="18" charset="0"/>
                      </a:endParaRPr>
                    </a:p>
                  </a:txBody>
                  <a:tcPr/>
                </a:tc>
                <a:tc>
                  <a:txBody>
                    <a:bodyPr/>
                    <a:lstStyle/>
                    <a:p>
                      <a:pPr algn="ctr"/>
                      <a:r>
                        <a:rPr lang="tr-TR" sz="1500" dirty="0" smtClean="0">
                          <a:latin typeface="Times New Roman" pitchFamily="18" charset="0"/>
                          <a:cs typeface="Times New Roman" pitchFamily="18" charset="0"/>
                        </a:rPr>
                        <a:t>2.0</a:t>
                      </a:r>
                      <a:endParaRPr lang="tr-TR" sz="1500" dirty="0">
                        <a:latin typeface="Times New Roman" pitchFamily="18" charset="0"/>
                        <a:cs typeface="Times New Roman" pitchFamily="18" charset="0"/>
                      </a:endParaRPr>
                    </a:p>
                  </a:txBody>
                  <a:tcPr/>
                </a:tc>
                <a:tc>
                  <a:txBody>
                    <a:bodyPr/>
                    <a:lstStyle/>
                    <a:p>
                      <a:pPr algn="ctr"/>
                      <a:r>
                        <a:rPr lang="tr-TR" sz="1500" dirty="0" smtClean="0">
                          <a:latin typeface="Times New Roman" pitchFamily="18" charset="0"/>
                          <a:cs typeface="Times New Roman" pitchFamily="18" charset="0"/>
                        </a:rPr>
                        <a:t>1</a:t>
                      </a:r>
                      <a:endParaRPr lang="tr-TR" sz="1500" dirty="0">
                        <a:latin typeface="Times New Roman" pitchFamily="18" charset="0"/>
                        <a:cs typeface="Times New Roman" pitchFamily="18" charset="0"/>
                      </a:endParaRPr>
                    </a:p>
                  </a:txBody>
                  <a:tcPr/>
                </a:tc>
                <a:tc>
                  <a:txBody>
                    <a:bodyPr/>
                    <a:lstStyle/>
                    <a:p>
                      <a:pPr algn="ctr"/>
                      <a:r>
                        <a:rPr lang="tr-TR" sz="1500" dirty="0" smtClean="0">
                          <a:latin typeface="Times New Roman" pitchFamily="18" charset="0"/>
                          <a:cs typeface="Times New Roman" pitchFamily="18" charset="0"/>
                        </a:rPr>
                        <a:t>3.0</a:t>
                      </a:r>
                      <a:endParaRPr lang="tr-TR" sz="1500" dirty="0">
                        <a:latin typeface="Times New Roman" pitchFamily="18" charset="0"/>
                        <a:cs typeface="Times New Roman" pitchFamily="18" charset="0"/>
                      </a:endParaRPr>
                    </a:p>
                  </a:txBody>
                  <a:tcPr/>
                </a:tc>
                <a:tc>
                  <a:txBody>
                    <a:bodyPr/>
                    <a:lstStyle/>
                    <a:p>
                      <a:pPr algn="ctr"/>
                      <a:r>
                        <a:rPr lang="tr-TR" sz="1500" dirty="0" smtClean="0">
                          <a:latin typeface="Times New Roman" pitchFamily="18" charset="0"/>
                          <a:cs typeface="Times New Roman" pitchFamily="18" charset="0"/>
                        </a:rPr>
                        <a:t>2.0</a:t>
                      </a:r>
                      <a:endParaRPr lang="tr-TR" sz="1500" dirty="0">
                        <a:latin typeface="Times New Roman" pitchFamily="18" charset="0"/>
                        <a:cs typeface="Times New Roman" pitchFamily="18" charset="0"/>
                      </a:endParaRPr>
                    </a:p>
                  </a:txBody>
                  <a:tcPr/>
                </a:tc>
              </a:tr>
              <a:tr h="370840">
                <a:tc>
                  <a:txBody>
                    <a:bodyPr/>
                    <a:lstStyle/>
                    <a:p>
                      <a:pPr algn="ctr"/>
                      <a:r>
                        <a:rPr lang="tr-TR" sz="1500" dirty="0" smtClean="0">
                          <a:latin typeface="Times New Roman" pitchFamily="18" charset="0"/>
                          <a:cs typeface="Times New Roman" pitchFamily="18" charset="0"/>
                        </a:rPr>
                        <a:t>Toplam</a:t>
                      </a:r>
                      <a:endParaRPr lang="tr-TR" sz="1500" dirty="0">
                        <a:latin typeface="Times New Roman" pitchFamily="18" charset="0"/>
                        <a:cs typeface="Times New Roman" pitchFamily="18" charset="0"/>
                      </a:endParaRPr>
                    </a:p>
                  </a:txBody>
                  <a:tcPr/>
                </a:tc>
                <a:tc>
                  <a:txBody>
                    <a:bodyPr/>
                    <a:lstStyle/>
                    <a:p>
                      <a:pPr algn="ctr"/>
                      <a:endParaRPr lang="tr-TR" sz="1500">
                        <a:latin typeface="Times New Roman" pitchFamily="18" charset="0"/>
                        <a:cs typeface="Times New Roman" pitchFamily="18" charset="0"/>
                      </a:endParaRPr>
                    </a:p>
                  </a:txBody>
                  <a:tcPr/>
                </a:tc>
                <a:tc>
                  <a:txBody>
                    <a:bodyPr/>
                    <a:lstStyle/>
                    <a:p>
                      <a:pPr algn="ctr"/>
                      <a:endParaRPr lang="tr-TR" sz="1500">
                        <a:latin typeface="Times New Roman" pitchFamily="18" charset="0"/>
                        <a:cs typeface="Times New Roman" pitchFamily="18" charset="0"/>
                      </a:endParaRPr>
                    </a:p>
                  </a:txBody>
                  <a:tcPr/>
                </a:tc>
                <a:tc>
                  <a:txBody>
                    <a:bodyPr/>
                    <a:lstStyle/>
                    <a:p>
                      <a:pPr algn="ctr"/>
                      <a:endParaRPr lang="tr-TR" sz="1500">
                        <a:latin typeface="Times New Roman" pitchFamily="18" charset="0"/>
                        <a:cs typeface="Times New Roman" pitchFamily="18" charset="0"/>
                      </a:endParaRPr>
                    </a:p>
                  </a:txBody>
                  <a:tcPr/>
                </a:tc>
                <a:tc>
                  <a:txBody>
                    <a:bodyPr/>
                    <a:lstStyle/>
                    <a:p>
                      <a:pPr algn="ctr"/>
                      <a:r>
                        <a:rPr lang="tr-TR" sz="1500" dirty="0" smtClean="0">
                          <a:latin typeface="Times New Roman" pitchFamily="18" charset="0"/>
                          <a:cs typeface="Times New Roman" pitchFamily="18" charset="0"/>
                        </a:rPr>
                        <a:t>29.0</a:t>
                      </a:r>
                      <a:endParaRPr lang="tr-TR" sz="1500" dirty="0">
                        <a:latin typeface="Times New Roman" pitchFamily="18" charset="0"/>
                        <a:cs typeface="Times New Roman" pitchFamily="18" charset="0"/>
                      </a:endParaRPr>
                    </a:p>
                  </a:txBody>
                  <a:tcPr/>
                </a:tc>
                <a:tc>
                  <a:txBody>
                    <a:bodyPr/>
                    <a:lstStyle/>
                    <a:p>
                      <a:pPr algn="ctr"/>
                      <a:r>
                        <a:rPr lang="tr-TR" sz="1500" dirty="0" smtClean="0">
                          <a:latin typeface="Times New Roman" pitchFamily="18" charset="0"/>
                          <a:cs typeface="Times New Roman" pitchFamily="18" charset="0"/>
                        </a:rPr>
                        <a:t>22.5</a:t>
                      </a:r>
                      <a:endParaRPr lang="tr-TR" sz="1500" dirty="0">
                        <a:latin typeface="Times New Roman" pitchFamily="18" charset="0"/>
                        <a:cs typeface="Times New Roman" pitchFamily="18" charset="0"/>
                      </a:endParaRPr>
                    </a:p>
                  </a:txBody>
                  <a:tcPr/>
                </a:tc>
              </a:tr>
            </a:tbl>
          </a:graphicData>
        </a:graphic>
      </p:graphicFrame>
      <p:sp>
        <p:nvSpPr>
          <p:cNvPr id="7" name="6 Metin kutusu"/>
          <p:cNvSpPr txBox="1"/>
          <p:nvPr/>
        </p:nvSpPr>
        <p:spPr>
          <a:xfrm>
            <a:off x="1571604" y="4643446"/>
            <a:ext cx="7215238" cy="646331"/>
          </a:xfrm>
          <a:prstGeom prst="rect">
            <a:avLst/>
          </a:prstGeom>
          <a:noFill/>
        </p:spPr>
        <p:txBody>
          <a:bodyPr wrap="square" rtlCol="0">
            <a:spAutoFit/>
          </a:bodyPr>
          <a:lstStyle/>
          <a:p>
            <a:pPr algn="just"/>
            <a:r>
              <a:rPr lang="tr-TR" dirty="0" smtClean="0">
                <a:latin typeface="Times New Roman" pitchFamily="18" charset="0"/>
                <a:cs typeface="Times New Roman" pitchFamily="18" charset="0"/>
              </a:rPr>
              <a:t>Yapılan işlemler neticesinde iki iskan merkezinden en az maliyetli olan (Y) merkezidir.  Maliyet açısından (Y) merkezi tercih edilmelidir. </a:t>
            </a:r>
            <a:endParaRPr lang="tr-TR"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571480"/>
            <a:ext cx="7498080" cy="5857916"/>
          </a:xfrm>
        </p:spPr>
        <p:txBody>
          <a:bodyPr>
            <a:normAutofit/>
          </a:bodyPr>
          <a:lstStyle/>
          <a:p>
            <a:pPr algn="just">
              <a:lnSpc>
                <a:spcPct val="150000"/>
              </a:lnSpc>
              <a:buFont typeface="Wingdings" pitchFamily="2" charset="2"/>
              <a:buChar char="Ø"/>
            </a:pPr>
            <a:r>
              <a:rPr lang="tr-TR" sz="1800" dirty="0" smtClean="0">
                <a:latin typeface="Times New Roman" pitchFamily="18" charset="0"/>
                <a:cs typeface="Times New Roman" pitchFamily="18" charset="0"/>
              </a:rPr>
              <a:t>Bir diğer seçim işlemi de yine ekonomik analize dayalıdır ( </a:t>
            </a:r>
            <a:r>
              <a:rPr lang="tr-TR" sz="1800" dirty="0" err="1" smtClean="0">
                <a:latin typeface="Times New Roman" pitchFamily="18" charset="0"/>
                <a:cs typeface="Times New Roman" pitchFamily="18" charset="0"/>
              </a:rPr>
              <a:t>Ricci</a:t>
            </a:r>
            <a:r>
              <a:rPr lang="tr-TR" sz="1800" dirty="0" smtClean="0">
                <a:latin typeface="Times New Roman" pitchFamily="18" charset="0"/>
                <a:cs typeface="Times New Roman" pitchFamily="18" charset="0"/>
              </a:rPr>
              <a:t>, 1969). Burada tarımsal işletmelerde kullanılan arazinin belirli bir merkeze göre ağırlıklı değerlendirmesi yapılır. Bu merkez öyle saptanmalıdır ki bir koordinat sisteminin dört ayrı kesimindeki ağırlıklı değerler birbirine eşit olsun sağlayan koordinat sisteminin merkezi iskan merkezi olarak seçilir. Bu işlemde kullanılacak eşitlik şu şekildedir;</a:t>
            </a:r>
          </a:p>
          <a:p>
            <a:pPr algn="ctr">
              <a:lnSpc>
                <a:spcPct val="150000"/>
              </a:lnSpc>
              <a:buFont typeface="Wingdings" pitchFamily="2" charset="2"/>
              <a:buChar char="Ø"/>
            </a:pPr>
            <a:r>
              <a:rPr lang="tr-TR" sz="1800" dirty="0" err="1" smtClean="0">
                <a:latin typeface="Times New Roman" pitchFamily="18" charset="0"/>
                <a:cs typeface="Times New Roman" pitchFamily="18" charset="0"/>
              </a:rPr>
              <a:t>A</a:t>
            </a:r>
            <a:r>
              <a:rPr lang="tr-TR" sz="1600" dirty="0" err="1" smtClean="0">
                <a:latin typeface="Times New Roman" pitchFamily="18" charset="0"/>
                <a:cs typeface="Times New Roman" pitchFamily="18" charset="0"/>
              </a:rPr>
              <a:t>i</a:t>
            </a:r>
            <a:r>
              <a:rPr lang="tr-TR" sz="1800" dirty="0" smtClean="0">
                <a:latin typeface="Times New Roman" pitchFamily="18" charset="0"/>
                <a:cs typeface="Times New Roman" pitchFamily="18" charset="0"/>
              </a:rPr>
              <a:t> = </a:t>
            </a:r>
            <a:r>
              <a:rPr lang="tr-TR" sz="1800" dirty="0" err="1" smtClean="0">
                <a:latin typeface="Times New Roman" pitchFamily="18" charset="0"/>
                <a:cs typeface="Times New Roman" pitchFamily="18" charset="0"/>
              </a:rPr>
              <a:t>Qi</a:t>
            </a:r>
            <a:r>
              <a:rPr lang="tr-TR" sz="1800" dirty="0" smtClean="0">
                <a:latin typeface="Times New Roman" pitchFamily="18" charset="0"/>
                <a:cs typeface="Times New Roman" pitchFamily="18" charset="0"/>
              </a:rPr>
              <a:t>.C + </a:t>
            </a:r>
            <a:r>
              <a:rPr lang="tr-TR" sz="1800" dirty="0" err="1" smtClean="0">
                <a:latin typeface="Times New Roman" pitchFamily="18" charset="0"/>
                <a:cs typeface="Times New Roman" pitchFamily="18" charset="0"/>
              </a:rPr>
              <a:t>Ni</a:t>
            </a:r>
            <a:r>
              <a:rPr lang="tr-TR" sz="1800" dirty="0" smtClean="0">
                <a:latin typeface="Times New Roman" pitchFamily="18" charset="0"/>
                <a:cs typeface="Times New Roman" pitchFamily="18" charset="0"/>
              </a:rPr>
              <a:t>.S + Mi.t</a:t>
            </a:r>
          </a:p>
          <a:p>
            <a:pPr algn="just">
              <a:lnSpc>
                <a:spcPct val="150000"/>
              </a:lnSpc>
              <a:buFont typeface="Wingdings" pitchFamily="2" charset="2"/>
              <a:buChar char="Ø"/>
            </a:pPr>
            <a:r>
              <a:rPr lang="tr-TR" sz="1800" dirty="0" smtClean="0">
                <a:latin typeface="Times New Roman" pitchFamily="18" charset="0"/>
                <a:cs typeface="Times New Roman" pitchFamily="18" charset="0"/>
              </a:rPr>
              <a:t>Burada;</a:t>
            </a:r>
          </a:p>
          <a:p>
            <a:pPr lvl="1" algn="just">
              <a:lnSpc>
                <a:spcPct val="150000"/>
              </a:lnSpc>
              <a:buFont typeface="Wingdings" pitchFamily="2" charset="2"/>
              <a:buChar char="Ø"/>
            </a:pPr>
            <a:r>
              <a:rPr lang="tr-TR" sz="1600" dirty="0" err="1" smtClean="0">
                <a:latin typeface="Times New Roman" pitchFamily="18" charset="0"/>
                <a:cs typeface="Times New Roman" pitchFamily="18" charset="0"/>
              </a:rPr>
              <a:t>Ai</a:t>
            </a:r>
            <a:r>
              <a:rPr lang="tr-TR" sz="1600" dirty="0" smtClean="0">
                <a:latin typeface="Times New Roman" pitchFamily="18" charset="0"/>
                <a:cs typeface="Times New Roman" pitchFamily="18" charset="0"/>
              </a:rPr>
              <a:t>: Her parsel alan için toplam maliyet</a:t>
            </a:r>
          </a:p>
          <a:p>
            <a:pPr lvl="1" algn="just">
              <a:lnSpc>
                <a:spcPct val="150000"/>
              </a:lnSpc>
              <a:buFont typeface="Wingdings" pitchFamily="2" charset="2"/>
              <a:buChar char="Ø"/>
            </a:pPr>
            <a:r>
              <a:rPr lang="tr-TR" sz="1600" dirty="0" err="1" smtClean="0">
                <a:latin typeface="Times New Roman" pitchFamily="18" charset="0"/>
                <a:cs typeface="Times New Roman" pitchFamily="18" charset="0"/>
              </a:rPr>
              <a:t>Qi</a:t>
            </a:r>
            <a:r>
              <a:rPr lang="tr-TR" sz="1600" dirty="0" smtClean="0">
                <a:latin typeface="Times New Roman" pitchFamily="18" charset="0"/>
                <a:cs typeface="Times New Roman" pitchFamily="18" charset="0"/>
              </a:rPr>
              <a:t>: Üretim miktarı</a:t>
            </a:r>
          </a:p>
          <a:p>
            <a:pPr lvl="1" algn="just">
              <a:lnSpc>
                <a:spcPct val="150000"/>
              </a:lnSpc>
              <a:buFont typeface="Wingdings" pitchFamily="2" charset="2"/>
              <a:buChar char="Ø"/>
            </a:pPr>
            <a:r>
              <a:rPr lang="tr-TR" sz="1600" dirty="0" err="1" smtClean="0">
                <a:latin typeface="Times New Roman" pitchFamily="18" charset="0"/>
                <a:cs typeface="Times New Roman" pitchFamily="18" charset="0"/>
              </a:rPr>
              <a:t>Ni</a:t>
            </a:r>
            <a:r>
              <a:rPr lang="tr-TR" sz="1600" dirty="0" smtClean="0">
                <a:latin typeface="Times New Roman" pitchFamily="18" charset="0"/>
                <a:cs typeface="Times New Roman" pitchFamily="18" charset="0"/>
              </a:rPr>
              <a:t>: Yıllık işgücü saati</a:t>
            </a:r>
          </a:p>
          <a:p>
            <a:pPr lvl="1" algn="just">
              <a:lnSpc>
                <a:spcPct val="150000"/>
              </a:lnSpc>
              <a:buFont typeface="Wingdings" pitchFamily="2" charset="2"/>
              <a:buChar char="Ø"/>
            </a:pPr>
            <a:r>
              <a:rPr lang="tr-TR" sz="1600" dirty="0" smtClean="0">
                <a:latin typeface="Times New Roman" pitchFamily="18" charset="0"/>
                <a:cs typeface="Times New Roman" pitchFamily="18" charset="0"/>
              </a:rPr>
              <a:t>Mi: Yıllık makine gücü saati,</a:t>
            </a:r>
          </a:p>
          <a:p>
            <a:pPr lvl="1" algn="just">
              <a:lnSpc>
                <a:spcPct val="150000"/>
              </a:lnSpc>
              <a:buFont typeface="Wingdings" pitchFamily="2" charset="2"/>
              <a:buChar char="Ø"/>
            </a:pPr>
            <a:r>
              <a:rPr lang="tr-TR" sz="1600" dirty="0" smtClean="0">
                <a:latin typeface="Times New Roman" pitchFamily="18" charset="0"/>
                <a:cs typeface="Times New Roman" pitchFamily="18" charset="0"/>
              </a:rPr>
              <a:t>C, S, t = Birim saat maliyeti</a:t>
            </a:r>
            <a:endParaRPr lang="tr-TR" sz="16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4500" dirty="0" smtClean="0">
                <a:latin typeface="Times New Roman" pitchFamily="18" charset="0"/>
                <a:cs typeface="Times New Roman" pitchFamily="18" charset="0"/>
              </a:rPr>
              <a:t>Köy İskan Alan Büyüklüğü</a:t>
            </a:r>
            <a:endParaRPr lang="tr-TR" sz="4500"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algn="just">
              <a:lnSpc>
                <a:spcPct val="150000"/>
              </a:lnSpc>
              <a:buFont typeface="Wingdings" pitchFamily="2" charset="2"/>
              <a:buChar char="Ø"/>
            </a:pPr>
            <a:r>
              <a:rPr lang="tr-TR" sz="1800" dirty="0" smtClean="0">
                <a:latin typeface="Times New Roman" pitchFamily="18" charset="0"/>
                <a:cs typeface="Times New Roman" pitchFamily="18" charset="0"/>
              </a:rPr>
              <a:t>Köy iskan alanının büyüklüğü tarım işletmelerinin tipine (</a:t>
            </a:r>
            <a:r>
              <a:rPr lang="tr-TR" sz="1800" dirty="0" err="1" smtClean="0">
                <a:latin typeface="Times New Roman" pitchFamily="18" charset="0"/>
                <a:cs typeface="Times New Roman" pitchFamily="18" charset="0"/>
              </a:rPr>
              <a:t>monokültür</a:t>
            </a:r>
            <a:r>
              <a:rPr lang="tr-TR" sz="1800" dirty="0" smtClean="0">
                <a:latin typeface="Times New Roman" pitchFamily="18" charset="0"/>
                <a:cs typeface="Times New Roman" pitchFamily="18" charset="0"/>
              </a:rPr>
              <a:t> tarım, </a:t>
            </a:r>
            <a:r>
              <a:rPr lang="tr-TR" sz="1800" dirty="0" err="1" smtClean="0">
                <a:latin typeface="Times New Roman" pitchFamily="18" charset="0"/>
                <a:cs typeface="Times New Roman" pitchFamily="18" charset="0"/>
              </a:rPr>
              <a:t>polikültür</a:t>
            </a:r>
            <a:r>
              <a:rPr lang="tr-TR" sz="1800" dirty="0" smtClean="0">
                <a:latin typeface="Times New Roman" pitchFamily="18" charset="0"/>
                <a:cs typeface="Times New Roman" pitchFamily="18" charset="0"/>
              </a:rPr>
              <a:t> tarım ve ihtisaslaşmış işletmeler), seçilecek yerleşme dokusuna (dağınık, yarı dağınık veya toplu) bağlıdır. Bu nedenle her yerleşme dokusu için farklı bir büyüklük söz konusu olabilir. </a:t>
            </a:r>
          </a:p>
          <a:p>
            <a:pPr algn="just">
              <a:lnSpc>
                <a:spcPct val="150000"/>
              </a:lnSpc>
              <a:buFont typeface="Wingdings" pitchFamily="2" charset="2"/>
              <a:buChar char="Ø"/>
            </a:pPr>
            <a:r>
              <a:rPr lang="tr-TR" sz="1800" dirty="0" smtClean="0">
                <a:latin typeface="Times New Roman" pitchFamily="18" charset="0"/>
                <a:cs typeface="Times New Roman" pitchFamily="18" charset="0"/>
              </a:rPr>
              <a:t>Genel olarak, bir iskan alanının büyüklüğünün belirlenmesinde üç ana etmen dikkate alınır ( Sayın, 1962). Bunlar;</a:t>
            </a:r>
          </a:p>
          <a:p>
            <a:pPr marL="745236" lvl="1" indent="-342900" algn="just">
              <a:lnSpc>
                <a:spcPct val="150000"/>
              </a:lnSpc>
              <a:buFont typeface="+mj-lt"/>
              <a:buAutoNum type="arabicPeriod"/>
            </a:pPr>
            <a:r>
              <a:rPr lang="tr-TR" sz="1600" dirty="0" smtClean="0">
                <a:latin typeface="Times New Roman" pitchFamily="18" charset="0"/>
                <a:cs typeface="Times New Roman" pitchFamily="18" charset="0"/>
              </a:rPr>
              <a:t>Parsel büyüklüğü</a:t>
            </a:r>
          </a:p>
          <a:p>
            <a:pPr marL="745236" lvl="1" indent="-342900" algn="just">
              <a:lnSpc>
                <a:spcPct val="150000"/>
              </a:lnSpc>
              <a:buFont typeface="+mj-lt"/>
              <a:buAutoNum type="arabicPeriod"/>
            </a:pPr>
            <a:r>
              <a:rPr lang="tr-TR" sz="1600" dirty="0" smtClean="0">
                <a:latin typeface="Times New Roman" pitchFamily="18" charset="0"/>
                <a:cs typeface="Times New Roman" pitchFamily="18" charset="0"/>
              </a:rPr>
              <a:t>Altyapı hizmetleri için gerekli alan</a:t>
            </a:r>
          </a:p>
          <a:p>
            <a:pPr marL="745236" lvl="1" indent="-342900" algn="just">
              <a:lnSpc>
                <a:spcPct val="150000"/>
              </a:lnSpc>
              <a:buFont typeface="+mj-lt"/>
              <a:buAutoNum type="arabicPeriod"/>
            </a:pPr>
            <a:r>
              <a:rPr lang="tr-TR" sz="1600" dirty="0" smtClean="0">
                <a:latin typeface="Times New Roman" pitchFamily="18" charset="0"/>
                <a:cs typeface="Times New Roman" pitchFamily="18" charset="0"/>
              </a:rPr>
              <a:t>Gelişme alanlarıdır.</a:t>
            </a:r>
            <a:endParaRPr lang="tr-TR" sz="16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0"/>
            <a:ext cx="7498080" cy="6858000"/>
          </a:xfrm>
        </p:spPr>
        <p:txBody>
          <a:bodyPr>
            <a:normAutofit/>
          </a:bodyPr>
          <a:lstStyle/>
          <a:p>
            <a:pPr algn="just">
              <a:lnSpc>
                <a:spcPct val="150000"/>
              </a:lnSpc>
              <a:buFont typeface="Wingdings" pitchFamily="2" charset="2"/>
              <a:buChar char="Ø"/>
            </a:pPr>
            <a:r>
              <a:rPr lang="tr-TR" sz="1800" dirty="0" smtClean="0">
                <a:latin typeface="Times New Roman" pitchFamily="18" charset="0"/>
                <a:cs typeface="Times New Roman" pitchFamily="18" charset="0"/>
              </a:rPr>
              <a:t>Bu üç faktörü bir eşitlikte de göstermemiz mümkündür: </a:t>
            </a:r>
          </a:p>
          <a:p>
            <a:pPr lvl="1" algn="just">
              <a:lnSpc>
                <a:spcPct val="150000"/>
              </a:lnSpc>
              <a:buFont typeface="Wingdings" pitchFamily="2" charset="2"/>
              <a:buChar char="Ø"/>
            </a:pPr>
            <a:r>
              <a:rPr lang="tr-TR" sz="1600" b="1" i="1" dirty="0" smtClean="0">
                <a:latin typeface="Times New Roman" pitchFamily="18" charset="0"/>
                <a:cs typeface="Times New Roman" pitchFamily="18" charset="0"/>
              </a:rPr>
              <a:t>Toplam yerleşim  alanı  = İşletme merkezi için gerekli parsel alanı + Altyapı hizmetleri için alan + Gelişme alanı</a:t>
            </a:r>
          </a:p>
          <a:p>
            <a:pPr marL="425196" indent="-342900" algn="just">
              <a:lnSpc>
                <a:spcPct val="150000"/>
              </a:lnSpc>
              <a:buFont typeface="+mj-lt"/>
              <a:buAutoNum type="arabicPeriod"/>
            </a:pPr>
            <a:r>
              <a:rPr lang="tr-TR" sz="1800" b="1" i="1" dirty="0" smtClean="0">
                <a:latin typeface="Times New Roman" pitchFamily="18" charset="0"/>
                <a:cs typeface="Times New Roman" pitchFamily="18" charset="0"/>
              </a:rPr>
              <a:t>Parsel büyüklüğü:</a:t>
            </a:r>
            <a:r>
              <a:rPr lang="tr-TR" sz="1800" dirty="0" smtClean="0">
                <a:latin typeface="Times New Roman" pitchFamily="18" charset="0"/>
                <a:cs typeface="Times New Roman" pitchFamily="18" charset="0"/>
              </a:rPr>
              <a:t> Zirai ekonomist veya bu konudaki bir uzman tarafından belirlenecek işletme tipi ve genişliğine göre ortalama metrekare olarak hesaplanır. Bu olmadığı takdirde;</a:t>
            </a:r>
          </a:p>
          <a:p>
            <a:pPr marL="699516" lvl="1" indent="-342900" algn="just">
              <a:lnSpc>
                <a:spcPct val="150000"/>
              </a:lnSpc>
              <a:buFont typeface="+mj-lt"/>
              <a:buAutoNum type="alphaLcParenR"/>
            </a:pPr>
            <a:r>
              <a:rPr lang="tr-TR" sz="1600" i="1" dirty="0" smtClean="0">
                <a:latin typeface="Times New Roman" pitchFamily="18" charset="0"/>
                <a:cs typeface="Times New Roman" pitchFamily="18" charset="0"/>
              </a:rPr>
              <a:t>Her aile için ortalama 1.0 – 2.5 da büyüklüğünde bir parsel alanı ayrılabilir.</a:t>
            </a:r>
          </a:p>
          <a:p>
            <a:pPr marL="699516" lvl="1" indent="-342900" algn="just">
              <a:lnSpc>
                <a:spcPct val="150000"/>
              </a:lnSpc>
              <a:buFont typeface="+mj-lt"/>
              <a:buAutoNum type="alphaLcParenR"/>
            </a:pPr>
            <a:r>
              <a:rPr lang="tr-TR" sz="1600" i="1" dirty="0" smtClean="0">
                <a:latin typeface="Times New Roman" pitchFamily="18" charset="0"/>
                <a:cs typeface="Times New Roman" pitchFamily="18" charset="0"/>
              </a:rPr>
              <a:t>Yerleşim alanı küçükse yukarıdaki değerler 0.4 – 0.6 da ‘a kadar düşürülebilir</a:t>
            </a:r>
            <a:r>
              <a:rPr lang="tr-TR" sz="1600" b="1" i="1" dirty="0" smtClean="0">
                <a:latin typeface="Times New Roman" pitchFamily="18" charset="0"/>
                <a:cs typeface="Times New Roman" pitchFamily="18" charset="0"/>
              </a:rPr>
              <a:t>.</a:t>
            </a:r>
          </a:p>
          <a:p>
            <a:pPr marL="425196" indent="-342900" algn="just">
              <a:lnSpc>
                <a:spcPct val="150000"/>
              </a:lnSpc>
              <a:buFont typeface="+mj-lt"/>
              <a:buAutoNum type="arabicPeriod"/>
            </a:pPr>
            <a:r>
              <a:rPr lang="tr-TR" sz="1800" b="1" i="1" dirty="0" smtClean="0">
                <a:latin typeface="Times New Roman" pitchFamily="18" charset="0"/>
                <a:cs typeface="Times New Roman" pitchFamily="18" charset="0"/>
              </a:rPr>
              <a:t>Altyapı hizmet alanı: </a:t>
            </a:r>
            <a:r>
              <a:rPr lang="tr-TR" sz="1800" dirty="0" smtClean="0">
                <a:latin typeface="Times New Roman" pitchFamily="18" charset="0"/>
                <a:cs typeface="Times New Roman" pitchFamily="18" charset="0"/>
              </a:rPr>
              <a:t>Köy içi yollar, yeşil alanlar, sosyal, kültürel ve ekonomik amaçlı hizmetler için ayrılacak alan büyüklüğünün belirlenmesi bir projeleme çalışmasıdır. Proje çalışması olmadığı hallerde pratik olarak altyapı hizmetleri için gerekli alan büyüklüğüne hane sayısı temel alınarak saptanabilir. Buna göre;</a:t>
            </a:r>
          </a:p>
          <a:p>
            <a:pPr marL="756666" lvl="1" indent="-400050" algn="just">
              <a:lnSpc>
                <a:spcPct val="150000"/>
              </a:lnSpc>
              <a:buFont typeface="+mj-lt"/>
              <a:buAutoNum type="romanUcPeriod"/>
            </a:pPr>
            <a:r>
              <a:rPr lang="tr-TR" sz="1400" b="1" i="1" dirty="0" smtClean="0">
                <a:latin typeface="Times New Roman" pitchFamily="18" charset="0"/>
                <a:cs typeface="Times New Roman" pitchFamily="18" charset="0"/>
              </a:rPr>
              <a:t>75 haneden az olan küçük yerleşmelerde aile başına 600 metrekare</a:t>
            </a:r>
          </a:p>
          <a:p>
            <a:pPr marL="756666" lvl="1" indent="-400050" algn="just">
              <a:lnSpc>
                <a:spcPct val="150000"/>
              </a:lnSpc>
              <a:buFont typeface="+mj-lt"/>
              <a:buAutoNum type="romanUcPeriod"/>
            </a:pPr>
            <a:r>
              <a:rPr lang="tr-TR" sz="1400" b="1" i="1" dirty="0" smtClean="0">
                <a:latin typeface="Times New Roman" pitchFamily="18" charset="0"/>
                <a:cs typeface="Times New Roman" pitchFamily="18" charset="0"/>
              </a:rPr>
              <a:t>75 haneden çok olan büyük yerleşmelerde aile başına 500 metrekare olacak şekilde saptanabilir.</a:t>
            </a:r>
          </a:p>
          <a:p>
            <a:pPr marL="756666" lvl="1" indent="-400050" algn="just">
              <a:lnSpc>
                <a:spcPct val="150000"/>
              </a:lnSpc>
              <a:buFont typeface="+mj-lt"/>
              <a:buAutoNum type="romanUcPeriod"/>
            </a:pPr>
            <a:endParaRPr lang="tr-TR" sz="1400" b="1" i="1"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94</TotalTime>
  <Words>850</Words>
  <Application>Microsoft Office PowerPoint</Application>
  <PresentationFormat>Ekran Gösterisi (4:3)</PresentationFormat>
  <Paragraphs>86</Paragraphs>
  <Slides>12</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12</vt:i4>
      </vt:variant>
    </vt:vector>
  </HeadingPairs>
  <TitlesOfParts>
    <vt:vector size="19" baseType="lpstr">
      <vt:lpstr>Calibri</vt:lpstr>
      <vt:lpstr>Gill Sans MT</vt:lpstr>
      <vt:lpstr>Times New Roman</vt:lpstr>
      <vt:lpstr>Verdana</vt:lpstr>
      <vt:lpstr>Wingdings</vt:lpstr>
      <vt:lpstr>Wingdings 2</vt:lpstr>
      <vt:lpstr>Gündönümü</vt:lpstr>
      <vt:lpstr>KIRSAL ALTYAPI VE ÇEVRE</vt:lpstr>
      <vt:lpstr> KÖY FİZİKİ PLANLAMASI</vt:lpstr>
      <vt:lpstr>PowerPoint Sunusu</vt:lpstr>
      <vt:lpstr>PowerPoint Sunusu</vt:lpstr>
      <vt:lpstr>PowerPoint Sunusu</vt:lpstr>
      <vt:lpstr>PowerPoint Sunusu</vt:lpstr>
      <vt:lpstr>PowerPoint Sunusu</vt:lpstr>
      <vt:lpstr>Köy İskan Alan Büyüklüğü</vt:lpstr>
      <vt:lpstr>PowerPoint Sunusu</vt:lpstr>
      <vt:lpstr>Kırsal Alanın Tasarım İlkeleri</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KÖY FİZİKİ PLANLAMASI</dc:title>
  <dc:creator>ASUS PC</dc:creator>
  <cp:lastModifiedBy>user</cp:lastModifiedBy>
  <cp:revision>13</cp:revision>
  <dcterms:created xsi:type="dcterms:W3CDTF">2020-10-04T10:12:56Z</dcterms:created>
  <dcterms:modified xsi:type="dcterms:W3CDTF">2020-11-16T05:19:26Z</dcterms:modified>
</cp:coreProperties>
</file>