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0" r:id="rId2"/>
    <p:sldId id="272" r:id="rId3"/>
    <p:sldId id="273" r:id="rId4"/>
    <p:sldId id="274" r:id="rId5"/>
    <p:sldId id="275" r:id="rId6"/>
    <p:sldId id="276" r:id="rId7"/>
    <p:sldId id="277" r:id="rId8"/>
    <p:sldId id="278" r:id="rId9"/>
    <p:sldId id="27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370807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221673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254418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91866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98628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158418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850120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7901000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249648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7573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smtClean="0"/>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456172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398218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46420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53003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94032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78595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2D704207-E724-4A40-8B2E-C8CCB67B4E5C}" type="datetimeFigureOut">
              <a:rPr lang="tr-TR" smtClean="0"/>
              <a:pPr/>
              <a:t>16.11.2020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0BF1F3E-5972-4C7A-BDEF-DFFEA69F4A31}" type="slidenum">
              <a:rPr lang="tr-TR" smtClean="0"/>
              <a:pPr/>
              <a:t>‹#›</a:t>
            </a:fld>
            <a:endParaRPr lang="tr-TR"/>
          </a:p>
        </p:txBody>
      </p:sp>
    </p:spTree>
    <p:extLst>
      <p:ext uri="{BB962C8B-B14F-4D97-AF65-F5344CB8AC3E}">
        <p14:creationId xmlns:p14="http://schemas.microsoft.com/office/powerpoint/2010/main" val="1306634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D704207-E724-4A40-8B2E-C8CCB67B4E5C}" type="datetimeFigureOut">
              <a:rPr lang="tr-TR" smtClean="0"/>
              <a:pPr/>
              <a:t>16.11.2020</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0BF1F3E-5972-4C7A-BDEF-DFFEA69F4A31}" type="slidenum">
              <a:rPr lang="tr-TR" smtClean="0"/>
              <a:pPr/>
              <a:t>‹#›</a:t>
            </a:fld>
            <a:endParaRPr lang="tr-TR"/>
          </a:p>
        </p:txBody>
      </p:sp>
    </p:spTree>
    <p:extLst>
      <p:ext uri="{BB962C8B-B14F-4D97-AF65-F5344CB8AC3E}">
        <p14:creationId xmlns:p14="http://schemas.microsoft.com/office/powerpoint/2010/main" val="207483137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a:xfrm>
            <a:off x="1371600" y="4123520"/>
            <a:ext cx="9448800" cy="685800"/>
          </a:xfrm>
        </p:spPr>
        <p:txBody>
          <a:bodyPr>
            <a:normAutofit fontScale="92500" lnSpcReduction="10000"/>
          </a:bodyPr>
          <a:lstStyle/>
          <a:p>
            <a:r>
              <a:rPr lang="tr-TR" dirty="0" smtClean="0"/>
              <a:t>7. HAFTA</a:t>
            </a:r>
          </a:p>
          <a:p>
            <a:r>
              <a:rPr lang="tr-TR" dirty="0" smtClean="0"/>
              <a:t>DOÇ.DR. HAVVA EYLEM POLAT</a:t>
            </a:r>
            <a:endParaRPr lang="tr-TR" dirty="0"/>
          </a:p>
        </p:txBody>
      </p:sp>
    </p:spTree>
    <p:extLst>
      <p:ext uri="{BB962C8B-B14F-4D97-AF65-F5344CB8AC3E}">
        <p14:creationId xmlns:p14="http://schemas.microsoft.com/office/powerpoint/2010/main" val="3303595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3717" y="764373"/>
            <a:ext cx="9902483" cy="1293028"/>
          </a:xfrm>
        </p:spPr>
        <p:txBody>
          <a:bodyPr>
            <a:normAutofit fontScale="90000"/>
          </a:bodyPr>
          <a:lstStyle/>
          <a:p>
            <a:pPr algn="ctr">
              <a:lnSpc>
                <a:spcPct val="150000"/>
              </a:lnSpc>
            </a:pPr>
            <a:r>
              <a:rPr lang="tr-TR" b="1" i="1" dirty="0" smtClean="0">
                <a:solidFill>
                  <a:srgbClr val="FF0000"/>
                </a:solidFill>
                <a:latin typeface="Times New Roman" pitchFamily="18" charset="0"/>
                <a:cs typeface="Times New Roman" pitchFamily="18" charset="0"/>
              </a:rPr>
              <a:t>3.2.3. </a:t>
            </a:r>
            <a:r>
              <a:rPr lang="tr-TR" b="1" i="1" dirty="0" err="1" smtClean="0">
                <a:solidFill>
                  <a:srgbClr val="FF0000"/>
                </a:solidFill>
                <a:latin typeface="Times New Roman" pitchFamily="18" charset="0"/>
                <a:cs typeface="Times New Roman" pitchFamily="18" charset="0"/>
              </a:rPr>
              <a:t>Yapinin</a:t>
            </a:r>
            <a:r>
              <a:rPr lang="tr-TR" b="1" i="1" dirty="0" smtClean="0">
                <a:solidFill>
                  <a:srgbClr val="FF0000"/>
                </a:solidFill>
                <a:latin typeface="Times New Roman" pitchFamily="18" charset="0"/>
                <a:cs typeface="Times New Roman" pitchFamily="18" charset="0"/>
              </a:rPr>
              <a:t> </a:t>
            </a:r>
            <a:r>
              <a:rPr lang="tr-TR" b="1" i="1" dirty="0" err="1" smtClean="0">
                <a:solidFill>
                  <a:srgbClr val="FF0000"/>
                </a:solidFill>
                <a:latin typeface="Times New Roman" pitchFamily="18" charset="0"/>
                <a:cs typeface="Times New Roman" pitchFamily="18" charset="0"/>
              </a:rPr>
              <a:t>fonksİyonel</a:t>
            </a:r>
            <a:r>
              <a:rPr lang="tr-TR" b="1" i="1" dirty="0" smtClean="0">
                <a:solidFill>
                  <a:srgbClr val="FF0000"/>
                </a:solidFill>
                <a:latin typeface="Times New Roman" pitchFamily="18" charset="0"/>
                <a:cs typeface="Times New Roman" pitchFamily="18" charset="0"/>
              </a:rPr>
              <a:t> </a:t>
            </a:r>
            <a:r>
              <a:rPr lang="tr-TR" b="1" i="1" dirty="0" err="1" smtClean="0">
                <a:solidFill>
                  <a:srgbClr val="FF0000"/>
                </a:solidFill>
                <a:latin typeface="Times New Roman" pitchFamily="18" charset="0"/>
                <a:cs typeface="Times New Roman" pitchFamily="18" charset="0"/>
              </a:rPr>
              <a:t>planlamasi</a:t>
            </a:r>
            <a:endParaRPr lang="tr-TR" dirty="0"/>
          </a:p>
        </p:txBody>
      </p:sp>
      <p:sp>
        <p:nvSpPr>
          <p:cNvPr id="3" name="2 İçerik Yer Tutucusu"/>
          <p:cNvSpPr>
            <a:spLocks noGrp="1"/>
          </p:cNvSpPr>
          <p:nvPr>
            <p:ph idx="1"/>
          </p:nvPr>
        </p:nvSpPr>
        <p:spPr/>
        <p:txBody>
          <a:bodyPr/>
          <a:lstStyle/>
          <a:p>
            <a:pPr algn="just">
              <a:lnSpc>
                <a:spcPct val="150000"/>
              </a:lnSpc>
            </a:pPr>
            <a:r>
              <a:rPr lang="tr-TR" i="1" dirty="0" smtClean="0">
                <a:latin typeface="Times New Roman" pitchFamily="18" charset="0"/>
                <a:cs typeface="Times New Roman" pitchFamily="18" charset="0"/>
              </a:rPr>
              <a:t>Alternatif yapı planlarının ve daha önce uygulanan analizlerin koordine edilerek birleştirilmesi </a:t>
            </a:r>
            <a:r>
              <a:rPr lang="tr-TR" b="1" i="1" u="sng" dirty="0" smtClean="0">
                <a:solidFill>
                  <a:srgbClr val="FFFF00"/>
                </a:solidFill>
                <a:latin typeface="Times New Roman" pitchFamily="18" charset="0"/>
                <a:cs typeface="Times New Roman" pitchFamily="18" charset="0"/>
              </a:rPr>
              <a:t>fonksiyonel planlama </a:t>
            </a:r>
            <a:r>
              <a:rPr lang="tr-TR" i="1" dirty="0" smtClean="0">
                <a:latin typeface="Times New Roman" pitchFamily="18" charset="0"/>
                <a:cs typeface="Times New Roman" pitchFamily="18" charset="0"/>
              </a:rPr>
              <a:t>adını alır. Bazı genel kuralları şöyle özetlenebilir:</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Fonksiyonların ve mekanın yoğunlaştırılması ve bunlara ait kirli faaliyetlerin diğerlerinden ayrılması.</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Yapı içerisinde mümkün olduğunca basit ve doğru iletişim düzeninin kurulması ve işletme avlu planında gösterildiği gibi dış ilişkilerle koordine edilmesi.</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Kullanılmayan alanlardan kaçınmak ve uzun koridorlardan sakınmak.</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 Basit ve etkin çalışmanın sağlanması.</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Çok az farklı muhafaza metodu kullanmak ve güvenilir, esnek ve basit metotları seçmek.</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Çalışanlar ve hayvanlar için iyi bir çevre sağlamak.</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Gelecekteki genişlemeyi karşılamak.</a:t>
            </a:r>
          </a:p>
          <a:p>
            <a:pPr lvl="1" algn="just">
              <a:lnSpc>
                <a:spcPct val="150000"/>
              </a:lnSpc>
              <a:buFont typeface="Wingdings" pitchFamily="2" charset="2"/>
              <a:buChar char="v"/>
            </a:pPr>
            <a:r>
              <a:rPr lang="tr-TR" i="1" dirty="0" smtClean="0">
                <a:solidFill>
                  <a:srgbClr val="FFFF00"/>
                </a:solidFill>
                <a:latin typeface="Times New Roman" pitchFamily="18" charset="0"/>
                <a:cs typeface="Times New Roman" pitchFamily="18" charset="0"/>
              </a:rPr>
              <a:t>Üretim gereklerinin sınırları içerisinde planı mümkün olduğunca basite indirgemek.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33711" y="764373"/>
            <a:ext cx="9072489" cy="1293028"/>
          </a:xfrm>
        </p:spPr>
        <p:txBody>
          <a:bodyPr>
            <a:normAutofit/>
          </a:bodyPr>
          <a:lstStyle/>
          <a:p>
            <a:pPr algn="ctr"/>
            <a:r>
              <a:rPr lang="tr-TR" sz="3600" b="1" i="1" dirty="0" smtClean="0">
                <a:solidFill>
                  <a:srgbClr val="FF0000"/>
                </a:solidFill>
                <a:latin typeface="Times New Roman" pitchFamily="18" charset="0"/>
                <a:cs typeface="Times New Roman" pitchFamily="18" charset="0"/>
              </a:rPr>
              <a:t>3.2.4. plan çİZİMİNİN </a:t>
            </a:r>
            <a:r>
              <a:rPr lang="tr-TR" sz="3600" b="1" i="1" dirty="0" err="1" smtClean="0">
                <a:solidFill>
                  <a:srgbClr val="FF0000"/>
                </a:solidFill>
                <a:latin typeface="Times New Roman" pitchFamily="18" charset="0"/>
                <a:cs typeface="Times New Roman" pitchFamily="18" charset="0"/>
              </a:rPr>
              <a:t>TAMAmLANMASI</a:t>
            </a:r>
            <a:endParaRPr lang="tr-TR" sz="3600" dirty="0"/>
          </a:p>
        </p:txBody>
      </p:sp>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Bir seri plan çizildikten sonra dikkatlice analiz edilir ve bunlar içerisinde çiftçi amaçlarını en iyi gerçekleştiren plan seçilir. Bununla beraber, çiftçi amaçlarının karmaşık ve belirlenmesi güç olması nedeniyle, genellikle toplam inşa maliyeti ve nakit harcamalar gibi daha geçerli değerlendirme kriterlerinden yararlanılır. Seçilen yapı planı gerçek ve kesin boyutlar dikkate alınarak çizilir. Kesitler ve yükseklikler planda gösterilir. Daha sonra bu yapı </a:t>
            </a:r>
            <a:r>
              <a:rPr lang="tr-TR" dirty="0" err="1" smtClean="0">
                <a:latin typeface="Times New Roman" pitchFamily="18" charset="0"/>
                <a:cs typeface="Times New Roman" pitchFamily="18" charset="0"/>
              </a:rPr>
              <a:t>master</a:t>
            </a:r>
            <a:r>
              <a:rPr lang="tr-TR" dirty="0" smtClean="0">
                <a:latin typeface="Times New Roman" pitchFamily="18" charset="0"/>
                <a:cs typeface="Times New Roman" pitchFamily="18" charset="0"/>
              </a:rPr>
              <a:t> planda konumlandırılır. Bu arada işin ilerlemesine yardımcı olacak mekan ve faaliyet programları sık sık gözden geçirilir. </a:t>
            </a:r>
            <a:endParaRPr lang="tr-TR"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i="1" dirty="0" smtClean="0">
                <a:solidFill>
                  <a:srgbClr val="FF0000"/>
                </a:solidFill>
                <a:latin typeface="Times New Roman" pitchFamily="18" charset="0"/>
                <a:cs typeface="Times New Roman" pitchFamily="18" charset="0"/>
              </a:rPr>
              <a:t>3.2.5. son plan</a:t>
            </a:r>
            <a:endParaRPr lang="tr-TR" sz="3600" dirty="0"/>
          </a:p>
        </p:txBody>
      </p:sp>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Tüm planlar (işletme avlusu planı, fonksiyonel plan ve yapısal plan) düzeltilir, </a:t>
            </a:r>
            <a:r>
              <a:rPr lang="tr-TR" dirty="0" err="1" smtClean="0">
                <a:latin typeface="Times New Roman" pitchFamily="18" charset="0"/>
                <a:cs typeface="Times New Roman" pitchFamily="18" charset="0"/>
              </a:rPr>
              <a:t>koordinatlandırılır</a:t>
            </a:r>
            <a:r>
              <a:rPr lang="tr-TR" dirty="0" smtClean="0">
                <a:latin typeface="Times New Roman" pitchFamily="18" charset="0"/>
                <a:cs typeface="Times New Roman" pitchFamily="18" charset="0"/>
              </a:rPr>
              <a:t> ve çiftçi tarafından onaylandıktan sonra dokümanlar hazırlanır.</a:t>
            </a:r>
            <a:endParaRPr lang="tr-TR"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561514" y="764373"/>
            <a:ext cx="9944686" cy="1293028"/>
          </a:xfrm>
        </p:spPr>
        <p:txBody>
          <a:bodyPr/>
          <a:lstStyle/>
          <a:p>
            <a:pPr algn="ctr"/>
            <a:r>
              <a:rPr lang="tr-TR" b="1" i="1" dirty="0" smtClean="0">
                <a:solidFill>
                  <a:srgbClr val="FF0000"/>
                </a:solidFill>
                <a:latin typeface="Times New Roman" pitchFamily="18" charset="0"/>
                <a:cs typeface="Times New Roman" pitchFamily="18" charset="0"/>
              </a:rPr>
              <a:t>3.3. İşletme merkezİNİN (AVLUSUNUN PLANLAMASI</a:t>
            </a:r>
            <a:endParaRPr lang="tr-TR" dirty="0"/>
          </a:p>
        </p:txBody>
      </p:sp>
      <p:sp>
        <p:nvSpPr>
          <p:cNvPr id="3" name="2 İçerik Yer Tutucusu"/>
          <p:cNvSpPr>
            <a:spLocks noGrp="1"/>
          </p:cNvSpPr>
          <p:nvPr>
            <p:ph idx="1"/>
          </p:nvPr>
        </p:nvSpPr>
        <p:spPr>
          <a:xfrm>
            <a:off x="685800" y="2194560"/>
            <a:ext cx="10820400" cy="4276578"/>
          </a:xfrm>
        </p:spPr>
        <p:txBody>
          <a:bodyPr>
            <a:normAutofit/>
          </a:bodyPr>
          <a:lstStyle/>
          <a:p>
            <a:pPr algn="just">
              <a:lnSpc>
                <a:spcPct val="150000"/>
              </a:lnSpc>
            </a:pPr>
            <a:r>
              <a:rPr lang="tr-TR" dirty="0" smtClean="0">
                <a:latin typeface="Times New Roman" pitchFamily="18" charset="0"/>
                <a:cs typeface="Times New Roman" pitchFamily="18" charset="0"/>
              </a:rPr>
              <a:t>Ekonomik ve yapı planlamaları sonuçlarına göre belirlenen yapıların mekan üzerine konumlandırılması fonksiyonel işletme planlamasının en son aşaması olarak nitelendirilebilir. </a:t>
            </a:r>
          </a:p>
          <a:p>
            <a:pPr algn="just">
              <a:lnSpc>
                <a:spcPct val="150000"/>
              </a:lnSpc>
            </a:pPr>
            <a:r>
              <a:rPr lang="tr-TR" dirty="0" smtClean="0">
                <a:latin typeface="Times New Roman" pitchFamily="18" charset="0"/>
                <a:cs typeface="Times New Roman" pitchFamily="18" charset="0"/>
              </a:rPr>
              <a:t>İster halen yerleşik, ister yemi yerleşimlerin planlanması durumunda olsun, gerekli yapıların mekanda konumlandırılmasında uygulanacak planlama teknikleri farklılık göstermez. Fakat, halen yerleşik alanlardaki düzenlemelerde planlama tekniklerinin kullanımı açısından, mühendisin sahip olduğu serbestlik seviyesi asgari düzeye iner. Bu tür alanlarda yapılacak olanlar iyileştirme çalışması olmaktan öteye geçemez.</a:t>
            </a:r>
            <a:endParaRPr lang="tr-T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Öteden beri gelen bir yerleşme düzenini düzenlemek yeni bir yerleşmenin planlamasından daha zordur. Arsa büyüklüğü  genişleme alanı yetersizliği, işletmelerin sahip olduğu ekonomik güç gibi faktörler planlamacıyı kısıtlayacaktır.  Bu nedenle her durumu kendi özgün şartları içerisinde ele almak gerekir (Alkan 1971; 1974).</a:t>
            </a:r>
          </a:p>
          <a:p>
            <a:pPr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lnSpc>
                <a:spcPct val="150000"/>
              </a:lnSpc>
            </a:pPr>
            <a:r>
              <a:rPr lang="tr-TR" dirty="0" smtClean="0">
                <a:latin typeface="Times New Roman" pitchFamily="18" charset="0"/>
                <a:cs typeface="Times New Roman" pitchFamily="18" charset="0"/>
              </a:rPr>
              <a:t>Bir tarım işletmesine ait yapıların konumlandığı alana </a:t>
            </a:r>
            <a:r>
              <a:rPr lang="tr-TR" i="1" dirty="0" smtClean="0">
                <a:solidFill>
                  <a:srgbClr val="FF0000"/>
                </a:solidFill>
                <a:latin typeface="Times New Roman" pitchFamily="18" charset="0"/>
                <a:cs typeface="Times New Roman" pitchFamily="18" charset="0"/>
              </a:rPr>
              <a:t>işletme merkezi </a:t>
            </a:r>
            <a:r>
              <a:rPr lang="tr-TR" dirty="0" smtClean="0">
                <a:latin typeface="Times New Roman" pitchFamily="18" charset="0"/>
                <a:cs typeface="Times New Roman" pitchFamily="18" charset="0"/>
              </a:rPr>
              <a:t>veya </a:t>
            </a:r>
            <a:r>
              <a:rPr lang="tr-TR" i="1" dirty="0" smtClean="0">
                <a:solidFill>
                  <a:srgbClr val="FF0000"/>
                </a:solidFill>
                <a:latin typeface="Times New Roman" pitchFamily="18" charset="0"/>
                <a:cs typeface="Times New Roman" pitchFamily="18" charset="0"/>
              </a:rPr>
              <a:t>işletme avlusu </a:t>
            </a:r>
            <a:r>
              <a:rPr lang="tr-TR" dirty="0" smtClean="0">
                <a:latin typeface="Times New Roman" pitchFamily="18" charset="0"/>
                <a:cs typeface="Times New Roman" pitchFamily="18" charset="0"/>
              </a:rPr>
              <a:t>denir. Bu merkez;  işletmecinin barındığı, tarımsal faaliyetlerin bir kısmının gerçekleştirildiği mekandır. Bu mekanda konutun dışında hayvan barınakları, depolama yapıları, malzeme deposu, atölye vb. diğer yapılar bulunur. Yapıların sayısı, çeşidi ve büyüklüğü işletme tipi ve bölgesel özelliklerle yakından ilişkilidir. Bu nedenle, bir bölgedeki tarım işletmesinde bulunun yapılar bir başka bölgedeki işletmeye ait yapılarla benzerlik göstermez.</a:t>
            </a:r>
            <a:endParaRPr lang="tr-TR"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5800" y="2194560"/>
            <a:ext cx="10820400" cy="4375052"/>
          </a:xfrm>
        </p:spPr>
        <p:txBody>
          <a:bodyPr/>
          <a:lstStyle/>
          <a:p>
            <a:pPr algn="just">
              <a:lnSpc>
                <a:spcPct val="150000"/>
              </a:lnSpc>
            </a:pPr>
            <a:r>
              <a:rPr lang="tr-TR" dirty="0" smtClean="0">
                <a:latin typeface="Times New Roman" pitchFamily="18" charset="0"/>
                <a:cs typeface="Times New Roman" pitchFamily="18" charset="0"/>
              </a:rPr>
              <a:t>Tarım işletmelerindeki yapılar belirli bir yatırımı gerektirir. Bu yatırım ise;</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İşletme tipine</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İşletme büyüklüğüne</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Verimlilik ve gelir durumuna</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İklim şartlarına</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Sosyal ve kültürel şartlara</a:t>
            </a:r>
          </a:p>
          <a:p>
            <a:pPr marL="914400" lvl="1" indent="-457200" algn="just">
              <a:lnSpc>
                <a:spcPct val="150000"/>
              </a:lnSpc>
              <a:buFont typeface="+mj-lt"/>
              <a:buAutoNum type="alphaLcParenR"/>
            </a:pPr>
            <a:r>
              <a:rPr lang="tr-TR" b="1" i="1" dirty="0" smtClean="0">
                <a:solidFill>
                  <a:srgbClr val="FFFF00"/>
                </a:solidFill>
                <a:latin typeface="Times New Roman" pitchFamily="18" charset="0"/>
                <a:cs typeface="Times New Roman" pitchFamily="18" charset="0"/>
              </a:rPr>
              <a:t>Teknolojideki gelişmelere </a:t>
            </a:r>
            <a:r>
              <a:rPr lang="tr-TR" dirty="0" smtClean="0">
                <a:latin typeface="Times New Roman" pitchFamily="18" charset="0"/>
                <a:cs typeface="Times New Roman" pitchFamily="18" charset="0"/>
              </a:rPr>
              <a:t>bağlıdır.</a:t>
            </a:r>
          </a:p>
          <a:p>
            <a:pPr marL="457200" indent="-457200" algn="just">
              <a:lnSpc>
                <a:spcPct val="150000"/>
              </a:lnSpc>
            </a:pPr>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TM04033937[[fn=Uçak İzi]]</Template>
  <TotalTime>1043</TotalTime>
  <Words>478</Words>
  <Application>Microsoft Office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vt:lpstr>
      <vt:lpstr>Uçak İzi</vt:lpstr>
      <vt:lpstr>KIRSAL ALTYAPI VE ÇEVRE</vt:lpstr>
      <vt:lpstr>3.2.3. Yapinin fonksİyonel planlamasi</vt:lpstr>
      <vt:lpstr>PowerPoint Sunusu</vt:lpstr>
      <vt:lpstr>3.2.4. plan çİZİMİNİN TAMAmLANMASI</vt:lpstr>
      <vt:lpstr>3.2.5. son plan</vt:lpstr>
      <vt:lpstr>3.3. İşletme merkezİNİN (AVLUSUNUN PLANLAMASI</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3.Bölüm: fonksiyonel işletme planlaması</dc:title>
  <dc:creator>TYS</dc:creator>
  <cp:lastModifiedBy>user</cp:lastModifiedBy>
  <cp:revision>62</cp:revision>
  <dcterms:created xsi:type="dcterms:W3CDTF">2020-10-15T11:38:40Z</dcterms:created>
  <dcterms:modified xsi:type="dcterms:W3CDTF">2020-11-16T05:24:54Z</dcterms:modified>
</cp:coreProperties>
</file>