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9" r:id="rId2"/>
    <p:sldId id="265" r:id="rId3"/>
    <p:sldId id="267" r:id="rId4"/>
    <p:sldId id="266" r:id="rId5"/>
    <p:sldId id="268" r:id="rId6"/>
    <p:sldId id="269" r:id="rId7"/>
    <p:sldId id="270" r:id="rId8"/>
    <p:sldId id="271" r:id="rId9"/>
    <p:sldId id="29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a:xfrm>
            <a:off x="1371600" y="4323845"/>
            <a:ext cx="6400800" cy="365125"/>
          </a:xfrm>
        </p:spPr>
        <p:txBody>
          <a:bodyPr/>
          <a:lstStyle/>
          <a:p>
            <a:endParaRPr lang="tr-TR"/>
          </a:p>
        </p:txBody>
      </p:sp>
      <p:sp>
        <p:nvSpPr>
          <p:cNvPr id="6" name="Slide Number Placeholder 5"/>
          <p:cNvSpPr>
            <a:spLocks noGrp="1"/>
          </p:cNvSpPr>
          <p:nvPr>
            <p:ph type="sldNum" sz="quarter" idx="12"/>
          </p:nvPr>
        </p:nvSpPr>
        <p:spPr>
          <a:xfrm>
            <a:off x="8077200" y="1430866"/>
            <a:ext cx="2743200"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370807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221673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4254418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91866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a:xfrm>
            <a:off x="685800" y="378883"/>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998628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158418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850120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790100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a:xfrm>
            <a:off x="685800" y="381000"/>
            <a:ext cx="6991492" cy="36512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496480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75732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a:xfrm>
            <a:off x="685800" y="381001"/>
            <a:ext cx="6991492" cy="36406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456172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982183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5800" y="3132666"/>
            <a:ext cx="5311775"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132666"/>
            <a:ext cx="5334000"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464200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530039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940327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78595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306634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D704207-E724-4A40-8B2E-C8CCB67B4E5C}" type="datetimeFigureOut">
              <a:rPr lang="tr-TR" smtClean="0"/>
              <a:pPr/>
              <a:t>16.11.2020</a:t>
            </a:fld>
            <a:endParaRPr lang="tr-TR"/>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0BF1F3E-5972-4C7A-BDEF-DFFEA69F4A31}" type="slidenum">
              <a:rPr lang="tr-TR" smtClean="0"/>
              <a:pPr/>
              <a:t>‹#›</a:t>
            </a:fld>
            <a:endParaRPr lang="tr-TR"/>
          </a:p>
        </p:txBody>
      </p:sp>
    </p:spTree>
    <p:extLst>
      <p:ext uri="{BB962C8B-B14F-4D97-AF65-F5344CB8AC3E}">
        <p14:creationId xmlns:p14="http://schemas.microsoft.com/office/powerpoint/2010/main" val="207483137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KIRSAL ALTYAPI VE ÇEVRE</a:t>
            </a:r>
            <a:endParaRPr lang="tr-TR" dirty="0"/>
          </a:p>
        </p:txBody>
      </p:sp>
      <p:sp>
        <p:nvSpPr>
          <p:cNvPr id="3" name="Alt Başlık 2"/>
          <p:cNvSpPr>
            <a:spLocks noGrp="1"/>
          </p:cNvSpPr>
          <p:nvPr>
            <p:ph type="subTitle" idx="1"/>
          </p:nvPr>
        </p:nvSpPr>
        <p:spPr>
          <a:xfrm>
            <a:off x="1371600" y="4123520"/>
            <a:ext cx="9448800" cy="685800"/>
          </a:xfrm>
        </p:spPr>
        <p:txBody>
          <a:bodyPr>
            <a:normAutofit fontScale="92500" lnSpcReduction="10000"/>
          </a:bodyPr>
          <a:lstStyle/>
          <a:p>
            <a:r>
              <a:rPr lang="tr-TR" dirty="0" smtClean="0"/>
              <a:t>6.  HAFTA</a:t>
            </a:r>
          </a:p>
          <a:p>
            <a:r>
              <a:rPr lang="tr-TR" dirty="0" smtClean="0"/>
              <a:t>DOÇ.DR. HAVVA EYLEM POLAT</a:t>
            </a:r>
            <a:endParaRPr lang="tr-TR" dirty="0"/>
          </a:p>
        </p:txBody>
      </p:sp>
    </p:spTree>
    <p:extLst>
      <p:ext uri="{BB962C8B-B14F-4D97-AF65-F5344CB8AC3E}">
        <p14:creationId xmlns:p14="http://schemas.microsoft.com/office/powerpoint/2010/main" val="1959569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994332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1123720"/>
            <a:ext cx="10820400" cy="5094967"/>
          </a:xfrm>
        </p:spPr>
        <p:txBody>
          <a:bodyPr>
            <a:normAutofit lnSpcReduction="10000"/>
          </a:bodyPr>
          <a:lstStyle/>
          <a:p>
            <a:pPr algn="just">
              <a:lnSpc>
                <a:spcPct val="150000"/>
              </a:lnSpc>
            </a:pPr>
            <a:r>
              <a:rPr lang="tr-TR" dirty="0" smtClean="0">
                <a:latin typeface="Times New Roman" panose="02020603050405020304" pitchFamily="18" charset="0"/>
                <a:cs typeface="Times New Roman" panose="02020603050405020304" pitchFamily="18" charset="0"/>
              </a:rPr>
              <a:t>Şekil 4.1’deki alt planlar gösterildiğinden başka şekillerde de karşılıklı olarak etki edebilir veya hareket sağlayabilir. Planlar arasındaki ilişkilerin önemi, üretilen ürünler satılsın ya da satılmasın işletmedeki tüm üretimin sonucunun en fazlaya çıkarılmasına gayret edildiği zaman artacaktır. </a:t>
            </a:r>
          </a:p>
          <a:p>
            <a:pPr algn="just">
              <a:lnSpc>
                <a:spcPct val="150000"/>
              </a:lnSpc>
            </a:pPr>
            <a:r>
              <a:rPr lang="tr-TR" dirty="0" smtClean="0">
                <a:latin typeface="Times New Roman" panose="02020603050405020304" pitchFamily="18" charset="0"/>
                <a:cs typeface="Times New Roman" panose="02020603050405020304" pitchFamily="18" charset="0"/>
              </a:rPr>
              <a:t>Yatırımların kapsamını kabaca vermek için değişik yatırım tahminleri önerilmiştir. Fakat, küçük işletmeler genellikle gübre, ilaç, makine alanında olduğu gibi nakit parayı da sigorta etmek düşüncesine sahiptirler. Bu düşünce ailesi için yeterince üretim yapabilene, ekonomik bir pazar mümkün olana ve kendi teknik, tarımsal ve ekonomik becerisine güven duyana kadar devam eder. Bu sebeple hesaplamalarda para her zaman kullanılacak bir birim olmayabilir.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686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lnSpc>
                <a:spcPct val="150000"/>
              </a:lnSpc>
            </a:pPr>
            <a:r>
              <a:rPr lang="tr-TR" sz="3600" b="1" i="1" dirty="0" smtClean="0">
                <a:solidFill>
                  <a:srgbClr val="FF0000"/>
                </a:solidFill>
                <a:latin typeface="Times New Roman" panose="02020603050405020304" pitchFamily="18" charset="0"/>
                <a:cs typeface="Times New Roman" panose="02020603050405020304" pitchFamily="18" charset="0"/>
              </a:rPr>
              <a:t>3.2 </a:t>
            </a:r>
            <a:r>
              <a:rPr lang="tr-TR" sz="3600" b="1" i="1" dirty="0" err="1" smtClean="0">
                <a:solidFill>
                  <a:srgbClr val="FF0000"/>
                </a:solidFill>
                <a:latin typeface="Times New Roman" panose="02020603050405020304" pitchFamily="18" charset="0"/>
                <a:cs typeface="Times New Roman" panose="02020603050405020304" pitchFamily="18" charset="0"/>
              </a:rPr>
              <a:t>YapI</a:t>
            </a:r>
            <a:r>
              <a:rPr lang="tr-TR" sz="3600" b="1" i="1" dirty="0" smtClean="0">
                <a:solidFill>
                  <a:srgbClr val="FF0000"/>
                </a:solidFill>
                <a:latin typeface="Times New Roman" panose="02020603050405020304" pitchFamily="18" charset="0"/>
                <a:cs typeface="Times New Roman" panose="02020603050405020304" pitchFamily="18" charset="0"/>
              </a:rPr>
              <a:t> </a:t>
            </a:r>
            <a:r>
              <a:rPr lang="tr-TR" sz="3600" b="1" i="1" dirty="0" err="1" smtClean="0">
                <a:solidFill>
                  <a:srgbClr val="FF0000"/>
                </a:solidFill>
                <a:latin typeface="Times New Roman" panose="02020603050405020304" pitchFamily="18" charset="0"/>
                <a:cs typeface="Times New Roman" panose="02020603050405020304" pitchFamily="18" charset="0"/>
              </a:rPr>
              <a:t>planlamasI</a:t>
            </a:r>
            <a:r>
              <a:rPr lang="tr-TR" sz="3600" b="1" i="1" dirty="0" smtClean="0">
                <a:solidFill>
                  <a:srgbClr val="FF0000"/>
                </a:solidFill>
                <a:latin typeface="Times New Roman" panose="02020603050405020304" pitchFamily="18" charset="0"/>
                <a:cs typeface="Times New Roman" panose="02020603050405020304" pitchFamily="18" charset="0"/>
              </a:rPr>
              <a:t> </a:t>
            </a:r>
            <a:endParaRPr lang="tr-TR" sz="3600" b="1" i="1" dirty="0">
              <a:solidFill>
                <a:srgbClr val="FF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85800" y="2194560"/>
            <a:ext cx="10820400" cy="4393527"/>
          </a:xfrm>
        </p:spPr>
        <p:txBody>
          <a:bodyPr>
            <a:normAutofit/>
          </a:bodyPr>
          <a:lstStyle/>
          <a:p>
            <a:pPr algn="just">
              <a:lnSpc>
                <a:spcPct val="150000"/>
              </a:lnSpc>
            </a:pPr>
            <a:r>
              <a:rPr lang="tr-TR" dirty="0" smtClean="0">
                <a:latin typeface="Times New Roman" panose="02020603050405020304" pitchFamily="18" charset="0"/>
                <a:cs typeface="Times New Roman" panose="02020603050405020304" pitchFamily="18" charset="0"/>
              </a:rPr>
              <a:t>Ekonomik plana göre yapı ihtiyacı tespit edileceğinden tarımsal yapı mühendisinin esas görevini fonksiyonel ve yapı planlama ile işletme avlu planlaması konusundaki çalışmalar oluşturacaktır. </a:t>
            </a:r>
          </a:p>
          <a:p>
            <a:pPr algn="just">
              <a:lnSpc>
                <a:spcPct val="150000"/>
              </a:lnSpc>
            </a:pPr>
            <a:r>
              <a:rPr lang="tr-TR" dirty="0" smtClean="0">
                <a:latin typeface="Times New Roman" panose="02020603050405020304" pitchFamily="18" charset="0"/>
                <a:cs typeface="Times New Roman" panose="02020603050405020304" pitchFamily="18" charset="0"/>
              </a:rPr>
              <a:t> Planlama işlemi mevcut kaynaklar, kısıtlar ve diğer birikimlerin listelenmesi ile başlar. Planın genel hatları belirlenerek krokisi hazırlanır. Son plan kaba hatlarıyla çizilen krokiler üzerinde çalışarak yapının farklı bölümlerinin detay planlarına geçilir.</a:t>
            </a:r>
          </a:p>
          <a:p>
            <a:pPr algn="just">
              <a:lnSpc>
                <a:spcPct val="150000"/>
              </a:lnSpc>
            </a:pPr>
            <a:r>
              <a:rPr lang="tr-TR" dirty="0" smtClean="0">
                <a:latin typeface="Times New Roman" panose="02020603050405020304" pitchFamily="18" charset="0"/>
                <a:cs typeface="Times New Roman" panose="02020603050405020304" pitchFamily="18" charset="0"/>
              </a:rPr>
              <a:t>Çiftçi planlama işlemine başlamadan önce bazı kısıtlamalar getirecektir. Bunlar dikkatlice değerlendirilmeli ve son planın bir parçası olarak kabul edilmeden önce tartışılmalıdır.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9796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i="1" dirty="0" smtClean="0">
                <a:solidFill>
                  <a:srgbClr val="FF0000"/>
                </a:solidFill>
                <a:latin typeface="Times New Roman" panose="02020603050405020304" pitchFamily="18" charset="0"/>
                <a:cs typeface="Times New Roman" panose="02020603050405020304" pitchFamily="18" charset="0"/>
              </a:rPr>
              <a:t>3.2.1. Temel veriler</a:t>
            </a:r>
            <a:endParaRPr lang="tr-TR" sz="3600" b="1" i="1" dirty="0">
              <a:solidFill>
                <a:srgbClr val="FF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85800" y="2082019"/>
            <a:ext cx="10820400" cy="4638270"/>
          </a:xfrm>
        </p:spPr>
        <p:txBody>
          <a:bodyPr>
            <a:normAutofit fontScale="92500"/>
          </a:bodyPr>
          <a:lstStyle/>
          <a:p>
            <a:pPr algn="just">
              <a:lnSpc>
                <a:spcPct val="160000"/>
              </a:lnSpc>
            </a:pPr>
            <a:r>
              <a:rPr lang="tr-TR" dirty="0" smtClean="0">
                <a:latin typeface="Times New Roman" panose="02020603050405020304" pitchFamily="18" charset="0"/>
                <a:cs typeface="Times New Roman" panose="02020603050405020304" pitchFamily="18" charset="0"/>
              </a:rPr>
              <a:t>Ekonomik plan, yapı mühendisi için temel bir bilgi kaynağıdır. Eğer bu yok ise, çiftçilerle yapılacak görüşmeler yardımıyla elde edilmeye çalışılır veya benzer işletme etütlerinden elde edilir.</a:t>
            </a:r>
          </a:p>
          <a:p>
            <a:pPr algn="just">
              <a:lnSpc>
                <a:spcPct val="160000"/>
              </a:lnSpc>
            </a:pPr>
            <a:r>
              <a:rPr lang="tr-TR" dirty="0" smtClean="0">
                <a:latin typeface="Times New Roman" panose="02020603050405020304" pitchFamily="18" charset="0"/>
                <a:cs typeface="Times New Roman" panose="02020603050405020304" pitchFamily="18" charset="0"/>
              </a:rPr>
              <a:t>Yapı mühendisi aşağıda belirtilen verilere ek olarak ekonomik plandaki mümkün olduğunca elde etmek zorundadır. </a:t>
            </a:r>
          </a:p>
          <a:p>
            <a:pPr lvl="1" algn="just">
              <a:lnSpc>
                <a:spcPct val="160000"/>
              </a:lnSpc>
              <a:buFont typeface="Wingdings" panose="05000000000000000000" pitchFamily="2" charset="2"/>
              <a:buChar char="Ø"/>
            </a:pPr>
            <a:r>
              <a:rPr lang="tr-TR" i="1" dirty="0" smtClean="0">
                <a:solidFill>
                  <a:srgbClr val="FFFF00"/>
                </a:solidFill>
                <a:latin typeface="Times New Roman" panose="02020603050405020304" pitchFamily="18" charset="0"/>
                <a:cs typeface="Times New Roman" panose="02020603050405020304" pitchFamily="18" charset="0"/>
              </a:rPr>
              <a:t>İşletme avlusunun çok yönlü </a:t>
            </a:r>
            <a:r>
              <a:rPr lang="tr-TR" i="1" dirty="0" err="1" smtClean="0">
                <a:solidFill>
                  <a:srgbClr val="FFFF00"/>
                </a:solidFill>
                <a:latin typeface="Times New Roman" panose="02020603050405020304" pitchFamily="18" charset="0"/>
                <a:cs typeface="Times New Roman" panose="02020603050405020304" pitchFamily="18" charset="0"/>
              </a:rPr>
              <a:t>master</a:t>
            </a:r>
            <a:r>
              <a:rPr lang="tr-TR" i="1" dirty="0" smtClean="0">
                <a:solidFill>
                  <a:srgbClr val="FFFF00"/>
                </a:solidFill>
                <a:latin typeface="Times New Roman" panose="02020603050405020304" pitchFamily="18" charset="0"/>
                <a:cs typeface="Times New Roman" panose="02020603050405020304" pitchFamily="18" charset="0"/>
              </a:rPr>
              <a:t> planı.</a:t>
            </a:r>
          </a:p>
          <a:p>
            <a:pPr lvl="1" algn="just">
              <a:lnSpc>
                <a:spcPct val="160000"/>
              </a:lnSpc>
              <a:buFont typeface="Wingdings" panose="05000000000000000000" pitchFamily="2" charset="2"/>
              <a:buChar char="Ø"/>
            </a:pPr>
            <a:r>
              <a:rPr lang="tr-TR" i="1" dirty="0" smtClean="0">
                <a:solidFill>
                  <a:srgbClr val="FFFF00"/>
                </a:solidFill>
                <a:latin typeface="Times New Roman" panose="02020603050405020304" pitchFamily="18" charset="0"/>
                <a:cs typeface="Times New Roman" panose="02020603050405020304" pitchFamily="18" charset="0"/>
              </a:rPr>
              <a:t>Depolama yapısına ilişkin veriler, özellikle beklenen üretim miktarı ile kurutulacak, depolanacak ürünlerin alan isteklerine ve depolama sürelerine ilişkin veriler. Hasat zamanında satılacak veya tüketilecek ürün miktarı.</a:t>
            </a:r>
            <a:endParaRPr lang="tr-TR"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2521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1" algn="just">
              <a:lnSpc>
                <a:spcPct val="150000"/>
              </a:lnSpc>
              <a:buFont typeface="Wingdings" panose="05000000000000000000" pitchFamily="2" charset="2"/>
              <a:buChar char="Ø"/>
            </a:pPr>
            <a:r>
              <a:rPr lang="tr-TR" i="1" dirty="0" smtClean="0">
                <a:solidFill>
                  <a:srgbClr val="FFFF00"/>
                </a:solidFill>
                <a:latin typeface="Times New Roman" panose="02020603050405020304" pitchFamily="18" charset="0"/>
                <a:cs typeface="Times New Roman" panose="02020603050405020304" pitchFamily="18" charset="0"/>
              </a:rPr>
              <a:t>Hayvan barınakları için mevcut kaynakların miktar ve kalitesi ile besleme programı ile geliştirilecek veya artacak yavrular. Yer ve zamana ilişkin programlar dikkate alınmalıdır.</a:t>
            </a:r>
          </a:p>
          <a:p>
            <a:pPr lvl="1" algn="just">
              <a:lnSpc>
                <a:spcPct val="150000"/>
              </a:lnSpc>
              <a:buFont typeface="Wingdings" panose="05000000000000000000" pitchFamily="2" charset="2"/>
              <a:buChar char="Ø"/>
            </a:pPr>
            <a:r>
              <a:rPr lang="tr-TR" i="1" dirty="0" smtClean="0">
                <a:solidFill>
                  <a:srgbClr val="FFFF00"/>
                </a:solidFill>
                <a:latin typeface="Times New Roman" panose="02020603050405020304" pitchFamily="18" charset="0"/>
                <a:cs typeface="Times New Roman" panose="02020603050405020304" pitchFamily="18" charset="0"/>
              </a:rPr>
              <a:t>İşletmedeki yapı materyali.</a:t>
            </a:r>
          </a:p>
          <a:p>
            <a:pPr lvl="1" algn="just">
              <a:lnSpc>
                <a:spcPct val="150000"/>
              </a:lnSpc>
              <a:buFont typeface="Wingdings" panose="05000000000000000000" pitchFamily="2" charset="2"/>
              <a:buChar char="Ø"/>
            </a:pPr>
            <a:r>
              <a:rPr lang="tr-TR" i="1" dirty="0" smtClean="0">
                <a:solidFill>
                  <a:srgbClr val="FFFF00"/>
                </a:solidFill>
                <a:latin typeface="Times New Roman" panose="02020603050405020304" pitchFamily="18" charset="0"/>
                <a:cs typeface="Times New Roman" panose="02020603050405020304" pitchFamily="18" charset="0"/>
              </a:rPr>
              <a:t>Önerilen yapılara ilişkin kanun  ve yönetmelikler.</a:t>
            </a:r>
            <a:endParaRPr lang="tr-TR"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1090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lnSpc>
                <a:spcPct val="150000"/>
              </a:lnSpc>
            </a:pPr>
            <a:r>
              <a:rPr lang="tr-TR" sz="3600" b="1" i="1" dirty="0" smtClean="0">
                <a:solidFill>
                  <a:srgbClr val="FF0000"/>
                </a:solidFill>
                <a:latin typeface="Times New Roman" pitchFamily="18" charset="0"/>
                <a:cs typeface="Times New Roman" pitchFamily="18" charset="0"/>
              </a:rPr>
              <a:t>3.2.2. </a:t>
            </a:r>
            <a:r>
              <a:rPr lang="tr-TR" sz="3600" b="1" i="1" dirty="0" err="1" smtClean="0">
                <a:solidFill>
                  <a:srgbClr val="FF0000"/>
                </a:solidFill>
                <a:latin typeface="Times New Roman" pitchFamily="18" charset="0"/>
                <a:cs typeface="Times New Roman" pitchFamily="18" charset="0"/>
              </a:rPr>
              <a:t>Faalİyet</a:t>
            </a:r>
            <a:r>
              <a:rPr lang="tr-TR" sz="3600" b="1" i="1" dirty="0" smtClean="0">
                <a:solidFill>
                  <a:srgbClr val="FF0000"/>
                </a:solidFill>
                <a:latin typeface="Times New Roman" pitchFamily="18" charset="0"/>
                <a:cs typeface="Times New Roman" pitchFamily="18" charset="0"/>
              </a:rPr>
              <a:t> </a:t>
            </a:r>
            <a:r>
              <a:rPr lang="tr-TR" sz="3600" b="1" i="1" dirty="0" err="1" smtClean="0">
                <a:solidFill>
                  <a:srgbClr val="FF0000"/>
                </a:solidFill>
                <a:latin typeface="Times New Roman" pitchFamily="18" charset="0"/>
                <a:cs typeface="Times New Roman" pitchFamily="18" charset="0"/>
              </a:rPr>
              <a:t>analİzİ</a:t>
            </a:r>
            <a:endParaRPr lang="tr-TR" sz="3600" b="1" i="1" dirty="0">
              <a:solidFill>
                <a:srgbClr val="FF0000"/>
              </a:solidFill>
              <a:latin typeface="Times New Roman" pitchFamily="18" charset="0"/>
              <a:cs typeface="Times New Roman" pitchFamily="18" charset="0"/>
            </a:endParaRPr>
          </a:p>
        </p:txBody>
      </p:sp>
      <p:sp>
        <p:nvSpPr>
          <p:cNvPr id="3" name="2 İçerik Yer Tutucusu"/>
          <p:cNvSpPr>
            <a:spLocks noGrp="1"/>
          </p:cNvSpPr>
          <p:nvPr>
            <p:ph idx="1"/>
          </p:nvPr>
        </p:nvSpPr>
        <p:spPr>
          <a:xfrm>
            <a:off x="685800" y="2194560"/>
            <a:ext cx="10820400" cy="4234375"/>
          </a:xfrm>
        </p:spPr>
        <p:txBody>
          <a:bodyPr>
            <a:normAutofit fontScale="92500"/>
          </a:bodyPr>
          <a:lstStyle/>
          <a:p>
            <a:pPr algn="just">
              <a:lnSpc>
                <a:spcPct val="160000"/>
              </a:lnSpc>
            </a:pPr>
            <a:r>
              <a:rPr lang="tr-TR" dirty="0" smtClean="0">
                <a:latin typeface="Times New Roman" pitchFamily="18" charset="0"/>
                <a:cs typeface="Times New Roman" pitchFamily="18" charset="0"/>
              </a:rPr>
              <a:t>Yapı mühendisliği için gerekli olan bir diğer temel veri ise işletmenin faaliyetini simgeleyen bir analiz çıktısıdır. Bu faaliyet analizi, öncelikle işletme için seçilecek mekanizasyon seviyesinin belirlenmesinde yardımcı olacaktır.  Fakat analizi üretim kapasitesi yüksek, karmaşık yapılı fabrikalar için planlamada kullanılan bir araçtır. Fakat daha küçük projeler için de geçerli bir yoldur (Şekil 4.2).</a:t>
            </a:r>
          </a:p>
          <a:p>
            <a:pPr algn="just">
              <a:lnSpc>
                <a:spcPct val="160000"/>
              </a:lnSpc>
            </a:pPr>
            <a:r>
              <a:rPr lang="tr-TR" dirty="0" smtClean="0">
                <a:latin typeface="Times New Roman" pitchFamily="18" charset="0"/>
                <a:cs typeface="Times New Roman" pitchFamily="18" charset="0"/>
              </a:rPr>
              <a:t>Birçok üretim faaliyeti değişik mekanizasyon seviyelerinde farklı yollarla yürütülür.  Tüm geçerli metotlar karşılaştırılmalı olarak listelenerek teknik ve ekonomik açıdan uygulanabilir metot seçilir.</a:t>
            </a:r>
            <a:endParaRPr lang="tr-TR"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1969478"/>
            <a:ext cx="10820400" cy="4249208"/>
          </a:xfrm>
        </p:spPr>
        <p:txBody>
          <a:bodyPr>
            <a:normAutofit lnSpcReduction="10000"/>
          </a:bodyPr>
          <a:lstStyle/>
          <a:p>
            <a:pPr algn="just">
              <a:lnSpc>
                <a:spcPct val="150000"/>
              </a:lnSpc>
            </a:pPr>
            <a:r>
              <a:rPr lang="tr-TR" dirty="0" smtClean="0">
                <a:latin typeface="Times New Roman" pitchFamily="18" charset="0"/>
                <a:cs typeface="Times New Roman" pitchFamily="18" charset="0"/>
              </a:rPr>
              <a:t>Metot seçimi, işgücü ve makinenin efektif kullanılmasıyla iyi bir üretim elde edilmesini sağlar.  Bununla beraber, faaliyet analizi sonuçları yapılara ait mekansal konum planlarının ve iletişim planının da hazırlığına altlık oluşturur. </a:t>
            </a:r>
          </a:p>
          <a:p>
            <a:pPr algn="just">
              <a:lnSpc>
                <a:spcPct val="150000"/>
              </a:lnSpc>
            </a:pPr>
            <a:r>
              <a:rPr lang="tr-TR" dirty="0" smtClean="0">
                <a:latin typeface="Times New Roman" pitchFamily="18" charset="0"/>
                <a:cs typeface="Times New Roman" pitchFamily="18" charset="0"/>
              </a:rPr>
              <a:t>Mekansal konum planı statik değil, dinamik bir esnekliğe imkan verecek biçimde olmalıdır. Böylece , fazla alanların  eklenmesini gerektirecek beklenmeyen durumlar karşılanmış olur.</a:t>
            </a:r>
          </a:p>
          <a:p>
            <a:pPr algn="just">
              <a:lnSpc>
                <a:spcPct val="150000"/>
              </a:lnSpc>
            </a:pPr>
            <a:r>
              <a:rPr lang="tr-TR" dirty="0" smtClean="0">
                <a:latin typeface="Times New Roman" pitchFamily="18" charset="0"/>
                <a:cs typeface="Times New Roman" pitchFamily="18" charset="0"/>
              </a:rPr>
              <a:t>İletişim planı ise değişik alan ve binalardaki mekanlar ile işletme avlusundaki yapı ve binalar arasındaki iletişim sıklığı ve ihtiyaçlarını ifade eder.  İşletme ve pazar arasındaki hareketler bu programın temelidir.</a:t>
            </a:r>
            <a:endParaRPr lang="tr-TR"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4.2.jpeg"/>
          <p:cNvPicPr>
            <a:picLocks noGrp="1" noChangeAspect="1"/>
          </p:cNvPicPr>
          <p:nvPr>
            <p:ph idx="1"/>
          </p:nvPr>
        </p:nvPicPr>
        <p:blipFill>
          <a:blip r:embed="rId2"/>
          <a:stretch>
            <a:fillRect/>
          </a:stretch>
        </p:blipFill>
        <p:spPr>
          <a:xfrm>
            <a:off x="0" y="13203"/>
            <a:ext cx="12192000" cy="6844797"/>
          </a:xfrm>
        </p:spPr>
      </p:pic>
    </p:spTree>
  </p:cSld>
  <p:clrMapOvr>
    <a:masterClrMapping/>
  </p:clrMapOvr>
</p:sld>
</file>

<file path=ppt/theme/theme1.xml><?xml version="1.0" encoding="utf-8"?>
<a:theme xmlns:a="http://schemas.openxmlformats.org/drawingml/2006/main" name="Uçak İzi">
  <a:themeElements>
    <a:clrScheme name="Uçak İzi">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Uçak İzi">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çak İzi">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TM04033937[[fn=Uçak İzi]]</Template>
  <TotalTime>1043</TotalTime>
  <Words>505</Words>
  <Application>Microsoft Office PowerPoint</Application>
  <PresentationFormat>Geniş ekran</PresentationFormat>
  <Paragraphs>23</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vt:lpstr>
      <vt:lpstr>Uçak İzi</vt:lpstr>
      <vt:lpstr>KIRSAL ALTYAPI VE ÇEVRE</vt:lpstr>
      <vt:lpstr>PowerPoint Sunusu</vt:lpstr>
      <vt:lpstr>PowerPoint Sunusu</vt:lpstr>
      <vt:lpstr>3.2 YapI planlamasI </vt:lpstr>
      <vt:lpstr>3.2.1. Temel veriler</vt:lpstr>
      <vt:lpstr>PowerPoint Sunusu</vt:lpstr>
      <vt:lpstr>3.2.2. Faalİyet analİzİ</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3.Bölüm: fonksiyonel işletme planlaması</dc:title>
  <dc:creator>TYS</dc:creator>
  <cp:lastModifiedBy>user</cp:lastModifiedBy>
  <cp:revision>62</cp:revision>
  <dcterms:created xsi:type="dcterms:W3CDTF">2020-10-15T11:38:40Z</dcterms:created>
  <dcterms:modified xsi:type="dcterms:W3CDTF">2020-11-16T05:23:50Z</dcterms:modified>
</cp:coreProperties>
</file>