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98" r:id="rId2"/>
    <p:sldId id="256"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2D704207-E724-4A40-8B2E-C8CCB67B4E5C}" type="datetimeFigureOut">
              <a:rPr lang="tr-TR" smtClean="0"/>
              <a:pPr/>
              <a:t>16.11.2020</a:t>
            </a:fld>
            <a:endParaRPr lang="tr-TR"/>
          </a:p>
        </p:txBody>
      </p:sp>
      <p:sp>
        <p:nvSpPr>
          <p:cNvPr id="5" name="Footer Placeholder 4"/>
          <p:cNvSpPr>
            <a:spLocks noGrp="1"/>
          </p:cNvSpPr>
          <p:nvPr>
            <p:ph type="ftr" sz="quarter" idx="11"/>
          </p:nvPr>
        </p:nvSpPr>
        <p:spPr>
          <a:xfrm>
            <a:off x="1371600" y="4323845"/>
            <a:ext cx="6400800" cy="365125"/>
          </a:xfrm>
        </p:spPr>
        <p:txBody>
          <a:bodyPr/>
          <a:lstStyle/>
          <a:p>
            <a:endParaRPr lang="tr-TR"/>
          </a:p>
        </p:txBody>
      </p:sp>
      <p:sp>
        <p:nvSpPr>
          <p:cNvPr id="6" name="Slide Number Placeholder 5"/>
          <p:cNvSpPr>
            <a:spLocks noGrp="1"/>
          </p:cNvSpPr>
          <p:nvPr>
            <p:ph type="sldNum" sz="quarter" idx="12"/>
          </p:nvPr>
        </p:nvSpPr>
        <p:spPr>
          <a:xfrm>
            <a:off x="8077200" y="1430866"/>
            <a:ext cx="2743200" cy="365125"/>
          </a:xfrm>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2370807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2221673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2D704207-E724-4A40-8B2E-C8CCB67B4E5C}" type="datetimeFigureOut">
              <a:rPr lang="tr-TR" smtClean="0"/>
              <a:pPr/>
              <a:t>16.11.2020</a:t>
            </a:fld>
            <a:endParaRPr lang="tr-TR"/>
          </a:p>
        </p:txBody>
      </p:sp>
      <p:sp>
        <p:nvSpPr>
          <p:cNvPr id="6" name="Footer Placeholder 5"/>
          <p:cNvSpPr>
            <a:spLocks noGrp="1"/>
          </p:cNvSpPr>
          <p:nvPr>
            <p:ph type="ftr" sz="quarter" idx="11"/>
          </p:nvPr>
        </p:nvSpPr>
        <p:spPr>
          <a:xfrm>
            <a:off x="685800" y="379941"/>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42544185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2D704207-E724-4A40-8B2E-C8CCB67B4E5C}" type="datetimeFigureOut">
              <a:rPr lang="tr-TR" smtClean="0"/>
              <a:pPr/>
              <a:t>16.11.2020</a:t>
            </a:fld>
            <a:endParaRPr lang="tr-TR"/>
          </a:p>
        </p:txBody>
      </p:sp>
      <p:sp>
        <p:nvSpPr>
          <p:cNvPr id="6" name="Footer Placeholder 5"/>
          <p:cNvSpPr>
            <a:spLocks noGrp="1"/>
          </p:cNvSpPr>
          <p:nvPr>
            <p:ph type="ftr" sz="quarter" idx="11"/>
          </p:nvPr>
        </p:nvSpPr>
        <p:spPr>
          <a:xfrm>
            <a:off x="685800" y="379941"/>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E0BF1F3E-5972-4C7A-BDEF-DFFEA69F4A31}" type="slidenum">
              <a:rPr lang="tr-TR" smtClean="0"/>
              <a:pPr/>
              <a:t>‹#›</a:t>
            </a:fld>
            <a:endParaRPr lang="tr-TR"/>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5918665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2D704207-E724-4A40-8B2E-C8CCB67B4E5C}" type="datetimeFigureOut">
              <a:rPr lang="tr-TR" smtClean="0"/>
              <a:pPr/>
              <a:t>16.11.2020</a:t>
            </a:fld>
            <a:endParaRPr lang="tr-TR"/>
          </a:p>
        </p:txBody>
      </p:sp>
      <p:sp>
        <p:nvSpPr>
          <p:cNvPr id="6" name="Footer Placeholder 5"/>
          <p:cNvSpPr>
            <a:spLocks noGrp="1"/>
          </p:cNvSpPr>
          <p:nvPr>
            <p:ph type="ftr" sz="quarter" idx="11"/>
          </p:nvPr>
        </p:nvSpPr>
        <p:spPr>
          <a:xfrm>
            <a:off x="685800" y="378883"/>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19986285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2158418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38501207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27901000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2D704207-E724-4A40-8B2E-C8CCB67B4E5C}" type="datetimeFigureOut">
              <a:rPr lang="tr-TR" smtClean="0"/>
              <a:pPr/>
              <a:t>16.11.2020</a:t>
            </a:fld>
            <a:endParaRPr lang="tr-TR"/>
          </a:p>
        </p:txBody>
      </p:sp>
      <p:sp>
        <p:nvSpPr>
          <p:cNvPr id="5" name="Footer Placeholder 4"/>
          <p:cNvSpPr>
            <a:spLocks noGrp="1"/>
          </p:cNvSpPr>
          <p:nvPr>
            <p:ph type="ftr" sz="quarter" idx="11"/>
          </p:nvPr>
        </p:nvSpPr>
        <p:spPr>
          <a:xfrm>
            <a:off x="685800" y="381000"/>
            <a:ext cx="6991492" cy="365125"/>
          </a:xfrm>
        </p:spPr>
        <p:txBody>
          <a:bodyPr/>
          <a:lstStyle/>
          <a:p>
            <a:endParaRPr lang="tr-TR"/>
          </a:p>
        </p:txBody>
      </p:sp>
      <p:sp>
        <p:nvSpPr>
          <p:cNvPr id="6" name="Slide Number Placeholder 5"/>
          <p:cNvSpPr>
            <a:spLocks noGrp="1"/>
          </p:cNvSpPr>
          <p:nvPr>
            <p:ph type="sldNum" sz="quarter" idx="12"/>
          </p:nvPr>
        </p:nvSpPr>
        <p:spPr>
          <a:xfrm>
            <a:off x="10862452" y="381000"/>
            <a:ext cx="643748" cy="365125"/>
          </a:xfrm>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2496480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375732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tr-TR" smtClean="0"/>
              <a:t>Asıl başlık stili için tıklatın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2D704207-E724-4A40-8B2E-C8CCB67B4E5C}" type="datetimeFigureOut">
              <a:rPr lang="tr-TR" smtClean="0"/>
              <a:pPr/>
              <a:t>16.11.2020</a:t>
            </a:fld>
            <a:endParaRPr lang="tr-TR"/>
          </a:p>
        </p:txBody>
      </p:sp>
      <p:sp>
        <p:nvSpPr>
          <p:cNvPr id="5" name="Footer Placeholder 4"/>
          <p:cNvSpPr>
            <a:spLocks noGrp="1"/>
          </p:cNvSpPr>
          <p:nvPr>
            <p:ph type="ftr" sz="quarter" idx="11"/>
          </p:nvPr>
        </p:nvSpPr>
        <p:spPr>
          <a:xfrm>
            <a:off x="685800" y="381001"/>
            <a:ext cx="6991492" cy="364065"/>
          </a:xfrm>
        </p:spPr>
        <p:txBody>
          <a:bodyPr/>
          <a:lstStyle/>
          <a:p>
            <a:endParaRPr lang="tr-TR"/>
          </a:p>
        </p:txBody>
      </p:sp>
      <p:sp>
        <p:nvSpPr>
          <p:cNvPr id="6" name="Slide Number Placeholder 5"/>
          <p:cNvSpPr>
            <a:spLocks noGrp="1"/>
          </p:cNvSpPr>
          <p:nvPr>
            <p:ph type="sldNum" sz="quarter" idx="12"/>
          </p:nvPr>
        </p:nvSpPr>
        <p:spPr>
          <a:xfrm>
            <a:off x="10862452" y="381000"/>
            <a:ext cx="643748" cy="365125"/>
          </a:xfrm>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3456172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3982183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5800" y="3132666"/>
            <a:ext cx="5311775" cy="308601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132666"/>
            <a:ext cx="5334000" cy="308601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464200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1530039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1940327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785950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1306634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D704207-E724-4A40-8B2E-C8CCB67B4E5C}" type="datetimeFigureOut">
              <a:rPr lang="tr-TR" smtClean="0"/>
              <a:pPr/>
              <a:t>16.11.2020</a:t>
            </a:fld>
            <a:endParaRPr lang="tr-TR"/>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0BF1F3E-5972-4C7A-BDEF-DFFEA69F4A31}" type="slidenum">
              <a:rPr lang="tr-TR" smtClean="0"/>
              <a:pPr/>
              <a:t>‹#›</a:t>
            </a:fld>
            <a:endParaRPr lang="tr-TR"/>
          </a:p>
        </p:txBody>
      </p:sp>
    </p:spTree>
    <p:extLst>
      <p:ext uri="{BB962C8B-B14F-4D97-AF65-F5344CB8AC3E}">
        <p14:creationId xmlns:p14="http://schemas.microsoft.com/office/powerpoint/2010/main" val="2074831378"/>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KIRSAL ALTYAPI VE ÇEVRE</a:t>
            </a:r>
            <a:endParaRPr lang="tr-TR" dirty="0"/>
          </a:p>
        </p:txBody>
      </p:sp>
      <p:sp>
        <p:nvSpPr>
          <p:cNvPr id="3" name="Alt Başlık 2"/>
          <p:cNvSpPr>
            <a:spLocks noGrp="1"/>
          </p:cNvSpPr>
          <p:nvPr>
            <p:ph type="subTitle" idx="1"/>
          </p:nvPr>
        </p:nvSpPr>
        <p:spPr>
          <a:xfrm>
            <a:off x="1371600" y="4123520"/>
            <a:ext cx="9448800" cy="685800"/>
          </a:xfrm>
        </p:spPr>
        <p:txBody>
          <a:bodyPr>
            <a:normAutofit fontScale="92500" lnSpcReduction="10000"/>
          </a:bodyPr>
          <a:lstStyle/>
          <a:p>
            <a:r>
              <a:rPr lang="tr-TR" dirty="0" smtClean="0"/>
              <a:t>5.  HAFTA</a:t>
            </a:r>
          </a:p>
          <a:p>
            <a:r>
              <a:rPr lang="tr-TR" dirty="0" smtClean="0"/>
              <a:t>DOÇ.DR. HAVVA EYLEM POLAT</a:t>
            </a:r>
            <a:endParaRPr lang="tr-TR" dirty="0"/>
          </a:p>
        </p:txBody>
      </p:sp>
    </p:spTree>
    <p:extLst>
      <p:ext uri="{BB962C8B-B14F-4D97-AF65-F5344CB8AC3E}">
        <p14:creationId xmlns:p14="http://schemas.microsoft.com/office/powerpoint/2010/main" val="3643418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1" algn="just">
              <a:lnSpc>
                <a:spcPct val="150000"/>
              </a:lnSpc>
              <a:buFont typeface="Wingdings" panose="05000000000000000000" pitchFamily="2" charset="2"/>
              <a:buChar char="Ø"/>
            </a:pPr>
            <a:r>
              <a:rPr lang="tr-TR" b="1" i="1" u="sng" dirty="0" smtClean="0">
                <a:solidFill>
                  <a:srgbClr val="FFFF00"/>
                </a:solidFill>
                <a:latin typeface="Times New Roman" panose="02020603050405020304" pitchFamily="18" charset="0"/>
                <a:cs typeface="Times New Roman" panose="02020603050405020304" pitchFamily="18" charset="0"/>
              </a:rPr>
              <a:t>Her işletme faaliyetinin  bireysel analiziyle toplam sermayeden ne kadar ayrılabileceğinin belirlenmesi.</a:t>
            </a:r>
          </a:p>
          <a:p>
            <a:pPr lvl="1" algn="just">
              <a:lnSpc>
                <a:spcPct val="150000"/>
              </a:lnSpc>
              <a:buFont typeface="Wingdings" panose="05000000000000000000" pitchFamily="2" charset="2"/>
              <a:buChar char="Ø"/>
            </a:pPr>
            <a:r>
              <a:rPr lang="tr-TR" b="1" i="1" u="sng" dirty="0" smtClean="0">
                <a:solidFill>
                  <a:srgbClr val="FFFF00"/>
                </a:solidFill>
                <a:latin typeface="Times New Roman" panose="02020603050405020304" pitchFamily="18" charset="0"/>
                <a:cs typeface="Times New Roman" panose="02020603050405020304" pitchFamily="18" charset="0"/>
              </a:rPr>
              <a:t>Kaynakları en iyi şekilde kullanan ve çiftçi amaçlarını gerçekleştirebilecek tüm faaliyetlerin en iyisini bulmaktır.</a:t>
            </a:r>
          </a:p>
          <a:p>
            <a:pPr algn="just">
              <a:lnSpc>
                <a:spcPct val="150000"/>
              </a:lnSpc>
            </a:pPr>
            <a:r>
              <a:rPr lang="tr-TR" dirty="0" smtClean="0">
                <a:latin typeface="Times New Roman" panose="02020603050405020304" pitchFamily="18" charset="0"/>
                <a:cs typeface="Times New Roman" panose="02020603050405020304" pitchFamily="18" charset="0"/>
              </a:rPr>
              <a:t>Sonuç plan, çiftçinin aile işletmesinin geleceğine yönelik niyetlerinin bir açıklaması niteliğindedir. Plan birbiriyle ilişkili birçok alt planı ihtiva edecektir (Şekil 4.1).</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636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71600" y="1803405"/>
            <a:ext cx="9448800" cy="2327920"/>
          </a:xfrm>
        </p:spPr>
        <p:txBody>
          <a:bodyPr>
            <a:noAutofit/>
          </a:bodyPr>
          <a:lstStyle/>
          <a:p>
            <a:pPr algn="ctr">
              <a:lnSpc>
                <a:spcPct val="150000"/>
              </a:lnSpc>
            </a:pPr>
            <a:r>
              <a:rPr lang="tr-TR" dirty="0" err="1" smtClean="0">
                <a:solidFill>
                  <a:srgbClr val="FF0000"/>
                </a:solidFill>
                <a:latin typeface="Times New Roman" panose="02020603050405020304" pitchFamily="18" charset="0"/>
                <a:cs typeface="Times New Roman" panose="02020603050405020304" pitchFamily="18" charset="0"/>
              </a:rPr>
              <a:t>fonksİyonel</a:t>
            </a:r>
            <a:r>
              <a:rPr lang="tr-TR" dirty="0" smtClean="0">
                <a:solidFill>
                  <a:srgbClr val="FF0000"/>
                </a:solidFill>
                <a:latin typeface="Times New Roman" panose="02020603050405020304" pitchFamily="18" charset="0"/>
                <a:cs typeface="Times New Roman" panose="02020603050405020304" pitchFamily="18" charset="0"/>
              </a:rPr>
              <a:t> </a:t>
            </a:r>
            <a:r>
              <a:rPr lang="tr-TR" dirty="0" smtClean="0">
                <a:solidFill>
                  <a:srgbClr val="FF0000"/>
                </a:solidFill>
                <a:latin typeface="Times New Roman" panose="02020603050405020304" pitchFamily="18" charset="0"/>
                <a:cs typeface="Times New Roman" panose="02020603050405020304" pitchFamily="18" charset="0"/>
              </a:rPr>
              <a:t>İşletme </a:t>
            </a:r>
            <a:r>
              <a:rPr lang="tr-TR" dirty="0" err="1" smtClean="0">
                <a:solidFill>
                  <a:srgbClr val="FF0000"/>
                </a:solidFill>
                <a:latin typeface="Times New Roman" panose="02020603050405020304" pitchFamily="18" charset="0"/>
                <a:cs typeface="Times New Roman" panose="02020603050405020304" pitchFamily="18" charset="0"/>
              </a:rPr>
              <a:t>planlamasI</a:t>
            </a:r>
            <a:endParaRPr lang="tr-TR"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0974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lnSpc>
                <a:spcPct val="150000"/>
              </a:lnSpc>
            </a:pPr>
            <a:r>
              <a:rPr lang="tr-TR" dirty="0" smtClean="0">
                <a:latin typeface="Times New Roman" panose="02020603050405020304" pitchFamily="18" charset="0"/>
                <a:cs typeface="Times New Roman" panose="02020603050405020304" pitchFamily="18" charset="0"/>
              </a:rPr>
              <a:t>Kırsal yerleşim birimi, çoğunlukla tarımsal faaliyetle uğraşan işletmelerden oluşur. </a:t>
            </a:r>
          </a:p>
          <a:p>
            <a:pPr algn="just">
              <a:lnSpc>
                <a:spcPct val="150000"/>
              </a:lnSpc>
            </a:pPr>
            <a:r>
              <a:rPr lang="tr-TR" dirty="0" smtClean="0">
                <a:latin typeface="Times New Roman" panose="02020603050405020304" pitchFamily="18" charset="0"/>
                <a:cs typeface="Times New Roman" panose="02020603050405020304" pitchFamily="18" charset="0"/>
              </a:rPr>
              <a:t>Ülkemiz koşullarında ise bu işletmelerin %65’i küçük işletme niteliğinde olup, kısıtlı kaynak ve yetersiz gelir grubunda bulunmaları nedeniyle düşük yaşam standardına sahiptirler (Gün 2001).</a:t>
            </a:r>
          </a:p>
          <a:p>
            <a:pPr algn="just">
              <a:lnSpc>
                <a:spcPct val="150000"/>
              </a:lnSpc>
            </a:pPr>
            <a:r>
              <a:rPr lang="tr-TR" dirty="0" smtClean="0">
                <a:latin typeface="Times New Roman" panose="02020603050405020304" pitchFamily="18" charset="0"/>
                <a:cs typeface="Times New Roman" panose="02020603050405020304" pitchFamily="18" charset="0"/>
              </a:rPr>
              <a:t>Bu tür işletmelerin başlıca amacı aile için üretimin yanı sıra pazar için de üretimdir. Böylece fazla ürünün pazarlanması sayesinde diğer sosyal ihtiyaçların karşılanmasına yönelik bir gelir elde edilmektedir.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535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800" y="2093206"/>
            <a:ext cx="10820400" cy="4125480"/>
          </a:xfrm>
        </p:spPr>
        <p:txBody>
          <a:bodyPr>
            <a:normAutofit lnSpcReduction="10000"/>
          </a:bodyPr>
          <a:lstStyle/>
          <a:p>
            <a:pPr algn="just">
              <a:lnSpc>
                <a:spcPct val="150000"/>
              </a:lnSpc>
            </a:pPr>
            <a:r>
              <a:rPr lang="tr-TR" dirty="0" smtClean="0">
                <a:latin typeface="Times New Roman" panose="02020603050405020304" pitchFamily="18" charset="0"/>
                <a:cs typeface="Times New Roman" panose="02020603050405020304" pitchFamily="18" charset="0"/>
              </a:rPr>
              <a:t>Bununla birlikte kentsel nüfusun artmasıyla beraber ticari bitkilere olan talep, işletmeleri mali faydayı arttırıcı şekilde üretim değişikliğine itmektedir. Her durumda işletmeci, kendi kaynaklarını (arazi, işgücü, sermaye ve sabit tesisler) arzu edilen sonucu verecek şekilde optimum kullanmaya yönelmek ister.</a:t>
            </a:r>
          </a:p>
          <a:p>
            <a:pPr algn="just">
              <a:lnSpc>
                <a:spcPct val="150000"/>
              </a:lnSpc>
            </a:pPr>
            <a:r>
              <a:rPr lang="tr-TR" dirty="0" smtClean="0">
                <a:latin typeface="Times New Roman" panose="02020603050405020304" pitchFamily="18" charset="0"/>
                <a:cs typeface="Times New Roman" panose="02020603050405020304" pitchFamily="18" charset="0"/>
              </a:rPr>
              <a:t>Bu amaç gerçekleştirilmek istenirse </a:t>
            </a:r>
            <a:r>
              <a:rPr lang="tr-TR" i="1" u="sng" dirty="0" smtClean="0">
                <a:solidFill>
                  <a:srgbClr val="FFFF00"/>
                </a:solidFill>
                <a:latin typeface="Times New Roman" panose="02020603050405020304" pitchFamily="18" charset="0"/>
                <a:cs typeface="Times New Roman" panose="02020603050405020304" pitchFamily="18" charset="0"/>
              </a:rPr>
              <a:t>fonksiyonel planlama</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temel bir araç olarak kullanılmalıdır (FAO 1988). </a:t>
            </a:r>
          </a:p>
          <a:p>
            <a:pPr algn="just">
              <a:lnSpc>
                <a:spcPct val="150000"/>
              </a:lnSpc>
            </a:pPr>
            <a:r>
              <a:rPr lang="tr-TR" dirty="0" smtClean="0">
                <a:latin typeface="Times New Roman" panose="02020603050405020304" pitchFamily="18" charset="0"/>
                <a:cs typeface="Times New Roman" panose="02020603050405020304" pitchFamily="18" charset="0"/>
              </a:rPr>
              <a:t>Bu planlama, </a:t>
            </a:r>
            <a:r>
              <a:rPr lang="tr-TR" i="1" u="sng" dirty="0" smtClean="0">
                <a:solidFill>
                  <a:srgbClr val="FFFF00"/>
                </a:solidFill>
                <a:latin typeface="Times New Roman" panose="02020603050405020304" pitchFamily="18" charset="0"/>
                <a:cs typeface="Times New Roman" panose="02020603050405020304" pitchFamily="18" charset="0"/>
              </a:rPr>
              <a:t>kırsal kalkınma, planlama ilke ve hedefleri doğrultusunda tarım işletmelerinin geliştirilmesine yönelik planlama işlemlerini kapsar. </a:t>
            </a:r>
            <a:endParaRPr lang="tr-TR" u="sng"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7660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lnSpc>
                <a:spcPct val="150000"/>
              </a:lnSpc>
            </a:pPr>
            <a:r>
              <a:rPr lang="tr-TR" dirty="0" smtClean="0">
                <a:latin typeface="Times New Roman" panose="02020603050405020304" pitchFamily="18" charset="0"/>
                <a:cs typeface="Times New Roman" panose="02020603050405020304" pitchFamily="18" charset="0"/>
              </a:rPr>
              <a:t>Bireysel tarım işletmesine ait bir plan, işletmecinin doğrudan kontrolü altında olmayan iklim, toprak verimliliği, hükümet politikaları, tarım teknoloji konusundaki bilgi birikimi ve girdi-çıktı değerleri gibi faktörlerin etkisi altındadır.</a:t>
            </a:r>
          </a:p>
          <a:p>
            <a:pPr algn="just">
              <a:lnSpc>
                <a:spcPct val="150000"/>
              </a:lnSpc>
            </a:pPr>
            <a:r>
              <a:rPr lang="tr-TR" dirty="0" smtClean="0">
                <a:latin typeface="Times New Roman" panose="02020603050405020304" pitchFamily="18" charset="0"/>
                <a:cs typeface="Times New Roman" panose="02020603050405020304" pitchFamily="18" charset="0"/>
              </a:rPr>
              <a:t>Doğal güçlerin dışındaki etkenler; hükümet politikaları, tarım teknolojileri gibi birçok faktör işletme düzeyinde üretim seçimi ve buna bağlı olarak da tarımsal yapı ve tesislerin seçimini doğrudan etkiler.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4286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lnSpc>
                <a:spcPct val="150000"/>
              </a:lnSpc>
            </a:pPr>
            <a:r>
              <a:rPr lang="tr-TR" dirty="0" smtClean="0">
                <a:latin typeface="Times New Roman" panose="02020603050405020304" pitchFamily="18" charset="0"/>
                <a:cs typeface="Times New Roman" panose="02020603050405020304" pitchFamily="18" charset="0"/>
              </a:rPr>
              <a:t>Kırsal kalkınma plan hedefleri doğrultusunda hazırlanacak fonksiyonel işletme planlaması üç safhadan oluşur;</a:t>
            </a:r>
          </a:p>
          <a:p>
            <a:pPr marL="914400" lvl="1" indent="-457200" algn="just">
              <a:lnSpc>
                <a:spcPct val="150000"/>
              </a:lnSpc>
              <a:buFont typeface="+mj-lt"/>
              <a:buAutoNum type="arabicPeriod"/>
            </a:pPr>
            <a:r>
              <a:rPr lang="tr-TR" b="1" i="1" dirty="0" smtClean="0">
                <a:solidFill>
                  <a:srgbClr val="FFFF00"/>
                </a:solidFill>
                <a:latin typeface="Times New Roman" panose="02020603050405020304" pitchFamily="18" charset="0"/>
                <a:cs typeface="Times New Roman" panose="02020603050405020304" pitchFamily="18" charset="0"/>
              </a:rPr>
              <a:t>Ekonomik planlama</a:t>
            </a:r>
          </a:p>
          <a:p>
            <a:pPr marL="914400" lvl="1" indent="-457200" algn="just">
              <a:lnSpc>
                <a:spcPct val="150000"/>
              </a:lnSpc>
              <a:buFont typeface="+mj-lt"/>
              <a:buAutoNum type="arabicPeriod"/>
            </a:pPr>
            <a:r>
              <a:rPr lang="tr-TR" b="1" i="1" dirty="0" smtClean="0">
                <a:solidFill>
                  <a:srgbClr val="FFFF00"/>
                </a:solidFill>
                <a:latin typeface="Times New Roman" panose="02020603050405020304" pitchFamily="18" charset="0"/>
                <a:cs typeface="Times New Roman" panose="02020603050405020304" pitchFamily="18" charset="0"/>
              </a:rPr>
              <a:t>Yapı planlaması</a:t>
            </a:r>
          </a:p>
          <a:p>
            <a:pPr marL="914400" lvl="1" indent="-457200" algn="just">
              <a:lnSpc>
                <a:spcPct val="150000"/>
              </a:lnSpc>
              <a:buFont typeface="+mj-lt"/>
              <a:buAutoNum type="arabicPeriod"/>
            </a:pPr>
            <a:r>
              <a:rPr lang="tr-TR" b="1" i="1" dirty="0" smtClean="0">
                <a:solidFill>
                  <a:srgbClr val="FFFF00"/>
                </a:solidFill>
                <a:latin typeface="Times New Roman" panose="02020603050405020304" pitchFamily="18" charset="0"/>
                <a:cs typeface="Times New Roman" panose="02020603050405020304" pitchFamily="18" charset="0"/>
              </a:rPr>
              <a:t>İşletme avlu planlaması</a:t>
            </a:r>
            <a:endParaRPr lang="tr-TR" b="1" i="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723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lnSpc>
                <a:spcPct val="150000"/>
              </a:lnSpc>
            </a:pPr>
            <a:r>
              <a:rPr lang="tr-TR" sz="3600" b="1" i="1" dirty="0" smtClean="0">
                <a:solidFill>
                  <a:srgbClr val="FF0000"/>
                </a:solidFill>
                <a:latin typeface="Times New Roman" panose="02020603050405020304" pitchFamily="18" charset="0"/>
                <a:cs typeface="Times New Roman" panose="02020603050405020304" pitchFamily="18" charset="0"/>
              </a:rPr>
              <a:t>3.1 </a:t>
            </a:r>
            <a:r>
              <a:rPr lang="tr-TR" sz="3600" b="1" i="1" dirty="0" err="1" smtClean="0">
                <a:solidFill>
                  <a:srgbClr val="FF0000"/>
                </a:solidFill>
                <a:latin typeface="Times New Roman" panose="02020603050405020304" pitchFamily="18" charset="0"/>
                <a:cs typeface="Times New Roman" panose="02020603050405020304" pitchFamily="18" charset="0"/>
              </a:rPr>
              <a:t>EkONOMİK</a:t>
            </a:r>
            <a:r>
              <a:rPr lang="tr-TR" sz="3600" b="1" i="1" dirty="0" smtClean="0">
                <a:solidFill>
                  <a:srgbClr val="FF0000"/>
                </a:solidFill>
                <a:latin typeface="Times New Roman" panose="02020603050405020304" pitchFamily="18" charset="0"/>
                <a:cs typeface="Times New Roman" panose="02020603050405020304" pitchFamily="18" charset="0"/>
              </a:rPr>
              <a:t> PLANLAMA</a:t>
            </a:r>
            <a:endParaRPr lang="tr-TR" sz="3600" b="1" i="1" dirty="0">
              <a:solidFill>
                <a:srgbClr val="FF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algn="just">
              <a:lnSpc>
                <a:spcPct val="150000"/>
              </a:lnSpc>
            </a:pPr>
            <a:r>
              <a:rPr lang="tr-TR" dirty="0" smtClean="0">
                <a:latin typeface="Times New Roman" panose="02020603050405020304" pitchFamily="18" charset="0"/>
                <a:cs typeface="Times New Roman" panose="02020603050405020304" pitchFamily="18" charset="0"/>
              </a:rPr>
              <a:t>Geleneksel uygulamalar, bitki ve hayvanın ayrı ayrı analiz edildiğini, işletme büyüklüğü kavramanın açık bir şekilde tanımlandığını ve işletmecinin tarımsal faaliyetlere göre artan faydayı esas amaç olarak aldığını varsayar. </a:t>
            </a:r>
          </a:p>
          <a:p>
            <a:pPr algn="just">
              <a:lnSpc>
                <a:spcPct val="150000"/>
              </a:lnSpc>
            </a:pPr>
            <a:r>
              <a:rPr lang="tr-TR" dirty="0" smtClean="0">
                <a:latin typeface="Times New Roman" panose="02020603050405020304" pitchFamily="18" charset="0"/>
                <a:cs typeface="Times New Roman" panose="02020603050405020304" pitchFamily="18" charset="0"/>
              </a:rPr>
              <a:t>Fakat öyle ülkeler vardır ki, arazi sahipliği toplumsal olup çoklu aile sistemi yürürlüktedir ve daha çok Afrika ülkelerinde görülür.</a:t>
            </a:r>
          </a:p>
          <a:p>
            <a:pPr algn="just">
              <a:lnSpc>
                <a:spcPct val="150000"/>
              </a:lnSpc>
            </a:pPr>
            <a:r>
              <a:rPr lang="tr-TR" dirty="0" smtClean="0">
                <a:latin typeface="Times New Roman" panose="02020603050405020304" pitchFamily="18" charset="0"/>
                <a:cs typeface="Times New Roman" panose="02020603050405020304" pitchFamily="18" charset="0"/>
              </a:rPr>
              <a:t>Türkiye gibi ülkelerde ise köy ortak malları, mera, yayla vb. işletme planlamasına farklı bir yaklaşımı gerektirir.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7338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800" y="1894902"/>
            <a:ext cx="10820400" cy="4323784"/>
          </a:xfrm>
        </p:spPr>
        <p:txBody>
          <a:bodyPr>
            <a:normAutofit/>
          </a:bodyPr>
          <a:lstStyle/>
          <a:p>
            <a:pPr algn="just">
              <a:lnSpc>
                <a:spcPct val="150000"/>
              </a:lnSpc>
            </a:pPr>
            <a:r>
              <a:rPr lang="tr-TR" dirty="0" smtClean="0">
                <a:latin typeface="Times New Roman" panose="02020603050405020304" pitchFamily="18" charset="0"/>
                <a:cs typeface="Times New Roman" panose="02020603050405020304" pitchFamily="18" charset="0"/>
              </a:rPr>
              <a:t>Planlamada her şeyden önce toplumsal yapının incelenmesi gerekir. Önemli olan hazırlanacak planın çiftçinin kişisel amaçlarını, inançlarını ve diğer isteklerini yansıtacak nitelikte olmasıdır.</a:t>
            </a:r>
          </a:p>
          <a:p>
            <a:pPr algn="just">
              <a:lnSpc>
                <a:spcPct val="150000"/>
              </a:lnSpc>
            </a:pPr>
            <a:r>
              <a:rPr lang="tr-TR" dirty="0" smtClean="0">
                <a:latin typeface="Times New Roman" panose="02020603050405020304" pitchFamily="18" charset="0"/>
                <a:cs typeface="Times New Roman" panose="02020603050405020304" pitchFamily="18" charset="0"/>
              </a:rPr>
              <a:t>Çok yönlü bir ekonomik işletme planı aşağıdaki safhaları içerebilir;</a:t>
            </a:r>
          </a:p>
          <a:p>
            <a:pPr lvl="1" algn="just">
              <a:lnSpc>
                <a:spcPct val="150000"/>
              </a:lnSpc>
              <a:buFont typeface="Wingdings" panose="05000000000000000000" pitchFamily="2" charset="2"/>
              <a:buChar char="Ø"/>
            </a:pPr>
            <a:r>
              <a:rPr lang="tr-TR" b="1" i="1" u="sng" dirty="0" smtClean="0">
                <a:solidFill>
                  <a:srgbClr val="FFFF00"/>
                </a:solidFill>
                <a:latin typeface="Times New Roman" panose="02020603050405020304" pitchFamily="18" charset="0"/>
                <a:cs typeface="Times New Roman" panose="02020603050405020304" pitchFamily="18" charset="0"/>
              </a:rPr>
              <a:t>İşletmenin amaçları, öncelikleri ve kısıtların tespiti.</a:t>
            </a:r>
            <a:r>
              <a:rPr lang="tr-TR" dirty="0">
                <a:solidFill>
                  <a:srgbClr val="FFFF00"/>
                </a:solidFill>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Özellikle işletmenin mali kaynakları, alabileceği kredi imkanı ve maliyeti.</a:t>
            </a:r>
          </a:p>
          <a:p>
            <a:pPr lvl="1" algn="just">
              <a:lnSpc>
                <a:spcPct val="150000"/>
              </a:lnSpc>
              <a:buFont typeface="Wingdings" panose="05000000000000000000" pitchFamily="2" charset="2"/>
              <a:buChar char="Ø"/>
            </a:pPr>
            <a:r>
              <a:rPr lang="tr-TR" b="1" i="1" u="sng" dirty="0" smtClean="0">
                <a:solidFill>
                  <a:srgbClr val="FFFF00"/>
                </a:solidFill>
                <a:latin typeface="Times New Roman" panose="02020603050405020304" pitchFamily="18" charset="0"/>
                <a:cs typeface="Times New Roman" panose="02020603050405020304" pitchFamily="18" charset="0"/>
              </a:rPr>
              <a:t>Finansal kaynakların analizi (mali analiz). </a:t>
            </a:r>
            <a:r>
              <a:rPr lang="tr-TR" i="1" dirty="0" smtClean="0">
                <a:latin typeface="Times New Roman" panose="02020603050405020304" pitchFamily="18" charset="0"/>
                <a:cs typeface="Times New Roman" panose="02020603050405020304" pitchFamily="18" charset="0"/>
              </a:rPr>
              <a:t>Örneğin işletmenin mali kaynakları, alabileceği kredi imkanı ve maliyeti.</a:t>
            </a:r>
            <a:endParaRPr lang="tr-TR" b="1" i="1" u="sng"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6503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1" algn="just">
              <a:lnSpc>
                <a:spcPct val="150000"/>
              </a:lnSpc>
              <a:buFont typeface="Wingdings" panose="05000000000000000000" pitchFamily="2" charset="2"/>
              <a:buChar char="Ø"/>
            </a:pPr>
            <a:r>
              <a:rPr lang="tr-TR" b="1" i="1" u="sng" dirty="0" smtClean="0">
                <a:solidFill>
                  <a:srgbClr val="FFFF00"/>
                </a:solidFill>
                <a:latin typeface="Times New Roman" panose="02020603050405020304" pitchFamily="18" charset="0"/>
                <a:cs typeface="Times New Roman" panose="02020603050405020304" pitchFamily="18" charset="0"/>
              </a:rPr>
              <a:t>Tarımsal işletmeler için mümkün olan kaynakların listelenmesi ve bunların parasal değerinin belirlenmesi. </a:t>
            </a:r>
            <a:r>
              <a:rPr lang="tr-TR" dirty="0" smtClean="0">
                <a:solidFill>
                  <a:srgbClr val="FFFF00"/>
                </a:solidFill>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Örneğin </a:t>
            </a:r>
            <a:r>
              <a:rPr lang="tr-TR" i="1" dirty="0">
                <a:latin typeface="Times New Roman" panose="02020603050405020304" pitchFamily="18" charset="0"/>
                <a:cs typeface="Times New Roman" panose="02020603050405020304" pitchFamily="18" charset="0"/>
              </a:rPr>
              <a:t>a</a:t>
            </a:r>
            <a:r>
              <a:rPr lang="tr-TR" i="1" dirty="0" smtClean="0">
                <a:latin typeface="Times New Roman" panose="02020603050405020304" pitchFamily="18" charset="0"/>
                <a:cs typeface="Times New Roman" panose="02020603050405020304" pitchFamily="18" charset="0"/>
              </a:rPr>
              <a:t>razi ve su kaynakları, alet ve makine miktarı ve kalitesi, tecrübeli ve tecrübesiz işgücü zaman planı, mevcut yapılar ve bunların hizmet elverişliliği, işletmecinin idare yeteneği vb.</a:t>
            </a:r>
          </a:p>
          <a:p>
            <a:pPr lvl="1" algn="just">
              <a:lnSpc>
                <a:spcPct val="150000"/>
              </a:lnSpc>
              <a:buFont typeface="Wingdings" panose="05000000000000000000" pitchFamily="2" charset="2"/>
              <a:buChar char="Ø"/>
            </a:pPr>
            <a:r>
              <a:rPr lang="tr-TR" b="1" i="1" u="sng" dirty="0" smtClean="0">
                <a:solidFill>
                  <a:srgbClr val="FFFF00"/>
                </a:solidFill>
                <a:latin typeface="Times New Roman" panose="02020603050405020304" pitchFamily="18" charset="0"/>
                <a:cs typeface="Times New Roman" panose="02020603050405020304" pitchFamily="18" charset="0"/>
              </a:rPr>
              <a:t>İşletmeyi doğrudan etkileyecek ve işletmecinin etkili olamayacağı tüm idari ekonomik ve fiziksel faktörlerin belirtilmesi. </a:t>
            </a:r>
            <a:r>
              <a:rPr lang="tr-TR" i="1" dirty="0" smtClean="0">
                <a:latin typeface="Times New Roman" panose="02020603050405020304" pitchFamily="18" charset="0"/>
                <a:cs typeface="Times New Roman" panose="02020603050405020304" pitchFamily="18" charset="0"/>
              </a:rPr>
              <a:t>Örneğin; kanunlar, yönetmelikler, kırsal altyapı, Pazar, girdilerin durumu, fiyatlar, pazar trendleri vb.</a:t>
            </a:r>
          </a:p>
          <a:p>
            <a:pPr lvl="1" algn="just">
              <a:lnSpc>
                <a:spcPct val="150000"/>
              </a:lnSpc>
              <a:buFont typeface="Wingdings" panose="05000000000000000000" pitchFamily="2" charset="2"/>
              <a:buChar char="Ø"/>
            </a:pPr>
            <a:endParaRPr lang="tr-TR" b="1" i="1" u="sng"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725942"/>
      </p:ext>
    </p:extLst>
  </p:cSld>
  <p:clrMapOvr>
    <a:masterClrMapping/>
  </p:clrMapOvr>
</p:sld>
</file>

<file path=ppt/theme/theme1.xml><?xml version="1.0" encoding="utf-8"?>
<a:theme xmlns:a="http://schemas.openxmlformats.org/drawingml/2006/main" name="Uçak İzi">
  <a:themeElements>
    <a:clrScheme name="Uçak İzi">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Uçak İzi">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çak İzi">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TM04033937[[fn=Uçak İzi]]</Template>
  <TotalTime>1044</TotalTime>
  <Words>526</Words>
  <Application>Microsoft Office PowerPoint</Application>
  <PresentationFormat>Geniş ekran</PresentationFormat>
  <Paragraphs>29</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Century Gothic</vt:lpstr>
      <vt:lpstr>Times New Roman</vt:lpstr>
      <vt:lpstr>Wingdings</vt:lpstr>
      <vt:lpstr>Uçak İzi</vt:lpstr>
      <vt:lpstr>KIRSAL ALTYAPI VE ÇEVRE</vt:lpstr>
      <vt:lpstr>fonksİyonel İşletme planlamasI</vt:lpstr>
      <vt:lpstr>PowerPoint Sunusu</vt:lpstr>
      <vt:lpstr>PowerPoint Sunusu</vt:lpstr>
      <vt:lpstr>PowerPoint Sunusu</vt:lpstr>
      <vt:lpstr>PowerPoint Sunusu</vt:lpstr>
      <vt:lpstr>3.1 EkONOMİK PLANLAMA</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3.Bölüm: fonksiyonel işletme planlaması</dc:title>
  <dc:creator>TYS</dc:creator>
  <cp:lastModifiedBy>user</cp:lastModifiedBy>
  <cp:revision>62</cp:revision>
  <dcterms:created xsi:type="dcterms:W3CDTF">2020-10-15T11:38:40Z</dcterms:created>
  <dcterms:modified xsi:type="dcterms:W3CDTF">2020-11-16T05:23:03Z</dcterms:modified>
</cp:coreProperties>
</file>