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66" r:id="rId2"/>
    <p:sldId id="269" r:id="rId3"/>
    <p:sldId id="270" r:id="rId4"/>
    <p:sldId id="460" r:id="rId5"/>
    <p:sldId id="461" r:id="rId6"/>
    <p:sldId id="305" r:id="rId7"/>
    <p:sldId id="310" r:id="rId8"/>
    <p:sldId id="311" r:id="rId9"/>
    <p:sldId id="312" r:id="rId10"/>
    <p:sldId id="313" r:id="rId11"/>
    <p:sldId id="314" r:id="rId12"/>
    <p:sldId id="315" r:id="rId13"/>
    <p:sldId id="462" r:id="rId14"/>
    <p:sldId id="463" r:id="rId15"/>
    <p:sldId id="464" r:id="rId16"/>
    <p:sldId id="279" r:id="rId17"/>
    <p:sldId id="320" r:id="rId18"/>
    <p:sldId id="321" r:id="rId19"/>
    <p:sldId id="317" r:id="rId20"/>
    <p:sldId id="281" r:id="rId21"/>
    <p:sldId id="268" r:id="rId22"/>
    <p:sldId id="323" r:id="rId23"/>
    <p:sldId id="282" r:id="rId24"/>
    <p:sldId id="256" r:id="rId25"/>
    <p:sldId id="272" r:id="rId26"/>
    <p:sldId id="289" r:id="rId27"/>
    <p:sldId id="275" r:id="rId28"/>
    <p:sldId id="316" r:id="rId29"/>
    <p:sldId id="465" r:id="rId30"/>
    <p:sldId id="287" r:id="rId31"/>
    <p:sldId id="273" r:id="rId32"/>
    <p:sldId id="290" r:id="rId33"/>
    <p:sldId id="293" r:id="rId34"/>
    <p:sldId id="406" r:id="rId35"/>
    <p:sldId id="274" r:id="rId36"/>
    <p:sldId id="318" r:id="rId37"/>
    <p:sldId id="319" r:id="rId38"/>
    <p:sldId id="466" r:id="rId39"/>
    <p:sldId id="325" r:id="rId40"/>
    <p:sldId id="357" r:id="rId41"/>
    <p:sldId id="358" r:id="rId42"/>
    <p:sldId id="350" r:id="rId43"/>
    <p:sldId id="324" r:id="rId44"/>
    <p:sldId id="359" r:id="rId45"/>
    <p:sldId id="397" r:id="rId46"/>
    <p:sldId id="351" r:id="rId47"/>
    <p:sldId id="360" r:id="rId48"/>
    <p:sldId id="352" r:id="rId49"/>
    <p:sldId id="456" r:id="rId50"/>
    <p:sldId id="361" r:id="rId51"/>
    <p:sldId id="355" r:id="rId52"/>
    <p:sldId id="457" r:id="rId53"/>
    <p:sldId id="331" r:id="rId54"/>
    <p:sldId id="362" r:id="rId55"/>
    <p:sldId id="332" r:id="rId56"/>
    <p:sldId id="368" r:id="rId57"/>
    <p:sldId id="364" r:id="rId58"/>
    <p:sldId id="365" r:id="rId59"/>
    <p:sldId id="366" r:id="rId60"/>
    <p:sldId id="363" r:id="rId61"/>
    <p:sldId id="367" r:id="rId62"/>
    <p:sldId id="370" r:id="rId63"/>
    <p:sldId id="371" r:id="rId64"/>
    <p:sldId id="335" r:id="rId6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4251"/>
    <p:restoredTop sz="94083" autoAdjust="0"/>
  </p:normalViewPr>
  <p:slideViewPr>
    <p:cSldViewPr>
      <p:cViewPr varScale="1">
        <p:scale>
          <a:sx n="105" d="100"/>
          <a:sy n="105" d="100"/>
        </p:scale>
        <p:origin x="-1710"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4C239-D21C-7141-BF06-1FF8E9DC4130}" type="datetimeFigureOut">
              <a:rPr lang="tr-TR" smtClean="0"/>
              <a:pPr/>
              <a:t>25.11.2020</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528FC7-9497-7A47-8553-74AF0932A764}" type="slidenum">
              <a:rPr lang="tr-TR" smtClean="0"/>
              <a:pPr/>
              <a:t>‹#›</a:t>
            </a:fld>
            <a:endParaRPr lang="tr-TR"/>
          </a:p>
        </p:txBody>
      </p:sp>
    </p:spTree>
    <p:extLst>
      <p:ext uri="{BB962C8B-B14F-4D97-AF65-F5344CB8AC3E}">
        <p14:creationId xmlns="" xmlns:p14="http://schemas.microsoft.com/office/powerpoint/2010/main" val="2852402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8528FC7-9497-7A47-8553-74AF0932A764}" type="slidenum">
              <a:rPr lang="tr-TR" smtClean="0"/>
              <a:pPr/>
              <a:t>21</a:t>
            </a:fld>
            <a:endParaRPr lang="tr-TR"/>
          </a:p>
        </p:txBody>
      </p:sp>
    </p:spTree>
    <p:extLst>
      <p:ext uri="{BB962C8B-B14F-4D97-AF65-F5344CB8AC3E}">
        <p14:creationId xmlns="" xmlns:p14="http://schemas.microsoft.com/office/powerpoint/2010/main" val="2010317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69261-E317-4BC8-928F-47519920BFEE}" type="datetimeFigureOut">
              <a:rPr lang="tr-TR" smtClean="0"/>
              <a:pPr/>
              <a:t>25.11.2020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77956-26C4-4236-BAC7-85469D839C99}"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www.ncbi.nlm.nih.gov/pubmed/29700488" TargetMode="External"/><Relationship Id="rId3" Type="http://schemas.openxmlformats.org/officeDocument/2006/relationships/image" Target="../media/image10.tiff"/><Relationship Id="rId7" Type="http://schemas.openxmlformats.org/officeDocument/2006/relationships/hyperlink" Target="https://www.ncbi.nlm.nih.gov/pubmed/?term=Staessen%20JA%5bAuthor%5d&amp;cauthor=true&amp;cauthor_uid=2970048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ncbi.nlm.nih.gov/pubmed/?term=Huang%20QF%5bAuthor%5d&amp;cauthor=true&amp;cauthor_uid=29700488" TargetMode="External"/><Relationship Id="rId5" Type="http://schemas.openxmlformats.org/officeDocument/2006/relationships/hyperlink" Target="https://www.ncbi.nlm.nih.gov/pubmed/?term=Zhang%20ZY%5bAuthor%5d&amp;cauthor=true&amp;cauthor_uid=29700488" TargetMode="External"/><Relationship Id="rId4" Type="http://schemas.openxmlformats.org/officeDocument/2006/relationships/hyperlink" Target="https://www.ncbi.nlm.nih.gov/pubmed/?term=Wei%20FF%5bAuthor%5d&amp;cauthor=true&amp;cauthor_uid=29700488"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ncbi.nlm.nih.gov/pubmed/?term=Wei%20FF%5bAuthor%5d&amp;cauthor=true&amp;cauthor_uid=29700488" TargetMode="External"/><Relationship Id="rId7" Type="http://schemas.openxmlformats.org/officeDocument/2006/relationships/hyperlink" Target="https://www.ncbi.nlm.nih.gov/pubmed/29700488" TargetMode="External"/><Relationship Id="rId2" Type="http://schemas.openxmlformats.org/officeDocument/2006/relationships/image" Target="../media/image14.tiff"/><Relationship Id="rId1" Type="http://schemas.openxmlformats.org/officeDocument/2006/relationships/slideLayout" Target="../slideLayouts/slideLayout2.xml"/><Relationship Id="rId6" Type="http://schemas.openxmlformats.org/officeDocument/2006/relationships/hyperlink" Target="https://www.ncbi.nlm.nih.gov/pubmed/?term=Staessen%20JA%5bAuthor%5d&amp;cauthor=true&amp;cauthor_uid=29700488" TargetMode="External"/><Relationship Id="rId5" Type="http://schemas.openxmlformats.org/officeDocument/2006/relationships/hyperlink" Target="https://www.ncbi.nlm.nih.gov/pubmed/?term=Huang%20QF%5bAuthor%5d&amp;cauthor=true&amp;cauthor_uid=29700488" TargetMode="External"/><Relationship Id="rId4" Type="http://schemas.openxmlformats.org/officeDocument/2006/relationships/hyperlink" Target="https://www.ncbi.nlm.nih.gov/pubmed/?term=Zhang%20ZY%5bAuthor%5d&amp;cauthor=true&amp;cauthor_uid=29700488"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4725144"/>
            <a:ext cx="8136904" cy="1152128"/>
          </a:xfrm>
        </p:spPr>
        <p:txBody>
          <a:bodyPr>
            <a:noAutofit/>
          </a:bodyPr>
          <a:lstStyle/>
          <a:p>
            <a:r>
              <a:rPr lang="tr-TR" sz="5400" dirty="0">
                <a:solidFill>
                  <a:srgbClr val="FF0000"/>
                </a:solidFill>
              </a:rPr>
              <a:t>ANTİHİPERTANSİF İLAÇLAR</a:t>
            </a:r>
          </a:p>
        </p:txBody>
      </p:sp>
      <p:sp>
        <p:nvSpPr>
          <p:cNvPr id="3" name="2 İçerik Yer Tutucusu"/>
          <p:cNvSpPr>
            <a:spLocks noGrp="1"/>
          </p:cNvSpPr>
          <p:nvPr>
            <p:ph idx="1"/>
          </p:nvPr>
        </p:nvSpPr>
        <p:spPr>
          <a:xfrm>
            <a:off x="6720880" y="6325345"/>
            <a:ext cx="2423120" cy="532655"/>
          </a:xfrm>
        </p:spPr>
        <p:txBody>
          <a:bodyPr>
            <a:normAutofit/>
          </a:bodyPr>
          <a:lstStyle/>
          <a:p>
            <a:pPr>
              <a:buNone/>
            </a:pPr>
            <a:r>
              <a:rPr lang="tr-TR" sz="1800" dirty="0"/>
              <a:t>Ebru Arioglu İnan, </a:t>
            </a:r>
            <a:r>
              <a:rPr lang="tr-TR" sz="1800" dirty="0" err="1"/>
              <a:t>PhD</a:t>
            </a:r>
            <a:endParaRPr lang="tr-TR" sz="1800" dirty="0"/>
          </a:p>
        </p:txBody>
      </p:sp>
      <p:sp>
        <p:nvSpPr>
          <p:cNvPr id="3074" name="AutoShape 2" descr="hypertension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1166018"/>
            <a:ext cx="8229600" cy="4525963"/>
          </a:xfrm>
        </p:spPr>
        <p:txBody>
          <a:bodyPr>
            <a:normAutofit fontScale="92500"/>
          </a:bodyPr>
          <a:lstStyle/>
          <a:p>
            <a:pPr>
              <a:buNone/>
            </a:pPr>
            <a:r>
              <a:rPr lang="tr-TR" u="sng" dirty="0">
                <a:latin typeface="Calibri" pitchFamily="34" charset="0"/>
                <a:cs typeface="Calibri" pitchFamily="34" charset="0"/>
              </a:rPr>
              <a:t>Atım hacmini etkileyen faktörler; </a:t>
            </a:r>
          </a:p>
          <a:p>
            <a:pPr>
              <a:buNone/>
            </a:pPr>
            <a:endParaRPr lang="tr-TR" dirty="0">
              <a:latin typeface="Calibri" pitchFamily="34" charset="0"/>
              <a:cs typeface="Calibri" pitchFamily="34" charset="0"/>
            </a:endParaRPr>
          </a:p>
          <a:p>
            <a:pPr>
              <a:buNone/>
            </a:pPr>
            <a:r>
              <a:rPr lang="tr-TR" dirty="0">
                <a:latin typeface="Calibri" pitchFamily="34" charset="0"/>
                <a:cs typeface="Calibri" pitchFamily="34" charset="0"/>
              </a:rPr>
              <a:t>1.DSH değişimi (</a:t>
            </a:r>
            <a:r>
              <a:rPr lang="tr-TR" dirty="0" err="1">
                <a:solidFill>
                  <a:srgbClr val="FF0000"/>
                </a:solidFill>
                <a:latin typeface="Calibri" pitchFamily="34" charset="0"/>
                <a:cs typeface="Calibri" pitchFamily="34" charset="0"/>
              </a:rPr>
              <a:t>preload</a:t>
            </a:r>
            <a:r>
              <a:rPr lang="tr-TR" dirty="0">
                <a:latin typeface="Calibri" pitchFamily="34" charset="0"/>
                <a:cs typeface="Calibri" pitchFamily="34" charset="0"/>
              </a:rPr>
              <a:t>, ön yük)</a:t>
            </a:r>
          </a:p>
          <a:p>
            <a:pPr>
              <a:buNone/>
            </a:pPr>
            <a:endParaRPr lang="tr-TR" dirty="0">
              <a:latin typeface="Calibri" pitchFamily="34" charset="0"/>
              <a:cs typeface="Calibri" pitchFamily="34" charset="0"/>
            </a:endParaRPr>
          </a:p>
          <a:p>
            <a:pPr>
              <a:buNone/>
            </a:pPr>
            <a:r>
              <a:rPr lang="tr-TR" dirty="0">
                <a:latin typeface="Calibri" pitchFamily="34" charset="0"/>
                <a:cs typeface="Calibri" pitchFamily="34" charset="0"/>
              </a:rPr>
              <a:t>2.</a:t>
            </a:r>
            <a:r>
              <a:rPr lang="tr-TR" dirty="0" err="1">
                <a:latin typeface="Calibri" pitchFamily="34" charset="0"/>
                <a:cs typeface="Calibri" pitchFamily="34" charset="0"/>
              </a:rPr>
              <a:t>SSS’den</a:t>
            </a:r>
            <a:r>
              <a:rPr lang="tr-TR" dirty="0">
                <a:latin typeface="Calibri" pitchFamily="34" charset="0"/>
                <a:cs typeface="Calibri" pitchFamily="34" charset="0"/>
              </a:rPr>
              <a:t> </a:t>
            </a:r>
            <a:r>
              <a:rPr lang="tr-TR" dirty="0" err="1">
                <a:latin typeface="Calibri" pitchFamily="34" charset="0"/>
                <a:cs typeface="Calibri" pitchFamily="34" charset="0"/>
              </a:rPr>
              <a:t>ventriküle</a:t>
            </a:r>
            <a:r>
              <a:rPr lang="tr-TR" dirty="0">
                <a:latin typeface="Calibri" pitchFamily="34" charset="0"/>
                <a:cs typeface="Calibri" pitchFamily="34" charset="0"/>
              </a:rPr>
              <a:t> gelen uyarılardaki değişimler</a:t>
            </a:r>
          </a:p>
          <a:p>
            <a:pPr>
              <a:buNone/>
            </a:pPr>
            <a:endParaRPr lang="tr-TR" dirty="0">
              <a:latin typeface="Calibri" pitchFamily="34" charset="0"/>
              <a:cs typeface="Calibri" pitchFamily="34" charset="0"/>
            </a:endParaRPr>
          </a:p>
          <a:p>
            <a:pPr>
              <a:buNone/>
            </a:pPr>
            <a:r>
              <a:rPr lang="tr-TR" dirty="0">
                <a:latin typeface="Calibri" pitchFamily="34" charset="0"/>
                <a:cs typeface="Calibri" pitchFamily="34" charset="0"/>
              </a:rPr>
              <a:t>3. </a:t>
            </a:r>
            <a:r>
              <a:rPr lang="tr-TR" dirty="0" err="1">
                <a:solidFill>
                  <a:srgbClr val="FF0000"/>
                </a:solidFill>
                <a:latin typeface="Calibri" pitchFamily="34" charset="0"/>
                <a:cs typeface="Calibri" pitchFamily="34" charset="0"/>
              </a:rPr>
              <a:t>afterload</a:t>
            </a:r>
            <a:r>
              <a:rPr lang="tr-TR" dirty="0">
                <a:latin typeface="Calibri" pitchFamily="34" charset="0"/>
                <a:cs typeface="Calibri" pitchFamily="34" charset="0"/>
              </a:rPr>
              <a:t>, arka yük değişimi (</a:t>
            </a:r>
            <a:r>
              <a:rPr lang="tr-TR" dirty="0" err="1">
                <a:latin typeface="Calibri" pitchFamily="34" charset="0"/>
                <a:cs typeface="Calibri" pitchFamily="34" charset="0"/>
              </a:rPr>
              <a:t>ventrikül</a:t>
            </a:r>
            <a:r>
              <a:rPr lang="tr-TR" dirty="0">
                <a:latin typeface="Calibri" pitchFamily="34" charset="0"/>
                <a:cs typeface="Calibri" pitchFamily="34" charset="0"/>
              </a:rPr>
              <a:t> kan pompalarken karşılaştığı arter basıncı)</a:t>
            </a:r>
          </a:p>
          <a:p>
            <a:endParaRPr lang="tr-T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a:spLocks noGrp="1"/>
          </p:cNvSpPr>
          <p:nvPr>
            <p:ph idx="1"/>
          </p:nvPr>
        </p:nvSpPr>
        <p:spPr/>
        <p:txBody>
          <a:bodyPr/>
          <a:lstStyle/>
          <a:p>
            <a:pPr>
              <a:buNone/>
            </a:pPr>
            <a:r>
              <a:rPr lang="tr-TR" dirty="0" err="1">
                <a:latin typeface="Calibri" pitchFamily="34" charset="0"/>
                <a:cs typeface="Calibri" pitchFamily="34" charset="0"/>
              </a:rPr>
              <a:t>Ejeksiyon</a:t>
            </a:r>
            <a:r>
              <a:rPr lang="tr-TR" dirty="0">
                <a:latin typeface="Calibri" pitchFamily="34" charset="0"/>
                <a:cs typeface="Calibri" pitchFamily="34" charset="0"/>
              </a:rPr>
              <a:t> fraksiyonu (EF), </a:t>
            </a:r>
            <a:r>
              <a:rPr lang="tr-TR" dirty="0" err="1">
                <a:latin typeface="Calibri" pitchFamily="34" charset="0"/>
                <a:cs typeface="Calibri" pitchFamily="34" charset="0"/>
              </a:rPr>
              <a:t>sistolik</a:t>
            </a:r>
            <a:r>
              <a:rPr lang="tr-TR" dirty="0">
                <a:latin typeface="Calibri" pitchFamily="34" charset="0"/>
                <a:cs typeface="Calibri" pitchFamily="34" charset="0"/>
              </a:rPr>
              <a:t> fonksiyonun göstergesidir.</a:t>
            </a:r>
          </a:p>
          <a:p>
            <a:pPr>
              <a:buNone/>
            </a:pPr>
            <a:r>
              <a:rPr lang="tr-TR" dirty="0">
                <a:latin typeface="Calibri" pitchFamily="34" charset="0"/>
                <a:cs typeface="Calibri" pitchFamily="34" charset="0"/>
              </a:rPr>
              <a:t>           </a:t>
            </a:r>
            <a:r>
              <a:rPr lang="tr-TR" dirty="0">
                <a:solidFill>
                  <a:srgbClr val="FF0066"/>
                </a:solidFill>
                <a:latin typeface="Calibri" pitchFamily="34" charset="0"/>
                <a:cs typeface="Calibri" pitchFamily="34" charset="0"/>
              </a:rPr>
              <a:t>EF=AH/DSH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23528" y="260648"/>
            <a:ext cx="8229600" cy="4525963"/>
          </a:xfrm>
        </p:spPr>
        <p:txBody>
          <a:bodyPr/>
          <a:lstStyle/>
          <a:p>
            <a:pPr marL="0" indent="0">
              <a:buNone/>
            </a:pPr>
            <a:r>
              <a:rPr lang="tr-TR" dirty="0">
                <a:solidFill>
                  <a:srgbClr val="FF0000"/>
                </a:solidFill>
                <a:latin typeface="Calibri" pitchFamily="34" charset="0"/>
                <a:cs typeface="Calibri" pitchFamily="34" charset="0"/>
              </a:rPr>
              <a:t>FRANK STARLİNG MEKANİZMASI</a:t>
            </a:r>
          </a:p>
          <a:p>
            <a:pPr marL="0" indent="0">
              <a:buNone/>
            </a:pPr>
            <a:endParaRPr lang="tr-TR" dirty="0">
              <a:latin typeface="Calibri" pitchFamily="34" charset="0"/>
              <a:cs typeface="Calibri" pitchFamily="34" charset="0"/>
            </a:endParaRPr>
          </a:p>
          <a:p>
            <a:pPr marL="0" indent="0">
              <a:buNone/>
            </a:pPr>
            <a:r>
              <a:rPr lang="tr-TR" dirty="0">
                <a:latin typeface="Calibri" pitchFamily="34" charset="0"/>
                <a:cs typeface="Calibri" pitchFamily="34" charset="0"/>
              </a:rPr>
              <a:t>DSH ile AH arasındaki ilişkiyi ifade eder.</a:t>
            </a:r>
          </a:p>
          <a:p>
            <a:pPr marL="0" indent="0">
              <a:buNone/>
            </a:pPr>
            <a:endParaRPr lang="tr-TR" dirty="0">
              <a:latin typeface="Calibri" pitchFamily="34" charset="0"/>
              <a:cs typeface="Calibri" pitchFamily="34" charset="0"/>
            </a:endParaRPr>
          </a:p>
          <a:p>
            <a:pPr marL="0" indent="0">
              <a:buNone/>
            </a:pPr>
            <a:r>
              <a:rPr lang="tr-TR" dirty="0" err="1">
                <a:latin typeface="Calibri" pitchFamily="34" charset="0"/>
                <a:cs typeface="Calibri" pitchFamily="34" charset="0"/>
              </a:rPr>
              <a:t>Diyastolde</a:t>
            </a:r>
            <a:r>
              <a:rPr lang="tr-TR" dirty="0">
                <a:latin typeface="Calibri" pitchFamily="34" charset="0"/>
                <a:cs typeface="Calibri" pitchFamily="34" charset="0"/>
              </a:rPr>
              <a:t> </a:t>
            </a:r>
            <a:r>
              <a:rPr lang="tr-TR" dirty="0" err="1">
                <a:latin typeface="Calibri" pitchFamily="34" charset="0"/>
                <a:cs typeface="Calibri" pitchFamily="34" charset="0"/>
              </a:rPr>
              <a:t>ventrikül</a:t>
            </a:r>
            <a:r>
              <a:rPr lang="tr-TR" dirty="0">
                <a:latin typeface="Calibri" pitchFamily="34" charset="0"/>
                <a:cs typeface="Calibri" pitchFamily="34" charset="0"/>
              </a:rPr>
              <a:t> ne kadar kanla dolarsa sistolde o kadar kuvvetli kasılır.</a:t>
            </a:r>
          </a:p>
          <a:p>
            <a:pPr>
              <a:buNone/>
            </a:pPr>
            <a:endParaRPr lang="tr-TR" dirty="0"/>
          </a:p>
        </p:txBody>
      </p:sp>
      <p:pic>
        <p:nvPicPr>
          <p:cNvPr id="5" name="Picture 8" descr="frank starling ile ilgili gÃ¶rsel sonucu"/>
          <p:cNvPicPr>
            <a:picLocks noChangeAspect="1" noChangeArrowheads="1"/>
          </p:cNvPicPr>
          <p:nvPr/>
        </p:nvPicPr>
        <p:blipFill>
          <a:blip r:embed="rId2" cstate="print"/>
          <a:srcRect/>
          <a:stretch>
            <a:fillRect/>
          </a:stretch>
        </p:blipFill>
        <p:spPr bwMode="auto">
          <a:xfrm>
            <a:off x="1763688" y="3695984"/>
            <a:ext cx="3168352" cy="2973376"/>
          </a:xfrm>
          <a:prstGeom prst="rect">
            <a:avLst/>
          </a:prstGeom>
          <a:noFill/>
        </p:spPr>
      </p:pic>
      <p:sp>
        <p:nvSpPr>
          <p:cNvPr id="6" name="5 Dikdörtgen"/>
          <p:cNvSpPr/>
          <p:nvPr/>
        </p:nvSpPr>
        <p:spPr>
          <a:xfrm>
            <a:off x="4211960" y="5934670"/>
            <a:ext cx="4572000" cy="923330"/>
          </a:xfrm>
          <a:prstGeom prst="rect">
            <a:avLst/>
          </a:prstGeom>
        </p:spPr>
        <p:txBody>
          <a:bodyPr>
            <a:spAutoFit/>
          </a:bodyPr>
          <a:lstStyle/>
          <a:p>
            <a:r>
              <a:rPr lang="tr-TR" dirty="0" smtClean="0"/>
              <a:t>https://www.drawittoknowit.com/course/physiology/glossary/physiological-process/frank-starling-law</a:t>
            </a:r>
            <a:endParaRPr lang="tr-T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excitation-contraction coupling"/>
          <p:cNvPicPr>
            <a:picLocks noChangeAspect="1" noChangeArrowheads="1"/>
          </p:cNvPicPr>
          <p:nvPr/>
        </p:nvPicPr>
        <p:blipFill>
          <a:blip r:embed="rId2" cstate="print"/>
          <a:srcRect/>
          <a:stretch>
            <a:fillRect/>
          </a:stretch>
        </p:blipFill>
        <p:spPr bwMode="auto">
          <a:xfrm>
            <a:off x="755576" y="764704"/>
            <a:ext cx="6934200" cy="3190876"/>
          </a:xfrm>
          <a:prstGeom prst="rect">
            <a:avLst/>
          </a:prstGeom>
          <a:noFill/>
        </p:spPr>
      </p:pic>
      <p:sp>
        <p:nvSpPr>
          <p:cNvPr id="6" name="5 Dikdörtgen"/>
          <p:cNvSpPr/>
          <p:nvPr/>
        </p:nvSpPr>
        <p:spPr>
          <a:xfrm>
            <a:off x="4139952" y="5805264"/>
            <a:ext cx="4572000" cy="646331"/>
          </a:xfrm>
          <a:prstGeom prst="rect">
            <a:avLst/>
          </a:prstGeom>
        </p:spPr>
        <p:txBody>
          <a:bodyPr>
            <a:spAutoFit/>
          </a:bodyPr>
          <a:lstStyle/>
          <a:p>
            <a:r>
              <a:rPr lang="tr-TR" dirty="0" smtClean="0"/>
              <a:t>https://www.cvphysiology.com/uploads/images/cf022-e-c-coupling_c1582564749.png</a:t>
            </a:r>
            <a:endParaRPr lang="tr-T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FIG. 1. Regulation of smooth muscle contraction. Various agonists (neurotransmitters, hormones, etc.) bind to specific receptors to activate contraction in smooth muscle. Subsequent to this binding, the prototypical response of the cell is to increase phospholipase C activity via coupling through a G protein. Phospholipase C produces two potent second messengers from the membrane lipid phosphatidylinositol 4,5-bisphosphate: diacylglycerol (DG) and inositol 1,4,5-trisphosphate (IP3). IP3 binds to specific receptors on the sarcoplasmic reticulum, causing release of activator calcium (Ca2 ). DG along with Ca2 activates PKC, which phosphorylates specific target proteins. In most smooth muscles, PKC has contraction-promoting effects such as phosphorylation of Ca2 channels or other proteins that regulate cross-bridge cycling. Activator Ca2 binds to calmodulin, leading to activation of myosin light chain kinase (MLC kinase). This kinase phosphorylates the light chain of myosin, and, in conjunction with actin, cross-bridge cycling occurs, initiating shortening of the smooth muscle cell. However, the elevation in Ca2 concentration within the cell is transient, and the contractile response is maintained by a Ca2 -sensitizing mechanism brought about by the inhibition of myosin phosphatase activity by Rho kinase. This Ca2 -sensitizing mechanism is initiated at the same time that phospholipase C is activated, and it involves the activation of the small GTP-binding protein RhoA. The precise nature of the activation of RhoA by the G protein-coupled receptor is not entirely clear but involves a guanine nucleotide exchange factor (RhoGEF) and migration of RhoA to the plasma membrane. Upon activation, RhoA increases Rho kinase activity, leading to inhibition of myosin phosphatase. This promotes the contractile state, since the light chain of myosin cannot be dephosphorylated."/>
          <p:cNvPicPr>
            <a:picLocks noChangeAspect="1" noChangeArrowheads="1"/>
          </p:cNvPicPr>
          <p:nvPr/>
        </p:nvPicPr>
        <p:blipFill>
          <a:blip r:embed="rId2" cstate="print"/>
          <a:srcRect/>
          <a:stretch>
            <a:fillRect/>
          </a:stretch>
        </p:blipFill>
        <p:spPr bwMode="auto">
          <a:xfrm>
            <a:off x="611560" y="620688"/>
            <a:ext cx="7780800" cy="5157192"/>
          </a:xfrm>
          <a:prstGeom prst="rect">
            <a:avLst/>
          </a:prstGeom>
          <a:noFill/>
        </p:spPr>
      </p:pic>
      <p:sp>
        <p:nvSpPr>
          <p:cNvPr id="5" name="4 Dikdörtgen"/>
          <p:cNvSpPr/>
          <p:nvPr/>
        </p:nvSpPr>
        <p:spPr>
          <a:xfrm>
            <a:off x="2123728" y="6211669"/>
            <a:ext cx="7020272" cy="646331"/>
          </a:xfrm>
          <a:prstGeom prst="rect">
            <a:avLst/>
          </a:prstGeom>
        </p:spPr>
        <p:txBody>
          <a:bodyPr wrap="square">
            <a:spAutoFit/>
          </a:bodyPr>
          <a:lstStyle/>
          <a:p>
            <a:r>
              <a:rPr lang="tr-TR" dirty="0" smtClean="0"/>
              <a:t>https://www.semanticscholar.org/paper/Smooth-muscle-contraction-and-relaxation.-Webb/f0345a33fe844bbccb9517cf725f1d6b0a5c3989</a:t>
            </a:r>
            <a:endParaRPr lang="tr-T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FIG. 2. Relaxation of smooth muscle. Smooth muscle relaxation occurs either as a result of removal of the contractile stimulus or by the direct action of a substance that stimulates inhibition of the contractile mechanism. Regardless, the process of relaxation requires a decreased intracellular Ca2 concentration and increased MLC phosphatase activity. The sarcoplasmic reticulum and the plasma membrane contain Ca,MgATPases that remove Ca2 from the cytosol. Na /Ca2 exchangers are also located on the plasma membrane and aid in decreasing intracellular Ca2 . During relaxation, receptor- and voltage-operated Ca2 channels in the plasma membrane close resulting in a reduced Ca2 entry into the cell."/>
          <p:cNvPicPr>
            <a:picLocks noChangeAspect="1" noChangeArrowheads="1"/>
          </p:cNvPicPr>
          <p:nvPr/>
        </p:nvPicPr>
        <p:blipFill>
          <a:blip r:embed="rId2" cstate="print"/>
          <a:srcRect/>
          <a:stretch>
            <a:fillRect/>
          </a:stretch>
        </p:blipFill>
        <p:spPr bwMode="auto">
          <a:xfrm>
            <a:off x="436910" y="0"/>
            <a:ext cx="8707090" cy="5688632"/>
          </a:xfrm>
          <a:prstGeom prst="rect">
            <a:avLst/>
          </a:prstGeom>
          <a:noFill/>
        </p:spPr>
      </p:pic>
      <p:sp>
        <p:nvSpPr>
          <p:cNvPr id="5" name="4 Dikdörtgen"/>
          <p:cNvSpPr/>
          <p:nvPr/>
        </p:nvSpPr>
        <p:spPr>
          <a:xfrm>
            <a:off x="2123728" y="6211669"/>
            <a:ext cx="7020272" cy="646331"/>
          </a:xfrm>
          <a:prstGeom prst="rect">
            <a:avLst/>
          </a:prstGeom>
        </p:spPr>
        <p:txBody>
          <a:bodyPr wrap="square">
            <a:spAutoFit/>
          </a:bodyPr>
          <a:lstStyle/>
          <a:p>
            <a:r>
              <a:rPr lang="tr-TR" dirty="0" smtClean="0"/>
              <a:t>https://www.semanticscholar.org/paper/Smooth-muscle-contraction-and-relaxation.-Webb/f0345a33fe844bbccb9517cf725f1d6b0a5c3989</a:t>
            </a:r>
            <a:endParaRPr lang="tr-T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32656"/>
            <a:ext cx="8229600" cy="5793507"/>
          </a:xfrm>
        </p:spPr>
        <p:txBody>
          <a:bodyPr>
            <a:normAutofit fontScale="92500" lnSpcReduction="10000"/>
          </a:bodyPr>
          <a:lstStyle/>
          <a:p>
            <a:pPr algn="ctr">
              <a:buNone/>
              <a:defRPr/>
            </a:pPr>
            <a:r>
              <a:rPr lang="tr-TR" b="1" dirty="0">
                <a:solidFill>
                  <a:srgbClr val="00B0F0"/>
                </a:solidFill>
              </a:rPr>
              <a:t>Kan basıncının düzenlenmesi:</a:t>
            </a:r>
          </a:p>
          <a:p>
            <a:pPr algn="ctr">
              <a:defRPr/>
            </a:pPr>
            <a:endParaRPr lang="tr-TR" dirty="0"/>
          </a:p>
          <a:p>
            <a:pPr algn="ctr">
              <a:defRPr/>
            </a:pPr>
            <a:r>
              <a:rPr lang="tr-TR" dirty="0"/>
              <a:t>Kardiyak </a:t>
            </a:r>
            <a:r>
              <a:rPr lang="tr-TR" dirty="0" err="1"/>
              <a:t>output</a:t>
            </a:r>
            <a:r>
              <a:rPr lang="tr-TR" dirty="0"/>
              <a:t> </a:t>
            </a:r>
          </a:p>
          <a:p>
            <a:pPr algn="ctr">
              <a:defRPr/>
            </a:pPr>
            <a:r>
              <a:rPr lang="tr-TR" dirty="0"/>
              <a:t>Total </a:t>
            </a:r>
            <a:r>
              <a:rPr lang="tr-TR" dirty="0" err="1"/>
              <a:t>periferik</a:t>
            </a:r>
            <a:r>
              <a:rPr lang="tr-TR" dirty="0"/>
              <a:t> damar rezistansı</a:t>
            </a:r>
          </a:p>
          <a:p>
            <a:pPr algn="ctr">
              <a:defRPr/>
            </a:pPr>
            <a:r>
              <a:rPr lang="tr-TR" dirty="0" err="1">
                <a:solidFill>
                  <a:srgbClr val="FF0000"/>
                </a:solidFill>
              </a:rPr>
              <a:t>Renin</a:t>
            </a:r>
            <a:r>
              <a:rPr lang="tr-TR" dirty="0">
                <a:solidFill>
                  <a:srgbClr val="FF0000"/>
                </a:solidFill>
              </a:rPr>
              <a:t>-</a:t>
            </a:r>
            <a:r>
              <a:rPr lang="tr-TR" dirty="0" err="1">
                <a:solidFill>
                  <a:srgbClr val="FF0000"/>
                </a:solidFill>
              </a:rPr>
              <a:t>anjiyotensin</a:t>
            </a:r>
            <a:r>
              <a:rPr lang="tr-TR" dirty="0">
                <a:solidFill>
                  <a:srgbClr val="FF0000"/>
                </a:solidFill>
              </a:rPr>
              <a:t>-</a:t>
            </a:r>
            <a:r>
              <a:rPr lang="tr-TR" dirty="0" err="1">
                <a:solidFill>
                  <a:srgbClr val="FF0000"/>
                </a:solidFill>
              </a:rPr>
              <a:t>aldosteron</a:t>
            </a:r>
            <a:r>
              <a:rPr lang="tr-TR" dirty="0">
                <a:solidFill>
                  <a:srgbClr val="FF0000"/>
                </a:solidFill>
              </a:rPr>
              <a:t> sistemi</a:t>
            </a:r>
          </a:p>
          <a:p>
            <a:pPr algn="ctr">
              <a:defRPr/>
            </a:pPr>
            <a:r>
              <a:rPr lang="tr-TR" dirty="0" err="1"/>
              <a:t>Shear</a:t>
            </a:r>
            <a:r>
              <a:rPr lang="tr-TR" dirty="0"/>
              <a:t> </a:t>
            </a:r>
            <a:r>
              <a:rPr lang="tr-TR" dirty="0" err="1"/>
              <a:t>stress</a:t>
            </a:r>
            <a:endParaRPr lang="tr-TR" dirty="0"/>
          </a:p>
          <a:p>
            <a:pPr algn="ctr">
              <a:defRPr/>
            </a:pPr>
            <a:r>
              <a:rPr lang="tr-TR" dirty="0"/>
              <a:t>Nitrik oksit (</a:t>
            </a:r>
            <a:r>
              <a:rPr lang="tr-TR" dirty="0" err="1"/>
              <a:t>vazodilatör</a:t>
            </a:r>
            <a:r>
              <a:rPr lang="tr-TR" dirty="0"/>
              <a:t>)</a:t>
            </a:r>
          </a:p>
          <a:p>
            <a:pPr algn="ctr">
              <a:defRPr/>
            </a:pPr>
            <a:r>
              <a:rPr lang="tr-TR" dirty="0" err="1"/>
              <a:t>Endotelin</a:t>
            </a:r>
            <a:r>
              <a:rPr lang="tr-TR" dirty="0"/>
              <a:t> (</a:t>
            </a:r>
            <a:r>
              <a:rPr lang="tr-TR" dirty="0" err="1"/>
              <a:t>vazokonstriktör</a:t>
            </a:r>
            <a:r>
              <a:rPr lang="tr-TR" dirty="0"/>
              <a:t>)</a:t>
            </a:r>
          </a:p>
          <a:p>
            <a:pPr algn="ctr">
              <a:defRPr/>
            </a:pPr>
            <a:r>
              <a:rPr lang="tr-TR" dirty="0" err="1"/>
              <a:t>Atrial</a:t>
            </a:r>
            <a:r>
              <a:rPr lang="tr-TR" dirty="0"/>
              <a:t> </a:t>
            </a:r>
            <a:r>
              <a:rPr lang="tr-TR" dirty="0" err="1"/>
              <a:t>natriüretik</a:t>
            </a:r>
            <a:r>
              <a:rPr lang="tr-TR" dirty="0"/>
              <a:t> </a:t>
            </a:r>
            <a:r>
              <a:rPr lang="tr-TR" dirty="0" err="1"/>
              <a:t>peptid</a:t>
            </a:r>
            <a:r>
              <a:rPr lang="tr-TR" dirty="0"/>
              <a:t> (</a:t>
            </a:r>
            <a:r>
              <a:rPr lang="tr-TR" dirty="0" err="1"/>
              <a:t>vazodilatör</a:t>
            </a:r>
            <a:r>
              <a:rPr lang="tr-TR" dirty="0"/>
              <a:t>)</a:t>
            </a:r>
          </a:p>
          <a:p>
            <a:pPr algn="ctr">
              <a:defRPr/>
            </a:pPr>
            <a:r>
              <a:rPr lang="tr-TR" dirty="0" err="1"/>
              <a:t>Bradikinin</a:t>
            </a:r>
            <a:r>
              <a:rPr lang="tr-TR" dirty="0"/>
              <a:t> (</a:t>
            </a:r>
            <a:r>
              <a:rPr lang="tr-TR" dirty="0" err="1"/>
              <a:t>vazodilatör</a:t>
            </a:r>
            <a:r>
              <a:rPr lang="tr-TR" dirty="0"/>
              <a:t>)</a:t>
            </a:r>
          </a:p>
          <a:p>
            <a:pPr algn="ctr">
              <a:defRPr/>
            </a:pPr>
            <a:r>
              <a:rPr lang="tr-TR" dirty="0" err="1"/>
              <a:t>Antidiüretik</a:t>
            </a:r>
            <a:r>
              <a:rPr lang="tr-TR" dirty="0"/>
              <a:t> hormon (</a:t>
            </a:r>
            <a:r>
              <a:rPr lang="tr-TR" dirty="0" err="1"/>
              <a:t>vazokonstriktör</a:t>
            </a:r>
            <a:r>
              <a:rPr lang="tr-TR" dirty="0"/>
              <a:t>)</a:t>
            </a:r>
          </a:p>
          <a:p>
            <a:pPr>
              <a:defRPr/>
            </a:pPr>
            <a:endParaRPr lang="tr-TR" dirty="0"/>
          </a:p>
          <a:p>
            <a:pPr>
              <a:defRPr/>
            </a:pPr>
            <a:endParaRPr lang="tr-TR" dirty="0"/>
          </a:p>
          <a:p>
            <a:pPr>
              <a:buNone/>
            </a:pPr>
            <a:endParaRPr lang="tr-T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 xmlns:a16="http://schemas.microsoft.com/office/drawing/2014/main" id="{C5471D0D-39F9-CE4D-B1AC-173D3A0BF847}"/>
              </a:ext>
            </a:extLst>
          </p:cNvPr>
          <p:cNvPicPr>
            <a:picLocks noChangeAspect="1"/>
          </p:cNvPicPr>
          <p:nvPr/>
        </p:nvPicPr>
        <p:blipFill>
          <a:blip r:embed="rId2" cstate="print"/>
          <a:stretch>
            <a:fillRect/>
          </a:stretch>
        </p:blipFill>
        <p:spPr>
          <a:xfrm>
            <a:off x="2591780" y="209458"/>
            <a:ext cx="3960440" cy="6439083"/>
          </a:xfrm>
          <a:prstGeom prst="rect">
            <a:avLst/>
          </a:prstGeom>
        </p:spPr>
      </p:pic>
      <p:sp>
        <p:nvSpPr>
          <p:cNvPr id="3" name="2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 xmlns:a16="http://schemas.microsoft.com/office/drawing/2014/main" id="{03D15502-C3F4-C644-A5DE-B8F3FB99476F}"/>
              </a:ext>
            </a:extLst>
          </p:cNvPr>
          <p:cNvPicPr>
            <a:picLocks noChangeAspect="1"/>
          </p:cNvPicPr>
          <p:nvPr/>
        </p:nvPicPr>
        <p:blipFill>
          <a:blip r:embed="rId2" cstate="print"/>
          <a:stretch>
            <a:fillRect/>
          </a:stretch>
        </p:blipFill>
        <p:spPr>
          <a:xfrm>
            <a:off x="85381" y="764704"/>
            <a:ext cx="8973237" cy="5141138"/>
          </a:xfrm>
          <a:prstGeom prst="rect">
            <a:avLst/>
          </a:prstGeom>
        </p:spPr>
      </p:pic>
      <p:sp>
        <p:nvSpPr>
          <p:cNvPr id="3" name="2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p:txBody>
          <a:bodyPr/>
          <a:lstStyle/>
          <a:p>
            <a:pPr>
              <a:buNone/>
            </a:pPr>
            <a:r>
              <a:rPr lang="tr-TR" sz="3600" dirty="0">
                <a:solidFill>
                  <a:srgbClr val="FF0000"/>
                </a:solidFill>
              </a:rPr>
              <a:t>BP= CO x PVR</a:t>
            </a:r>
          </a:p>
          <a:p>
            <a:pPr>
              <a:buNone/>
            </a:pPr>
            <a:endParaRPr lang="tr-TR" dirty="0"/>
          </a:p>
          <a:p>
            <a:pPr>
              <a:buNone/>
            </a:pPr>
            <a:endParaRPr lang="tr-TR" dirty="0"/>
          </a:p>
          <a:p>
            <a:pPr>
              <a:buNone/>
            </a:pPr>
            <a:r>
              <a:rPr lang="tr-TR" dirty="0"/>
              <a:t>BP: Kan basıncı</a:t>
            </a:r>
          </a:p>
          <a:p>
            <a:pPr>
              <a:buNone/>
            </a:pPr>
            <a:r>
              <a:rPr lang="tr-TR" dirty="0"/>
              <a:t>CO: kardiyak </a:t>
            </a:r>
            <a:r>
              <a:rPr lang="tr-TR" dirty="0" err="1"/>
              <a:t>output</a:t>
            </a:r>
            <a:r>
              <a:rPr lang="tr-TR" dirty="0"/>
              <a:t> </a:t>
            </a:r>
          </a:p>
          <a:p>
            <a:pPr>
              <a:buNone/>
            </a:pPr>
            <a:r>
              <a:rPr lang="tr-TR" dirty="0"/>
              <a:t>PVR: </a:t>
            </a:r>
            <a:r>
              <a:rPr lang="tr-TR" dirty="0" err="1"/>
              <a:t>periferik</a:t>
            </a:r>
            <a:r>
              <a:rPr lang="tr-TR" dirty="0"/>
              <a:t> damar rezistansı</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Dersin Hedefleri</a:t>
            </a:r>
          </a:p>
        </p:txBody>
      </p:sp>
      <p:sp>
        <p:nvSpPr>
          <p:cNvPr id="3" name="2 İçerik Yer Tutucusu"/>
          <p:cNvSpPr>
            <a:spLocks noGrp="1"/>
          </p:cNvSpPr>
          <p:nvPr>
            <p:ph idx="1"/>
          </p:nvPr>
        </p:nvSpPr>
        <p:spPr/>
        <p:txBody>
          <a:bodyPr>
            <a:normAutofit fontScale="85000" lnSpcReduction="20000"/>
          </a:bodyPr>
          <a:lstStyle/>
          <a:p>
            <a:pPr marL="514350" indent="-514350">
              <a:buAutoNum type="arabicPeriod"/>
            </a:pPr>
            <a:r>
              <a:rPr lang="tr-TR" dirty="0"/>
              <a:t>KV sistemin genel özelliklerini açıklamak</a:t>
            </a:r>
          </a:p>
          <a:p>
            <a:pPr marL="514350" indent="-514350">
              <a:buAutoNum type="arabicPeriod"/>
            </a:pPr>
            <a:r>
              <a:rPr lang="tr-TR" dirty="0"/>
              <a:t>Kan basıncını düzenleyen mekanizmaları açıklamak</a:t>
            </a:r>
          </a:p>
          <a:p>
            <a:pPr marL="514350" indent="-514350">
              <a:buAutoNum type="arabicPeriod"/>
            </a:pPr>
            <a:r>
              <a:rPr lang="tr-TR" dirty="0"/>
              <a:t>Hipertansiyon ve altta yatan </a:t>
            </a:r>
            <a:r>
              <a:rPr lang="tr-TR" dirty="0" err="1"/>
              <a:t>patofizyolojik</a:t>
            </a:r>
            <a:r>
              <a:rPr lang="tr-TR" dirty="0"/>
              <a:t> etkenleri açıklamak</a:t>
            </a:r>
          </a:p>
          <a:p>
            <a:pPr marL="514350" indent="-514350">
              <a:buAutoNum type="arabicPeriod"/>
            </a:pPr>
            <a:r>
              <a:rPr lang="tr-TR" dirty="0"/>
              <a:t>Hipertansiyon için </a:t>
            </a:r>
            <a:r>
              <a:rPr lang="tr-TR" dirty="0" err="1"/>
              <a:t>nonfarmakolojik</a:t>
            </a:r>
            <a:r>
              <a:rPr lang="tr-TR" dirty="0"/>
              <a:t> tedavi yöntemlerini açıklamak</a:t>
            </a:r>
          </a:p>
          <a:p>
            <a:pPr marL="514350" indent="-514350">
              <a:buAutoNum type="arabicPeriod"/>
            </a:pPr>
            <a:r>
              <a:rPr lang="tr-TR" dirty="0" err="1"/>
              <a:t>Antihipertansif</a:t>
            </a:r>
            <a:r>
              <a:rPr lang="tr-TR" dirty="0"/>
              <a:t> ilaçları sınıflandırmak</a:t>
            </a:r>
          </a:p>
          <a:p>
            <a:pPr marL="514350" indent="-514350">
              <a:buAutoNum type="arabicPeriod"/>
            </a:pPr>
            <a:r>
              <a:rPr lang="tr-TR" dirty="0"/>
              <a:t>Hipertansiyon tedavisinde kullanılan her ilaç grubu için </a:t>
            </a:r>
            <a:r>
              <a:rPr lang="tr-TR" dirty="0" err="1"/>
              <a:t>endikasyon</a:t>
            </a:r>
            <a:r>
              <a:rPr lang="tr-TR" dirty="0"/>
              <a:t>-</a:t>
            </a:r>
            <a:r>
              <a:rPr lang="tr-TR" dirty="0" err="1"/>
              <a:t>farmakokinetik</a:t>
            </a:r>
            <a:r>
              <a:rPr lang="tr-TR" dirty="0"/>
              <a:t> ve farmakodinamik özellik-</a:t>
            </a:r>
            <a:r>
              <a:rPr lang="tr-TR" dirty="0" err="1"/>
              <a:t>kontrindikasyon</a:t>
            </a:r>
            <a:r>
              <a:rPr lang="tr-TR" dirty="0"/>
              <a:t> profilini tanımlamak</a:t>
            </a:r>
          </a:p>
          <a:p>
            <a:pPr marL="514350" indent="-514350">
              <a:buAutoNum type="arabicPeriod"/>
            </a:pPr>
            <a:r>
              <a:rPr lang="tr-TR" dirty="0"/>
              <a:t>Hipertansiyon acili ve tedavi yöntemlerini açıklamak</a:t>
            </a:r>
          </a:p>
          <a:p>
            <a:pPr marL="514350" indent="-514350">
              <a:buAutoNum type="arabicPeriod"/>
            </a:pPr>
            <a:endParaRPr lang="tr-T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a/a2/Renin-angiotensin-aldosterone_system.png"/>
          <p:cNvPicPr>
            <a:picLocks noChangeAspect="1" noChangeArrowheads="1"/>
          </p:cNvPicPr>
          <p:nvPr/>
        </p:nvPicPr>
        <p:blipFill>
          <a:blip r:embed="rId2" cstate="print"/>
          <a:srcRect/>
          <a:stretch>
            <a:fillRect/>
          </a:stretch>
        </p:blipFill>
        <p:spPr bwMode="auto">
          <a:xfrm>
            <a:off x="340519" y="764704"/>
            <a:ext cx="8462962" cy="4714875"/>
          </a:xfrm>
          <a:prstGeom prst="rect">
            <a:avLst/>
          </a:prstGeom>
          <a:noFill/>
          <a:ln w="9525">
            <a:noFill/>
            <a:miter lim="800000"/>
            <a:headEnd/>
            <a:tailEnd/>
          </a:ln>
        </p:spPr>
      </p:pic>
      <p:sp>
        <p:nvSpPr>
          <p:cNvPr id="3" name="2 Dikdörtgen"/>
          <p:cNvSpPr/>
          <p:nvPr/>
        </p:nvSpPr>
        <p:spPr>
          <a:xfrm>
            <a:off x="4211960" y="5805264"/>
            <a:ext cx="4572000" cy="646331"/>
          </a:xfrm>
          <a:prstGeom prst="rect">
            <a:avLst/>
          </a:prstGeom>
        </p:spPr>
        <p:txBody>
          <a:bodyPr>
            <a:spAutoFit/>
          </a:bodyPr>
          <a:lstStyle/>
          <a:p>
            <a:r>
              <a:rPr lang="tr-TR" dirty="0" smtClean="0"/>
              <a:t>https://en.wikipedia.org/wiki/Renin%E2%80%93angiotensin_system</a:t>
            </a:r>
            <a:endParaRPr lang="tr-T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Hipertansiyon </a:t>
            </a:r>
            <a:r>
              <a:rPr lang="tr-TR" dirty="0" err="1"/>
              <a:t>Diagnozu</a:t>
            </a:r>
            <a:endParaRPr lang="tr-TR" dirty="0"/>
          </a:p>
        </p:txBody>
      </p:sp>
      <p:sp>
        <p:nvSpPr>
          <p:cNvPr id="3" name="2 İçerik Yer Tutucusu"/>
          <p:cNvSpPr>
            <a:spLocks noGrp="1"/>
          </p:cNvSpPr>
          <p:nvPr>
            <p:ph idx="1"/>
          </p:nvPr>
        </p:nvSpPr>
        <p:spPr/>
        <p:txBody>
          <a:bodyPr/>
          <a:lstStyle/>
          <a:p>
            <a:r>
              <a:rPr lang="tr-TR" dirty="0"/>
              <a:t>Kan basıncı yüksekliğinin çoklu ölçümlerle doğrulanması</a:t>
            </a:r>
          </a:p>
          <a:p>
            <a:endParaRPr lang="tr-TR" dirty="0"/>
          </a:p>
        </p:txBody>
      </p:sp>
      <p:pic>
        <p:nvPicPr>
          <p:cNvPr id="4" name="Resim 3">
            <a:extLst>
              <a:ext uri="{FF2B5EF4-FFF2-40B4-BE49-F238E27FC236}">
                <a16:creationId xmlns="" xmlns:a16="http://schemas.microsoft.com/office/drawing/2014/main" id="{066B43B6-4074-6C45-B1DA-3EF073CCD4A6}"/>
              </a:ext>
            </a:extLst>
          </p:cNvPr>
          <p:cNvPicPr>
            <a:picLocks noChangeAspect="1"/>
          </p:cNvPicPr>
          <p:nvPr/>
        </p:nvPicPr>
        <p:blipFill>
          <a:blip r:embed="rId3" cstate="print"/>
          <a:stretch>
            <a:fillRect/>
          </a:stretch>
        </p:blipFill>
        <p:spPr>
          <a:xfrm>
            <a:off x="3347864" y="2199811"/>
            <a:ext cx="5142126" cy="3926352"/>
          </a:xfrm>
          <a:prstGeom prst="rect">
            <a:avLst/>
          </a:prstGeom>
        </p:spPr>
      </p:pic>
      <p:sp>
        <p:nvSpPr>
          <p:cNvPr id="5" name="Dikdörtgen 4">
            <a:extLst>
              <a:ext uri="{FF2B5EF4-FFF2-40B4-BE49-F238E27FC236}">
                <a16:creationId xmlns="" xmlns:a16="http://schemas.microsoft.com/office/drawing/2014/main" id="{8C79A28F-F001-1E4D-ADDF-854879BFCF2F}"/>
              </a:ext>
            </a:extLst>
          </p:cNvPr>
          <p:cNvSpPr/>
          <p:nvPr/>
        </p:nvSpPr>
        <p:spPr>
          <a:xfrm>
            <a:off x="3919361" y="6006107"/>
            <a:ext cx="4469063" cy="553998"/>
          </a:xfrm>
          <a:prstGeom prst="rect">
            <a:avLst/>
          </a:prstGeom>
        </p:spPr>
        <p:txBody>
          <a:bodyPr wrap="square">
            <a:spAutoFit/>
          </a:bodyPr>
          <a:lstStyle/>
          <a:p>
            <a:r>
              <a:rPr lang="tr-TR" sz="1000" u="sng" dirty="0">
                <a:hlinkClick r:id="rId4">
                  <a:extLst>
                    <a:ext uri="{A12FA001-AC4F-418D-AE19-62706E023703}">
                      <ahyp:hlinkClr xmlns="" xmlns:ahyp="http://schemas.microsoft.com/office/drawing/2018/hyperlinkcolor" val="tx"/>
                    </a:ext>
                  </a:extLst>
                </a:hlinkClick>
              </a:rPr>
              <a:t>Wei FF</a:t>
            </a:r>
            <a:r>
              <a:rPr lang="tr-TR" sz="1000" dirty="0"/>
              <a:t>, </a:t>
            </a:r>
            <a:r>
              <a:rPr lang="tr-TR" sz="1000" u="sng" dirty="0">
                <a:hlinkClick r:id="rId5">
                  <a:extLst>
                    <a:ext uri="{A12FA001-AC4F-418D-AE19-62706E023703}">
                      <ahyp:hlinkClr xmlns="" xmlns:ahyp="http://schemas.microsoft.com/office/drawing/2018/hyperlinkcolor" val="tx"/>
                    </a:ext>
                  </a:extLst>
                </a:hlinkClick>
              </a:rPr>
              <a:t>Zhang ZY</a:t>
            </a:r>
            <a:r>
              <a:rPr lang="tr-TR" sz="1000" dirty="0"/>
              <a:t>, </a:t>
            </a:r>
            <a:r>
              <a:rPr lang="tr-TR" sz="1000" u="sng" dirty="0">
                <a:hlinkClick r:id="rId6">
                  <a:extLst>
                    <a:ext uri="{A12FA001-AC4F-418D-AE19-62706E023703}">
                      <ahyp:hlinkClr xmlns="" xmlns:ahyp="http://schemas.microsoft.com/office/drawing/2018/hyperlinkcolor" val="tx"/>
                    </a:ext>
                  </a:extLst>
                </a:hlinkClick>
              </a:rPr>
              <a:t>Huang QF</a:t>
            </a:r>
            <a:r>
              <a:rPr lang="tr-TR" sz="1000" dirty="0"/>
              <a:t>, </a:t>
            </a:r>
            <a:r>
              <a:rPr lang="tr-TR" sz="1000" u="sng" dirty="0">
                <a:hlinkClick r:id="rId7">
                  <a:extLst>
                    <a:ext uri="{A12FA001-AC4F-418D-AE19-62706E023703}">
                      <ahyp:hlinkClr xmlns="" xmlns:ahyp="http://schemas.microsoft.com/office/drawing/2018/hyperlinkcolor" val="tx"/>
                    </a:ext>
                  </a:extLst>
                </a:hlinkClick>
              </a:rPr>
              <a:t>Staessen JA</a:t>
            </a:r>
            <a:r>
              <a:rPr lang="tr-TR" sz="1000" u="sng" dirty="0"/>
              <a:t>. </a:t>
            </a:r>
            <a:r>
              <a:rPr lang="tr-TR" sz="1000" dirty="0" err="1"/>
              <a:t>Diagnosis</a:t>
            </a:r>
            <a:r>
              <a:rPr lang="tr-TR" sz="1000" dirty="0"/>
              <a:t> </a:t>
            </a:r>
            <a:r>
              <a:rPr lang="tr-TR" sz="1000" dirty="0" err="1"/>
              <a:t>and</a:t>
            </a:r>
            <a:r>
              <a:rPr lang="tr-TR" sz="1000" dirty="0"/>
              <a:t> </a:t>
            </a:r>
            <a:r>
              <a:rPr lang="tr-TR" sz="1000" dirty="0" err="1"/>
              <a:t>management</a:t>
            </a:r>
            <a:r>
              <a:rPr lang="tr-TR" sz="1000" dirty="0"/>
              <a:t> of </a:t>
            </a:r>
            <a:r>
              <a:rPr lang="tr-TR" sz="1000" dirty="0" err="1"/>
              <a:t>resistant</a:t>
            </a:r>
            <a:r>
              <a:rPr lang="tr-TR" sz="1000" dirty="0"/>
              <a:t> </a:t>
            </a:r>
            <a:r>
              <a:rPr lang="tr-TR" sz="1000" dirty="0" err="1"/>
              <a:t>hypertension</a:t>
            </a:r>
            <a:r>
              <a:rPr lang="tr-TR" sz="1000" dirty="0"/>
              <a:t>: </a:t>
            </a:r>
            <a:r>
              <a:rPr lang="tr-TR" sz="1000" dirty="0" err="1"/>
              <a:t>state</a:t>
            </a:r>
            <a:r>
              <a:rPr lang="tr-TR" sz="1000" dirty="0"/>
              <a:t> of </a:t>
            </a:r>
            <a:r>
              <a:rPr lang="tr-TR" sz="1000" dirty="0" err="1"/>
              <a:t>the</a:t>
            </a:r>
            <a:r>
              <a:rPr lang="tr-TR" sz="1000" dirty="0"/>
              <a:t> art. </a:t>
            </a:r>
            <a:r>
              <a:rPr lang="tr-TR" sz="1000" u="sng" dirty="0">
                <a:hlinkClick r:id="rId8" tooltip="Nature reviews. Nephrology.">
                  <a:extLst>
                    <a:ext uri="{A12FA001-AC4F-418D-AE19-62706E023703}">
                      <ahyp:hlinkClr xmlns="" xmlns:ahyp="http://schemas.microsoft.com/office/drawing/2018/hyperlinkcolor" val="tx"/>
                    </a:ext>
                  </a:extLst>
                </a:hlinkClick>
              </a:rPr>
              <a:t>Nat Rev Nephrol.</a:t>
            </a:r>
            <a:r>
              <a:rPr lang="tr-TR" sz="1000" dirty="0"/>
              <a:t> 2018 Jul;14(7):428-441.</a:t>
            </a:r>
          </a:p>
          <a:p>
            <a:endParaRPr lang="tr-TR" sz="1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 xmlns:a16="http://schemas.microsoft.com/office/drawing/2014/main" id="{5A22186C-60D9-D246-BCD5-D674B12D4BFA}"/>
              </a:ext>
            </a:extLst>
          </p:cNvPr>
          <p:cNvPicPr>
            <a:picLocks noChangeAspect="1"/>
          </p:cNvPicPr>
          <p:nvPr/>
        </p:nvPicPr>
        <p:blipFill>
          <a:blip r:embed="rId2" cstate="print"/>
          <a:stretch>
            <a:fillRect/>
          </a:stretch>
        </p:blipFill>
        <p:spPr>
          <a:xfrm>
            <a:off x="2123728" y="33612"/>
            <a:ext cx="4464496" cy="6481677"/>
          </a:xfrm>
          <a:prstGeom prst="rect">
            <a:avLst/>
          </a:prstGeom>
        </p:spPr>
      </p:pic>
      <p:sp>
        <p:nvSpPr>
          <p:cNvPr id="3" name="2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404664"/>
            <a:ext cx="8229600" cy="4525963"/>
          </a:xfrm>
        </p:spPr>
        <p:txBody>
          <a:bodyPr>
            <a:normAutofit lnSpcReduction="10000"/>
          </a:bodyPr>
          <a:lstStyle/>
          <a:p>
            <a:pPr algn="ctr">
              <a:buNone/>
              <a:defRPr/>
            </a:pPr>
            <a:r>
              <a:rPr lang="tr-TR" b="1" dirty="0">
                <a:solidFill>
                  <a:srgbClr val="FF66CC"/>
                </a:solidFill>
              </a:rPr>
              <a:t>Kan basıncı ölçümü</a:t>
            </a:r>
          </a:p>
          <a:p>
            <a:pPr algn="ctr">
              <a:defRPr/>
            </a:pPr>
            <a:endParaRPr lang="tr-TR" dirty="0"/>
          </a:p>
          <a:p>
            <a:pPr algn="ctr">
              <a:defRPr/>
            </a:pPr>
            <a:r>
              <a:rPr lang="tr-TR" dirty="0"/>
              <a:t>*En yüksek değerlerin alındığı koldan </a:t>
            </a:r>
          </a:p>
          <a:p>
            <a:pPr algn="ctr">
              <a:defRPr/>
            </a:pPr>
            <a:r>
              <a:rPr lang="tr-TR" dirty="0"/>
              <a:t>*Hasta sakin</a:t>
            </a:r>
          </a:p>
          <a:p>
            <a:pPr algn="ctr">
              <a:defRPr/>
            </a:pPr>
            <a:r>
              <a:rPr lang="tr-TR" dirty="0"/>
              <a:t>*Hem oturur hem de ayakta ölçüm</a:t>
            </a:r>
          </a:p>
          <a:p>
            <a:pPr algn="ctr">
              <a:defRPr/>
            </a:pPr>
            <a:r>
              <a:rPr lang="tr-TR" dirty="0"/>
              <a:t>*Kol kalp hizasında / kasılmamış</a:t>
            </a:r>
          </a:p>
          <a:p>
            <a:pPr algn="ctr">
              <a:defRPr/>
            </a:pPr>
            <a:r>
              <a:rPr lang="tr-TR" dirty="0"/>
              <a:t>*</a:t>
            </a:r>
            <a:r>
              <a:rPr lang="tr-TR" dirty="0" err="1"/>
              <a:t>Cuff</a:t>
            </a:r>
            <a:r>
              <a:rPr lang="tr-TR" dirty="0"/>
              <a:t> size</a:t>
            </a:r>
          </a:p>
          <a:p>
            <a:pPr algn="ctr">
              <a:defRPr/>
            </a:pPr>
            <a:r>
              <a:rPr lang="tr-TR" dirty="0"/>
              <a:t>*Takip</a:t>
            </a:r>
          </a:p>
          <a:p>
            <a:pPr>
              <a:defRPr/>
            </a:pPr>
            <a:endParaRPr lang="tr-TR" dirty="0"/>
          </a:p>
          <a:p>
            <a:pPr>
              <a:defRPr/>
            </a:pPr>
            <a:endParaRPr lang="tr-TR" dirty="0"/>
          </a:p>
          <a:p>
            <a:pPr>
              <a:defRPr/>
            </a:pPr>
            <a:endParaRPr lang="tr-TR" dirty="0"/>
          </a:p>
          <a:p>
            <a:pPr>
              <a:buNone/>
            </a:pPr>
            <a:endParaRPr lang="tr-T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 xmlns:a16="http://schemas.microsoft.com/office/drawing/2014/main" id="{06EFF0A3-E8B8-2C48-A310-F367A021B8F1}"/>
              </a:ext>
            </a:extLst>
          </p:cNvPr>
          <p:cNvPicPr>
            <a:picLocks noChangeAspect="1"/>
          </p:cNvPicPr>
          <p:nvPr/>
        </p:nvPicPr>
        <p:blipFill>
          <a:blip r:embed="rId2" cstate="print"/>
          <a:stretch>
            <a:fillRect/>
          </a:stretch>
        </p:blipFill>
        <p:spPr>
          <a:xfrm>
            <a:off x="2120407" y="980728"/>
            <a:ext cx="4539826" cy="4680520"/>
          </a:xfrm>
          <a:prstGeom prst="rect">
            <a:avLst/>
          </a:prstGeom>
        </p:spPr>
      </p:pic>
      <p:sp>
        <p:nvSpPr>
          <p:cNvPr id="3" name="2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extLst>
      <p:ext uri="{BB962C8B-B14F-4D97-AF65-F5344CB8AC3E}">
        <p14:creationId xmlns="" xmlns:p14="http://schemas.microsoft.com/office/powerpoint/2010/main" val="2391775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57808"/>
            <a:ext cx="8229600" cy="1143000"/>
          </a:xfrm>
        </p:spPr>
        <p:txBody>
          <a:bodyPr>
            <a:normAutofit fontScale="90000"/>
          </a:bodyPr>
          <a:lstStyle/>
          <a:p>
            <a:r>
              <a:rPr lang="tr-TR" dirty="0"/>
              <a:t>Hipertansiyon neden kontrol altına alınmalı?</a:t>
            </a:r>
          </a:p>
        </p:txBody>
      </p:sp>
      <p:sp>
        <p:nvSpPr>
          <p:cNvPr id="3" name="2 İçerik Yer Tutucusu"/>
          <p:cNvSpPr>
            <a:spLocks noGrp="1"/>
          </p:cNvSpPr>
          <p:nvPr>
            <p:ph idx="1"/>
          </p:nvPr>
        </p:nvSpPr>
        <p:spPr>
          <a:xfrm>
            <a:off x="457200" y="1844824"/>
            <a:ext cx="8229600" cy="4281339"/>
          </a:xfrm>
        </p:spPr>
        <p:txBody>
          <a:bodyPr/>
          <a:lstStyle/>
          <a:p>
            <a:r>
              <a:rPr lang="tr-TR" dirty="0"/>
              <a:t>Ilımlı hipertansiyon (140-90mmHg) durumunda dahi son organ hasarı riski!</a:t>
            </a:r>
          </a:p>
          <a:p>
            <a:r>
              <a:rPr lang="tr-TR" dirty="0"/>
              <a:t>Kan basıncındaki her 20-10mmHg artış CV riski 2X artırır</a:t>
            </a:r>
          </a:p>
          <a:p>
            <a:endParaRPr lang="tr-T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Hipertansiyona bağlı son organ hasarı</a:t>
            </a:r>
          </a:p>
        </p:txBody>
      </p:sp>
      <p:sp>
        <p:nvSpPr>
          <p:cNvPr id="3" name="2 İçerik Yer Tutucusu"/>
          <p:cNvSpPr>
            <a:spLocks noGrp="1"/>
          </p:cNvSpPr>
          <p:nvPr>
            <p:ph idx="1"/>
          </p:nvPr>
        </p:nvSpPr>
        <p:spPr/>
        <p:txBody>
          <a:bodyPr/>
          <a:lstStyle/>
          <a:p>
            <a:r>
              <a:rPr lang="tr-TR" dirty="0"/>
              <a:t>İnme</a:t>
            </a:r>
          </a:p>
          <a:p>
            <a:r>
              <a:rPr lang="tr-TR" dirty="0"/>
              <a:t>MI</a:t>
            </a:r>
          </a:p>
          <a:p>
            <a:r>
              <a:rPr lang="tr-TR" dirty="0"/>
              <a:t>Kalp yetmezliği</a:t>
            </a:r>
          </a:p>
          <a:p>
            <a:r>
              <a:rPr lang="tr-TR" dirty="0"/>
              <a:t>Böbrek yetmezliği</a:t>
            </a:r>
          </a:p>
          <a:p>
            <a:r>
              <a:rPr lang="tr-TR" dirty="0" err="1"/>
              <a:t>Aortik</a:t>
            </a:r>
            <a:r>
              <a:rPr lang="tr-TR" dirty="0"/>
              <a:t> anevrizmalar</a:t>
            </a:r>
          </a:p>
          <a:p>
            <a:r>
              <a:rPr lang="tr-TR" dirty="0" err="1"/>
              <a:t>Retinopati</a:t>
            </a:r>
            <a:endParaRPr lang="tr-TR" dirty="0"/>
          </a:p>
          <a:p>
            <a:endParaRPr lang="tr-T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457200"/>
            <a:ext cx="8229600" cy="1143000"/>
          </a:xfrm>
        </p:spPr>
        <p:txBody>
          <a:bodyPr/>
          <a:lstStyle/>
          <a:p>
            <a:r>
              <a:rPr lang="tr-TR" dirty="0"/>
              <a:t>Hipertansiyon etiyolojisi</a:t>
            </a:r>
          </a:p>
        </p:txBody>
      </p:sp>
      <p:sp>
        <p:nvSpPr>
          <p:cNvPr id="3" name="2 İçerik Yer Tutucusu"/>
          <p:cNvSpPr>
            <a:spLocks noGrp="1"/>
          </p:cNvSpPr>
          <p:nvPr>
            <p:ph idx="1"/>
          </p:nvPr>
        </p:nvSpPr>
        <p:spPr>
          <a:xfrm>
            <a:off x="323528" y="1772816"/>
            <a:ext cx="8363272" cy="4525963"/>
          </a:xfrm>
        </p:spPr>
        <p:txBody>
          <a:bodyPr/>
          <a:lstStyle/>
          <a:p>
            <a:pPr>
              <a:buNone/>
            </a:pPr>
            <a:r>
              <a:rPr lang="tr-TR" dirty="0"/>
              <a:t>    Hipertansiyon vakalarının %90-95’ind</a:t>
            </a:r>
            <a:r>
              <a:rPr lang="tr-TR" dirty="0">
                <a:latin typeface="Arial" charset="0"/>
              </a:rPr>
              <a:t>e</a:t>
            </a:r>
            <a:r>
              <a:rPr lang="tr-TR" dirty="0"/>
              <a:t> kan basıncının yükselmesine neden olacak bir hastalık bulunmamaktadır. Bu durum “</a:t>
            </a:r>
            <a:r>
              <a:rPr lang="tr-TR" b="1" dirty="0" err="1">
                <a:solidFill>
                  <a:srgbClr val="00B0F0"/>
                </a:solidFill>
              </a:rPr>
              <a:t>esansiyel</a:t>
            </a:r>
            <a:r>
              <a:rPr lang="tr-TR" b="1" dirty="0">
                <a:solidFill>
                  <a:srgbClr val="00B0F0"/>
                </a:solidFill>
              </a:rPr>
              <a:t> hipertansiyon</a:t>
            </a:r>
            <a:r>
              <a:rPr lang="tr-TR" dirty="0"/>
              <a:t>” olarak adlandırılmaktadır.</a:t>
            </a:r>
          </a:p>
          <a:p>
            <a:pPr>
              <a:buNone/>
            </a:pPr>
            <a:endParaRPr lang="tr-T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48680"/>
            <a:ext cx="8229600" cy="1143000"/>
          </a:xfrm>
        </p:spPr>
        <p:txBody>
          <a:bodyPr>
            <a:normAutofit fontScale="90000"/>
          </a:bodyPr>
          <a:lstStyle/>
          <a:p>
            <a:r>
              <a:rPr lang="tr-TR" dirty="0" err="1"/>
              <a:t>Sekonder</a:t>
            </a:r>
            <a:r>
              <a:rPr lang="tr-TR" dirty="0"/>
              <a:t> hipertansiyon</a:t>
            </a:r>
            <a:br>
              <a:rPr lang="tr-TR" dirty="0"/>
            </a:br>
            <a:endParaRPr lang="tr-TR" dirty="0"/>
          </a:p>
        </p:txBody>
      </p:sp>
      <p:sp>
        <p:nvSpPr>
          <p:cNvPr id="3" name="2 İçerik Yer Tutucusu"/>
          <p:cNvSpPr>
            <a:spLocks noGrp="1"/>
          </p:cNvSpPr>
          <p:nvPr>
            <p:ph idx="1"/>
          </p:nvPr>
        </p:nvSpPr>
        <p:spPr/>
        <p:txBody>
          <a:bodyPr>
            <a:normAutofit lnSpcReduction="10000"/>
          </a:bodyPr>
          <a:lstStyle/>
          <a:p>
            <a:pPr>
              <a:buNone/>
            </a:pPr>
            <a:r>
              <a:rPr lang="tr-TR" dirty="0" err="1"/>
              <a:t>Renal</a:t>
            </a:r>
            <a:r>
              <a:rPr lang="tr-TR" dirty="0"/>
              <a:t> arter </a:t>
            </a:r>
            <a:r>
              <a:rPr lang="tr-TR" dirty="0" err="1"/>
              <a:t>konstriksiyonu</a:t>
            </a:r>
            <a:endParaRPr lang="tr-TR" dirty="0"/>
          </a:p>
          <a:p>
            <a:pPr>
              <a:buNone/>
            </a:pPr>
            <a:r>
              <a:rPr lang="tr-TR" dirty="0" err="1"/>
              <a:t>Feokromasitoma</a:t>
            </a:r>
            <a:endParaRPr lang="tr-TR" dirty="0"/>
          </a:p>
          <a:p>
            <a:pPr>
              <a:buNone/>
            </a:pPr>
            <a:r>
              <a:rPr lang="tr-TR" dirty="0" err="1"/>
              <a:t>Cushing</a:t>
            </a:r>
            <a:r>
              <a:rPr lang="tr-TR" dirty="0"/>
              <a:t> sendromu</a:t>
            </a:r>
          </a:p>
          <a:p>
            <a:pPr>
              <a:buNone/>
            </a:pPr>
            <a:r>
              <a:rPr lang="tr-TR" dirty="0" err="1"/>
              <a:t>Primer</a:t>
            </a:r>
            <a:r>
              <a:rPr lang="tr-TR" dirty="0"/>
              <a:t> </a:t>
            </a:r>
            <a:r>
              <a:rPr lang="tr-TR" dirty="0" err="1" smtClean="0"/>
              <a:t>aldosteronizm</a:t>
            </a:r>
            <a:endParaRPr lang="tr-TR" dirty="0" smtClean="0"/>
          </a:p>
          <a:p>
            <a:pPr>
              <a:buNone/>
            </a:pPr>
            <a:r>
              <a:rPr lang="tr-TR" dirty="0" smtClean="0"/>
              <a:t>Stres</a:t>
            </a:r>
          </a:p>
          <a:p>
            <a:pPr>
              <a:buNone/>
            </a:pPr>
            <a:r>
              <a:rPr lang="tr-TR" dirty="0" err="1" smtClean="0"/>
              <a:t>Tiroid</a:t>
            </a:r>
            <a:r>
              <a:rPr lang="tr-TR" dirty="0" smtClean="0"/>
              <a:t> </a:t>
            </a:r>
            <a:r>
              <a:rPr lang="tr-TR" dirty="0" err="1" smtClean="0"/>
              <a:t>disfonksiyonu</a:t>
            </a:r>
            <a:endParaRPr lang="tr-TR" dirty="0" smtClean="0"/>
          </a:p>
          <a:p>
            <a:pPr>
              <a:buNone/>
            </a:pPr>
            <a:r>
              <a:rPr lang="tr-TR" dirty="0" err="1" smtClean="0"/>
              <a:t>Ateroskleroz</a:t>
            </a:r>
            <a:endParaRPr lang="tr-TR" dirty="0" smtClean="0"/>
          </a:p>
          <a:p>
            <a:pPr>
              <a:buNone/>
            </a:pPr>
            <a:r>
              <a:rPr lang="tr-TR" dirty="0" err="1" smtClean="0"/>
              <a:t>Diabet</a:t>
            </a:r>
            <a:endParaRPr lang="tr-TR" dirty="0" smtClean="0"/>
          </a:p>
          <a:p>
            <a:pPr>
              <a:buNone/>
            </a:pPr>
            <a:endParaRPr lang="tr-T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Primary and Secondary Causes of Hypertension - Differential Diagnosis Algorithm&#10;Primary (Essential) (95%) - Onset between age"/>
          <p:cNvPicPr>
            <a:picLocks noChangeAspect="1" noChangeArrowheads="1"/>
          </p:cNvPicPr>
          <p:nvPr/>
        </p:nvPicPr>
        <p:blipFill>
          <a:blip r:embed="rId2" cstate="print"/>
          <a:srcRect/>
          <a:stretch>
            <a:fillRect/>
          </a:stretch>
        </p:blipFill>
        <p:spPr bwMode="auto">
          <a:xfrm>
            <a:off x="35496" y="0"/>
            <a:ext cx="8965435" cy="6525344"/>
          </a:xfrm>
          <a:prstGeom prst="rect">
            <a:avLst/>
          </a:prstGeom>
          <a:noFill/>
        </p:spPr>
      </p:pic>
      <p:sp>
        <p:nvSpPr>
          <p:cNvPr id="6" name="5 Dikdörtgen"/>
          <p:cNvSpPr/>
          <p:nvPr/>
        </p:nvSpPr>
        <p:spPr>
          <a:xfrm>
            <a:off x="0" y="6550223"/>
            <a:ext cx="9684568" cy="307777"/>
          </a:xfrm>
          <a:prstGeom prst="rect">
            <a:avLst/>
          </a:prstGeom>
        </p:spPr>
        <p:txBody>
          <a:bodyPr wrap="square">
            <a:spAutoFit/>
          </a:bodyPr>
          <a:lstStyle/>
          <a:p>
            <a:r>
              <a:rPr lang="tr-TR" sz="1400" dirty="0" smtClean="0"/>
              <a:t>https://www.grepmed.com/images/8485/differential-hypertension-cardiology-algorithm-diagnosis-secondary-primary</a:t>
            </a:r>
            <a:endParaRPr lang="tr-TR"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Dersin İçeriği</a:t>
            </a:r>
          </a:p>
        </p:txBody>
      </p:sp>
      <p:sp>
        <p:nvSpPr>
          <p:cNvPr id="3" name="2 İçerik Yer Tutucusu"/>
          <p:cNvSpPr>
            <a:spLocks noGrp="1"/>
          </p:cNvSpPr>
          <p:nvPr>
            <p:ph idx="1"/>
          </p:nvPr>
        </p:nvSpPr>
        <p:spPr/>
        <p:txBody>
          <a:bodyPr>
            <a:normAutofit fontScale="55000" lnSpcReduction="20000"/>
          </a:bodyPr>
          <a:lstStyle/>
          <a:p>
            <a:pPr marL="514350" indent="-514350">
              <a:buFont typeface="+mj-lt"/>
              <a:buAutoNum type="arabicPeriod"/>
            </a:pPr>
            <a:r>
              <a:rPr lang="tr-TR" dirty="0"/>
              <a:t>KV sistemle ilgili temel terminoloji</a:t>
            </a:r>
          </a:p>
          <a:p>
            <a:pPr marL="514350" indent="-514350">
              <a:buFont typeface="+mj-lt"/>
              <a:buAutoNum type="arabicPeriod"/>
            </a:pPr>
            <a:r>
              <a:rPr lang="tr-TR" dirty="0"/>
              <a:t>Kan basıncının fizyolojik regülasyonu</a:t>
            </a:r>
          </a:p>
          <a:p>
            <a:pPr marL="514350" indent="-514350">
              <a:buFont typeface="+mj-lt"/>
              <a:buAutoNum type="arabicPeriod"/>
            </a:pPr>
            <a:r>
              <a:rPr lang="tr-TR" dirty="0"/>
              <a:t>Hipertansiyon </a:t>
            </a:r>
            <a:r>
              <a:rPr lang="tr-TR" dirty="0" err="1"/>
              <a:t>patofizyolojisi</a:t>
            </a:r>
            <a:endParaRPr lang="tr-TR" dirty="0"/>
          </a:p>
          <a:p>
            <a:pPr marL="514350" indent="-514350">
              <a:buFont typeface="+mj-lt"/>
              <a:buAutoNum type="arabicPeriod"/>
            </a:pPr>
            <a:r>
              <a:rPr lang="tr-TR" dirty="0"/>
              <a:t>Hipertansiyon </a:t>
            </a:r>
            <a:r>
              <a:rPr lang="tr-TR" dirty="0" err="1"/>
              <a:t>prevalansı</a:t>
            </a:r>
            <a:r>
              <a:rPr lang="tr-TR" dirty="0"/>
              <a:t> ve risk faktörleri</a:t>
            </a:r>
          </a:p>
          <a:p>
            <a:pPr marL="514350" indent="-514350">
              <a:buFont typeface="+mj-lt"/>
              <a:buAutoNum type="arabicPeriod"/>
            </a:pPr>
            <a:r>
              <a:rPr lang="tr-TR" dirty="0"/>
              <a:t>Hipertansiyon farmakolojik ve </a:t>
            </a:r>
            <a:r>
              <a:rPr lang="tr-TR" dirty="0" err="1"/>
              <a:t>nonfarmakolojik</a:t>
            </a:r>
            <a:r>
              <a:rPr lang="tr-TR" dirty="0"/>
              <a:t> tedavi yöntemleri</a:t>
            </a:r>
          </a:p>
          <a:p>
            <a:pPr marL="514350" indent="-514350">
              <a:buFont typeface="+mj-lt"/>
              <a:buAutoNum type="arabicPeriod"/>
            </a:pPr>
            <a:r>
              <a:rPr lang="tr-TR" dirty="0" err="1"/>
              <a:t>Diüretikler</a:t>
            </a:r>
            <a:endParaRPr lang="tr-TR" dirty="0"/>
          </a:p>
          <a:p>
            <a:pPr marL="514350" indent="-514350">
              <a:buFont typeface="+mj-lt"/>
              <a:buAutoNum type="arabicPeriod"/>
            </a:pPr>
            <a:r>
              <a:rPr lang="tr-TR" dirty="0"/>
              <a:t>ACE inhibitörleri</a:t>
            </a:r>
          </a:p>
          <a:p>
            <a:pPr marL="514350" indent="-514350">
              <a:buFont typeface="+mj-lt"/>
              <a:buAutoNum type="arabicPeriod"/>
            </a:pPr>
            <a:r>
              <a:rPr lang="tr-TR" dirty="0"/>
              <a:t>ARB </a:t>
            </a:r>
            <a:r>
              <a:rPr lang="tr-TR" dirty="0" err="1"/>
              <a:t>ler</a:t>
            </a:r>
            <a:endParaRPr lang="tr-TR" dirty="0"/>
          </a:p>
          <a:p>
            <a:pPr marL="514350" indent="-514350">
              <a:buFont typeface="+mj-lt"/>
              <a:buAutoNum type="arabicPeriod"/>
            </a:pPr>
            <a:r>
              <a:rPr lang="tr-TR" dirty="0" err="1"/>
              <a:t>Ca</a:t>
            </a:r>
            <a:r>
              <a:rPr lang="tr-TR" dirty="0"/>
              <a:t>++ Kanal </a:t>
            </a:r>
            <a:r>
              <a:rPr lang="tr-TR" dirty="0" err="1"/>
              <a:t>Blokerleri</a:t>
            </a:r>
            <a:endParaRPr lang="tr-TR" dirty="0"/>
          </a:p>
          <a:p>
            <a:pPr marL="514350" indent="-514350">
              <a:buFont typeface="+mj-lt"/>
              <a:buAutoNum type="arabicPeriod"/>
            </a:pPr>
            <a:r>
              <a:rPr lang="tr-TR" dirty="0"/>
              <a:t> Beta </a:t>
            </a:r>
            <a:r>
              <a:rPr lang="tr-TR" dirty="0" err="1"/>
              <a:t>blokerler</a:t>
            </a:r>
            <a:endParaRPr lang="tr-TR" dirty="0"/>
          </a:p>
          <a:p>
            <a:pPr marL="514350" indent="-514350">
              <a:buFont typeface="+mj-lt"/>
              <a:buAutoNum type="arabicPeriod"/>
            </a:pPr>
            <a:r>
              <a:rPr lang="tr-TR" dirty="0"/>
              <a:t> Alfa </a:t>
            </a:r>
            <a:r>
              <a:rPr lang="tr-TR" dirty="0" err="1"/>
              <a:t>blokerler</a:t>
            </a:r>
            <a:endParaRPr lang="tr-TR" dirty="0"/>
          </a:p>
          <a:p>
            <a:pPr marL="514350" indent="-514350">
              <a:buFont typeface="+mj-lt"/>
              <a:buAutoNum type="arabicPeriod"/>
            </a:pPr>
            <a:r>
              <a:rPr lang="tr-TR" dirty="0"/>
              <a:t> </a:t>
            </a:r>
            <a:r>
              <a:rPr lang="tr-TR" dirty="0" err="1"/>
              <a:t>Adrenerjik</a:t>
            </a:r>
            <a:r>
              <a:rPr lang="tr-TR" dirty="0"/>
              <a:t> nöron </a:t>
            </a:r>
            <a:r>
              <a:rPr lang="tr-TR" dirty="0" err="1"/>
              <a:t>blokerleri</a:t>
            </a:r>
            <a:endParaRPr lang="tr-TR" dirty="0"/>
          </a:p>
          <a:p>
            <a:pPr marL="514350" indent="-514350">
              <a:buFont typeface="+mj-lt"/>
              <a:buAutoNum type="arabicPeriod"/>
            </a:pPr>
            <a:r>
              <a:rPr lang="tr-TR" dirty="0"/>
              <a:t> Santral etkili </a:t>
            </a:r>
            <a:r>
              <a:rPr lang="tr-TR" dirty="0" err="1"/>
              <a:t>sempatolitikler</a:t>
            </a:r>
            <a:endParaRPr lang="tr-TR" dirty="0"/>
          </a:p>
          <a:p>
            <a:pPr marL="514350" indent="-514350">
              <a:buFont typeface="+mj-lt"/>
              <a:buAutoNum type="arabicPeriod"/>
            </a:pPr>
            <a:r>
              <a:rPr lang="tr-TR" dirty="0"/>
              <a:t> Potasyum kanal açıcı ilaçlar</a:t>
            </a:r>
          </a:p>
          <a:p>
            <a:pPr marL="514350" indent="-514350">
              <a:buFont typeface="+mj-lt"/>
              <a:buAutoNum type="arabicPeriod"/>
            </a:pPr>
            <a:r>
              <a:rPr lang="tr-TR" dirty="0"/>
              <a:t> Hipertansiyon acilinde kullanılan ilaçlar</a:t>
            </a:r>
          </a:p>
          <a:p>
            <a:pPr marL="514350" indent="-514350">
              <a:buFont typeface="+mj-lt"/>
              <a:buAutoNum type="arabicPeriod"/>
            </a:pPr>
            <a:endParaRPr lang="tr-TR" dirty="0"/>
          </a:p>
          <a:p>
            <a:pPr marL="514350" indent="-514350">
              <a:buFont typeface="+mj-lt"/>
              <a:buAutoNum type="arabicPeriod"/>
            </a:pPr>
            <a:endParaRPr lang="tr-T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166018"/>
            <a:ext cx="8229600" cy="4525963"/>
          </a:xfrm>
        </p:spPr>
        <p:txBody>
          <a:bodyPr>
            <a:normAutofit fontScale="92500" lnSpcReduction="20000"/>
          </a:bodyPr>
          <a:lstStyle/>
          <a:p>
            <a:pPr>
              <a:buFont typeface="Arial" charset="0"/>
              <a:buNone/>
            </a:pPr>
            <a:r>
              <a:rPr lang="tr-TR" dirty="0" err="1">
                <a:solidFill>
                  <a:srgbClr val="FF66CC"/>
                </a:solidFill>
              </a:rPr>
              <a:t>Malign</a:t>
            </a:r>
            <a:r>
              <a:rPr lang="tr-TR" dirty="0">
                <a:solidFill>
                  <a:srgbClr val="FF66CC"/>
                </a:solidFill>
              </a:rPr>
              <a:t> hipertansiyon</a:t>
            </a:r>
          </a:p>
          <a:p>
            <a:pPr>
              <a:buFont typeface="Arial" charset="0"/>
              <a:buNone/>
            </a:pPr>
            <a:endParaRPr lang="tr-TR" sz="2400" dirty="0"/>
          </a:p>
          <a:p>
            <a:pPr>
              <a:buFont typeface="Arial" charset="0"/>
              <a:buNone/>
            </a:pPr>
            <a:r>
              <a:rPr lang="tr-TR" dirty="0"/>
              <a:t>-Acil</a:t>
            </a:r>
          </a:p>
          <a:p>
            <a:pPr>
              <a:buFont typeface="Arial" charset="0"/>
              <a:buNone/>
            </a:pPr>
            <a:r>
              <a:rPr lang="tr-TR" dirty="0"/>
              <a:t>-Kan basıncında ani yükselme</a:t>
            </a:r>
          </a:p>
          <a:p>
            <a:pPr>
              <a:buFont typeface="Arial" charset="0"/>
              <a:buNone/>
            </a:pPr>
            <a:r>
              <a:rPr lang="tr-TR" dirty="0"/>
              <a:t>-Böbrek, kalp, beyin, gözde akut hasara yol açabilir</a:t>
            </a:r>
          </a:p>
          <a:p>
            <a:pPr>
              <a:buFont typeface="Arial" charset="0"/>
              <a:buNone/>
            </a:pPr>
            <a:r>
              <a:rPr lang="tr-TR" dirty="0"/>
              <a:t>-</a:t>
            </a:r>
            <a:r>
              <a:rPr lang="tr-TR" dirty="0" err="1"/>
              <a:t>Sistolik</a:t>
            </a:r>
            <a:r>
              <a:rPr lang="tr-TR" dirty="0"/>
              <a:t>&gt;220 </a:t>
            </a:r>
            <a:r>
              <a:rPr lang="tr-TR" dirty="0" err="1"/>
              <a:t>mmHg</a:t>
            </a:r>
            <a:r>
              <a:rPr lang="tr-TR" dirty="0"/>
              <a:t>, </a:t>
            </a:r>
            <a:r>
              <a:rPr lang="tr-TR" dirty="0" err="1"/>
              <a:t>diastolik</a:t>
            </a:r>
            <a:r>
              <a:rPr lang="tr-TR" dirty="0"/>
              <a:t>&gt;120 </a:t>
            </a:r>
            <a:r>
              <a:rPr lang="tr-TR" dirty="0" err="1"/>
              <a:t>mmHg</a:t>
            </a:r>
            <a:endParaRPr lang="tr-TR" dirty="0"/>
          </a:p>
          <a:p>
            <a:pPr>
              <a:buFont typeface="Arial" charset="0"/>
              <a:buNone/>
            </a:pPr>
            <a:r>
              <a:rPr lang="tr-TR" dirty="0"/>
              <a:t>-Mutlaka hastaneye gidilmeli</a:t>
            </a:r>
          </a:p>
          <a:p>
            <a:pPr>
              <a:buFont typeface="Arial" charset="0"/>
              <a:buNone/>
            </a:pPr>
            <a:endParaRPr lang="tr-TR" dirty="0"/>
          </a:p>
          <a:p>
            <a:pPr algn="ctr">
              <a:buFont typeface="Arial" charset="0"/>
              <a:buNone/>
            </a:pPr>
            <a:r>
              <a:rPr lang="tr-TR" dirty="0">
                <a:solidFill>
                  <a:srgbClr val="FF0000"/>
                </a:solidFill>
              </a:rPr>
              <a:t>    </a:t>
            </a:r>
            <a:r>
              <a:rPr lang="tr-TR" dirty="0" err="1"/>
              <a:t>Sistolik</a:t>
            </a:r>
            <a:r>
              <a:rPr lang="tr-TR" dirty="0"/>
              <a:t> </a:t>
            </a:r>
            <a:r>
              <a:rPr lang="tr-TR" dirty="0">
                <a:solidFill>
                  <a:srgbClr val="FF0000"/>
                </a:solidFill>
              </a:rPr>
              <a:t>180, </a:t>
            </a:r>
            <a:r>
              <a:rPr lang="tr-TR" dirty="0" err="1"/>
              <a:t>diastolik</a:t>
            </a:r>
            <a:r>
              <a:rPr lang="tr-TR" dirty="0">
                <a:solidFill>
                  <a:srgbClr val="FF0000"/>
                </a:solidFill>
              </a:rPr>
              <a:t> 120 </a:t>
            </a:r>
            <a:r>
              <a:rPr lang="tr-TR" dirty="0" err="1">
                <a:solidFill>
                  <a:srgbClr val="FF0000"/>
                </a:solidFill>
              </a:rPr>
              <a:t>mmHg</a:t>
            </a:r>
            <a:r>
              <a:rPr lang="tr-TR" dirty="0">
                <a:solidFill>
                  <a:srgbClr val="FF0000"/>
                </a:solidFill>
              </a:rPr>
              <a:t> </a:t>
            </a:r>
            <a:r>
              <a:rPr lang="tr-TR" dirty="0"/>
              <a:t>ise</a:t>
            </a:r>
            <a:r>
              <a:rPr lang="tr-TR" dirty="0">
                <a:solidFill>
                  <a:srgbClr val="FF0000"/>
                </a:solidFill>
              </a:rPr>
              <a:t>, </a:t>
            </a:r>
            <a:r>
              <a:rPr lang="tr-TR" i="1" u="sng" dirty="0">
                <a:solidFill>
                  <a:srgbClr val="FF0000"/>
                </a:solidFill>
              </a:rPr>
              <a:t>hipertansiyon acili</a:t>
            </a:r>
          </a:p>
          <a:p>
            <a:pPr>
              <a:buNone/>
            </a:pPr>
            <a:endParaRPr lang="tr-T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Hipertansiyon risk faktörleri</a:t>
            </a:r>
          </a:p>
        </p:txBody>
      </p:sp>
      <p:sp>
        <p:nvSpPr>
          <p:cNvPr id="3" name="2 İçerik Yer Tutucusu"/>
          <p:cNvSpPr>
            <a:spLocks noGrp="1"/>
          </p:cNvSpPr>
          <p:nvPr>
            <p:ph idx="1"/>
          </p:nvPr>
        </p:nvSpPr>
        <p:spPr/>
        <p:txBody>
          <a:bodyPr>
            <a:normAutofit fontScale="92500"/>
          </a:bodyPr>
          <a:lstStyle/>
          <a:p>
            <a:r>
              <a:rPr lang="tr-TR" dirty="0" err="1"/>
              <a:t>Afroamerikan</a:t>
            </a:r>
            <a:r>
              <a:rPr lang="tr-TR" dirty="0"/>
              <a:t> ırk, yüksek</a:t>
            </a:r>
          </a:p>
          <a:p>
            <a:r>
              <a:rPr lang="tr-TR" dirty="0" err="1"/>
              <a:t>Premenopozal</a:t>
            </a:r>
            <a:r>
              <a:rPr lang="tr-TR" dirty="0"/>
              <a:t> kadınlar, düşük</a:t>
            </a:r>
          </a:p>
          <a:p>
            <a:r>
              <a:rPr lang="tr-TR" dirty="0"/>
              <a:t>Sigara</a:t>
            </a:r>
          </a:p>
          <a:p>
            <a:r>
              <a:rPr lang="tr-TR" dirty="0" err="1"/>
              <a:t>Metabolik</a:t>
            </a:r>
            <a:r>
              <a:rPr lang="tr-TR" dirty="0"/>
              <a:t> sendrom (</a:t>
            </a:r>
            <a:r>
              <a:rPr lang="tr-TR" dirty="0" err="1"/>
              <a:t>obezite</a:t>
            </a:r>
            <a:r>
              <a:rPr lang="tr-TR" dirty="0"/>
              <a:t>, </a:t>
            </a:r>
            <a:r>
              <a:rPr lang="tr-TR" dirty="0" err="1"/>
              <a:t>dislipidemi</a:t>
            </a:r>
            <a:r>
              <a:rPr lang="tr-TR" dirty="0"/>
              <a:t>, </a:t>
            </a:r>
            <a:r>
              <a:rPr lang="tr-TR" dirty="0" err="1"/>
              <a:t>diabet</a:t>
            </a:r>
            <a:r>
              <a:rPr lang="tr-TR" dirty="0"/>
              <a:t>)</a:t>
            </a:r>
          </a:p>
          <a:p>
            <a:r>
              <a:rPr lang="tr-TR" dirty="0"/>
              <a:t>Aile öyküsü</a:t>
            </a:r>
          </a:p>
          <a:p>
            <a:r>
              <a:rPr lang="tr-TR" dirty="0" err="1"/>
              <a:t>Sedanter</a:t>
            </a:r>
            <a:r>
              <a:rPr lang="tr-TR" dirty="0"/>
              <a:t> yaşam</a:t>
            </a:r>
          </a:p>
          <a:p>
            <a:r>
              <a:rPr lang="tr-TR" dirty="0"/>
              <a:t>Aşırı tuz tüketimi</a:t>
            </a:r>
          </a:p>
          <a:p>
            <a:r>
              <a:rPr lang="tr-TR" dirty="0"/>
              <a:t>Aşırı alkol tüketimi</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332656"/>
            <a:ext cx="8229600" cy="5793507"/>
          </a:xfrm>
        </p:spPr>
        <p:txBody>
          <a:bodyPr>
            <a:normAutofit fontScale="92500" lnSpcReduction="20000"/>
          </a:bodyPr>
          <a:lstStyle/>
          <a:p>
            <a:pPr algn="ctr">
              <a:buNone/>
            </a:pPr>
            <a:r>
              <a:rPr lang="tr-TR" b="1" dirty="0">
                <a:solidFill>
                  <a:srgbClr val="FF0000"/>
                </a:solidFill>
                <a:latin typeface="Calibri" pitchFamily="34" charset="0"/>
              </a:rPr>
              <a:t>Klinik bulgular:</a:t>
            </a:r>
            <a:endParaRPr lang="tr-TR" dirty="0">
              <a:solidFill>
                <a:srgbClr val="FF0000"/>
              </a:solidFill>
              <a:latin typeface="Calibri" pitchFamily="34" charset="0"/>
            </a:endParaRPr>
          </a:p>
          <a:p>
            <a:pPr algn="ctr"/>
            <a:r>
              <a:rPr lang="tr-TR" dirty="0"/>
              <a:t>Baş ağrısı</a:t>
            </a:r>
          </a:p>
          <a:p>
            <a:pPr algn="ctr"/>
            <a:r>
              <a:rPr lang="tr-TR" dirty="0"/>
              <a:t>Uykusuzluk</a:t>
            </a:r>
          </a:p>
          <a:p>
            <a:pPr algn="ctr"/>
            <a:r>
              <a:rPr lang="tr-TR" dirty="0" err="1"/>
              <a:t>Konfüzyon</a:t>
            </a:r>
            <a:endParaRPr lang="tr-TR" dirty="0"/>
          </a:p>
          <a:p>
            <a:pPr algn="ctr"/>
            <a:r>
              <a:rPr lang="tr-TR" dirty="0"/>
              <a:t>Görme bozukluğu</a:t>
            </a:r>
          </a:p>
          <a:p>
            <a:pPr algn="ctr"/>
            <a:r>
              <a:rPr lang="tr-TR" dirty="0"/>
              <a:t>Bulantı kusma</a:t>
            </a:r>
          </a:p>
          <a:p>
            <a:pPr algn="ctr"/>
            <a:r>
              <a:rPr lang="tr-TR" dirty="0"/>
              <a:t>Yorgunluk</a:t>
            </a:r>
          </a:p>
          <a:p>
            <a:pPr algn="ctr"/>
            <a:r>
              <a:rPr lang="tr-TR" dirty="0"/>
              <a:t>Kulak çınlaması</a:t>
            </a:r>
          </a:p>
          <a:p>
            <a:pPr algn="ctr"/>
            <a:r>
              <a:rPr lang="tr-TR" dirty="0"/>
              <a:t>Endişe ve sinirlilik</a:t>
            </a:r>
          </a:p>
          <a:p>
            <a:pPr algn="ctr"/>
            <a:r>
              <a:rPr lang="tr-TR" dirty="0"/>
              <a:t>Burun kanaması </a:t>
            </a:r>
          </a:p>
          <a:p>
            <a:pPr algn="ctr"/>
            <a:r>
              <a:rPr lang="tr-TR" dirty="0"/>
              <a:t>Çarpıntı</a:t>
            </a:r>
          </a:p>
          <a:p>
            <a:pPr algn="ctr"/>
            <a:r>
              <a:rPr lang="tr-TR" dirty="0"/>
              <a:t>Baş dönmesi</a:t>
            </a:r>
          </a:p>
          <a:p>
            <a:pPr algn="ctr"/>
            <a:endParaRPr lang="tr-TR" dirty="0">
              <a:latin typeface="Calibri" pitchFamily="34" charset="0"/>
            </a:endParaRPr>
          </a:p>
          <a:p>
            <a:pPr>
              <a:buNone/>
            </a:pPr>
            <a:endParaRPr lang="tr-T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Nonfarmakolojik</a:t>
            </a:r>
            <a:r>
              <a:rPr lang="tr-TR" dirty="0"/>
              <a:t> tedavi yaklaşımı</a:t>
            </a:r>
          </a:p>
        </p:txBody>
      </p:sp>
      <p:sp>
        <p:nvSpPr>
          <p:cNvPr id="3" name="2 İçerik Yer Tutucusu"/>
          <p:cNvSpPr>
            <a:spLocks noGrp="1"/>
          </p:cNvSpPr>
          <p:nvPr>
            <p:ph idx="1"/>
          </p:nvPr>
        </p:nvSpPr>
        <p:spPr/>
        <p:txBody>
          <a:bodyPr>
            <a:normAutofit/>
          </a:bodyPr>
          <a:lstStyle/>
          <a:p>
            <a:pPr algn="ctr">
              <a:buNone/>
            </a:pPr>
            <a:r>
              <a:rPr lang="tr-TR" dirty="0"/>
              <a:t>*kilo kaybı</a:t>
            </a:r>
          </a:p>
          <a:p>
            <a:pPr algn="ctr">
              <a:buNone/>
            </a:pPr>
            <a:r>
              <a:rPr lang="tr-TR" dirty="0"/>
              <a:t>*</a:t>
            </a:r>
            <a:r>
              <a:rPr lang="tr-TR" dirty="0" err="1"/>
              <a:t>diet</a:t>
            </a:r>
            <a:r>
              <a:rPr lang="tr-TR" dirty="0"/>
              <a:t> (sebze, meyve, düşük yağlı süt ürünleri, balık, az yağlı beyaz et, minimum kırmızı et, tam tahıllı ürünler)</a:t>
            </a:r>
          </a:p>
          <a:p>
            <a:pPr algn="ctr">
              <a:buNone/>
            </a:pPr>
            <a:r>
              <a:rPr lang="tr-TR" dirty="0"/>
              <a:t>*tuzu azaltmak (günlük 6 </a:t>
            </a:r>
            <a:r>
              <a:rPr lang="tr-TR" dirty="0" err="1"/>
              <a:t>g’ı</a:t>
            </a:r>
            <a:r>
              <a:rPr lang="tr-TR" dirty="0"/>
              <a:t> geçmemeli) </a:t>
            </a:r>
          </a:p>
          <a:p>
            <a:pPr algn="ctr">
              <a:buNone/>
            </a:pPr>
            <a:r>
              <a:rPr lang="tr-TR" dirty="0"/>
              <a:t>*spor (haftada 3 gün 30 dakikalık aerobik egzersiz) </a:t>
            </a:r>
          </a:p>
          <a:p>
            <a:pPr algn="ctr">
              <a:buNone/>
            </a:pPr>
            <a:r>
              <a:rPr lang="tr-TR" dirty="0"/>
              <a:t>*sigarayı bırakma ya da azaltma</a:t>
            </a:r>
          </a:p>
          <a:p>
            <a:pPr>
              <a:buNone/>
            </a:pPr>
            <a:endParaRPr lang="tr-T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 xmlns:a16="http://schemas.microsoft.com/office/drawing/2014/main" id="{1D06DDC1-DAF9-C446-8629-93AB64DEE6E4}"/>
              </a:ext>
            </a:extLst>
          </p:cNvPr>
          <p:cNvPicPr>
            <a:picLocks noGrp="1" noChangeAspect="1"/>
          </p:cNvPicPr>
          <p:nvPr>
            <p:ph idx="1"/>
          </p:nvPr>
        </p:nvPicPr>
        <p:blipFill>
          <a:blip r:embed="rId2" cstate="print"/>
          <a:stretch>
            <a:fillRect/>
          </a:stretch>
        </p:blipFill>
        <p:spPr>
          <a:xfrm>
            <a:off x="899592" y="404664"/>
            <a:ext cx="6475374" cy="5096689"/>
          </a:xfrm>
          <a:prstGeom prst="rect">
            <a:avLst/>
          </a:prstGeom>
        </p:spPr>
      </p:pic>
      <p:sp>
        <p:nvSpPr>
          <p:cNvPr id="5" name="Dikdörtgen 4">
            <a:extLst>
              <a:ext uri="{FF2B5EF4-FFF2-40B4-BE49-F238E27FC236}">
                <a16:creationId xmlns="" xmlns:a16="http://schemas.microsoft.com/office/drawing/2014/main" id="{1E4A9E8C-7923-7344-BEDE-CB32DD65C3BD}"/>
              </a:ext>
            </a:extLst>
          </p:cNvPr>
          <p:cNvSpPr/>
          <p:nvPr/>
        </p:nvSpPr>
        <p:spPr>
          <a:xfrm>
            <a:off x="1112943" y="5289227"/>
            <a:ext cx="6048672" cy="861774"/>
          </a:xfrm>
          <a:prstGeom prst="rect">
            <a:avLst/>
          </a:prstGeom>
        </p:spPr>
        <p:txBody>
          <a:bodyPr wrap="square">
            <a:spAutoFit/>
          </a:bodyPr>
          <a:lstStyle/>
          <a:p>
            <a:r>
              <a:rPr lang="tr-TR" sz="1000" u="sng" dirty="0">
                <a:hlinkClick r:id="rId3">
                  <a:extLst>
                    <a:ext uri="{A12FA001-AC4F-418D-AE19-62706E023703}">
                      <ahyp:hlinkClr xmlns="" xmlns:ahyp="http://schemas.microsoft.com/office/drawing/2018/hyperlinkcolor" val="tx"/>
                    </a:ext>
                  </a:extLst>
                </a:hlinkClick>
              </a:rPr>
              <a:t>Wei FF</a:t>
            </a:r>
            <a:r>
              <a:rPr lang="tr-TR" sz="1000" dirty="0"/>
              <a:t>, </a:t>
            </a:r>
            <a:r>
              <a:rPr lang="tr-TR" sz="1000" u="sng" dirty="0">
                <a:hlinkClick r:id="rId4">
                  <a:extLst>
                    <a:ext uri="{A12FA001-AC4F-418D-AE19-62706E023703}">
                      <ahyp:hlinkClr xmlns="" xmlns:ahyp="http://schemas.microsoft.com/office/drawing/2018/hyperlinkcolor" val="tx"/>
                    </a:ext>
                  </a:extLst>
                </a:hlinkClick>
              </a:rPr>
              <a:t>Zhang ZY</a:t>
            </a:r>
            <a:r>
              <a:rPr lang="tr-TR" sz="1000" dirty="0"/>
              <a:t>, </a:t>
            </a:r>
            <a:r>
              <a:rPr lang="tr-TR" sz="1000" u="sng" dirty="0">
                <a:hlinkClick r:id="rId5">
                  <a:extLst>
                    <a:ext uri="{A12FA001-AC4F-418D-AE19-62706E023703}">
                      <ahyp:hlinkClr xmlns="" xmlns:ahyp="http://schemas.microsoft.com/office/drawing/2018/hyperlinkcolor" val="tx"/>
                    </a:ext>
                  </a:extLst>
                </a:hlinkClick>
              </a:rPr>
              <a:t>Huang QF</a:t>
            </a:r>
            <a:r>
              <a:rPr lang="tr-TR" sz="1000" dirty="0"/>
              <a:t>, </a:t>
            </a:r>
            <a:r>
              <a:rPr lang="tr-TR" sz="1000" u="sng" dirty="0">
                <a:hlinkClick r:id="rId6">
                  <a:extLst>
                    <a:ext uri="{A12FA001-AC4F-418D-AE19-62706E023703}">
                      <ahyp:hlinkClr xmlns="" xmlns:ahyp="http://schemas.microsoft.com/office/drawing/2018/hyperlinkcolor" val="tx"/>
                    </a:ext>
                  </a:extLst>
                </a:hlinkClick>
              </a:rPr>
              <a:t>Staessen JA</a:t>
            </a:r>
            <a:r>
              <a:rPr lang="tr-TR" sz="1000" u="sng" dirty="0"/>
              <a:t>. </a:t>
            </a:r>
            <a:r>
              <a:rPr lang="tr-TR" sz="1000" dirty="0" err="1"/>
              <a:t>Diagnosis</a:t>
            </a:r>
            <a:r>
              <a:rPr lang="tr-TR" sz="1000" dirty="0"/>
              <a:t> </a:t>
            </a:r>
            <a:r>
              <a:rPr lang="tr-TR" sz="1000" dirty="0" err="1"/>
              <a:t>and</a:t>
            </a:r>
            <a:r>
              <a:rPr lang="tr-TR" sz="1000" dirty="0"/>
              <a:t> </a:t>
            </a:r>
            <a:r>
              <a:rPr lang="tr-TR" sz="1000" dirty="0" err="1"/>
              <a:t>management</a:t>
            </a:r>
            <a:r>
              <a:rPr lang="tr-TR" sz="1000" dirty="0"/>
              <a:t> of </a:t>
            </a:r>
            <a:r>
              <a:rPr lang="tr-TR" sz="1000" dirty="0" err="1"/>
              <a:t>resistant</a:t>
            </a:r>
            <a:r>
              <a:rPr lang="tr-TR" sz="1000" dirty="0"/>
              <a:t> </a:t>
            </a:r>
            <a:r>
              <a:rPr lang="tr-TR" sz="1000" dirty="0" err="1"/>
              <a:t>hypertension</a:t>
            </a:r>
            <a:r>
              <a:rPr lang="tr-TR" sz="1000" dirty="0"/>
              <a:t>: </a:t>
            </a:r>
            <a:r>
              <a:rPr lang="tr-TR" sz="1000" dirty="0" err="1"/>
              <a:t>state</a:t>
            </a:r>
            <a:r>
              <a:rPr lang="tr-TR" sz="1000" dirty="0"/>
              <a:t> of </a:t>
            </a:r>
            <a:r>
              <a:rPr lang="tr-TR" sz="1000" dirty="0" err="1"/>
              <a:t>the</a:t>
            </a:r>
            <a:r>
              <a:rPr lang="tr-TR" sz="1000" dirty="0"/>
              <a:t> art. </a:t>
            </a:r>
            <a:r>
              <a:rPr lang="tr-TR" sz="1000" u="sng" dirty="0">
                <a:hlinkClick r:id="rId7" tooltip="Nature reviews. Nephrology.">
                  <a:extLst>
                    <a:ext uri="{A12FA001-AC4F-418D-AE19-62706E023703}">
                      <ahyp:hlinkClr xmlns="" xmlns:ahyp="http://schemas.microsoft.com/office/drawing/2018/hyperlinkcolor" val="tx"/>
                    </a:ext>
                  </a:extLst>
                </a:hlinkClick>
              </a:rPr>
              <a:t>Nat Rev Nephrol.</a:t>
            </a:r>
            <a:r>
              <a:rPr lang="tr-TR" sz="1000" dirty="0"/>
              <a:t> 2018 Jul;14(7):428-441.</a:t>
            </a:r>
          </a:p>
          <a:p>
            <a:endParaRPr lang="tr-TR" sz="1000" dirty="0"/>
          </a:p>
          <a:p>
            <a:endParaRPr lang="tr-TR" sz="1000" dirty="0"/>
          </a:p>
          <a:p>
            <a:endParaRPr lang="tr-TR" sz="1000" dirty="0"/>
          </a:p>
        </p:txBody>
      </p:sp>
    </p:spTree>
    <p:extLst>
      <p:ext uri="{BB962C8B-B14F-4D97-AF65-F5344CB8AC3E}">
        <p14:creationId xmlns="" xmlns:p14="http://schemas.microsoft.com/office/powerpoint/2010/main" val="68689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 xmlns:a16="http://schemas.microsoft.com/office/drawing/2014/main" id="{78051E6B-1719-1A40-A3B3-4CE9B74AC67B}"/>
              </a:ext>
            </a:extLst>
          </p:cNvPr>
          <p:cNvPicPr>
            <a:picLocks noChangeAspect="1"/>
          </p:cNvPicPr>
          <p:nvPr/>
        </p:nvPicPr>
        <p:blipFill>
          <a:blip r:embed="rId2" cstate="print"/>
          <a:stretch>
            <a:fillRect/>
          </a:stretch>
        </p:blipFill>
        <p:spPr>
          <a:xfrm>
            <a:off x="3203848" y="74627"/>
            <a:ext cx="3096344" cy="6708745"/>
          </a:xfrm>
          <a:prstGeom prst="rect">
            <a:avLst/>
          </a:prstGeom>
        </p:spPr>
      </p:pic>
      <p:sp>
        <p:nvSpPr>
          <p:cNvPr id="3" name="2 Metin kutusu"/>
          <p:cNvSpPr txBox="1"/>
          <p:nvPr/>
        </p:nvSpPr>
        <p:spPr>
          <a:xfrm>
            <a:off x="6191672" y="5661248"/>
            <a:ext cx="2952328" cy="923330"/>
          </a:xfrm>
          <a:prstGeom prst="rect">
            <a:avLst/>
          </a:prstGeom>
          <a:noFill/>
        </p:spPr>
        <p:txBody>
          <a:bodyPr wrap="squar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 xmlns:a16="http://schemas.microsoft.com/office/drawing/2014/main" id="{753C66CF-25E0-AB46-AC3C-F8B1A9B201B5}"/>
              </a:ext>
            </a:extLst>
          </p:cNvPr>
          <p:cNvPicPr>
            <a:picLocks noChangeAspect="1"/>
          </p:cNvPicPr>
          <p:nvPr/>
        </p:nvPicPr>
        <p:blipFill>
          <a:blip r:embed="rId2" cstate="print"/>
          <a:stretch>
            <a:fillRect/>
          </a:stretch>
        </p:blipFill>
        <p:spPr>
          <a:xfrm>
            <a:off x="431800" y="1268760"/>
            <a:ext cx="8280400" cy="3771900"/>
          </a:xfrm>
          <a:prstGeom prst="rect">
            <a:avLst/>
          </a:prstGeom>
        </p:spPr>
      </p:pic>
      <p:sp>
        <p:nvSpPr>
          <p:cNvPr id="3" name="2 Metin kutusu"/>
          <p:cNvSpPr txBox="1"/>
          <p:nvPr/>
        </p:nvSpPr>
        <p:spPr>
          <a:xfrm>
            <a:off x="6191672" y="5661248"/>
            <a:ext cx="2952328" cy="923330"/>
          </a:xfrm>
          <a:prstGeom prst="rect">
            <a:avLst/>
          </a:prstGeom>
          <a:noFill/>
        </p:spPr>
        <p:txBody>
          <a:bodyPr wrap="squar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 xmlns:a16="http://schemas.microsoft.com/office/drawing/2014/main" id="{34EBBDB8-D19C-4B42-9697-2F76591D8CD2}"/>
              </a:ext>
            </a:extLst>
          </p:cNvPr>
          <p:cNvPicPr>
            <a:picLocks noChangeAspect="1"/>
          </p:cNvPicPr>
          <p:nvPr/>
        </p:nvPicPr>
        <p:blipFill>
          <a:blip r:embed="rId2" cstate="print"/>
          <a:stretch>
            <a:fillRect/>
          </a:stretch>
        </p:blipFill>
        <p:spPr>
          <a:xfrm>
            <a:off x="2381250" y="93129"/>
            <a:ext cx="4381500" cy="6769100"/>
          </a:xfrm>
          <a:prstGeom prst="rect">
            <a:avLst/>
          </a:prstGeom>
        </p:spPr>
      </p:pic>
      <p:sp>
        <p:nvSpPr>
          <p:cNvPr id="3" name="2 Metin kutusu"/>
          <p:cNvSpPr txBox="1"/>
          <p:nvPr/>
        </p:nvSpPr>
        <p:spPr>
          <a:xfrm>
            <a:off x="6191672" y="5661248"/>
            <a:ext cx="2952328" cy="923330"/>
          </a:xfrm>
          <a:prstGeom prst="rect">
            <a:avLst/>
          </a:prstGeom>
          <a:noFill/>
        </p:spPr>
        <p:txBody>
          <a:bodyPr wrap="squar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vasodilator drug classes"/>
          <p:cNvPicPr>
            <a:picLocks noChangeAspect="1" noChangeArrowheads="1"/>
          </p:cNvPicPr>
          <p:nvPr/>
        </p:nvPicPr>
        <p:blipFill>
          <a:blip r:embed="rId2" cstate="print"/>
          <a:srcRect/>
          <a:stretch>
            <a:fillRect/>
          </a:stretch>
        </p:blipFill>
        <p:spPr bwMode="auto">
          <a:xfrm>
            <a:off x="395536" y="332656"/>
            <a:ext cx="8208912" cy="5654798"/>
          </a:xfrm>
          <a:prstGeom prst="rect">
            <a:avLst/>
          </a:prstGeom>
          <a:noFill/>
        </p:spPr>
      </p:pic>
      <p:sp>
        <p:nvSpPr>
          <p:cNvPr id="5" name="4 Dikdörtgen"/>
          <p:cNvSpPr/>
          <p:nvPr/>
        </p:nvSpPr>
        <p:spPr>
          <a:xfrm>
            <a:off x="4283968" y="6239053"/>
            <a:ext cx="4572000" cy="646331"/>
          </a:xfrm>
          <a:prstGeom prst="rect">
            <a:avLst/>
          </a:prstGeom>
        </p:spPr>
        <p:txBody>
          <a:bodyPr>
            <a:spAutoFit/>
          </a:bodyPr>
          <a:lstStyle/>
          <a:p>
            <a:r>
              <a:rPr lang="tr-TR" dirty="0" smtClean="0"/>
              <a:t>https://www.cvpharmacology.com/uploads/images/vasodilator%20drugs.png</a:t>
            </a:r>
            <a:endParaRPr lang="tr-T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Diüretikler</a:t>
            </a:r>
            <a:endParaRPr lang="tr-TR" dirty="0"/>
          </a:p>
        </p:txBody>
      </p:sp>
      <p:sp>
        <p:nvSpPr>
          <p:cNvPr id="3" name="2 İçerik Yer Tutucusu"/>
          <p:cNvSpPr>
            <a:spLocks noGrp="1"/>
          </p:cNvSpPr>
          <p:nvPr>
            <p:ph idx="1"/>
          </p:nvPr>
        </p:nvSpPr>
        <p:spPr>
          <a:xfrm>
            <a:off x="107504" y="1628800"/>
            <a:ext cx="8856984" cy="4525963"/>
          </a:xfrm>
        </p:spPr>
        <p:txBody>
          <a:bodyPr/>
          <a:lstStyle/>
          <a:p>
            <a:r>
              <a:rPr lang="tr-TR" dirty="0"/>
              <a:t>Tedavinin başlangıcında: </a:t>
            </a:r>
            <a:r>
              <a:rPr lang="tr-TR" dirty="0" err="1"/>
              <a:t>Na</a:t>
            </a:r>
            <a:r>
              <a:rPr lang="tr-TR" dirty="0"/>
              <a:t>+ atılımı, kan hacminin azalması, CO un azalması</a:t>
            </a:r>
          </a:p>
          <a:p>
            <a:r>
              <a:rPr lang="tr-TR" dirty="0"/>
              <a:t>6-8 hafta sonra, CO eski haline döner, </a:t>
            </a:r>
            <a:r>
              <a:rPr lang="tr-TR" dirty="0" err="1"/>
              <a:t>periferik</a:t>
            </a:r>
            <a:r>
              <a:rPr lang="tr-TR" dirty="0"/>
              <a:t> </a:t>
            </a:r>
            <a:r>
              <a:rPr lang="tr-TR" dirty="0" err="1"/>
              <a:t>vasküler</a:t>
            </a:r>
            <a:r>
              <a:rPr lang="tr-TR" dirty="0"/>
              <a:t> rezistans azalır</a:t>
            </a:r>
          </a:p>
          <a:p>
            <a:r>
              <a:rPr lang="tr-TR" dirty="0"/>
              <a:t>10-15 </a:t>
            </a:r>
            <a:r>
              <a:rPr lang="tr-TR" dirty="0" err="1"/>
              <a:t>mmHg</a:t>
            </a:r>
            <a:r>
              <a:rPr lang="tr-TR" dirty="0"/>
              <a:t> düşüş</a:t>
            </a:r>
          </a:p>
          <a:p>
            <a:r>
              <a:rPr lang="tr-TR" dirty="0"/>
              <a:t>Ilımlı ve orta dereceli </a:t>
            </a:r>
            <a:r>
              <a:rPr lang="tr-TR" dirty="0" err="1"/>
              <a:t>esansiyel</a:t>
            </a:r>
            <a:r>
              <a:rPr lang="tr-TR" dirty="0"/>
              <a:t> hipertansiyonda etkin</a:t>
            </a:r>
          </a:p>
          <a:p>
            <a:endParaRPr lang="tr-TR" dirty="0"/>
          </a:p>
          <a:p>
            <a:endParaRPr lang="tr-TR" dirty="0"/>
          </a:p>
          <a:p>
            <a:endParaRPr lang="tr-T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atomy of heart showing atria, ventricles, valves, vessels, and blood flow"/>
          <p:cNvPicPr>
            <a:picLocks noChangeAspect="1" noChangeArrowheads="1"/>
          </p:cNvPicPr>
          <p:nvPr/>
        </p:nvPicPr>
        <p:blipFill>
          <a:blip r:embed="rId2" cstate="print"/>
          <a:srcRect/>
          <a:stretch>
            <a:fillRect/>
          </a:stretch>
        </p:blipFill>
        <p:spPr bwMode="auto">
          <a:xfrm>
            <a:off x="1115615" y="764704"/>
            <a:ext cx="5979233" cy="4464496"/>
          </a:xfrm>
          <a:prstGeom prst="rect">
            <a:avLst/>
          </a:prstGeom>
          <a:noFill/>
        </p:spPr>
      </p:pic>
      <p:sp>
        <p:nvSpPr>
          <p:cNvPr id="5" name="4 Dikdörtgen"/>
          <p:cNvSpPr/>
          <p:nvPr/>
        </p:nvSpPr>
        <p:spPr>
          <a:xfrm>
            <a:off x="4211960" y="5949280"/>
            <a:ext cx="4572000" cy="646331"/>
          </a:xfrm>
          <a:prstGeom prst="rect">
            <a:avLst/>
          </a:prstGeom>
        </p:spPr>
        <p:txBody>
          <a:bodyPr>
            <a:spAutoFit/>
          </a:bodyPr>
          <a:lstStyle/>
          <a:p>
            <a:r>
              <a:rPr lang="tr-TR" dirty="0" smtClean="0"/>
              <a:t>https://www.nia.nih.gov/health/heart-health-and-aging</a:t>
            </a:r>
            <a:endParaRPr lang="tr-T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23528" y="188640"/>
            <a:ext cx="8280920" cy="6315233"/>
          </a:xfrm>
          <a:prstGeom prst="rect">
            <a:avLst/>
          </a:prstGeom>
          <a:noFill/>
          <a:ln w="9525">
            <a:noFill/>
            <a:miter lim="800000"/>
            <a:headEnd/>
            <a:tailEnd/>
          </a:ln>
          <a:effectLst/>
        </p:spPr>
      </p:pic>
      <p:cxnSp>
        <p:nvCxnSpPr>
          <p:cNvPr id="8" name="7 Düz Bağlayıcı"/>
          <p:cNvCxnSpPr/>
          <p:nvPr/>
        </p:nvCxnSpPr>
        <p:spPr>
          <a:xfrm>
            <a:off x="2123728" y="4581128"/>
            <a:ext cx="720000"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9" name="8 Düz Bağlayıcı"/>
          <p:cNvCxnSpPr/>
          <p:nvPr/>
        </p:nvCxnSpPr>
        <p:spPr>
          <a:xfrm>
            <a:off x="1619672" y="5157192"/>
            <a:ext cx="720000"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10" name="9 Düz Bağlayıcı"/>
          <p:cNvCxnSpPr/>
          <p:nvPr/>
        </p:nvCxnSpPr>
        <p:spPr>
          <a:xfrm>
            <a:off x="1115616" y="4869160"/>
            <a:ext cx="720000" cy="0"/>
          </a:xfrm>
          <a:prstGeom prst="line">
            <a:avLst/>
          </a:prstGeom>
          <a:ln w="25400"/>
        </p:spPr>
        <p:style>
          <a:lnRef idx="1">
            <a:schemeClr val="accent2"/>
          </a:lnRef>
          <a:fillRef idx="0">
            <a:schemeClr val="accent2"/>
          </a:fillRef>
          <a:effectRef idx="0">
            <a:schemeClr val="accent2"/>
          </a:effectRef>
          <a:fontRef idx="minor">
            <a:schemeClr val="tx1"/>
          </a:fontRef>
        </p:style>
      </p:cxnSp>
      <p:sp>
        <p:nvSpPr>
          <p:cNvPr id="6" name="5 Metin kutusu"/>
          <p:cNvSpPr txBox="1"/>
          <p:nvPr/>
        </p:nvSpPr>
        <p:spPr>
          <a:xfrm>
            <a:off x="2986993" y="6488668"/>
            <a:ext cx="6157007" cy="369332"/>
          </a:xfrm>
          <a:prstGeom prst="rect">
            <a:avLst/>
          </a:prstGeom>
          <a:noFill/>
        </p:spPr>
        <p:txBody>
          <a:bodyPr wrap="none" rtlCol="0">
            <a:spAutoFit/>
          </a:bodyPr>
          <a:lstStyle/>
          <a:p>
            <a:r>
              <a:rPr lang="tr-TR" dirty="0" err="1" smtClean="0"/>
              <a:t>Basic</a:t>
            </a:r>
            <a:r>
              <a:rPr lang="tr-TR" dirty="0" smtClean="0"/>
              <a:t> and Clinical  Pharmacology, </a:t>
            </a:r>
            <a:r>
              <a:rPr lang="tr-TR" dirty="0" err="1" smtClean="0"/>
              <a:t>Katzung</a:t>
            </a:r>
            <a:r>
              <a:rPr lang="tr-TR" dirty="0" smtClean="0"/>
              <a:t> &amp; </a:t>
            </a:r>
            <a:r>
              <a:rPr lang="tr-TR" dirty="0" err="1" smtClean="0"/>
              <a:t>Trevor</a:t>
            </a:r>
            <a:r>
              <a:rPr lang="tr-TR" dirty="0" smtClean="0"/>
              <a:t>, 13th </a:t>
            </a:r>
            <a:r>
              <a:rPr lang="tr-TR" dirty="0" err="1" smtClean="0"/>
              <a:t>edition</a:t>
            </a:r>
            <a:endParaRPr lang="tr-T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Diüretikler</a:t>
            </a:r>
            <a:endParaRPr lang="tr-TR" dirty="0"/>
          </a:p>
        </p:txBody>
      </p:sp>
      <p:sp>
        <p:nvSpPr>
          <p:cNvPr id="3" name="2 İçerik Yer Tutucusu"/>
          <p:cNvSpPr>
            <a:spLocks noGrp="1"/>
          </p:cNvSpPr>
          <p:nvPr>
            <p:ph idx="1"/>
          </p:nvPr>
        </p:nvSpPr>
        <p:spPr>
          <a:xfrm>
            <a:off x="179512" y="1268760"/>
            <a:ext cx="2890664" cy="4565104"/>
          </a:xfrm>
        </p:spPr>
        <p:txBody>
          <a:bodyPr>
            <a:normAutofit/>
          </a:bodyPr>
          <a:lstStyle/>
          <a:p>
            <a:pPr>
              <a:buNone/>
            </a:pPr>
            <a:r>
              <a:rPr lang="tr-TR" sz="1800" dirty="0">
                <a:solidFill>
                  <a:srgbClr val="FF0000"/>
                </a:solidFill>
              </a:rPr>
              <a:t>Kıvrım </a:t>
            </a:r>
            <a:r>
              <a:rPr lang="tr-TR" sz="1800" dirty="0" err="1">
                <a:solidFill>
                  <a:srgbClr val="FF0000"/>
                </a:solidFill>
              </a:rPr>
              <a:t>diüretikler</a:t>
            </a:r>
            <a:r>
              <a:rPr lang="tr-TR" sz="1800" dirty="0">
                <a:solidFill>
                  <a:srgbClr val="FF0000"/>
                </a:solidFill>
              </a:rPr>
              <a:t>:</a:t>
            </a:r>
          </a:p>
          <a:p>
            <a:pPr>
              <a:buNone/>
            </a:pPr>
            <a:r>
              <a:rPr lang="tr-TR" sz="1800" dirty="0" err="1"/>
              <a:t>Bumetanid</a:t>
            </a:r>
            <a:endParaRPr lang="tr-TR" sz="1800" dirty="0"/>
          </a:p>
          <a:p>
            <a:pPr>
              <a:buNone/>
            </a:pPr>
            <a:r>
              <a:rPr lang="tr-TR" sz="1800" dirty="0" err="1"/>
              <a:t>Etakrinik</a:t>
            </a:r>
            <a:r>
              <a:rPr lang="tr-TR" sz="1800" dirty="0"/>
              <a:t> asit</a:t>
            </a:r>
          </a:p>
          <a:p>
            <a:pPr>
              <a:buNone/>
            </a:pPr>
            <a:r>
              <a:rPr lang="tr-TR" sz="1800" dirty="0" err="1"/>
              <a:t>Furosemid</a:t>
            </a:r>
            <a:endParaRPr lang="tr-TR" sz="1800" dirty="0"/>
          </a:p>
          <a:p>
            <a:pPr>
              <a:buNone/>
            </a:pPr>
            <a:r>
              <a:rPr lang="tr-TR" sz="1800" dirty="0" err="1"/>
              <a:t>Torsemid</a:t>
            </a:r>
            <a:endParaRPr lang="tr-TR" sz="1800" dirty="0"/>
          </a:p>
          <a:p>
            <a:pPr>
              <a:buNone/>
            </a:pPr>
            <a:endParaRPr lang="tr-TR" sz="1800" dirty="0"/>
          </a:p>
          <a:p>
            <a:pPr>
              <a:buNone/>
            </a:pPr>
            <a:r>
              <a:rPr lang="tr-TR" sz="1800" dirty="0" err="1">
                <a:solidFill>
                  <a:srgbClr val="FF0000"/>
                </a:solidFill>
              </a:rPr>
              <a:t>Tiazidler</a:t>
            </a:r>
            <a:r>
              <a:rPr lang="tr-TR" sz="1800" dirty="0">
                <a:solidFill>
                  <a:srgbClr val="FF0000"/>
                </a:solidFill>
              </a:rPr>
              <a:t>:</a:t>
            </a:r>
          </a:p>
          <a:p>
            <a:pPr>
              <a:buNone/>
            </a:pPr>
            <a:r>
              <a:rPr lang="tr-TR" sz="1800" dirty="0" err="1"/>
              <a:t>Klorotiazid</a:t>
            </a:r>
            <a:endParaRPr lang="tr-TR" sz="1800" dirty="0"/>
          </a:p>
          <a:p>
            <a:pPr>
              <a:buNone/>
            </a:pPr>
            <a:r>
              <a:rPr lang="tr-TR" sz="1800" dirty="0" err="1"/>
              <a:t>Hidroklorotiazid</a:t>
            </a:r>
            <a:endParaRPr lang="tr-TR" sz="1800" dirty="0"/>
          </a:p>
          <a:p>
            <a:pPr>
              <a:buNone/>
            </a:pPr>
            <a:r>
              <a:rPr lang="tr-TR" sz="1800" dirty="0" err="1"/>
              <a:t>Metiklorotiazid</a:t>
            </a:r>
            <a:endParaRPr lang="tr-TR" sz="1800" dirty="0"/>
          </a:p>
          <a:p>
            <a:pPr>
              <a:buNone/>
            </a:pPr>
            <a:r>
              <a:rPr lang="tr-TR" sz="1800" dirty="0" err="1"/>
              <a:t>Triklormetiazid</a:t>
            </a:r>
            <a:endParaRPr lang="tr-TR" sz="1800" dirty="0"/>
          </a:p>
          <a:p>
            <a:pPr>
              <a:buNone/>
            </a:pPr>
            <a:endParaRPr lang="tr-TR" dirty="0"/>
          </a:p>
          <a:p>
            <a:pPr>
              <a:buNone/>
            </a:pPr>
            <a:endParaRPr lang="tr-TR" dirty="0"/>
          </a:p>
        </p:txBody>
      </p:sp>
      <p:sp>
        <p:nvSpPr>
          <p:cNvPr id="4" name="2 İçerik Yer Tutucusu"/>
          <p:cNvSpPr txBox="1">
            <a:spLocks/>
          </p:cNvSpPr>
          <p:nvPr/>
        </p:nvSpPr>
        <p:spPr>
          <a:xfrm>
            <a:off x="2771800" y="1340768"/>
            <a:ext cx="3600400" cy="4565104"/>
          </a:xfrm>
          <a:prstGeom prst="rect">
            <a:avLst/>
          </a:prstGeom>
        </p:spPr>
        <p:txBody>
          <a:bodyPr vert="horz" lIns="91440" tIns="45720" rIns="91440" bIns="45720" rtlCol="0">
            <a:normAutofit/>
          </a:bodyPr>
          <a:lstStyle/>
          <a:p>
            <a:pPr>
              <a:buNone/>
            </a:pPr>
            <a:r>
              <a:rPr lang="tr-TR" dirty="0" err="1">
                <a:solidFill>
                  <a:srgbClr val="FF0000"/>
                </a:solidFill>
              </a:rPr>
              <a:t>Tiazid</a:t>
            </a:r>
            <a:r>
              <a:rPr lang="tr-TR" dirty="0">
                <a:solidFill>
                  <a:srgbClr val="FF0000"/>
                </a:solidFill>
              </a:rPr>
              <a:t> benzeri </a:t>
            </a:r>
            <a:r>
              <a:rPr lang="tr-TR" dirty="0" err="1">
                <a:solidFill>
                  <a:srgbClr val="FF0000"/>
                </a:solidFill>
              </a:rPr>
              <a:t>diüretikler</a:t>
            </a:r>
            <a:r>
              <a:rPr lang="tr-TR" dirty="0">
                <a:solidFill>
                  <a:srgbClr val="FF0000"/>
                </a:solidFill>
              </a:rPr>
              <a:t>:</a:t>
            </a:r>
          </a:p>
          <a:p>
            <a:pPr>
              <a:buNone/>
            </a:pPr>
            <a:r>
              <a:rPr lang="tr-TR" dirty="0" err="1"/>
              <a:t>Klortalidon</a:t>
            </a:r>
            <a:endParaRPr lang="tr-TR" dirty="0"/>
          </a:p>
          <a:p>
            <a:pPr>
              <a:buNone/>
            </a:pPr>
            <a:r>
              <a:rPr lang="tr-TR" dirty="0" err="1"/>
              <a:t>İndapamid</a:t>
            </a:r>
            <a:endParaRPr lang="tr-TR" dirty="0"/>
          </a:p>
          <a:p>
            <a:pPr>
              <a:buNone/>
            </a:pPr>
            <a:r>
              <a:rPr lang="tr-TR" dirty="0" err="1"/>
              <a:t>Metolazon</a:t>
            </a:r>
            <a:endParaRPr lang="tr-TR" dirty="0"/>
          </a:p>
          <a:p>
            <a:pPr>
              <a:buNone/>
            </a:pPr>
            <a:r>
              <a:rPr lang="tr-TR" dirty="0" err="1"/>
              <a:t>Kinetazon</a:t>
            </a:r>
            <a:endParaRPr lang="tr-TR" dirty="0"/>
          </a:p>
          <a:p>
            <a:pPr>
              <a:buNone/>
            </a:pPr>
            <a:endParaRPr lang="tr-TR"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b="0" i="0" u="none" strike="noStrike" kern="1200" cap="none" spc="0" normalizeH="0" baseline="0" noProof="0" dirty="0">
                <a:ln>
                  <a:noFill/>
                </a:ln>
                <a:solidFill>
                  <a:srgbClr val="FF0000"/>
                </a:solidFill>
                <a:effectLst/>
                <a:uLnTx/>
                <a:uFillTx/>
                <a:latin typeface="+mn-lt"/>
                <a:ea typeface="+mn-ea"/>
                <a:cs typeface="+mn-cs"/>
              </a:rPr>
              <a:t>Potasyum</a:t>
            </a:r>
            <a:r>
              <a:rPr lang="tr-TR" noProof="0" dirty="0">
                <a:solidFill>
                  <a:srgbClr val="FF0000"/>
                </a:solidFill>
              </a:rPr>
              <a:t> </a:t>
            </a:r>
            <a:r>
              <a:rPr kumimoji="0" lang="tr-TR" b="0" i="0" u="none" strike="noStrike" kern="1200" cap="none" spc="0" normalizeH="0" noProof="0" dirty="0">
                <a:ln>
                  <a:noFill/>
                </a:ln>
                <a:solidFill>
                  <a:srgbClr val="FF0000"/>
                </a:solidFill>
                <a:effectLst/>
                <a:uLnTx/>
                <a:uFillTx/>
                <a:latin typeface="+mn-lt"/>
                <a:ea typeface="+mn-ea"/>
                <a:cs typeface="+mn-cs"/>
              </a:rPr>
              <a:t>Tutucu</a:t>
            </a:r>
            <a:r>
              <a:rPr lang="tr-TR" dirty="0">
                <a:solidFill>
                  <a:srgbClr val="FF0000"/>
                </a:solidFill>
              </a:rPr>
              <a:t> </a:t>
            </a:r>
            <a:r>
              <a:rPr kumimoji="0" lang="tr-TR" b="0" i="0" u="none" strike="noStrike" kern="1200" cap="none" spc="0" normalizeH="0" noProof="0" dirty="0" err="1">
                <a:ln>
                  <a:noFill/>
                </a:ln>
                <a:solidFill>
                  <a:srgbClr val="FF0000"/>
                </a:solidFill>
                <a:effectLst/>
                <a:uLnTx/>
                <a:uFillTx/>
                <a:latin typeface="+mn-lt"/>
                <a:ea typeface="+mn-ea"/>
                <a:cs typeface="+mn-cs"/>
              </a:rPr>
              <a:t>Diüretikler</a:t>
            </a:r>
            <a:r>
              <a:rPr lang="tr-TR" dirty="0">
                <a:solidFill>
                  <a:srgbClr val="FF0000"/>
                </a:solidFill>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b="0" i="0" u="none" strike="noStrike" kern="1200" cap="none" spc="0" normalizeH="0" noProof="0" dirty="0" err="1">
                <a:ln>
                  <a:noFill/>
                </a:ln>
                <a:solidFill>
                  <a:schemeClr val="tx1"/>
                </a:solidFill>
                <a:effectLst/>
                <a:uLnTx/>
                <a:uFillTx/>
                <a:latin typeface="+mn-lt"/>
                <a:ea typeface="+mn-ea"/>
                <a:cs typeface="+mn-cs"/>
              </a:rPr>
              <a:t>Spirinolakton</a:t>
            </a:r>
            <a:endParaRPr kumimoji="0" lang="tr-TR" b="0" i="0" u="none" strike="noStrike" kern="1200" cap="none" spc="0" normalizeH="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tr-TR" baseline="0" dirty="0" err="1"/>
              <a:t>Triamteren</a:t>
            </a:r>
            <a:endParaRPr lang="tr-TR" baseline="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b="0" i="0" u="none" strike="noStrike" kern="1200" cap="none" spc="0" normalizeH="0" noProof="0" dirty="0" err="1">
                <a:ln>
                  <a:noFill/>
                </a:ln>
                <a:solidFill>
                  <a:schemeClr val="tx1"/>
                </a:solidFill>
                <a:effectLst/>
                <a:uLnTx/>
                <a:uFillTx/>
                <a:latin typeface="+mn-lt"/>
                <a:ea typeface="+mn-ea"/>
                <a:cs typeface="+mn-cs"/>
              </a:rPr>
              <a:t>Eplerenon</a:t>
            </a:r>
            <a:endParaRPr kumimoji="0" lang="tr-TR" b="0" i="0" u="none" strike="noStrike" kern="1200" cap="none" spc="0" normalizeH="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tr-TR" baseline="0" dirty="0" err="1"/>
              <a:t>Amilorid</a:t>
            </a:r>
            <a:endParaRPr lang="tr-TR" baseline="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Resim 5">
            <a:extLst>
              <a:ext uri="{FF2B5EF4-FFF2-40B4-BE49-F238E27FC236}">
                <a16:creationId xmlns="" xmlns:a16="http://schemas.microsoft.com/office/drawing/2014/main" id="{0C59FFA5-5358-8A4A-BEF0-47269834AA7A}"/>
              </a:ext>
            </a:extLst>
          </p:cNvPr>
          <p:cNvPicPr>
            <a:picLocks noChangeAspect="1"/>
          </p:cNvPicPr>
          <p:nvPr/>
        </p:nvPicPr>
        <p:blipFill>
          <a:blip r:embed="rId2" cstate="print"/>
          <a:stretch>
            <a:fillRect/>
          </a:stretch>
        </p:blipFill>
        <p:spPr>
          <a:xfrm>
            <a:off x="5745600" y="2420888"/>
            <a:ext cx="3398400" cy="3224386"/>
          </a:xfrm>
          <a:prstGeom prst="rect">
            <a:avLst/>
          </a:prstGeom>
        </p:spPr>
      </p:pic>
      <p:sp>
        <p:nvSpPr>
          <p:cNvPr id="7" name="6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a:t>Tiazid</a:t>
            </a:r>
            <a:r>
              <a:rPr lang="tr-TR" dirty="0"/>
              <a:t> grubu </a:t>
            </a:r>
            <a:r>
              <a:rPr lang="tr-TR" dirty="0" err="1" smtClean="0"/>
              <a:t>diüretikler</a:t>
            </a:r>
            <a:r>
              <a:rPr lang="tr-TR" dirty="0" smtClean="0"/>
              <a:t> (</a:t>
            </a:r>
            <a:r>
              <a:rPr lang="tr-TR" dirty="0" err="1" smtClean="0"/>
              <a:t>Na</a:t>
            </a:r>
            <a:r>
              <a:rPr lang="tr-TR" dirty="0" smtClean="0"/>
              <a:t>+-</a:t>
            </a:r>
            <a:r>
              <a:rPr lang="tr-TR" dirty="0" err="1" smtClean="0"/>
              <a:t>Cl</a:t>
            </a:r>
            <a:r>
              <a:rPr lang="tr-TR" dirty="0" smtClean="0"/>
              <a:t>- </a:t>
            </a:r>
            <a:r>
              <a:rPr lang="tr-TR" dirty="0" err="1" smtClean="0"/>
              <a:t>simport</a:t>
            </a:r>
            <a:r>
              <a:rPr lang="tr-TR" dirty="0" smtClean="0"/>
              <a:t> inhibitörleri)</a:t>
            </a:r>
            <a:endParaRPr lang="tr-TR" dirty="0"/>
          </a:p>
        </p:txBody>
      </p:sp>
      <p:sp>
        <p:nvSpPr>
          <p:cNvPr id="3" name="2 İçerik Yer Tutucusu"/>
          <p:cNvSpPr>
            <a:spLocks noGrp="1"/>
          </p:cNvSpPr>
          <p:nvPr>
            <p:ph idx="1"/>
          </p:nvPr>
        </p:nvSpPr>
        <p:spPr/>
        <p:txBody>
          <a:bodyPr/>
          <a:lstStyle/>
          <a:p>
            <a:pPr>
              <a:buNone/>
            </a:pPr>
            <a:endParaRPr lang="tr-TR" dirty="0"/>
          </a:p>
          <a:p>
            <a:r>
              <a:rPr lang="tr-TR" dirty="0"/>
              <a:t>Ilımlı ve orta dereceli hipertansiyonda uygun</a:t>
            </a:r>
          </a:p>
          <a:p>
            <a:r>
              <a:rPr lang="tr-TR" dirty="0" err="1"/>
              <a:t>Klortalidon</a:t>
            </a:r>
            <a:r>
              <a:rPr lang="tr-TR" dirty="0"/>
              <a:t> tercih edilir (CV riski azaltıyor, yarılanma ömrü daha uzun)</a:t>
            </a:r>
          </a:p>
          <a:p>
            <a:endParaRPr lang="tr-TR" dirty="0"/>
          </a:p>
          <a:p>
            <a:endParaRPr lang="tr-T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 xmlns:a16="http://schemas.microsoft.com/office/drawing/2014/main" id="{547543B4-50F5-6347-9F81-DB826854BA6A}"/>
              </a:ext>
            </a:extLst>
          </p:cNvPr>
          <p:cNvPicPr>
            <a:picLocks noChangeAspect="1"/>
          </p:cNvPicPr>
          <p:nvPr/>
        </p:nvPicPr>
        <p:blipFill>
          <a:blip r:embed="rId2" cstate="print"/>
          <a:stretch>
            <a:fillRect/>
          </a:stretch>
        </p:blipFill>
        <p:spPr>
          <a:xfrm>
            <a:off x="2483768" y="3004"/>
            <a:ext cx="4519215" cy="6858000"/>
          </a:xfrm>
          <a:prstGeom prst="rect">
            <a:avLst/>
          </a:prstGeom>
        </p:spPr>
      </p:pic>
      <p:sp>
        <p:nvSpPr>
          <p:cNvPr id="3" name="2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err="1"/>
              <a:t>Tiazidler</a:t>
            </a:r>
            <a:endParaRPr lang="tr-TR" dirty="0"/>
          </a:p>
        </p:txBody>
      </p:sp>
      <p:sp>
        <p:nvSpPr>
          <p:cNvPr id="3" name="2 İçerik Yer Tutucusu"/>
          <p:cNvSpPr>
            <a:spLocks noGrp="1"/>
          </p:cNvSpPr>
          <p:nvPr>
            <p:ph idx="1"/>
          </p:nvPr>
        </p:nvSpPr>
        <p:spPr/>
        <p:txBody>
          <a:bodyPr/>
          <a:lstStyle/>
          <a:p>
            <a:pPr>
              <a:buNone/>
            </a:pPr>
            <a:r>
              <a:rPr lang="tr-TR" u="sng" dirty="0"/>
              <a:t>Yan etkiler:</a:t>
            </a:r>
          </a:p>
          <a:p>
            <a:pPr>
              <a:buNone/>
            </a:pPr>
            <a:r>
              <a:rPr lang="tr-TR" dirty="0" err="1"/>
              <a:t>Hiponatremi</a:t>
            </a:r>
            <a:endParaRPr lang="tr-TR" dirty="0"/>
          </a:p>
          <a:p>
            <a:pPr>
              <a:buNone/>
            </a:pPr>
            <a:r>
              <a:rPr lang="tr-TR" dirty="0" err="1"/>
              <a:t>Hiperlipidemi</a:t>
            </a:r>
            <a:endParaRPr lang="tr-TR" dirty="0"/>
          </a:p>
          <a:p>
            <a:pPr>
              <a:buNone/>
            </a:pPr>
            <a:r>
              <a:rPr lang="tr-TR" dirty="0"/>
              <a:t>Bozulmuş </a:t>
            </a:r>
            <a:r>
              <a:rPr lang="tr-TR" dirty="0" err="1"/>
              <a:t>glukoz</a:t>
            </a:r>
            <a:r>
              <a:rPr lang="tr-TR" dirty="0"/>
              <a:t> toleransı</a:t>
            </a:r>
          </a:p>
          <a:p>
            <a:pPr>
              <a:buNone/>
            </a:pPr>
            <a:r>
              <a:rPr lang="tr-TR" dirty="0" err="1"/>
              <a:t>Hiperürisemi</a:t>
            </a:r>
            <a:endParaRPr lang="tr-TR" dirty="0"/>
          </a:p>
          <a:p>
            <a:pPr>
              <a:buNone/>
            </a:pPr>
            <a:r>
              <a:rPr lang="tr-TR" dirty="0" err="1"/>
              <a:t>Hipokalemik</a:t>
            </a:r>
            <a:r>
              <a:rPr lang="tr-TR" dirty="0"/>
              <a:t> </a:t>
            </a:r>
            <a:r>
              <a:rPr lang="tr-TR" dirty="0" err="1"/>
              <a:t>metabolik</a:t>
            </a:r>
            <a:r>
              <a:rPr lang="tr-TR" dirty="0"/>
              <a:t> </a:t>
            </a:r>
            <a:r>
              <a:rPr lang="tr-TR" dirty="0" err="1"/>
              <a:t>alkaloz</a:t>
            </a:r>
            <a:endParaRPr lang="tr-TR" dirty="0"/>
          </a:p>
          <a:p>
            <a:pPr>
              <a:buNone/>
            </a:pPr>
            <a:r>
              <a:rPr lang="tr-TR" dirty="0"/>
              <a:t>Alerjik reaksiyonlar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Tiazidler</a:t>
            </a:r>
            <a:endParaRPr lang="tr-TR" dirty="0"/>
          </a:p>
        </p:txBody>
      </p:sp>
      <p:sp>
        <p:nvSpPr>
          <p:cNvPr id="3" name="2 İçerik Yer Tutucusu"/>
          <p:cNvSpPr>
            <a:spLocks noGrp="1"/>
          </p:cNvSpPr>
          <p:nvPr>
            <p:ph idx="1"/>
          </p:nvPr>
        </p:nvSpPr>
        <p:spPr>
          <a:xfrm>
            <a:off x="457200" y="1600200"/>
            <a:ext cx="8229600" cy="4525963"/>
          </a:xfrm>
        </p:spPr>
        <p:txBody>
          <a:bodyPr/>
          <a:lstStyle/>
          <a:p>
            <a:pPr>
              <a:buNone/>
            </a:pPr>
            <a:r>
              <a:rPr lang="tr-TR" u="sng" dirty="0"/>
              <a:t>Avantajları:</a:t>
            </a:r>
          </a:p>
          <a:p>
            <a:r>
              <a:rPr lang="tr-TR" dirty="0"/>
              <a:t>Günde bir kez verilmeleri yeterli</a:t>
            </a:r>
          </a:p>
          <a:p>
            <a:r>
              <a:rPr lang="tr-TR" dirty="0"/>
              <a:t>Ucuz</a:t>
            </a:r>
          </a:p>
          <a:p>
            <a:r>
              <a:rPr lang="tr-TR" dirty="0"/>
              <a:t>İnme, HF, RY gibi komplikasyon riskini azaltıyor</a:t>
            </a:r>
          </a:p>
          <a:p>
            <a:r>
              <a:rPr lang="tr-TR" dirty="0"/>
              <a:t>Yan etki az</a:t>
            </a:r>
          </a:p>
          <a:p>
            <a:r>
              <a:rPr lang="tr-TR" dirty="0"/>
              <a:t>Diğer </a:t>
            </a:r>
            <a:r>
              <a:rPr lang="tr-TR" dirty="0" err="1"/>
              <a:t>antihipertansif</a:t>
            </a:r>
            <a:r>
              <a:rPr lang="tr-TR" dirty="0"/>
              <a:t> gruplarının su-tuz </a:t>
            </a:r>
            <a:r>
              <a:rPr lang="tr-TR" dirty="0" err="1"/>
              <a:t>retansiyonu</a:t>
            </a:r>
            <a:r>
              <a:rPr lang="tr-TR" dirty="0"/>
              <a:t> etkisini önler, bu ilaçların etkinliğini artırır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Kıvrım </a:t>
            </a:r>
            <a:r>
              <a:rPr lang="tr-TR" dirty="0" err="1" smtClean="0"/>
              <a:t>Diüretikler</a:t>
            </a:r>
            <a:r>
              <a:rPr lang="tr-TR" dirty="0" smtClean="0"/>
              <a:t> (</a:t>
            </a:r>
            <a:r>
              <a:rPr lang="tr-TR" dirty="0" err="1" smtClean="0"/>
              <a:t>Na</a:t>
            </a:r>
            <a:r>
              <a:rPr lang="tr-TR" dirty="0" smtClean="0"/>
              <a:t>+-K+-2Cl- </a:t>
            </a:r>
            <a:r>
              <a:rPr lang="tr-TR" dirty="0" err="1" smtClean="0"/>
              <a:t>simport</a:t>
            </a:r>
            <a:r>
              <a:rPr lang="tr-TR" dirty="0" smtClean="0"/>
              <a:t> inhibitörleri)</a:t>
            </a:r>
            <a:endParaRPr lang="tr-TR" dirty="0"/>
          </a:p>
        </p:txBody>
      </p:sp>
      <p:sp>
        <p:nvSpPr>
          <p:cNvPr id="3" name="2 İçerik Yer Tutucusu"/>
          <p:cNvSpPr>
            <a:spLocks noGrp="1"/>
          </p:cNvSpPr>
          <p:nvPr>
            <p:ph idx="1"/>
          </p:nvPr>
        </p:nvSpPr>
        <p:spPr>
          <a:xfrm>
            <a:off x="457200" y="1600200"/>
            <a:ext cx="8795320" cy="4525963"/>
          </a:xfrm>
        </p:spPr>
        <p:txBody>
          <a:bodyPr/>
          <a:lstStyle/>
          <a:p>
            <a:pPr>
              <a:buNone/>
            </a:pPr>
            <a:endParaRPr lang="tr-TR" dirty="0"/>
          </a:p>
          <a:p>
            <a:r>
              <a:rPr lang="tr-TR" dirty="0" err="1"/>
              <a:t>Henle</a:t>
            </a:r>
            <a:r>
              <a:rPr lang="tr-TR" dirty="0"/>
              <a:t> </a:t>
            </a:r>
            <a:r>
              <a:rPr lang="tr-TR" dirty="0" err="1"/>
              <a:t>kulbuna</a:t>
            </a:r>
            <a:r>
              <a:rPr lang="tr-TR" dirty="0"/>
              <a:t> etki ederler</a:t>
            </a:r>
          </a:p>
          <a:p>
            <a:r>
              <a:rPr lang="tr-TR" dirty="0"/>
              <a:t>Ağır hipertansiyon olgularında </a:t>
            </a:r>
          </a:p>
          <a:p>
            <a:r>
              <a:rPr lang="tr-TR" dirty="0" err="1"/>
              <a:t>Renal</a:t>
            </a:r>
            <a:r>
              <a:rPr lang="tr-TR" dirty="0"/>
              <a:t> yetmezlik durumunda (GFH&lt;30-40mL/</a:t>
            </a:r>
            <a:r>
              <a:rPr lang="tr-TR" dirty="0" err="1"/>
              <a:t>dak</a:t>
            </a:r>
            <a:r>
              <a:rPr lang="tr-TR" dirty="0"/>
              <a:t>)</a:t>
            </a:r>
          </a:p>
          <a:p>
            <a:r>
              <a:rPr lang="tr-TR" dirty="0"/>
              <a:t>Kardiyak yetmezlik durumunda</a:t>
            </a:r>
          </a:p>
          <a:p>
            <a:r>
              <a:rPr lang="tr-TR" dirty="0"/>
              <a:t>Siroz durumunda</a:t>
            </a:r>
          </a:p>
          <a:p>
            <a:endParaRPr lang="tr-TR" dirty="0"/>
          </a:p>
          <a:p>
            <a:endParaRPr lang="tr-TR" dirty="0"/>
          </a:p>
          <a:p>
            <a:endParaRPr lang="tr-TR" dirty="0"/>
          </a:p>
          <a:p>
            <a:pPr>
              <a:buNone/>
            </a:pPr>
            <a:endParaRPr lang="tr-T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Kıvrım </a:t>
            </a:r>
            <a:r>
              <a:rPr lang="tr-TR" dirty="0" err="1" smtClean="0"/>
              <a:t>Diüretikler</a:t>
            </a:r>
            <a:endParaRPr lang="tr-TR" dirty="0"/>
          </a:p>
        </p:txBody>
      </p:sp>
      <p:sp>
        <p:nvSpPr>
          <p:cNvPr id="3" name="2 İçerik Yer Tutucusu"/>
          <p:cNvSpPr>
            <a:spLocks noGrp="1"/>
          </p:cNvSpPr>
          <p:nvPr>
            <p:ph idx="1"/>
          </p:nvPr>
        </p:nvSpPr>
        <p:spPr/>
        <p:txBody>
          <a:bodyPr/>
          <a:lstStyle/>
          <a:p>
            <a:pPr>
              <a:buNone/>
            </a:pPr>
            <a:r>
              <a:rPr lang="tr-TR" u="sng" dirty="0"/>
              <a:t>Yan etkiler:</a:t>
            </a:r>
          </a:p>
          <a:p>
            <a:pPr>
              <a:buNone/>
            </a:pPr>
            <a:r>
              <a:rPr lang="tr-TR" dirty="0" err="1"/>
              <a:t>Hipokalemik</a:t>
            </a:r>
            <a:r>
              <a:rPr lang="tr-TR" dirty="0"/>
              <a:t> </a:t>
            </a:r>
            <a:r>
              <a:rPr lang="tr-TR" dirty="0" err="1"/>
              <a:t>metabolik</a:t>
            </a:r>
            <a:r>
              <a:rPr lang="tr-TR" dirty="0"/>
              <a:t> </a:t>
            </a:r>
            <a:r>
              <a:rPr lang="tr-TR" dirty="0" err="1"/>
              <a:t>alkaloz</a:t>
            </a:r>
            <a:endParaRPr lang="tr-TR" dirty="0"/>
          </a:p>
          <a:p>
            <a:pPr>
              <a:buNone/>
            </a:pPr>
            <a:r>
              <a:rPr lang="tr-TR" dirty="0" err="1"/>
              <a:t>Ototoksisite</a:t>
            </a:r>
            <a:endParaRPr lang="tr-TR" dirty="0"/>
          </a:p>
          <a:p>
            <a:pPr>
              <a:buNone/>
            </a:pPr>
            <a:r>
              <a:rPr lang="tr-TR" dirty="0" err="1"/>
              <a:t>Hiperürisemi</a:t>
            </a:r>
            <a:endParaRPr lang="tr-TR" dirty="0"/>
          </a:p>
          <a:p>
            <a:pPr>
              <a:buNone/>
            </a:pPr>
            <a:r>
              <a:rPr lang="tr-TR" dirty="0" err="1"/>
              <a:t>Hipomagnezemi</a:t>
            </a:r>
            <a:endParaRPr lang="tr-TR" dirty="0"/>
          </a:p>
          <a:p>
            <a:pPr>
              <a:buNone/>
            </a:pPr>
            <a:r>
              <a:rPr lang="tr-TR" dirty="0"/>
              <a:t>Alerji</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Potasyum tutucu </a:t>
            </a:r>
            <a:r>
              <a:rPr lang="tr-TR" dirty="0" err="1" smtClean="0"/>
              <a:t>diüretikler</a:t>
            </a:r>
            <a:r>
              <a:rPr lang="tr-TR" dirty="0" smtClean="0"/>
              <a:t> (</a:t>
            </a:r>
            <a:r>
              <a:rPr lang="tr-TR" dirty="0" err="1" smtClean="0"/>
              <a:t>renal</a:t>
            </a:r>
            <a:r>
              <a:rPr lang="tr-TR" dirty="0" smtClean="0"/>
              <a:t> </a:t>
            </a:r>
            <a:r>
              <a:rPr lang="tr-TR" dirty="0" err="1" smtClean="0"/>
              <a:t>epitelyal</a:t>
            </a:r>
            <a:r>
              <a:rPr lang="tr-TR" dirty="0" smtClean="0"/>
              <a:t> </a:t>
            </a:r>
            <a:r>
              <a:rPr lang="tr-TR" dirty="0" err="1" smtClean="0"/>
              <a:t>Na</a:t>
            </a:r>
            <a:r>
              <a:rPr lang="tr-TR" dirty="0" smtClean="0"/>
              <a:t>+ kanal inhibitörleri)</a:t>
            </a:r>
            <a:endParaRPr lang="tr-TR" dirty="0"/>
          </a:p>
        </p:txBody>
      </p:sp>
      <p:sp>
        <p:nvSpPr>
          <p:cNvPr id="3" name="2 İçerik Yer Tutucusu"/>
          <p:cNvSpPr>
            <a:spLocks noGrp="1"/>
          </p:cNvSpPr>
          <p:nvPr>
            <p:ph idx="1"/>
          </p:nvPr>
        </p:nvSpPr>
        <p:spPr/>
        <p:txBody>
          <a:bodyPr/>
          <a:lstStyle/>
          <a:p>
            <a:r>
              <a:rPr lang="tr-TR" dirty="0"/>
              <a:t>Aşırı potasyum </a:t>
            </a:r>
            <a:r>
              <a:rPr lang="tr-TR" dirty="0" err="1"/>
              <a:t>deplesyonunu</a:t>
            </a:r>
            <a:r>
              <a:rPr lang="tr-TR" dirty="0"/>
              <a:t> önlemek için faydalı</a:t>
            </a:r>
          </a:p>
          <a:p>
            <a:r>
              <a:rPr lang="tr-TR" dirty="0"/>
              <a:t>Diğer </a:t>
            </a:r>
            <a:r>
              <a:rPr lang="tr-TR" dirty="0" err="1"/>
              <a:t>diüretiklerin</a:t>
            </a:r>
            <a:r>
              <a:rPr lang="tr-TR" dirty="0"/>
              <a:t> </a:t>
            </a:r>
            <a:r>
              <a:rPr lang="tr-TR" dirty="0" err="1"/>
              <a:t>natriüretik</a:t>
            </a:r>
            <a:r>
              <a:rPr lang="tr-TR" dirty="0"/>
              <a:t> etkisini artırmak için</a:t>
            </a:r>
          </a:p>
          <a:p>
            <a:r>
              <a:rPr lang="tr-TR" dirty="0" err="1"/>
              <a:t>Aldosteron</a:t>
            </a:r>
            <a:r>
              <a:rPr lang="tr-TR" dirty="0"/>
              <a:t> </a:t>
            </a:r>
            <a:r>
              <a:rPr lang="tr-TR" dirty="0" err="1"/>
              <a:t>antg</a:t>
            </a:r>
            <a:r>
              <a:rPr lang="tr-TR" dirty="0"/>
              <a:t>. ile kalp yetmezlikli hastalarda fazladan yarar</a:t>
            </a:r>
          </a:p>
          <a:p>
            <a:endParaRPr lang="tr-TR" dirty="0"/>
          </a:p>
          <a:p>
            <a:endParaRPr lang="tr-T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Potasyum tutucu </a:t>
            </a:r>
            <a:r>
              <a:rPr lang="tr-TR" dirty="0" err="1" smtClean="0"/>
              <a:t>diüretikler</a:t>
            </a:r>
            <a:r>
              <a:rPr lang="tr-TR" dirty="0" smtClean="0"/>
              <a:t> (</a:t>
            </a:r>
            <a:r>
              <a:rPr lang="tr-TR" dirty="0" err="1" smtClean="0"/>
              <a:t>renal</a:t>
            </a:r>
            <a:r>
              <a:rPr lang="tr-TR" dirty="0" smtClean="0"/>
              <a:t> </a:t>
            </a:r>
            <a:r>
              <a:rPr lang="tr-TR" dirty="0" err="1" smtClean="0"/>
              <a:t>epitelyal</a:t>
            </a:r>
            <a:r>
              <a:rPr lang="tr-TR" dirty="0" smtClean="0"/>
              <a:t> </a:t>
            </a:r>
            <a:r>
              <a:rPr lang="tr-TR" dirty="0" err="1" smtClean="0"/>
              <a:t>Na</a:t>
            </a:r>
            <a:r>
              <a:rPr lang="tr-TR" dirty="0" smtClean="0"/>
              <a:t>+ kanal inhibitörleri)</a:t>
            </a:r>
            <a:endParaRPr lang="tr-TR" dirty="0"/>
          </a:p>
        </p:txBody>
      </p:sp>
      <p:sp>
        <p:nvSpPr>
          <p:cNvPr id="3" name="2 İçerik Yer Tutucusu"/>
          <p:cNvSpPr>
            <a:spLocks noGrp="1"/>
          </p:cNvSpPr>
          <p:nvPr>
            <p:ph idx="1"/>
          </p:nvPr>
        </p:nvSpPr>
        <p:spPr/>
        <p:txBody>
          <a:bodyPr/>
          <a:lstStyle/>
          <a:p>
            <a:r>
              <a:rPr lang="tr-TR" dirty="0" err="1" smtClean="0"/>
              <a:t>Triamteren</a:t>
            </a:r>
            <a:endParaRPr lang="tr-TR" dirty="0" smtClean="0"/>
          </a:p>
          <a:p>
            <a:r>
              <a:rPr lang="tr-TR" dirty="0" err="1" smtClean="0"/>
              <a:t>Amilorid</a:t>
            </a:r>
            <a:endParaRPr lang="tr-T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pulmonary and systemic circulation"/>
          <p:cNvPicPr>
            <a:picLocks noChangeAspect="1" noChangeArrowheads="1"/>
          </p:cNvPicPr>
          <p:nvPr/>
        </p:nvPicPr>
        <p:blipFill>
          <a:blip r:embed="rId2" cstate="print"/>
          <a:srcRect/>
          <a:stretch>
            <a:fillRect/>
          </a:stretch>
        </p:blipFill>
        <p:spPr bwMode="auto">
          <a:xfrm>
            <a:off x="611560" y="187795"/>
            <a:ext cx="4762500" cy="5905501"/>
          </a:xfrm>
          <a:prstGeom prst="rect">
            <a:avLst/>
          </a:prstGeom>
          <a:noFill/>
        </p:spPr>
      </p:pic>
      <p:sp>
        <p:nvSpPr>
          <p:cNvPr id="4" name="3 Dikdörtgen"/>
          <p:cNvSpPr/>
          <p:nvPr/>
        </p:nvSpPr>
        <p:spPr>
          <a:xfrm>
            <a:off x="4355976" y="5949280"/>
            <a:ext cx="4572000" cy="646331"/>
          </a:xfrm>
          <a:prstGeom prst="rect">
            <a:avLst/>
          </a:prstGeom>
        </p:spPr>
        <p:txBody>
          <a:bodyPr>
            <a:spAutoFit/>
          </a:bodyPr>
          <a:lstStyle/>
          <a:p>
            <a:r>
              <a:rPr lang="tr-TR" dirty="0" smtClean="0"/>
              <a:t>https://difference.guru/difference-between-pulmonary-and-systemic-circulation/</a:t>
            </a:r>
            <a:endParaRPr lang="tr-T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Potasyum tutucu </a:t>
            </a:r>
            <a:r>
              <a:rPr lang="tr-TR" dirty="0" err="1" smtClean="0"/>
              <a:t>diüretikler</a:t>
            </a:r>
            <a:endParaRPr lang="tr-TR" dirty="0"/>
          </a:p>
        </p:txBody>
      </p:sp>
      <p:sp>
        <p:nvSpPr>
          <p:cNvPr id="3" name="2 İçerik Yer Tutucusu"/>
          <p:cNvSpPr>
            <a:spLocks noGrp="1"/>
          </p:cNvSpPr>
          <p:nvPr>
            <p:ph idx="1"/>
          </p:nvPr>
        </p:nvSpPr>
        <p:spPr/>
        <p:txBody>
          <a:bodyPr/>
          <a:lstStyle/>
          <a:p>
            <a:pPr>
              <a:buNone/>
            </a:pPr>
            <a:r>
              <a:rPr lang="tr-TR" u="sng" dirty="0"/>
              <a:t>Yan etkileri:</a:t>
            </a:r>
          </a:p>
          <a:p>
            <a:pPr>
              <a:buNone/>
            </a:pPr>
            <a:r>
              <a:rPr lang="tr-TR" dirty="0" err="1" smtClean="0"/>
              <a:t>Hiperkalemi</a:t>
            </a:r>
            <a:r>
              <a:rPr lang="tr-TR" dirty="0" smtClean="0"/>
              <a:t> </a:t>
            </a:r>
            <a:endParaRPr lang="tr-TR" dirty="0"/>
          </a:p>
          <a:p>
            <a:pPr>
              <a:buNone/>
            </a:pPr>
            <a:r>
              <a:rPr lang="tr-TR" dirty="0" err="1"/>
              <a:t>Hiperkloremik</a:t>
            </a:r>
            <a:r>
              <a:rPr lang="tr-TR" dirty="0"/>
              <a:t> </a:t>
            </a:r>
            <a:r>
              <a:rPr lang="tr-TR" dirty="0" err="1"/>
              <a:t>metabolik</a:t>
            </a:r>
            <a:r>
              <a:rPr lang="tr-TR" dirty="0"/>
              <a:t> </a:t>
            </a:r>
            <a:r>
              <a:rPr lang="tr-TR" dirty="0" err="1"/>
              <a:t>asidoz</a:t>
            </a:r>
            <a:endParaRPr lang="tr-TR" dirty="0"/>
          </a:p>
          <a:p>
            <a:pPr>
              <a:buNone/>
            </a:pPr>
            <a:r>
              <a:rPr lang="tr-TR" dirty="0" err="1"/>
              <a:t>Jinekomasti</a:t>
            </a:r>
            <a:endParaRPr lang="tr-TR" dirty="0"/>
          </a:p>
          <a:p>
            <a:pPr>
              <a:buNone/>
            </a:pPr>
            <a:r>
              <a:rPr lang="tr-TR" dirty="0"/>
              <a:t>Akut böbrek yetmezliği</a:t>
            </a:r>
          </a:p>
          <a:p>
            <a:pPr>
              <a:buNone/>
            </a:pPr>
            <a:r>
              <a:rPr lang="tr-TR" dirty="0"/>
              <a:t>Böbrek taşı</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052736"/>
            <a:ext cx="8229600" cy="4525963"/>
          </a:xfrm>
        </p:spPr>
        <p:txBody>
          <a:bodyPr/>
          <a:lstStyle/>
          <a:p>
            <a:pPr>
              <a:buNone/>
            </a:pPr>
            <a:endParaRPr lang="tr-TR" dirty="0"/>
          </a:p>
          <a:p>
            <a:pPr>
              <a:buNone/>
            </a:pPr>
            <a:r>
              <a:rPr lang="tr-TR" i="1" u="sng" dirty="0" err="1"/>
              <a:t>Hipokalemi</a:t>
            </a:r>
            <a:r>
              <a:rPr lang="tr-TR" dirty="0"/>
              <a:t>;</a:t>
            </a:r>
          </a:p>
          <a:p>
            <a:r>
              <a:rPr lang="tr-TR" dirty="0"/>
              <a:t>Dijital kullananlarda</a:t>
            </a:r>
          </a:p>
          <a:p>
            <a:r>
              <a:rPr lang="tr-TR" dirty="0"/>
              <a:t>Kronik aritmisi olanlarda</a:t>
            </a:r>
          </a:p>
          <a:p>
            <a:r>
              <a:rPr lang="tr-TR" dirty="0"/>
              <a:t>Akut MI ya da LV </a:t>
            </a:r>
            <a:r>
              <a:rPr lang="tr-TR" dirty="0" err="1"/>
              <a:t>disfonksiyonu</a:t>
            </a:r>
            <a:r>
              <a:rPr lang="tr-TR" dirty="0"/>
              <a:t> olanlarda</a:t>
            </a:r>
          </a:p>
          <a:p>
            <a:pPr>
              <a:buNone/>
            </a:pPr>
            <a:r>
              <a:rPr lang="tr-TR" dirty="0"/>
              <a:t>TEHLİKELİDİR!!!</a:t>
            </a:r>
          </a:p>
          <a:p>
            <a:pPr>
              <a:buNone/>
            </a:pPr>
            <a:endParaRPr lang="tr-T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Aldosteron</a:t>
            </a:r>
            <a:r>
              <a:rPr lang="tr-TR" dirty="0" smtClean="0"/>
              <a:t> reseptör antagonistleri</a:t>
            </a:r>
            <a:endParaRPr lang="tr-TR" dirty="0"/>
          </a:p>
        </p:txBody>
      </p:sp>
      <p:sp>
        <p:nvSpPr>
          <p:cNvPr id="3" name="2 İçerik Yer Tutucusu"/>
          <p:cNvSpPr>
            <a:spLocks noGrp="1"/>
          </p:cNvSpPr>
          <p:nvPr>
            <p:ph idx="1"/>
          </p:nvPr>
        </p:nvSpPr>
        <p:spPr/>
        <p:txBody>
          <a:bodyPr/>
          <a:lstStyle/>
          <a:p>
            <a:r>
              <a:rPr lang="tr-TR" dirty="0" err="1" smtClean="0"/>
              <a:t>Spirinolakton</a:t>
            </a:r>
            <a:endParaRPr lang="tr-TR" dirty="0" smtClean="0"/>
          </a:p>
          <a:p>
            <a:r>
              <a:rPr lang="tr-TR" dirty="0" smtClean="0"/>
              <a:t>K+ tutucu etki gösterir</a:t>
            </a:r>
          </a:p>
          <a:p>
            <a:r>
              <a:rPr lang="tr-TR" dirty="0" err="1" smtClean="0"/>
              <a:t>Hiperkalemi</a:t>
            </a:r>
            <a:r>
              <a:rPr lang="tr-TR" dirty="0" smtClean="0"/>
              <a:t> riski!</a:t>
            </a:r>
          </a:p>
          <a:p>
            <a:r>
              <a:rPr lang="tr-TR" dirty="0" err="1" smtClean="0"/>
              <a:t>Primer</a:t>
            </a:r>
            <a:r>
              <a:rPr lang="tr-TR" dirty="0" smtClean="0"/>
              <a:t> </a:t>
            </a:r>
            <a:r>
              <a:rPr lang="tr-TR" dirty="0" err="1" smtClean="0"/>
              <a:t>hiperaldosteronizme</a:t>
            </a:r>
            <a:r>
              <a:rPr lang="tr-TR" dirty="0" smtClean="0"/>
              <a:t> bağlı dirençli hipertansiyon hastalarında yararlı</a:t>
            </a:r>
          </a:p>
          <a:p>
            <a:r>
              <a:rPr lang="tr-TR" dirty="0" err="1" smtClean="0"/>
              <a:t>Hepatik</a:t>
            </a:r>
            <a:r>
              <a:rPr lang="tr-TR" dirty="0" smtClean="0"/>
              <a:t> sirozlu hastalarda ilk seçilecek </a:t>
            </a:r>
            <a:r>
              <a:rPr lang="tr-TR" dirty="0" err="1" smtClean="0"/>
              <a:t>diüretiktir</a:t>
            </a:r>
            <a:endParaRPr lang="tr-TR" dirty="0" smtClean="0"/>
          </a:p>
          <a:p>
            <a:r>
              <a:rPr lang="tr-TR" dirty="0" smtClean="0"/>
              <a:t>Kalp yetmezliğinde de kullanılır</a:t>
            </a:r>
            <a:endParaRPr lang="tr-T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RAS’a</a:t>
            </a:r>
            <a:r>
              <a:rPr lang="tr-TR" dirty="0"/>
              <a:t> etkili ilaçlar</a:t>
            </a:r>
          </a:p>
        </p:txBody>
      </p:sp>
      <p:sp>
        <p:nvSpPr>
          <p:cNvPr id="3" name="2 İçerik Yer Tutucusu"/>
          <p:cNvSpPr>
            <a:spLocks noGrp="1"/>
          </p:cNvSpPr>
          <p:nvPr>
            <p:ph idx="1"/>
          </p:nvPr>
        </p:nvSpPr>
        <p:spPr/>
        <p:txBody>
          <a:bodyPr/>
          <a:lstStyle/>
          <a:p>
            <a:r>
              <a:rPr lang="tr-TR" dirty="0"/>
              <a:t>ACE inhibitörleri</a:t>
            </a:r>
          </a:p>
          <a:p>
            <a:r>
              <a:rPr lang="tr-TR" dirty="0" err="1"/>
              <a:t>ARB’ler</a:t>
            </a:r>
            <a:endParaRPr lang="tr-TR" dirty="0"/>
          </a:p>
          <a:p>
            <a:r>
              <a:rPr lang="tr-TR" dirty="0" err="1"/>
              <a:t>Renin</a:t>
            </a:r>
            <a:r>
              <a:rPr lang="tr-TR" dirty="0"/>
              <a:t> inhibitörleri</a:t>
            </a:r>
          </a:p>
          <a:p>
            <a:pPr>
              <a:buNone/>
            </a:pPr>
            <a:endParaRPr lang="tr-T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p:txBody>
          <a:bodyPr/>
          <a:lstStyle/>
          <a:p>
            <a:r>
              <a:rPr lang="tr-TR" dirty="0" err="1"/>
              <a:t>Anjiyotensin</a:t>
            </a:r>
            <a:r>
              <a:rPr lang="tr-TR" dirty="0"/>
              <a:t> II, bilinen en güçlü </a:t>
            </a:r>
            <a:r>
              <a:rPr lang="tr-TR" dirty="0" err="1"/>
              <a:t>vazokonstriktörlerden</a:t>
            </a:r>
            <a:r>
              <a:rPr lang="tr-TR" dirty="0"/>
              <a:t> biri</a:t>
            </a:r>
          </a:p>
          <a:p>
            <a:r>
              <a:rPr lang="tr-TR" dirty="0" err="1"/>
              <a:t>Na</a:t>
            </a:r>
            <a:r>
              <a:rPr lang="tr-TR" dirty="0"/>
              <a:t>+ tutucu etkisi var</a:t>
            </a:r>
          </a:p>
          <a:p>
            <a:r>
              <a:rPr lang="tr-TR" dirty="0" err="1"/>
              <a:t>Aldosteron</a:t>
            </a:r>
            <a:r>
              <a:rPr lang="tr-TR" dirty="0"/>
              <a:t> salgılanmasını uyarıyor</a:t>
            </a:r>
          </a:p>
          <a:p>
            <a:endParaRPr lang="tr-T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 xmlns:a16="http://schemas.microsoft.com/office/drawing/2014/main" id="{CA5018D8-704B-9D48-9DCC-439D41D68672}"/>
              </a:ext>
            </a:extLst>
          </p:cNvPr>
          <p:cNvPicPr>
            <a:picLocks noChangeAspect="1"/>
          </p:cNvPicPr>
          <p:nvPr/>
        </p:nvPicPr>
        <p:blipFill>
          <a:blip r:embed="rId2" cstate="print"/>
          <a:stretch>
            <a:fillRect/>
          </a:stretch>
        </p:blipFill>
        <p:spPr>
          <a:xfrm>
            <a:off x="0" y="1851212"/>
            <a:ext cx="9144000" cy="3155576"/>
          </a:xfrm>
          <a:prstGeom prst="rect">
            <a:avLst/>
          </a:prstGeom>
        </p:spPr>
      </p:pic>
      <p:sp>
        <p:nvSpPr>
          <p:cNvPr id="3" name="2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 xmlns:a16="http://schemas.microsoft.com/office/drawing/2014/main" id="{0422F44B-8BC5-504C-A701-00088F2B9D8F}"/>
              </a:ext>
            </a:extLst>
          </p:cNvPr>
          <p:cNvPicPr>
            <a:picLocks noChangeAspect="1"/>
          </p:cNvPicPr>
          <p:nvPr/>
        </p:nvPicPr>
        <p:blipFill>
          <a:blip r:embed="rId2" cstate="print"/>
          <a:stretch>
            <a:fillRect/>
          </a:stretch>
        </p:blipFill>
        <p:spPr>
          <a:xfrm>
            <a:off x="161764" y="240648"/>
            <a:ext cx="8820472" cy="6376704"/>
          </a:xfrm>
          <a:prstGeom prst="rect">
            <a:avLst/>
          </a:prstGeom>
        </p:spPr>
      </p:pic>
      <p:sp>
        <p:nvSpPr>
          <p:cNvPr id="3" name="2 Metin kutusu"/>
          <p:cNvSpPr txBox="1"/>
          <p:nvPr/>
        </p:nvSpPr>
        <p:spPr>
          <a:xfrm>
            <a:off x="2986993" y="6488668"/>
            <a:ext cx="6157007" cy="369332"/>
          </a:xfrm>
          <a:prstGeom prst="rect">
            <a:avLst/>
          </a:prstGeom>
          <a:noFill/>
        </p:spPr>
        <p:txBody>
          <a:bodyPr wrap="none" rtlCol="0">
            <a:spAutoFit/>
          </a:bodyPr>
          <a:lstStyle/>
          <a:p>
            <a:r>
              <a:rPr lang="tr-TR" dirty="0" err="1" smtClean="0"/>
              <a:t>Basic</a:t>
            </a:r>
            <a:r>
              <a:rPr lang="tr-TR" dirty="0" smtClean="0"/>
              <a:t> and Clinical  Pharmacology, </a:t>
            </a:r>
            <a:r>
              <a:rPr lang="tr-TR" dirty="0" err="1" smtClean="0"/>
              <a:t>Katzung</a:t>
            </a:r>
            <a:r>
              <a:rPr lang="tr-TR" dirty="0" smtClean="0"/>
              <a:t> &amp; </a:t>
            </a:r>
            <a:r>
              <a:rPr lang="tr-TR" dirty="0" err="1" smtClean="0"/>
              <a:t>Trevor</a:t>
            </a:r>
            <a:r>
              <a:rPr lang="tr-TR" dirty="0" smtClean="0"/>
              <a:t>, 13th </a:t>
            </a:r>
            <a:r>
              <a:rPr lang="tr-TR" dirty="0" err="1" smtClean="0"/>
              <a:t>edition</a:t>
            </a:r>
            <a:endParaRPr lang="tr-TR" dirty="0"/>
          </a:p>
        </p:txBody>
      </p:sp>
    </p:spTree>
    <p:extLst>
      <p:ext uri="{BB962C8B-B14F-4D97-AF65-F5344CB8AC3E}">
        <p14:creationId xmlns="" xmlns:p14="http://schemas.microsoft.com/office/powerpoint/2010/main" val="14916094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ACE inhibitörleri</a:t>
            </a:r>
          </a:p>
        </p:txBody>
      </p:sp>
      <p:sp>
        <p:nvSpPr>
          <p:cNvPr id="3" name="2 İçerik Yer Tutucusu"/>
          <p:cNvSpPr>
            <a:spLocks noGrp="1"/>
          </p:cNvSpPr>
          <p:nvPr>
            <p:ph idx="1"/>
          </p:nvPr>
        </p:nvSpPr>
        <p:spPr/>
        <p:txBody>
          <a:bodyPr>
            <a:normAutofit/>
          </a:bodyPr>
          <a:lstStyle/>
          <a:p>
            <a:r>
              <a:rPr lang="tr-TR" dirty="0"/>
              <a:t>ACE enzimini </a:t>
            </a:r>
            <a:r>
              <a:rPr lang="tr-TR" dirty="0" err="1"/>
              <a:t>inh</a:t>
            </a:r>
            <a:r>
              <a:rPr lang="tr-TR" dirty="0"/>
              <a:t> eder</a:t>
            </a:r>
          </a:p>
          <a:p>
            <a:r>
              <a:rPr lang="tr-TR" dirty="0" err="1"/>
              <a:t>Anjiyotenjin</a:t>
            </a:r>
            <a:r>
              <a:rPr lang="tr-TR" dirty="0"/>
              <a:t> II oluşmaz</a:t>
            </a:r>
          </a:p>
          <a:p>
            <a:r>
              <a:rPr lang="tr-TR" dirty="0" err="1"/>
              <a:t>Bradikinin</a:t>
            </a:r>
            <a:r>
              <a:rPr lang="tr-TR" dirty="0"/>
              <a:t> yıkılmaz</a:t>
            </a:r>
          </a:p>
          <a:p>
            <a:r>
              <a:rPr lang="tr-TR" dirty="0"/>
              <a:t>PVR azalır, CO ve HR önemli derecede değişmez</a:t>
            </a:r>
          </a:p>
          <a:p>
            <a:r>
              <a:rPr lang="tr-TR" dirty="0"/>
              <a:t>Refleks sempatik aktivasyon yapmazlar</a:t>
            </a:r>
          </a:p>
          <a:p>
            <a:r>
              <a:rPr lang="tr-TR" dirty="0"/>
              <a:t>Tümü </a:t>
            </a:r>
            <a:r>
              <a:rPr lang="tr-TR" dirty="0" err="1"/>
              <a:t>pro</a:t>
            </a:r>
            <a:r>
              <a:rPr lang="tr-TR" dirty="0"/>
              <a:t>-</a:t>
            </a:r>
            <a:r>
              <a:rPr lang="tr-TR" dirty="0" err="1"/>
              <a:t>drug</a:t>
            </a:r>
            <a:endParaRPr lang="tr-TR" dirty="0"/>
          </a:p>
          <a:p>
            <a:endParaRPr lang="tr-T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ACE inhibitörleri</a:t>
            </a:r>
          </a:p>
        </p:txBody>
      </p:sp>
      <p:sp>
        <p:nvSpPr>
          <p:cNvPr id="3" name="2 İçerik Yer Tutucusu"/>
          <p:cNvSpPr>
            <a:spLocks noGrp="1"/>
          </p:cNvSpPr>
          <p:nvPr>
            <p:ph idx="1"/>
          </p:nvPr>
        </p:nvSpPr>
        <p:spPr/>
        <p:txBody>
          <a:bodyPr/>
          <a:lstStyle/>
          <a:p>
            <a:r>
              <a:rPr lang="tr-TR" dirty="0"/>
              <a:t>Plazma </a:t>
            </a:r>
            <a:r>
              <a:rPr lang="tr-TR" dirty="0" err="1"/>
              <a:t>renin</a:t>
            </a:r>
            <a:r>
              <a:rPr lang="tr-TR" dirty="0"/>
              <a:t> aktivitesi yüksek olan </a:t>
            </a:r>
            <a:r>
              <a:rPr lang="tr-TR" dirty="0" err="1"/>
              <a:t>hipertansif</a:t>
            </a:r>
            <a:r>
              <a:rPr lang="tr-TR" dirty="0"/>
              <a:t> bireylerde daha etkilidir</a:t>
            </a:r>
          </a:p>
          <a:p>
            <a:r>
              <a:rPr lang="tr-TR" dirty="0"/>
              <a:t>Kronik böbrek hastalığı olanlarda ayrıca yararlıdır, </a:t>
            </a:r>
            <a:r>
              <a:rPr lang="tr-TR" dirty="0" err="1"/>
              <a:t>proteinüriyi</a:t>
            </a:r>
            <a:r>
              <a:rPr lang="tr-TR" dirty="0"/>
              <a:t> azaltır, böbrek </a:t>
            </a:r>
            <a:r>
              <a:rPr lang="tr-TR" dirty="0" err="1"/>
              <a:t>fonk</a:t>
            </a:r>
            <a:r>
              <a:rPr lang="tr-TR" dirty="0"/>
              <a:t> nu stabilize eder</a:t>
            </a:r>
          </a:p>
          <a:p>
            <a:r>
              <a:rPr lang="tr-TR" dirty="0" err="1"/>
              <a:t>Diabetik</a:t>
            </a:r>
            <a:r>
              <a:rPr lang="tr-TR" dirty="0"/>
              <a:t> bireylerde, hipertansiyon olmasa bile önerilir, böbrek koruyucu etki!</a:t>
            </a:r>
          </a:p>
          <a:p>
            <a:r>
              <a:rPr lang="tr-TR" dirty="0"/>
              <a:t>MI sonrası HF tedavisinde oldukça yararlı</a:t>
            </a:r>
          </a:p>
          <a:p>
            <a:endParaRPr lang="tr-TR" dirty="0"/>
          </a:p>
          <a:p>
            <a:endParaRPr lang="tr-T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ACE inhibitörleri</a:t>
            </a:r>
          </a:p>
        </p:txBody>
      </p:sp>
      <p:sp>
        <p:nvSpPr>
          <p:cNvPr id="3" name="2 İçerik Yer Tutucusu"/>
          <p:cNvSpPr>
            <a:spLocks noGrp="1"/>
          </p:cNvSpPr>
          <p:nvPr>
            <p:ph idx="1"/>
          </p:nvPr>
        </p:nvSpPr>
        <p:spPr/>
        <p:txBody>
          <a:bodyPr/>
          <a:lstStyle/>
          <a:p>
            <a:pPr>
              <a:buNone/>
            </a:pPr>
            <a:r>
              <a:rPr lang="tr-TR" dirty="0"/>
              <a:t>Böbreklerdeki yararlı etkinin nedeni;</a:t>
            </a:r>
          </a:p>
          <a:p>
            <a:r>
              <a:rPr lang="tr-TR" dirty="0" err="1"/>
              <a:t>İntrarenal</a:t>
            </a:r>
            <a:r>
              <a:rPr lang="tr-TR" dirty="0"/>
              <a:t> </a:t>
            </a:r>
            <a:r>
              <a:rPr lang="tr-TR" dirty="0" err="1"/>
              <a:t>hemodinamiğin</a:t>
            </a:r>
            <a:r>
              <a:rPr lang="tr-TR" dirty="0"/>
              <a:t> düzeltilmesi</a:t>
            </a:r>
          </a:p>
          <a:p>
            <a:r>
              <a:rPr lang="tr-TR" dirty="0" err="1"/>
              <a:t>Glomerüler</a:t>
            </a:r>
            <a:r>
              <a:rPr lang="tr-TR" dirty="0"/>
              <a:t> </a:t>
            </a:r>
            <a:r>
              <a:rPr lang="tr-TR" dirty="0" err="1"/>
              <a:t>eferent</a:t>
            </a:r>
            <a:r>
              <a:rPr lang="tr-TR" dirty="0"/>
              <a:t> </a:t>
            </a:r>
            <a:r>
              <a:rPr lang="tr-TR" dirty="0" err="1"/>
              <a:t>arteriyolar</a:t>
            </a:r>
            <a:r>
              <a:rPr lang="tr-TR" dirty="0"/>
              <a:t> rezistansın azalması</a:t>
            </a:r>
          </a:p>
          <a:p>
            <a:r>
              <a:rPr lang="tr-TR" dirty="0" err="1"/>
              <a:t>İntraglomerüler</a:t>
            </a:r>
            <a:r>
              <a:rPr lang="tr-TR" dirty="0"/>
              <a:t> </a:t>
            </a:r>
            <a:r>
              <a:rPr lang="tr-TR" dirty="0" err="1"/>
              <a:t>kapiller</a:t>
            </a:r>
            <a:r>
              <a:rPr lang="tr-TR" dirty="0"/>
              <a:t> basıncın azalması</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44624"/>
            <a:ext cx="8229600" cy="1143000"/>
          </a:xfrm>
        </p:spPr>
        <p:txBody>
          <a:bodyPr/>
          <a:lstStyle/>
          <a:p>
            <a:r>
              <a:rPr lang="tr-TR" u="sng" dirty="0">
                <a:latin typeface="Calibri" pitchFamily="34" charset="0"/>
                <a:cs typeface="Calibri" pitchFamily="34" charset="0"/>
              </a:rPr>
              <a:t>Kalbin ileti sistemi:</a:t>
            </a:r>
            <a:endParaRPr lang="tr-TR" dirty="0"/>
          </a:p>
        </p:txBody>
      </p:sp>
      <p:sp>
        <p:nvSpPr>
          <p:cNvPr id="3" name="2 İçerik Yer Tutucusu"/>
          <p:cNvSpPr>
            <a:spLocks noGrp="1"/>
          </p:cNvSpPr>
          <p:nvPr>
            <p:ph idx="1"/>
          </p:nvPr>
        </p:nvSpPr>
        <p:spPr>
          <a:xfrm>
            <a:off x="323528" y="1124744"/>
            <a:ext cx="8229600" cy="4525963"/>
          </a:xfrm>
        </p:spPr>
        <p:txBody>
          <a:bodyPr>
            <a:normAutofit/>
          </a:bodyPr>
          <a:lstStyle/>
          <a:p>
            <a:pPr>
              <a:buNone/>
            </a:pPr>
            <a:r>
              <a:rPr lang="tr-TR" dirty="0"/>
              <a:t> </a:t>
            </a:r>
            <a:r>
              <a:rPr lang="tr-TR" dirty="0">
                <a:latin typeface="Calibri" pitchFamily="34" charset="0"/>
                <a:cs typeface="Calibri" pitchFamily="34" charset="0"/>
              </a:rPr>
              <a:t>Sinüs düğümü (</a:t>
            </a:r>
            <a:r>
              <a:rPr lang="tr-TR" dirty="0" err="1">
                <a:latin typeface="Calibri" pitchFamily="34" charset="0"/>
                <a:cs typeface="Calibri" pitchFamily="34" charset="0"/>
              </a:rPr>
              <a:t>sinoatriyal</a:t>
            </a:r>
            <a:r>
              <a:rPr lang="tr-TR" dirty="0">
                <a:latin typeface="Calibri" pitchFamily="34" charset="0"/>
                <a:cs typeface="Calibri" pitchFamily="34" charset="0"/>
              </a:rPr>
              <a:t> düğüm) (sinüs ritmi)</a:t>
            </a:r>
          </a:p>
          <a:p>
            <a:pPr lvl="1">
              <a:buNone/>
            </a:pPr>
            <a:endParaRPr lang="tr-TR" dirty="0">
              <a:latin typeface="Calibri" pitchFamily="34" charset="0"/>
              <a:cs typeface="Calibri" pitchFamily="34" charset="0"/>
            </a:endParaRPr>
          </a:p>
          <a:p>
            <a:pPr lvl="1">
              <a:buNone/>
            </a:pPr>
            <a:r>
              <a:rPr lang="tr-TR" dirty="0" err="1">
                <a:latin typeface="Calibri" pitchFamily="34" charset="0"/>
                <a:cs typeface="Calibri" pitchFamily="34" charset="0"/>
              </a:rPr>
              <a:t>Atrioventriküler</a:t>
            </a:r>
            <a:r>
              <a:rPr lang="tr-TR" dirty="0">
                <a:latin typeface="Calibri" pitchFamily="34" charset="0"/>
                <a:cs typeface="Calibri" pitchFamily="34" charset="0"/>
              </a:rPr>
              <a:t> düğüm (A-V düğüm) </a:t>
            </a:r>
          </a:p>
          <a:p>
            <a:pPr lvl="1"/>
            <a:endParaRPr lang="tr-TR" dirty="0">
              <a:latin typeface="Calibri" pitchFamily="34" charset="0"/>
              <a:cs typeface="Calibri" pitchFamily="34" charset="0"/>
            </a:endParaRPr>
          </a:p>
          <a:p>
            <a:pPr lvl="1">
              <a:buNone/>
            </a:pPr>
            <a:r>
              <a:rPr lang="tr-TR" dirty="0" err="1">
                <a:latin typeface="Calibri" pitchFamily="34" charset="0"/>
                <a:cs typeface="Calibri" pitchFamily="34" charset="0"/>
              </a:rPr>
              <a:t>Atrioventriküler</a:t>
            </a:r>
            <a:r>
              <a:rPr lang="tr-TR" dirty="0">
                <a:latin typeface="Calibri" pitchFamily="34" charset="0"/>
                <a:cs typeface="Calibri" pitchFamily="34" charset="0"/>
              </a:rPr>
              <a:t> demet (His </a:t>
            </a:r>
            <a:r>
              <a:rPr lang="tr-TR" dirty="0" err="1">
                <a:latin typeface="Calibri" pitchFamily="34" charset="0"/>
                <a:cs typeface="Calibri" pitchFamily="34" charset="0"/>
              </a:rPr>
              <a:t>hüzmesi</a:t>
            </a:r>
            <a:r>
              <a:rPr lang="tr-TR" dirty="0">
                <a:latin typeface="Calibri" pitchFamily="34" charset="0"/>
                <a:cs typeface="Calibri" pitchFamily="34" charset="0"/>
              </a:rPr>
              <a:t>, his demeti)</a:t>
            </a:r>
          </a:p>
          <a:p>
            <a:pPr lvl="1"/>
            <a:endParaRPr lang="tr-TR" dirty="0">
              <a:latin typeface="Calibri" pitchFamily="34" charset="0"/>
              <a:cs typeface="Calibri" pitchFamily="34" charset="0"/>
            </a:endParaRPr>
          </a:p>
          <a:p>
            <a:pPr lvl="1">
              <a:buNone/>
            </a:pPr>
            <a:r>
              <a:rPr lang="tr-TR" dirty="0" err="1">
                <a:latin typeface="Calibri" pitchFamily="34" charset="0"/>
                <a:cs typeface="Calibri" pitchFamily="34" charset="0"/>
              </a:rPr>
              <a:t>Purkinje</a:t>
            </a:r>
            <a:r>
              <a:rPr lang="tr-TR" dirty="0">
                <a:latin typeface="Calibri" pitchFamily="34" charset="0"/>
                <a:cs typeface="Calibri" pitchFamily="34" charset="0"/>
              </a:rPr>
              <a:t> lifleri</a:t>
            </a:r>
            <a:endParaRPr lang="tr-TR" dirty="0"/>
          </a:p>
        </p:txBody>
      </p:sp>
      <p:sp>
        <p:nvSpPr>
          <p:cNvPr id="4" name="3 Aşağı Ok"/>
          <p:cNvSpPr/>
          <p:nvPr/>
        </p:nvSpPr>
        <p:spPr>
          <a:xfrm>
            <a:off x="1331640" y="1700808"/>
            <a:ext cx="48463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Aşağı Ok"/>
          <p:cNvSpPr/>
          <p:nvPr/>
        </p:nvSpPr>
        <p:spPr>
          <a:xfrm>
            <a:off x="1403648" y="2852936"/>
            <a:ext cx="48463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Aşağı Ok"/>
          <p:cNvSpPr/>
          <p:nvPr/>
        </p:nvSpPr>
        <p:spPr>
          <a:xfrm>
            <a:off x="1403648" y="3933056"/>
            <a:ext cx="48463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ACE inhibitörleri</a:t>
            </a:r>
          </a:p>
        </p:txBody>
      </p:sp>
      <p:sp>
        <p:nvSpPr>
          <p:cNvPr id="3" name="2 İçerik Yer Tutucusu"/>
          <p:cNvSpPr>
            <a:spLocks noGrp="1"/>
          </p:cNvSpPr>
          <p:nvPr>
            <p:ph idx="1"/>
          </p:nvPr>
        </p:nvSpPr>
        <p:spPr/>
        <p:txBody>
          <a:bodyPr>
            <a:normAutofit fontScale="85000" lnSpcReduction="20000"/>
          </a:bodyPr>
          <a:lstStyle/>
          <a:p>
            <a:r>
              <a:rPr lang="tr-TR" dirty="0" err="1"/>
              <a:t>Kaptopril</a:t>
            </a:r>
            <a:endParaRPr lang="tr-TR" dirty="0"/>
          </a:p>
          <a:p>
            <a:r>
              <a:rPr lang="tr-TR" dirty="0" err="1"/>
              <a:t>Enalapril</a:t>
            </a:r>
            <a:endParaRPr lang="tr-TR" dirty="0"/>
          </a:p>
          <a:p>
            <a:r>
              <a:rPr lang="tr-TR" dirty="0" err="1"/>
              <a:t>Lizinopril</a:t>
            </a:r>
            <a:endParaRPr lang="tr-TR" dirty="0"/>
          </a:p>
          <a:p>
            <a:r>
              <a:rPr lang="tr-TR" dirty="0" err="1"/>
              <a:t>Benzapril</a:t>
            </a:r>
            <a:endParaRPr lang="tr-TR" dirty="0"/>
          </a:p>
          <a:p>
            <a:r>
              <a:rPr lang="tr-TR" dirty="0" err="1"/>
              <a:t>Fosinopril</a:t>
            </a:r>
            <a:endParaRPr lang="tr-TR" dirty="0"/>
          </a:p>
          <a:p>
            <a:r>
              <a:rPr lang="tr-TR" dirty="0" err="1"/>
              <a:t>Perindopril</a:t>
            </a:r>
            <a:endParaRPr lang="tr-TR" dirty="0"/>
          </a:p>
          <a:p>
            <a:r>
              <a:rPr lang="tr-TR" dirty="0" err="1"/>
              <a:t>Kinapril</a:t>
            </a:r>
            <a:endParaRPr lang="tr-TR" dirty="0"/>
          </a:p>
          <a:p>
            <a:r>
              <a:rPr lang="tr-TR" dirty="0" err="1"/>
              <a:t>Ramipril</a:t>
            </a:r>
            <a:endParaRPr lang="tr-TR" dirty="0"/>
          </a:p>
          <a:p>
            <a:r>
              <a:rPr lang="tr-TR" dirty="0" err="1"/>
              <a:t>Trandolapril</a:t>
            </a:r>
            <a:endParaRPr lang="tr-TR" dirty="0"/>
          </a:p>
          <a:p>
            <a:r>
              <a:rPr lang="tr-TR" dirty="0" err="1"/>
              <a:t>Moeksipril</a:t>
            </a:r>
            <a:endParaRPr lang="tr-T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 xmlns:a16="http://schemas.microsoft.com/office/drawing/2014/main" id="{80EC9BA2-F6CC-E044-9191-B41FD1C13694}"/>
              </a:ext>
            </a:extLst>
          </p:cNvPr>
          <p:cNvPicPr>
            <a:picLocks noChangeAspect="1"/>
          </p:cNvPicPr>
          <p:nvPr/>
        </p:nvPicPr>
        <p:blipFill>
          <a:blip r:embed="rId2" cstate="print"/>
          <a:stretch>
            <a:fillRect/>
          </a:stretch>
        </p:blipFill>
        <p:spPr>
          <a:xfrm>
            <a:off x="0" y="222756"/>
            <a:ext cx="9144000" cy="6606194"/>
          </a:xfrm>
          <a:prstGeom prst="rect">
            <a:avLst/>
          </a:prstGeom>
        </p:spPr>
      </p:pic>
      <p:sp>
        <p:nvSpPr>
          <p:cNvPr id="3" name="2 Metin kutusu"/>
          <p:cNvSpPr txBox="1"/>
          <p:nvPr/>
        </p:nvSpPr>
        <p:spPr>
          <a:xfrm>
            <a:off x="2986993" y="6488668"/>
            <a:ext cx="6157007" cy="369332"/>
          </a:xfrm>
          <a:prstGeom prst="rect">
            <a:avLst/>
          </a:prstGeom>
          <a:noFill/>
        </p:spPr>
        <p:txBody>
          <a:bodyPr wrap="none" rtlCol="0">
            <a:spAutoFit/>
          </a:bodyPr>
          <a:lstStyle/>
          <a:p>
            <a:r>
              <a:rPr lang="tr-TR" dirty="0" err="1" smtClean="0"/>
              <a:t>Basic</a:t>
            </a:r>
            <a:r>
              <a:rPr lang="tr-TR" dirty="0" smtClean="0"/>
              <a:t> and Clinical  Pharmacology, </a:t>
            </a:r>
            <a:r>
              <a:rPr lang="tr-TR" dirty="0" err="1" smtClean="0"/>
              <a:t>Katzung</a:t>
            </a:r>
            <a:r>
              <a:rPr lang="tr-TR" dirty="0" smtClean="0"/>
              <a:t> &amp; </a:t>
            </a:r>
            <a:r>
              <a:rPr lang="tr-TR" dirty="0" err="1" smtClean="0"/>
              <a:t>Trevor</a:t>
            </a:r>
            <a:r>
              <a:rPr lang="tr-TR" dirty="0" smtClean="0"/>
              <a:t>, 13th </a:t>
            </a:r>
            <a:r>
              <a:rPr lang="tr-TR" dirty="0" err="1" smtClean="0"/>
              <a:t>edition</a:t>
            </a:r>
            <a:endParaRPr lang="tr-TR" dirty="0"/>
          </a:p>
        </p:txBody>
      </p:sp>
    </p:spTree>
    <p:extLst>
      <p:ext uri="{BB962C8B-B14F-4D97-AF65-F5344CB8AC3E}">
        <p14:creationId xmlns="" xmlns:p14="http://schemas.microsoft.com/office/powerpoint/2010/main" val="34326654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ACE inhibitörleri</a:t>
            </a:r>
          </a:p>
        </p:txBody>
      </p:sp>
      <p:sp>
        <p:nvSpPr>
          <p:cNvPr id="3" name="2 İçerik Yer Tutucusu"/>
          <p:cNvSpPr>
            <a:spLocks noGrp="1"/>
          </p:cNvSpPr>
          <p:nvPr>
            <p:ph idx="1"/>
          </p:nvPr>
        </p:nvSpPr>
        <p:spPr/>
        <p:txBody>
          <a:bodyPr>
            <a:normAutofit fontScale="92500" lnSpcReduction="20000"/>
          </a:bodyPr>
          <a:lstStyle/>
          <a:p>
            <a:r>
              <a:rPr lang="tr-TR" dirty="0"/>
              <a:t>Ciddi hipotansiyon (</a:t>
            </a:r>
            <a:r>
              <a:rPr lang="tr-TR" dirty="0" err="1"/>
              <a:t>diüretik</a:t>
            </a:r>
            <a:r>
              <a:rPr lang="tr-TR" dirty="0"/>
              <a:t>, tuz kısıtlaması ya da GI sıvı kaybı nedeniyle </a:t>
            </a:r>
            <a:r>
              <a:rPr lang="tr-TR" dirty="0" err="1"/>
              <a:t>hipovolemik</a:t>
            </a:r>
            <a:r>
              <a:rPr lang="tr-TR" dirty="0"/>
              <a:t> olan bireylerde)</a:t>
            </a:r>
          </a:p>
          <a:p>
            <a:r>
              <a:rPr lang="tr-TR" dirty="0"/>
              <a:t>Akut böbrek yetmezliği (</a:t>
            </a:r>
            <a:r>
              <a:rPr lang="tr-TR" dirty="0" err="1"/>
              <a:t>bilateral</a:t>
            </a:r>
            <a:r>
              <a:rPr lang="tr-TR" dirty="0"/>
              <a:t> arter </a:t>
            </a:r>
            <a:r>
              <a:rPr lang="tr-TR" dirty="0" err="1"/>
              <a:t>stenozu</a:t>
            </a:r>
            <a:r>
              <a:rPr lang="tr-TR" dirty="0"/>
              <a:t> olanlarda)</a:t>
            </a:r>
          </a:p>
          <a:p>
            <a:r>
              <a:rPr lang="tr-TR" dirty="0" err="1"/>
              <a:t>Hiperkalemi</a:t>
            </a:r>
            <a:r>
              <a:rPr lang="tr-TR" dirty="0"/>
              <a:t> (böbrek </a:t>
            </a:r>
            <a:r>
              <a:rPr lang="tr-TR" dirty="0" err="1"/>
              <a:t>yetm</a:t>
            </a:r>
            <a:r>
              <a:rPr lang="tr-TR" dirty="0"/>
              <a:t> ya da </a:t>
            </a:r>
            <a:r>
              <a:rPr lang="tr-TR" dirty="0" err="1"/>
              <a:t>diabeti</a:t>
            </a:r>
            <a:r>
              <a:rPr lang="tr-TR" dirty="0"/>
              <a:t> olanlarda daha sık)</a:t>
            </a:r>
          </a:p>
          <a:p>
            <a:r>
              <a:rPr lang="tr-TR" dirty="0"/>
              <a:t>Kuru öksürük (bazen hırıltının eşlik ettiği, </a:t>
            </a:r>
            <a:r>
              <a:rPr lang="tr-TR" dirty="0" err="1"/>
              <a:t>bradikinin</a:t>
            </a:r>
            <a:r>
              <a:rPr lang="tr-TR" dirty="0"/>
              <a:t> ve P mad)</a:t>
            </a:r>
          </a:p>
          <a:p>
            <a:r>
              <a:rPr lang="tr-TR" dirty="0" err="1"/>
              <a:t>Anjiyoödem</a:t>
            </a:r>
            <a:r>
              <a:rPr lang="tr-TR" dirty="0"/>
              <a:t> (</a:t>
            </a:r>
            <a:r>
              <a:rPr lang="tr-TR" dirty="0" err="1"/>
              <a:t>bradikinin</a:t>
            </a:r>
            <a:r>
              <a:rPr lang="tr-TR" dirty="0"/>
              <a:t> ve P mad)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ACE inhibitörleri</a:t>
            </a:r>
          </a:p>
        </p:txBody>
      </p:sp>
      <p:sp>
        <p:nvSpPr>
          <p:cNvPr id="3" name="2 İçerik Yer Tutucusu"/>
          <p:cNvSpPr>
            <a:spLocks noGrp="1"/>
          </p:cNvSpPr>
          <p:nvPr>
            <p:ph idx="1"/>
          </p:nvPr>
        </p:nvSpPr>
        <p:spPr/>
        <p:txBody>
          <a:bodyPr/>
          <a:lstStyle/>
          <a:p>
            <a:r>
              <a:rPr lang="tr-TR" dirty="0"/>
              <a:t>Gebeliğin 2. ve 3. </a:t>
            </a:r>
            <a:r>
              <a:rPr lang="tr-TR" dirty="0" err="1"/>
              <a:t>trimestrinde</a:t>
            </a:r>
            <a:r>
              <a:rPr lang="tr-TR" dirty="0"/>
              <a:t> </a:t>
            </a:r>
            <a:r>
              <a:rPr lang="tr-TR" sz="4000" dirty="0"/>
              <a:t>X</a:t>
            </a:r>
            <a:r>
              <a:rPr lang="tr-TR" dirty="0"/>
              <a:t> (</a:t>
            </a:r>
            <a:r>
              <a:rPr lang="tr-TR" dirty="0" err="1"/>
              <a:t>fetal</a:t>
            </a:r>
            <a:r>
              <a:rPr lang="tr-TR" dirty="0"/>
              <a:t> hipotansiyon, anüri, </a:t>
            </a:r>
            <a:r>
              <a:rPr lang="tr-TR" dirty="0" err="1"/>
              <a:t>fetal</a:t>
            </a:r>
            <a:r>
              <a:rPr lang="tr-TR" dirty="0"/>
              <a:t> </a:t>
            </a:r>
            <a:r>
              <a:rPr lang="tr-TR" dirty="0" err="1"/>
              <a:t>malformasyon</a:t>
            </a:r>
            <a:r>
              <a:rPr lang="tr-TR" dirty="0"/>
              <a:t> …)</a:t>
            </a:r>
          </a:p>
          <a:p>
            <a:r>
              <a:rPr lang="tr-TR" dirty="0"/>
              <a:t>Gebeliğin ilk </a:t>
            </a:r>
            <a:r>
              <a:rPr lang="tr-TR" dirty="0" err="1"/>
              <a:t>trimestrinde</a:t>
            </a:r>
            <a:r>
              <a:rPr lang="tr-TR" dirty="0"/>
              <a:t> </a:t>
            </a:r>
            <a:r>
              <a:rPr lang="tr-TR" dirty="0" err="1"/>
              <a:t>teratojenik</a:t>
            </a:r>
            <a:r>
              <a:rPr lang="tr-TR" dirty="0"/>
              <a:t> risk!</a:t>
            </a:r>
          </a:p>
          <a:p>
            <a:r>
              <a:rPr lang="tr-TR" dirty="0"/>
              <a:t>K+ tutucu </a:t>
            </a:r>
            <a:r>
              <a:rPr lang="tr-TR" dirty="0" err="1"/>
              <a:t>diüretikler</a:t>
            </a:r>
            <a:r>
              <a:rPr lang="tr-TR" dirty="0"/>
              <a:t> ya da potasyum desteği ile birlikte kullanımı </a:t>
            </a:r>
            <a:r>
              <a:rPr lang="tr-TR" sz="4000" dirty="0"/>
              <a:t>X</a:t>
            </a:r>
          </a:p>
          <a:p>
            <a:r>
              <a:rPr lang="tr-TR" dirty="0"/>
              <a:t>NSAI </a:t>
            </a:r>
            <a:r>
              <a:rPr lang="tr-TR" dirty="0" err="1"/>
              <a:t>ler</a:t>
            </a:r>
            <a:r>
              <a:rPr lang="tr-TR" dirty="0"/>
              <a:t>, ACE </a:t>
            </a:r>
            <a:r>
              <a:rPr lang="tr-TR" dirty="0" err="1"/>
              <a:t>inh</a:t>
            </a:r>
            <a:r>
              <a:rPr lang="tr-TR" dirty="0"/>
              <a:t> </a:t>
            </a:r>
            <a:r>
              <a:rPr lang="tr-TR" dirty="0" err="1"/>
              <a:t>nin</a:t>
            </a:r>
            <a:r>
              <a:rPr lang="tr-TR" dirty="0"/>
              <a:t> etkisini azaltır (PG/</a:t>
            </a:r>
            <a:r>
              <a:rPr lang="tr-TR" dirty="0" err="1"/>
              <a:t>bradikinin</a:t>
            </a:r>
            <a:r>
              <a:rPr lang="tr-TR" dirty="0"/>
              <a:t> aracılı </a:t>
            </a:r>
            <a:r>
              <a:rPr lang="tr-TR" dirty="0" err="1"/>
              <a:t>vazodil</a:t>
            </a:r>
            <a:r>
              <a:rPr lang="tr-TR" dirty="0"/>
              <a:t> !)</a:t>
            </a:r>
          </a:p>
          <a:p>
            <a:endParaRPr lang="tr-T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 xmlns:a16="http://schemas.microsoft.com/office/drawing/2014/main" id="{0CF95F12-303F-8A4D-A4BA-FA34765983FB}"/>
              </a:ext>
            </a:extLst>
          </p:cNvPr>
          <p:cNvPicPr>
            <a:picLocks noChangeAspect="1"/>
          </p:cNvPicPr>
          <p:nvPr/>
        </p:nvPicPr>
        <p:blipFill>
          <a:blip r:embed="rId2" cstate="print"/>
          <a:stretch>
            <a:fillRect/>
          </a:stretch>
        </p:blipFill>
        <p:spPr>
          <a:xfrm>
            <a:off x="827584" y="0"/>
            <a:ext cx="3201061" cy="6858000"/>
          </a:xfrm>
          <a:prstGeom prst="rect">
            <a:avLst/>
          </a:prstGeom>
        </p:spPr>
      </p:pic>
      <p:sp>
        <p:nvSpPr>
          <p:cNvPr id="3" name="2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476672"/>
            <a:ext cx="3888432" cy="3124944"/>
          </a:xfrm>
        </p:spPr>
        <p:txBody>
          <a:bodyPr>
            <a:normAutofit fontScale="70000" lnSpcReduction="20000"/>
          </a:bodyPr>
          <a:lstStyle/>
          <a:p>
            <a:pPr>
              <a:buNone/>
            </a:pPr>
            <a:r>
              <a:rPr lang="tr-TR" dirty="0">
                <a:solidFill>
                  <a:srgbClr val="FF6699"/>
                </a:solidFill>
                <a:latin typeface="Calibri" pitchFamily="34" charset="0"/>
                <a:cs typeface="Calibri" pitchFamily="34" charset="0"/>
              </a:rPr>
              <a:t>Kalbin kasılması:</a:t>
            </a:r>
          </a:p>
          <a:p>
            <a:pPr>
              <a:buNone/>
            </a:pPr>
            <a:endParaRPr lang="tr-TR" dirty="0">
              <a:latin typeface="Calibri" pitchFamily="34" charset="0"/>
              <a:cs typeface="Calibri" pitchFamily="34" charset="0"/>
            </a:endParaRPr>
          </a:p>
          <a:p>
            <a:pPr>
              <a:buNone/>
            </a:pPr>
            <a:r>
              <a:rPr lang="tr-TR" dirty="0" err="1">
                <a:latin typeface="Calibri" pitchFamily="34" charset="0"/>
                <a:cs typeface="Calibri" pitchFamily="34" charset="0"/>
              </a:rPr>
              <a:t>Sitozolde</a:t>
            </a:r>
            <a:r>
              <a:rPr lang="tr-TR" dirty="0">
                <a:latin typeface="Calibri" pitchFamily="34" charset="0"/>
                <a:cs typeface="Calibri" pitchFamily="34" charset="0"/>
              </a:rPr>
              <a:t> </a:t>
            </a:r>
            <a:r>
              <a:rPr lang="tr-TR" dirty="0" err="1">
                <a:latin typeface="Calibri" pitchFamily="34" charset="0"/>
                <a:cs typeface="Calibri" pitchFamily="34" charset="0"/>
              </a:rPr>
              <a:t>Ca</a:t>
            </a:r>
            <a:r>
              <a:rPr lang="tr-TR" dirty="0">
                <a:latin typeface="Calibri" pitchFamily="34" charset="0"/>
                <a:cs typeface="Calibri" pitchFamily="34" charset="0"/>
              </a:rPr>
              <a:t>++ artar</a:t>
            </a:r>
          </a:p>
          <a:p>
            <a:pPr>
              <a:buNone/>
            </a:pPr>
            <a:endParaRPr lang="tr-TR" dirty="0">
              <a:latin typeface="Calibri" pitchFamily="34" charset="0"/>
              <a:cs typeface="Calibri" pitchFamily="34" charset="0"/>
            </a:endParaRPr>
          </a:p>
          <a:p>
            <a:pPr>
              <a:buNone/>
            </a:pPr>
            <a:r>
              <a:rPr lang="tr-TR" dirty="0" err="1">
                <a:latin typeface="Calibri" pitchFamily="34" charset="0"/>
                <a:cs typeface="Calibri" pitchFamily="34" charset="0"/>
              </a:rPr>
              <a:t>Ca</a:t>
            </a:r>
            <a:r>
              <a:rPr lang="tr-TR" dirty="0">
                <a:latin typeface="Calibri" pitchFamily="34" charset="0"/>
                <a:cs typeface="Calibri" pitchFamily="34" charset="0"/>
              </a:rPr>
              <a:t>++ </a:t>
            </a:r>
            <a:r>
              <a:rPr lang="tr-TR" dirty="0" err="1">
                <a:latin typeface="Calibri" pitchFamily="34" charset="0"/>
                <a:cs typeface="Calibri" pitchFamily="34" charset="0"/>
              </a:rPr>
              <a:t>troponin</a:t>
            </a:r>
            <a:r>
              <a:rPr lang="tr-TR" dirty="0">
                <a:latin typeface="Calibri" pitchFamily="34" charset="0"/>
                <a:cs typeface="Calibri" pitchFamily="34" charset="0"/>
              </a:rPr>
              <a:t> ile bağlanır</a:t>
            </a:r>
          </a:p>
          <a:p>
            <a:pPr>
              <a:buNone/>
            </a:pPr>
            <a:endParaRPr lang="tr-TR" dirty="0">
              <a:latin typeface="Calibri" pitchFamily="34" charset="0"/>
              <a:cs typeface="Calibri" pitchFamily="34" charset="0"/>
            </a:endParaRPr>
          </a:p>
          <a:p>
            <a:pPr marL="0" indent="0">
              <a:buNone/>
            </a:pPr>
            <a:r>
              <a:rPr lang="tr-TR" dirty="0" err="1">
                <a:latin typeface="Calibri" pitchFamily="34" charset="0"/>
                <a:cs typeface="Calibri" pitchFamily="34" charset="0"/>
              </a:rPr>
              <a:t>Troponin</a:t>
            </a:r>
            <a:r>
              <a:rPr lang="tr-TR" dirty="0">
                <a:latin typeface="Calibri" pitchFamily="34" charset="0"/>
                <a:cs typeface="Calibri" pitchFamily="34" charset="0"/>
              </a:rPr>
              <a:t>, </a:t>
            </a:r>
            <a:r>
              <a:rPr lang="tr-TR" dirty="0" err="1">
                <a:latin typeface="Calibri" pitchFamily="34" charset="0"/>
                <a:cs typeface="Calibri" pitchFamily="34" charset="0"/>
              </a:rPr>
              <a:t>aktin</a:t>
            </a:r>
            <a:r>
              <a:rPr lang="tr-TR" dirty="0">
                <a:latin typeface="Calibri" pitchFamily="34" charset="0"/>
                <a:cs typeface="Calibri" pitchFamily="34" charset="0"/>
              </a:rPr>
              <a:t> ile </a:t>
            </a:r>
            <a:r>
              <a:rPr lang="tr-TR" dirty="0" err="1">
                <a:latin typeface="Calibri" pitchFamily="34" charset="0"/>
                <a:cs typeface="Calibri" pitchFamily="34" charset="0"/>
              </a:rPr>
              <a:t>miyozin</a:t>
            </a:r>
            <a:r>
              <a:rPr lang="tr-TR" dirty="0">
                <a:latin typeface="Calibri" pitchFamily="34" charset="0"/>
                <a:cs typeface="Calibri" pitchFamily="34" charset="0"/>
              </a:rPr>
              <a:t> arasında çapraz köprü oluşumunu başlatır</a:t>
            </a:r>
          </a:p>
          <a:p>
            <a:endParaRPr lang="tr-T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23528" y="604311"/>
            <a:ext cx="8229600" cy="4525963"/>
          </a:xfrm>
        </p:spPr>
        <p:txBody>
          <a:bodyPr/>
          <a:lstStyle/>
          <a:p>
            <a:pPr>
              <a:buNone/>
            </a:pPr>
            <a:r>
              <a:rPr lang="tr-TR" dirty="0">
                <a:solidFill>
                  <a:srgbClr val="00B050"/>
                </a:solidFill>
              </a:rPr>
              <a:t>Atım hacmi: </a:t>
            </a:r>
            <a:r>
              <a:rPr lang="tr-TR" dirty="0"/>
              <a:t>sistolde her </a:t>
            </a:r>
            <a:r>
              <a:rPr lang="tr-TR" dirty="0" err="1"/>
              <a:t>ventrikülden</a:t>
            </a:r>
            <a:r>
              <a:rPr lang="tr-TR" dirty="0"/>
              <a:t> fırlatılan kan hacmidir.</a:t>
            </a:r>
          </a:p>
          <a:p>
            <a:pPr>
              <a:buNone/>
            </a:pPr>
            <a:r>
              <a:rPr lang="tr-TR" dirty="0">
                <a:solidFill>
                  <a:srgbClr val="00B050"/>
                </a:solidFill>
              </a:rPr>
              <a:t>Diyastol sonu hacim (DSH): </a:t>
            </a:r>
            <a:r>
              <a:rPr lang="tr-TR" dirty="0"/>
              <a:t>Diyastol sonunda </a:t>
            </a:r>
            <a:r>
              <a:rPr lang="tr-TR" dirty="0" err="1"/>
              <a:t>ventrikül</a:t>
            </a:r>
            <a:r>
              <a:rPr lang="tr-TR" dirty="0"/>
              <a:t> içindeki hacim</a:t>
            </a:r>
          </a:p>
          <a:p>
            <a:pPr>
              <a:buNone/>
            </a:pPr>
            <a:r>
              <a:rPr lang="tr-TR" dirty="0">
                <a:solidFill>
                  <a:srgbClr val="00B050"/>
                </a:solidFill>
              </a:rPr>
              <a:t>Sistol sonu hacim (SSH): </a:t>
            </a:r>
            <a:r>
              <a:rPr lang="tr-TR" dirty="0" err="1"/>
              <a:t>Ejeksiyon</a:t>
            </a:r>
            <a:r>
              <a:rPr lang="tr-TR" dirty="0"/>
              <a:t> sonrasında </a:t>
            </a:r>
            <a:r>
              <a:rPr lang="tr-TR" dirty="0" err="1"/>
              <a:t>ventrikülde</a:t>
            </a:r>
            <a:r>
              <a:rPr lang="tr-TR" dirty="0"/>
              <a:t> kalan hacim</a:t>
            </a:r>
          </a:p>
          <a:p>
            <a:pPr>
              <a:buNone/>
            </a:pPr>
            <a:r>
              <a:rPr lang="tr-TR" dirty="0"/>
              <a:t>  </a:t>
            </a:r>
          </a:p>
          <a:p>
            <a:endParaRPr lang="tr-TR" dirty="0"/>
          </a:p>
        </p:txBody>
      </p:sp>
      <p:sp>
        <p:nvSpPr>
          <p:cNvPr id="4" name="3 Dikdörtgen"/>
          <p:cNvSpPr/>
          <p:nvPr/>
        </p:nvSpPr>
        <p:spPr>
          <a:xfrm>
            <a:off x="3000364" y="4357694"/>
            <a:ext cx="3214710" cy="1214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AH=DSH-SSH</a:t>
            </a:r>
          </a:p>
        </p:txBody>
      </p:sp>
      <p:sp>
        <p:nvSpPr>
          <p:cNvPr id="5" name="4 Dikdörtgen"/>
          <p:cNvSpPr/>
          <p:nvPr/>
        </p:nvSpPr>
        <p:spPr>
          <a:xfrm>
            <a:off x="3714744" y="5786454"/>
            <a:ext cx="2066591" cy="461665"/>
          </a:xfrm>
          <a:prstGeom prst="rect">
            <a:avLst/>
          </a:prstGeom>
        </p:spPr>
        <p:txBody>
          <a:bodyPr wrap="none">
            <a:spAutoFit/>
          </a:bodyPr>
          <a:lstStyle/>
          <a:p>
            <a:pPr>
              <a:buNone/>
            </a:pPr>
            <a:r>
              <a:rPr lang="tr-TR" dirty="0">
                <a:latin typeface="Calibri" pitchFamily="34" charset="0"/>
                <a:cs typeface="Calibri" pitchFamily="34" charset="0"/>
              </a:rPr>
              <a:t>(70=135-65ml)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a:spLocks noGrp="1"/>
          </p:cNvSpPr>
          <p:nvPr>
            <p:ph idx="1"/>
          </p:nvPr>
        </p:nvSpPr>
        <p:spPr/>
        <p:txBody>
          <a:bodyPr/>
          <a:lstStyle/>
          <a:p>
            <a:pPr marL="0" indent="0">
              <a:buNone/>
            </a:pPr>
            <a:r>
              <a:rPr lang="tr-TR" dirty="0">
                <a:latin typeface="Calibri" pitchFamily="34" charset="0"/>
                <a:cs typeface="Calibri" pitchFamily="34" charset="0"/>
              </a:rPr>
              <a:t>KALP DEBİSİ:her bir </a:t>
            </a:r>
            <a:r>
              <a:rPr lang="tr-TR" dirty="0" err="1">
                <a:latin typeface="Calibri" pitchFamily="34" charset="0"/>
                <a:cs typeface="Calibri" pitchFamily="34" charset="0"/>
              </a:rPr>
              <a:t>ventrikülden</a:t>
            </a:r>
            <a:r>
              <a:rPr lang="tr-TR" dirty="0">
                <a:latin typeface="Calibri" pitchFamily="34" charset="0"/>
                <a:cs typeface="Calibri" pitchFamily="34" charset="0"/>
              </a:rPr>
              <a:t> pompalanan kan miktarı (L/</a:t>
            </a:r>
            <a:r>
              <a:rPr lang="tr-TR" dirty="0" err="1">
                <a:latin typeface="Calibri" pitchFamily="34" charset="0"/>
                <a:cs typeface="Calibri" pitchFamily="34" charset="0"/>
              </a:rPr>
              <a:t>dk</a:t>
            </a:r>
            <a:r>
              <a:rPr lang="tr-TR" dirty="0">
                <a:latin typeface="Calibri" pitchFamily="34" charset="0"/>
                <a:cs typeface="Calibri" pitchFamily="34" charset="0"/>
              </a:rPr>
              <a:t>)</a:t>
            </a:r>
          </a:p>
          <a:p>
            <a:pPr marL="0" indent="0">
              <a:buNone/>
            </a:pPr>
            <a:r>
              <a:rPr lang="tr-TR" dirty="0">
                <a:latin typeface="Calibri" pitchFamily="34" charset="0"/>
                <a:cs typeface="Calibri" pitchFamily="34" charset="0"/>
              </a:rPr>
              <a:t>Bir </a:t>
            </a:r>
            <a:r>
              <a:rPr lang="tr-TR" dirty="0" err="1">
                <a:latin typeface="Calibri" pitchFamily="34" charset="0"/>
                <a:cs typeface="Calibri" pitchFamily="34" charset="0"/>
              </a:rPr>
              <a:t>dk’da</a:t>
            </a:r>
            <a:r>
              <a:rPr lang="tr-TR" dirty="0">
                <a:latin typeface="Calibri" pitchFamily="34" charset="0"/>
                <a:cs typeface="Calibri" pitchFamily="34" charset="0"/>
              </a:rPr>
              <a:t> sistemik ya da </a:t>
            </a:r>
            <a:r>
              <a:rPr lang="tr-TR" dirty="0" err="1">
                <a:latin typeface="Calibri" pitchFamily="34" charset="0"/>
                <a:cs typeface="Calibri" pitchFamily="34" charset="0"/>
              </a:rPr>
              <a:t>pulmoner</a:t>
            </a:r>
            <a:r>
              <a:rPr lang="tr-TR" dirty="0">
                <a:latin typeface="Calibri" pitchFamily="34" charset="0"/>
                <a:cs typeface="Calibri" pitchFamily="34" charset="0"/>
              </a:rPr>
              <a:t> dolaşımdan geçen kan hacmi</a:t>
            </a:r>
          </a:p>
          <a:p>
            <a:pPr marL="0" indent="0">
              <a:buNone/>
            </a:pPr>
            <a:endParaRPr lang="tr-TR" dirty="0">
              <a:latin typeface="Calibri" pitchFamily="34" charset="0"/>
              <a:cs typeface="Calibri" pitchFamily="34" charset="0"/>
            </a:endParaRPr>
          </a:p>
          <a:p>
            <a:pPr marL="0" indent="0">
              <a:buNone/>
            </a:pPr>
            <a:r>
              <a:rPr lang="tr-TR" dirty="0">
                <a:latin typeface="Calibri" pitchFamily="34" charset="0"/>
                <a:cs typeface="Calibri" pitchFamily="34" charset="0"/>
              </a:rPr>
              <a:t>                  </a:t>
            </a:r>
            <a:r>
              <a:rPr lang="tr-TR" dirty="0">
                <a:solidFill>
                  <a:srgbClr val="FF0000"/>
                </a:solidFill>
                <a:latin typeface="Calibri" pitchFamily="34" charset="0"/>
                <a:cs typeface="Calibri" pitchFamily="34" charset="0"/>
              </a:rPr>
              <a:t>KD=</a:t>
            </a:r>
            <a:r>
              <a:rPr lang="tr-TR" dirty="0" err="1">
                <a:solidFill>
                  <a:srgbClr val="FF0000"/>
                </a:solidFill>
                <a:latin typeface="Calibri" pitchFamily="34" charset="0"/>
                <a:cs typeface="Calibri" pitchFamily="34" charset="0"/>
              </a:rPr>
              <a:t>KHxAH</a:t>
            </a:r>
            <a:endParaRPr lang="tr-TR" dirty="0">
              <a:solidFill>
                <a:srgbClr val="FF0000"/>
              </a:solidFill>
              <a:latin typeface="Calibri" pitchFamily="34" charset="0"/>
              <a:cs typeface="Calibri" pitchFamily="34" charset="0"/>
            </a:endParaRPr>
          </a:p>
          <a:p>
            <a:pPr marL="0" indent="0">
              <a:buNone/>
            </a:pPr>
            <a:endParaRPr lang="tr-TR" dirty="0">
              <a:solidFill>
                <a:srgbClr val="FF0000"/>
              </a:solidFill>
              <a:latin typeface="Calibri" pitchFamily="34" charset="0"/>
              <a:cs typeface="Calibri" pitchFamily="34" charset="0"/>
            </a:endParaRPr>
          </a:p>
          <a:p>
            <a:pPr marL="0" indent="0">
              <a:buNone/>
            </a:pPr>
            <a:r>
              <a:rPr lang="tr-TR" dirty="0">
                <a:solidFill>
                  <a:srgbClr val="FF0000"/>
                </a:solidFill>
                <a:latin typeface="Calibri" pitchFamily="34" charset="0"/>
                <a:cs typeface="Calibri" pitchFamily="34" charset="0"/>
              </a:rPr>
              <a:t>          KD=72x0.07=5 L/</a:t>
            </a:r>
            <a:r>
              <a:rPr lang="tr-TR" dirty="0" err="1">
                <a:solidFill>
                  <a:srgbClr val="FF0000"/>
                </a:solidFill>
                <a:latin typeface="Calibri" pitchFamily="34" charset="0"/>
                <a:cs typeface="Calibri" pitchFamily="34" charset="0"/>
              </a:rPr>
              <a:t>dk</a:t>
            </a:r>
            <a:endParaRPr lang="tr-TR" dirty="0">
              <a:solidFill>
                <a:srgbClr val="FF0000"/>
              </a:solidFill>
              <a:latin typeface="Calibri" pitchFamily="34" charset="0"/>
              <a:cs typeface="Calibri" pitchFamily="34" charset="0"/>
            </a:endParaRPr>
          </a:p>
        </p:txBody>
      </p:sp>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5597</TotalTime>
  <Words>1321</Words>
  <Application>Microsoft Office PowerPoint</Application>
  <PresentationFormat>Ekran Gösterisi (4:3)</PresentationFormat>
  <Paragraphs>318</Paragraphs>
  <Slides>64</Slides>
  <Notes>1</Notes>
  <HiddenSlides>0</HiddenSlides>
  <MMClips>0</MMClips>
  <ScaleCrop>false</ScaleCrop>
  <HeadingPairs>
    <vt:vector size="4" baseType="variant">
      <vt:variant>
        <vt:lpstr>Tema</vt:lpstr>
      </vt:variant>
      <vt:variant>
        <vt:i4>1</vt:i4>
      </vt:variant>
      <vt:variant>
        <vt:lpstr>Slayt Başlıkları</vt:lpstr>
      </vt:variant>
      <vt:variant>
        <vt:i4>64</vt:i4>
      </vt:variant>
    </vt:vector>
  </HeadingPairs>
  <TitlesOfParts>
    <vt:vector size="65" baseType="lpstr">
      <vt:lpstr>Ofis Teması</vt:lpstr>
      <vt:lpstr>ANTİHİPERTANSİF İLAÇLAR</vt:lpstr>
      <vt:lpstr>Dersin Hedefleri</vt:lpstr>
      <vt:lpstr>Dersin İçeriği</vt:lpstr>
      <vt:lpstr>Slayt 4</vt:lpstr>
      <vt:lpstr>Slayt 5</vt:lpstr>
      <vt:lpstr>Kalbin ileti sistemi:</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Hipertansiyon Diagnozu</vt:lpstr>
      <vt:lpstr>Slayt 22</vt:lpstr>
      <vt:lpstr>Slayt 23</vt:lpstr>
      <vt:lpstr>Slayt 24</vt:lpstr>
      <vt:lpstr>Hipertansiyon neden kontrol altına alınmalı?</vt:lpstr>
      <vt:lpstr>Hipertansiyona bağlı son organ hasarı</vt:lpstr>
      <vt:lpstr>Hipertansiyon etiyolojisi</vt:lpstr>
      <vt:lpstr>Sekonder hipertansiyon </vt:lpstr>
      <vt:lpstr>Slayt 29</vt:lpstr>
      <vt:lpstr>Slayt 30</vt:lpstr>
      <vt:lpstr>Hipertansiyon risk faktörleri</vt:lpstr>
      <vt:lpstr>Slayt 32</vt:lpstr>
      <vt:lpstr>Nonfarmakolojik tedavi yaklaşımı</vt:lpstr>
      <vt:lpstr>Slayt 34</vt:lpstr>
      <vt:lpstr>Slayt 35</vt:lpstr>
      <vt:lpstr>Slayt 36</vt:lpstr>
      <vt:lpstr>Slayt 37</vt:lpstr>
      <vt:lpstr>Slayt 38</vt:lpstr>
      <vt:lpstr>Diüretikler</vt:lpstr>
      <vt:lpstr>Slayt 40</vt:lpstr>
      <vt:lpstr>Diüretikler</vt:lpstr>
      <vt:lpstr>Tiazid grubu diüretikler (Na+-Cl- simport inhibitörleri)</vt:lpstr>
      <vt:lpstr>Slayt 43</vt:lpstr>
      <vt:lpstr>Tiazidler</vt:lpstr>
      <vt:lpstr>Tiazidler</vt:lpstr>
      <vt:lpstr>Kıvrım Diüretikler (Na+-K+-2Cl- simport inhibitörleri)</vt:lpstr>
      <vt:lpstr>Kıvrım Diüretikler</vt:lpstr>
      <vt:lpstr>Potasyum tutucu diüretikler (renal epitelyal Na+ kanal inhibitörleri)</vt:lpstr>
      <vt:lpstr>Potasyum tutucu diüretikler (renal epitelyal Na+ kanal inhibitörleri)</vt:lpstr>
      <vt:lpstr>Potasyum tutucu diüretikler</vt:lpstr>
      <vt:lpstr>Slayt 51</vt:lpstr>
      <vt:lpstr>Aldosteron reseptör antagonistleri</vt:lpstr>
      <vt:lpstr>RAS’a etkili ilaçlar</vt:lpstr>
      <vt:lpstr>Slayt 54</vt:lpstr>
      <vt:lpstr>Slayt 55</vt:lpstr>
      <vt:lpstr>Slayt 56</vt:lpstr>
      <vt:lpstr>ACE inhibitörleri</vt:lpstr>
      <vt:lpstr>ACE inhibitörleri</vt:lpstr>
      <vt:lpstr>ACE inhibitörleri</vt:lpstr>
      <vt:lpstr>ACE inhibitörleri</vt:lpstr>
      <vt:lpstr>Slayt 61</vt:lpstr>
      <vt:lpstr>ACE inhibitörleri</vt:lpstr>
      <vt:lpstr>ACE inhibitörleri</vt:lpstr>
      <vt:lpstr>Slayt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fc</dc:creator>
  <cp:lastModifiedBy>ebru</cp:lastModifiedBy>
  <cp:revision>374</cp:revision>
  <dcterms:created xsi:type="dcterms:W3CDTF">2018-11-02T07:10:58Z</dcterms:created>
  <dcterms:modified xsi:type="dcterms:W3CDTF">2020-11-25T12:38:24Z</dcterms:modified>
</cp:coreProperties>
</file>