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127250"/>
            <a:ext cx="7604125" cy="26844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800" b="1" dirty="0" smtClean="0">
                <a:solidFill>
                  <a:srgbClr val="FF0066"/>
                </a:solidFill>
                <a:latin typeface="Comic Sans MS" pitchFamily="66" charset="0"/>
              </a:rPr>
              <a:t>I. Amino asitlerden azot ayrılma reaksiyonları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229600" cy="36703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tr-TR" sz="3600" dirty="0" smtClean="0">
                <a:solidFill>
                  <a:srgbClr val="FF9900"/>
                </a:solidFill>
                <a:latin typeface="Comic Sans MS" pitchFamily="66" charset="0"/>
              </a:rPr>
              <a:t>1- TRANSAMİNASYON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rgbClr val="FF99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tr-TR" sz="3600" dirty="0" smtClean="0">
                <a:solidFill>
                  <a:srgbClr val="FF9900"/>
                </a:solidFill>
                <a:latin typeface="Comic Sans MS" pitchFamily="66" charset="0"/>
              </a:rPr>
              <a:t>2- GLUTAMATIN OKSİDATİF DEAMİNASYONU</a:t>
            </a:r>
          </a:p>
          <a:p>
            <a:pPr eaLnBrk="1" hangingPunct="1">
              <a:buFontTx/>
              <a:buNone/>
              <a:defRPr/>
            </a:pPr>
            <a:endParaRPr lang="tr-TR" dirty="0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600" dirty="0" smtClean="0">
                <a:latin typeface="Times New Roman" pitchFamily="18" charset="0"/>
              </a:rPr>
              <a:t>S.</a:t>
            </a:r>
            <a:r>
              <a:rPr lang="tr-TR" sz="1600" dirty="0" err="1" smtClean="0">
                <a:latin typeface="Times New Roman" pitchFamily="18" charset="0"/>
              </a:rPr>
              <a:t>Elgün</a:t>
            </a:r>
            <a:r>
              <a:rPr lang="tr-TR" sz="1600" dirty="0" smtClean="0">
                <a:latin typeface="Times New Roman" pitchFamily="18" charset="0"/>
              </a:rPr>
              <a:t> </a:t>
            </a:r>
            <a:r>
              <a:rPr lang="tr-TR" sz="1600" dirty="0" err="1" smtClean="0">
                <a:latin typeface="Times New Roman" pitchFamily="18" charset="0"/>
              </a:rPr>
              <a:t>Ülkar</a:t>
            </a:r>
            <a:endParaRPr lang="tr-TR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4363"/>
            <a:ext cx="8229600" cy="7397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800" b="1" dirty="0" smtClean="0">
                <a:solidFill>
                  <a:srgbClr val="FF0066"/>
                </a:solidFill>
                <a:latin typeface="Comic Sans MS" pitchFamily="66" charset="0"/>
              </a:rPr>
              <a:t>1. </a:t>
            </a:r>
            <a:r>
              <a:rPr lang="tr-TR" sz="4800" b="1" dirty="0" err="1" smtClean="0">
                <a:solidFill>
                  <a:srgbClr val="FF0066"/>
                </a:solidFill>
                <a:latin typeface="Comic Sans MS" pitchFamily="66" charset="0"/>
              </a:rPr>
              <a:t>Transaminasyon</a:t>
            </a:r>
            <a:endParaRPr lang="tr-TR" sz="4800" b="1" dirty="0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Bir amino asidin amino grubu bir </a:t>
            </a:r>
            <a:r>
              <a:rPr lang="tr-TR" sz="3600" dirty="0" err="1" smtClean="0">
                <a:solidFill>
                  <a:srgbClr val="FFFF66"/>
                </a:solidFill>
                <a:latin typeface="Comic Sans MS" pitchFamily="66" charset="0"/>
              </a:rPr>
              <a:t>keto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 aside taşınır.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Serbest amonyak çıkışı yok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3600" dirty="0" err="1" smtClean="0">
                <a:solidFill>
                  <a:srgbClr val="FFFF66"/>
                </a:solidFill>
                <a:latin typeface="Comic Sans MS" pitchFamily="66" charset="0"/>
              </a:rPr>
              <a:t>Koenzim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tr-TR" sz="3600" dirty="0" err="1" smtClean="0">
                <a:solidFill>
                  <a:srgbClr val="FFFF66"/>
                </a:solidFill>
                <a:latin typeface="Comic Sans MS" pitchFamily="66" charset="0"/>
              </a:rPr>
              <a:t>pridoksal</a:t>
            </a:r>
            <a:r>
              <a:rPr lang="tr-TR" sz="3600" dirty="0" smtClean="0">
                <a:solidFill>
                  <a:srgbClr val="FFFF66"/>
                </a:solidFill>
                <a:latin typeface="Comic Sans MS" pitchFamily="66" charset="0"/>
              </a:rPr>
              <a:t> fosfat</a:t>
            </a: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Comic Sans MS" pitchFamily="66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229600" cy="511333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</a:rPr>
              <a:t>Geri dönüşümlü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3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</a:rPr>
              <a:t>Sitoplazma veya mitokondride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3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</a:rPr>
              <a:t>En önemli </a:t>
            </a:r>
            <a:r>
              <a:rPr lang="tr-TR" sz="3600" dirty="0" err="1" smtClean="0">
                <a:solidFill>
                  <a:srgbClr val="FFFF00"/>
                </a:solidFill>
                <a:latin typeface="Comic Sans MS" pitchFamily="66" charset="0"/>
              </a:rPr>
              <a:t>transaminazlar</a:t>
            </a: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</a:rPr>
              <a:t> ALT ve AST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36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3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Prolin</a:t>
            </a: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3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hidroksiprolin</a:t>
            </a: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, </a:t>
            </a:r>
            <a:r>
              <a:rPr lang="tr-TR" sz="3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lizin</a:t>
            </a: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ve </a:t>
            </a:r>
            <a:r>
              <a:rPr lang="tr-TR" sz="36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treonin</a:t>
            </a:r>
            <a:r>
              <a:rPr lang="tr-TR" sz="36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dışındaki tüm amino asitler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6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781050"/>
            <a:ext cx="8497887" cy="57912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Transaminasyonla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amino asitlerin amino grupları ile hücrede sentez edilen karbon iskeletleri kullanılarak, 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non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-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esansiyel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amino asitler üretilebilir.</a:t>
            </a: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Farklı amino asitler arasında miktar açısından denge sağlanır ve farklı amino asit içeriği olan proteinler üretilebilir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endParaRPr lang="tr-TR" sz="2800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defRPr/>
            </a:pP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Bir amino </a:t>
            </a:r>
            <a:r>
              <a:rPr lang="tr-TR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asidin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amino grubu bir diğerinin sentezinde kullanılabildiği halde, besinlerle amino asitlerin 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(protein</a:t>
            </a:r>
            <a:r>
              <a:rPr lang="tr-TR" sz="2800" dirty="0" err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lerin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)</a:t>
            </a:r>
            <a:r>
              <a:rPr lang="tr-TR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alınması gereklidir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tr-TR" sz="2800" dirty="0" smtClean="0">
              <a:solidFill>
                <a:srgbClr val="FFFF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r" eaLnBrk="1" hangingPunct="1">
              <a:spcBef>
                <a:spcPct val="0"/>
              </a:spcBef>
              <a:spcAft>
                <a:spcPct val="50000"/>
              </a:spcAft>
              <a:buFontTx/>
              <a:buNone/>
              <a:defRPr/>
            </a:pPr>
            <a:r>
              <a:rPr lang="tr-TR" sz="1400" dirty="0" smtClean="0">
                <a:solidFill>
                  <a:schemeClr val="hlink"/>
                </a:solidFill>
                <a:latin typeface="Times New Roman" pitchFamily="18" charset="0"/>
              </a:rPr>
              <a:t>S.</a:t>
            </a:r>
            <a:r>
              <a:rPr lang="tr-TR" sz="1400" dirty="0" err="1" smtClean="0">
                <a:solidFill>
                  <a:schemeClr val="hlink"/>
                </a:solidFill>
                <a:latin typeface="Times New Roman" pitchFamily="18" charset="0"/>
              </a:rPr>
              <a:t>Elgün</a:t>
            </a:r>
            <a:r>
              <a:rPr lang="tr-TR" sz="1400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tr-TR" sz="1400" dirty="0" err="1" smtClean="0">
                <a:solidFill>
                  <a:schemeClr val="hlink"/>
                </a:solidFill>
                <a:latin typeface="Times New Roman" pitchFamily="18" charset="0"/>
              </a:rPr>
              <a:t>Ülkar</a:t>
            </a:r>
            <a:endParaRPr lang="tr-TR" sz="14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Tx/>
              <a:buNone/>
              <a:defRPr/>
            </a:pPr>
            <a:endParaRPr lang="tr-TR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spcBef>
                <a:spcPct val="0"/>
              </a:spcBef>
              <a:spcAft>
                <a:spcPct val="50000"/>
              </a:spcAft>
              <a:defRPr/>
            </a:pPr>
            <a:endParaRPr lang="tr-TR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buFontTx/>
              <a:buNone/>
              <a:defRPr/>
            </a:pPr>
            <a:endParaRPr lang="tr-TR" sz="14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ct val="50000"/>
              </a:spcAft>
              <a:buFontTx/>
              <a:buNone/>
              <a:defRPr/>
            </a:pPr>
            <a:r>
              <a:rPr lang="tr-TR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3100"/>
            <a:ext cx="8229600" cy="622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b="1" dirty="0" smtClean="0">
                <a:solidFill>
                  <a:srgbClr val="FF0066"/>
                </a:solidFill>
                <a:latin typeface="Comic Sans MS" pitchFamily="66" charset="0"/>
              </a:rPr>
              <a:t>2. </a:t>
            </a:r>
            <a:r>
              <a:rPr lang="tr-TR" sz="4000" b="1" dirty="0" err="1" smtClean="0">
                <a:solidFill>
                  <a:srgbClr val="FF0066"/>
                </a:solidFill>
                <a:latin typeface="Comic Sans MS" pitchFamily="66" charset="0"/>
              </a:rPr>
              <a:t>Glutamatın</a:t>
            </a:r>
            <a:r>
              <a:rPr lang="tr-TR" sz="40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tr-TR" sz="4000" b="1" dirty="0" err="1" smtClean="0">
                <a:solidFill>
                  <a:srgbClr val="FF0066"/>
                </a:solidFill>
                <a:latin typeface="Comic Sans MS" pitchFamily="66" charset="0"/>
              </a:rPr>
              <a:t>oksidatif</a:t>
            </a:r>
            <a:r>
              <a:rPr lang="tr-TR" sz="40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tr-TR" sz="4000" b="1" dirty="0" err="1" smtClean="0">
                <a:solidFill>
                  <a:srgbClr val="FF0066"/>
                </a:solidFill>
                <a:latin typeface="Comic Sans MS" pitchFamily="66" charset="0"/>
              </a:rPr>
              <a:t>deaminasyonu</a:t>
            </a:r>
            <a:endParaRPr lang="tr-TR" sz="4000" b="1" dirty="0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229600" cy="44037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Transaminasyonla</a:t>
            </a:r>
            <a:r>
              <a:rPr lang="tr-TR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glutamatın</a:t>
            </a:r>
            <a:r>
              <a:rPr lang="tr-TR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yapısına giren amino grubu serbestleşir.</a:t>
            </a:r>
          </a:p>
          <a:p>
            <a:pPr eaLnBrk="1" hangingPunct="1">
              <a:buFontTx/>
              <a:buNone/>
              <a:defRPr/>
            </a:pPr>
            <a:endParaRPr lang="tr-TR" sz="3600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tr-TR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Serbest amonyak çıkışı olur.</a:t>
            </a: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6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6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algn="r" eaLnBrk="1" hangingPunct="1">
              <a:buFontTx/>
              <a:buNone/>
              <a:defRPr/>
            </a:pPr>
            <a:endParaRPr lang="tr-TR" sz="1600" dirty="0" smtClean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229600" cy="58308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Enzim </a:t>
            </a:r>
            <a:r>
              <a:rPr lang="tr-TR" dirty="0" err="1" smtClean="0">
                <a:solidFill>
                  <a:srgbClr val="FF0066"/>
                </a:solidFill>
                <a:latin typeface="Comic Sans MS" pitchFamily="66" charset="0"/>
              </a:rPr>
              <a:t>glutamat</a:t>
            </a:r>
            <a:r>
              <a:rPr lang="tr-TR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rgbClr val="FF0066"/>
                </a:solidFill>
                <a:latin typeface="Comic Sans MS" pitchFamily="66" charset="0"/>
              </a:rPr>
              <a:t>dehidrogenaz</a:t>
            </a:r>
            <a:r>
              <a:rPr lang="tr-TR" dirty="0" err="1" smtClean="0">
                <a:solidFill>
                  <a:schemeClr val="hlink"/>
                </a:solidFill>
                <a:latin typeface="Comic Sans MS" pitchFamily="66" charset="0"/>
              </a:rPr>
              <a:t>dır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dirty="0" err="1" smtClean="0">
                <a:solidFill>
                  <a:schemeClr val="hlink"/>
                </a:solidFill>
                <a:latin typeface="Comic Sans MS" pitchFamily="66" charset="0"/>
              </a:rPr>
              <a:t>Koenzim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NAD/</a:t>
            </a:r>
            <a:r>
              <a:rPr lang="tr-TR" dirty="0" err="1" smtClean="0">
                <a:solidFill>
                  <a:schemeClr val="hlink"/>
                </a:solidFill>
                <a:latin typeface="Comic Sans MS" pitchFamily="66" charset="0"/>
              </a:rPr>
              <a:t>NADP’dir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Mitokondride olur.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ATP ve GTP </a:t>
            </a:r>
            <a:r>
              <a:rPr lang="tr-TR" dirty="0" err="1" smtClean="0">
                <a:solidFill>
                  <a:schemeClr val="hlink"/>
                </a:solidFill>
                <a:latin typeface="Comic Sans MS" pitchFamily="66" charset="0"/>
              </a:rPr>
              <a:t>allosterik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inhibitör, ADP ve GDP </a:t>
            </a:r>
            <a:r>
              <a:rPr lang="tr-TR" dirty="0" err="1" smtClean="0">
                <a:solidFill>
                  <a:schemeClr val="hlink"/>
                </a:solidFill>
                <a:latin typeface="Comic Sans MS" pitchFamily="66" charset="0"/>
              </a:rPr>
              <a:t>allosterik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hlink"/>
                </a:solidFill>
                <a:latin typeface="Comic Sans MS" pitchFamily="66" charset="0"/>
              </a:rPr>
              <a:t>aktivatördür</a:t>
            </a:r>
            <a:r>
              <a:rPr lang="tr-TR" dirty="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1400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S.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Elgün</a:t>
            </a:r>
            <a:r>
              <a:rPr lang="tr-TR" sz="1400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tr-TR" sz="1400" dirty="0" err="1" smtClean="0">
                <a:solidFill>
                  <a:srgbClr val="FFFF66"/>
                </a:solidFill>
                <a:latin typeface="Times New Roman" pitchFamily="18" charset="0"/>
              </a:rPr>
              <a:t>Ülkar</a:t>
            </a:r>
            <a:endParaRPr lang="tr-TR" sz="1400" dirty="0" smtClean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tr-TR" sz="1400" dirty="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167</Words>
  <Application>Microsoft Office PowerPoint</Application>
  <PresentationFormat>Ekran Gösterisi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Metro</vt:lpstr>
      <vt:lpstr>Slayt 1</vt:lpstr>
      <vt:lpstr>I. Amino asitlerden azot ayrılma reaksiyonları</vt:lpstr>
      <vt:lpstr>1. Transaminasyon</vt:lpstr>
      <vt:lpstr>Slayt 4</vt:lpstr>
      <vt:lpstr>Slayt 5</vt:lpstr>
      <vt:lpstr>2. Glutamatın oksidatif deaminasyonu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ELGÜN</dc:creator>
  <cp:lastModifiedBy>user</cp:lastModifiedBy>
  <cp:revision>1</cp:revision>
  <dcterms:created xsi:type="dcterms:W3CDTF">2017-09-22T08:42:24Z</dcterms:created>
  <dcterms:modified xsi:type="dcterms:W3CDTF">2017-09-22T08:43:29Z</dcterms:modified>
</cp:coreProperties>
</file>