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2" name="31 Dikdörtgen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Dikdörtgen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Dikdörtgen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Dikdörtgen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Dikdörtgen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56" name="55 Dikdörtgen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Dikdörtgen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Dikdörtgen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Dikdörtgen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Serbest Form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Serbest Form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Serbest Form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Serbest Form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Serbest Form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Serbest Form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Serbest Form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Serbest Form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Serbest Form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Serbest Form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Serbest Form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Serbest Form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Serbest Form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Serbest Form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Serbest Form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Dikdörtgen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Dikdörtgen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Dikdörtgen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Dikdörtgen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6" name="15 Dikdörtgen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Dikdörtgen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Dikdörtgen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Dikdörtgen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Dikdörtgen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Dikdörtgen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Dikdörtgen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Dikdörtgen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Düz Bağlayıcı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Başlık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grpSp>
        <p:nvGrpSpPr>
          <p:cNvPr id="14" name="13 Grup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Dikdörtgen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Dikdörtgen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Dikdörtgen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Dikdörtgen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779463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>
                <a:solidFill>
                  <a:srgbClr val="FF0066"/>
                </a:solidFill>
                <a:latin typeface="Times New Roman" pitchFamily="18" charset="0"/>
              </a:rPr>
              <a:t>II. Üre Döngüsü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268413"/>
            <a:ext cx="8712200" cy="504031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tr-TR" sz="3600" dirty="0" smtClean="0">
                <a:solidFill>
                  <a:srgbClr val="FFFF66"/>
                </a:solidFill>
                <a:latin typeface="Comic Sans MS" pitchFamily="66" charset="0"/>
              </a:rPr>
              <a:t>Amino asitlerin amino grubunun başlıca atılım yolu, idrarla atılan azotlu bileşiklerin </a:t>
            </a:r>
            <a:r>
              <a:rPr lang="tr-TR" sz="3600" dirty="0" smtClean="0">
                <a:solidFill>
                  <a:srgbClr val="FF0066"/>
                </a:solidFill>
                <a:latin typeface="Comic Sans MS" pitchFamily="66" charset="0"/>
              </a:rPr>
              <a:t>%90</a:t>
            </a:r>
            <a:r>
              <a:rPr lang="tr-TR" sz="3600" dirty="0" smtClean="0">
                <a:solidFill>
                  <a:schemeClr val="hlink"/>
                </a:solidFill>
                <a:latin typeface="Comic Sans MS" pitchFamily="66" charset="0"/>
              </a:rPr>
              <a:t>’ı</a:t>
            </a:r>
            <a:endParaRPr lang="tr-TR" sz="3600" dirty="0" smtClean="0">
              <a:solidFill>
                <a:srgbClr val="FFFF66"/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tr-TR" sz="3600" dirty="0" smtClean="0">
                <a:solidFill>
                  <a:srgbClr val="FFFF66"/>
                </a:solidFill>
                <a:latin typeface="Comic Sans MS" pitchFamily="66" charset="0"/>
              </a:rPr>
              <a:t>Suda çözünür</a:t>
            </a:r>
          </a:p>
          <a:p>
            <a:pPr eaLnBrk="1" hangingPunct="1">
              <a:buFontTx/>
              <a:buNone/>
              <a:defRPr/>
            </a:pPr>
            <a:endParaRPr lang="tr-TR" sz="3600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tr-TR" sz="3600" dirty="0" smtClean="0">
                <a:solidFill>
                  <a:srgbClr val="FFFF66"/>
                </a:solidFill>
                <a:latin typeface="Comic Sans MS" pitchFamily="66" charset="0"/>
              </a:rPr>
              <a:t>Bir azotu serbest </a:t>
            </a:r>
            <a:r>
              <a:rPr lang="tr-TR" sz="3600" dirty="0" smtClean="0">
                <a:solidFill>
                  <a:srgbClr val="FF0066"/>
                </a:solidFill>
                <a:latin typeface="Comic Sans MS" pitchFamily="66" charset="0"/>
              </a:rPr>
              <a:t>amonyak</a:t>
            </a:r>
            <a:r>
              <a:rPr lang="tr-TR" sz="3600" dirty="0" smtClean="0">
                <a:solidFill>
                  <a:srgbClr val="FFFF66"/>
                </a:solidFill>
                <a:latin typeface="Comic Sans MS" pitchFamily="66" charset="0"/>
              </a:rPr>
              <a:t>, diğeri </a:t>
            </a:r>
            <a:r>
              <a:rPr lang="tr-TR" sz="3600" dirty="0" err="1" smtClean="0">
                <a:solidFill>
                  <a:srgbClr val="FF0066"/>
                </a:solidFill>
                <a:latin typeface="Comic Sans MS" pitchFamily="66" charset="0"/>
              </a:rPr>
              <a:t>aspartat</a:t>
            </a:r>
            <a:r>
              <a:rPr lang="tr-TR" sz="3600" dirty="0" smtClean="0">
                <a:solidFill>
                  <a:srgbClr val="FFFF66"/>
                </a:solidFill>
                <a:latin typeface="Comic Sans MS" pitchFamily="66" charset="0"/>
              </a:rPr>
              <a:t>, karbon ve oksijeni de CO</a:t>
            </a:r>
            <a:r>
              <a:rPr lang="tr-TR" sz="3600" baseline="-25000" dirty="0" smtClean="0">
                <a:solidFill>
                  <a:srgbClr val="FFFF66"/>
                </a:solidFill>
                <a:latin typeface="Comic Sans MS" pitchFamily="66" charset="0"/>
              </a:rPr>
              <a:t>2</a:t>
            </a:r>
            <a:r>
              <a:rPr lang="tr-TR" sz="3600" dirty="0" smtClean="0">
                <a:solidFill>
                  <a:srgbClr val="FFFF66"/>
                </a:solidFill>
                <a:latin typeface="Comic Sans MS" pitchFamily="66" charset="0"/>
              </a:rPr>
              <a:t>’den gelir.</a:t>
            </a:r>
          </a:p>
          <a:p>
            <a:pPr eaLnBrk="1" hangingPunct="1">
              <a:buFontTx/>
              <a:buNone/>
              <a:defRPr/>
            </a:pPr>
            <a:endParaRPr lang="tr-TR" sz="3600" dirty="0" smtClean="0">
              <a:solidFill>
                <a:schemeClr val="hlink"/>
              </a:solidFill>
              <a:latin typeface="Times New Roman" pitchFamily="18" charset="0"/>
            </a:endParaRPr>
          </a:p>
          <a:p>
            <a:pPr algn="r" eaLnBrk="1" hangingPunct="1">
              <a:buFontTx/>
              <a:buNone/>
              <a:defRPr/>
            </a:pPr>
            <a:r>
              <a:rPr lang="tr-TR" sz="1600" dirty="0" smtClean="0">
                <a:solidFill>
                  <a:srgbClr val="FFFF66"/>
                </a:solidFill>
                <a:latin typeface="Times New Roman" pitchFamily="18" charset="0"/>
              </a:rPr>
              <a:t>S.</a:t>
            </a:r>
            <a:r>
              <a:rPr lang="tr-TR" sz="1600" dirty="0" err="1" smtClean="0">
                <a:solidFill>
                  <a:srgbClr val="FFFF66"/>
                </a:solidFill>
                <a:latin typeface="Times New Roman" pitchFamily="18" charset="0"/>
              </a:rPr>
              <a:t>Elgün</a:t>
            </a:r>
            <a:r>
              <a:rPr lang="tr-TR" sz="1600" dirty="0" smtClean="0">
                <a:solidFill>
                  <a:srgbClr val="FFFF66"/>
                </a:solidFill>
                <a:latin typeface="Times New Roman" pitchFamily="18" charset="0"/>
              </a:rPr>
              <a:t> </a:t>
            </a:r>
            <a:r>
              <a:rPr lang="tr-TR" sz="1600" dirty="0" err="1" smtClean="0">
                <a:solidFill>
                  <a:srgbClr val="FFFF66"/>
                </a:solidFill>
                <a:latin typeface="Times New Roman" pitchFamily="18" charset="0"/>
              </a:rPr>
              <a:t>Ülkar</a:t>
            </a:r>
            <a:endParaRPr lang="tr-TR" sz="1600" dirty="0" smtClean="0">
              <a:solidFill>
                <a:srgbClr val="FFFF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76250"/>
            <a:ext cx="8229600" cy="554355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tr-TR" sz="3600" dirty="0" smtClean="0">
                <a:solidFill>
                  <a:srgbClr val="FFFF66"/>
                </a:solidFill>
                <a:latin typeface="Comic Sans MS" pitchFamily="66" charset="0"/>
              </a:rPr>
              <a:t>Reaksiyonlar karaciğerde mitokondri ve </a:t>
            </a:r>
            <a:r>
              <a:rPr lang="tr-TR" sz="3600" dirty="0" err="1" smtClean="0">
                <a:solidFill>
                  <a:srgbClr val="FFFF66"/>
                </a:solidFill>
                <a:latin typeface="Comic Sans MS" pitchFamily="66" charset="0"/>
              </a:rPr>
              <a:t>sitozolde</a:t>
            </a:r>
            <a:r>
              <a:rPr lang="tr-TR" sz="3600" dirty="0" smtClean="0">
                <a:solidFill>
                  <a:srgbClr val="FFFF66"/>
                </a:solidFill>
                <a:latin typeface="Comic Sans MS" pitchFamily="66" charset="0"/>
              </a:rPr>
              <a:t> olur.</a:t>
            </a:r>
          </a:p>
          <a:p>
            <a:pPr eaLnBrk="1" hangingPunct="1">
              <a:buFontTx/>
              <a:buNone/>
              <a:defRPr/>
            </a:pPr>
            <a:endParaRPr lang="tr-TR" sz="3600" dirty="0" smtClean="0">
              <a:solidFill>
                <a:schemeClr val="hlink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tr-TR" sz="3600" dirty="0" smtClean="0">
                <a:solidFill>
                  <a:srgbClr val="FFFF66"/>
                </a:solidFill>
                <a:latin typeface="Comic Sans MS" pitchFamily="66" charset="0"/>
              </a:rPr>
              <a:t>Hız kısıtlayıcı enzim </a:t>
            </a:r>
            <a:r>
              <a:rPr lang="tr-TR" sz="3600" dirty="0" err="1" smtClean="0">
                <a:solidFill>
                  <a:srgbClr val="FF0066"/>
                </a:solidFill>
                <a:latin typeface="Comic Sans MS" pitchFamily="66" charset="0"/>
              </a:rPr>
              <a:t>karbamoil</a:t>
            </a:r>
            <a:r>
              <a:rPr lang="tr-TR" sz="3600" dirty="0" smtClean="0">
                <a:solidFill>
                  <a:srgbClr val="FF0066"/>
                </a:solidFill>
                <a:latin typeface="Comic Sans MS" pitchFamily="66" charset="0"/>
              </a:rPr>
              <a:t> fosfat </a:t>
            </a:r>
            <a:r>
              <a:rPr lang="tr-TR" sz="3600" dirty="0" err="1" smtClean="0">
                <a:solidFill>
                  <a:srgbClr val="FF0066"/>
                </a:solidFill>
                <a:latin typeface="Comic Sans MS" pitchFamily="66" charset="0"/>
              </a:rPr>
              <a:t>sentetaz</a:t>
            </a:r>
            <a:r>
              <a:rPr lang="tr-TR" sz="3600" dirty="0" smtClean="0">
                <a:solidFill>
                  <a:srgbClr val="FF0066"/>
                </a:solidFill>
                <a:latin typeface="Comic Sans MS" pitchFamily="66" charset="0"/>
              </a:rPr>
              <a:t> </a:t>
            </a:r>
            <a:r>
              <a:rPr lang="tr-TR" sz="3600" dirty="0" err="1" smtClean="0">
                <a:solidFill>
                  <a:srgbClr val="FF0066"/>
                </a:solidFill>
                <a:latin typeface="Comic Sans MS" pitchFamily="66" charset="0"/>
              </a:rPr>
              <a:t>I</a:t>
            </a:r>
            <a:r>
              <a:rPr lang="tr-TR" sz="3600" dirty="0" err="1" smtClean="0">
                <a:solidFill>
                  <a:srgbClr val="FFFF66"/>
                </a:solidFill>
                <a:latin typeface="Comic Sans MS" pitchFamily="66" charset="0"/>
              </a:rPr>
              <a:t>’dir</a:t>
            </a:r>
            <a:r>
              <a:rPr lang="tr-TR" sz="3600" dirty="0" smtClean="0">
                <a:solidFill>
                  <a:srgbClr val="FFFF66"/>
                </a:solidFill>
                <a:latin typeface="Comic Sans MS" pitchFamily="66" charset="0"/>
              </a:rPr>
              <a:t>.</a:t>
            </a:r>
          </a:p>
          <a:p>
            <a:pPr eaLnBrk="1" hangingPunct="1">
              <a:buFontTx/>
              <a:buNone/>
              <a:defRPr/>
            </a:pPr>
            <a:endParaRPr lang="tr-TR" sz="3600" dirty="0" smtClean="0">
              <a:solidFill>
                <a:schemeClr val="hlink"/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tr-TR" sz="3600" dirty="0" smtClean="0">
                <a:solidFill>
                  <a:srgbClr val="FFFF66"/>
                </a:solidFill>
                <a:latin typeface="Comic Sans MS" pitchFamily="66" charset="0"/>
              </a:rPr>
              <a:t>Toplam 4 ATP tüketilir.</a:t>
            </a:r>
          </a:p>
          <a:p>
            <a:pPr eaLnBrk="1" hangingPunct="1">
              <a:defRPr/>
            </a:pPr>
            <a:r>
              <a:rPr lang="tr-TR" sz="3600" dirty="0" err="1" smtClean="0">
                <a:solidFill>
                  <a:srgbClr val="FFFF66"/>
                </a:solidFill>
                <a:latin typeface="Comic Sans MS" pitchFamily="66" charset="0"/>
              </a:rPr>
              <a:t>Arginin</a:t>
            </a:r>
            <a:r>
              <a:rPr lang="tr-TR" sz="3600" dirty="0" smtClean="0">
                <a:solidFill>
                  <a:srgbClr val="FFFF66"/>
                </a:solidFill>
                <a:latin typeface="Comic Sans MS" pitchFamily="66" charset="0"/>
              </a:rPr>
              <a:t> sentezi olur.</a:t>
            </a:r>
          </a:p>
          <a:p>
            <a:pPr algn="r" eaLnBrk="1" hangingPunct="1">
              <a:buFontTx/>
              <a:buNone/>
              <a:defRPr/>
            </a:pPr>
            <a:endParaRPr lang="tr-TR" sz="1600" dirty="0" smtClean="0">
              <a:solidFill>
                <a:schemeClr val="hlink"/>
              </a:solidFill>
              <a:latin typeface="Times New Roman" pitchFamily="18" charset="0"/>
            </a:endParaRPr>
          </a:p>
          <a:p>
            <a:pPr algn="r" eaLnBrk="1" hangingPunct="1">
              <a:buFontTx/>
              <a:buNone/>
              <a:defRPr/>
            </a:pPr>
            <a:endParaRPr lang="tr-TR" sz="1600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algn="r" eaLnBrk="1" hangingPunct="1">
              <a:buFontTx/>
              <a:buNone/>
              <a:defRPr/>
            </a:pPr>
            <a:endParaRPr lang="tr-TR" sz="1600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algn="r" eaLnBrk="1" hangingPunct="1">
              <a:buFontTx/>
              <a:buNone/>
              <a:defRPr/>
            </a:pPr>
            <a:r>
              <a:rPr lang="tr-TR" sz="1600" dirty="0" smtClean="0">
                <a:solidFill>
                  <a:srgbClr val="FFFF66"/>
                </a:solidFill>
                <a:latin typeface="Times New Roman" pitchFamily="18" charset="0"/>
              </a:rPr>
              <a:t>S.</a:t>
            </a:r>
            <a:r>
              <a:rPr lang="tr-TR" sz="1600" dirty="0" err="1" smtClean="0">
                <a:solidFill>
                  <a:srgbClr val="FFFF66"/>
                </a:solidFill>
                <a:latin typeface="Times New Roman" pitchFamily="18" charset="0"/>
              </a:rPr>
              <a:t>Elgün</a:t>
            </a:r>
            <a:r>
              <a:rPr lang="tr-TR" sz="1600" dirty="0" smtClean="0">
                <a:solidFill>
                  <a:srgbClr val="FFFF66"/>
                </a:solidFill>
                <a:latin typeface="Times New Roman" pitchFamily="18" charset="0"/>
              </a:rPr>
              <a:t> </a:t>
            </a:r>
            <a:r>
              <a:rPr lang="tr-TR" sz="1600" dirty="0" err="1" smtClean="0">
                <a:solidFill>
                  <a:srgbClr val="FFFF66"/>
                </a:solidFill>
                <a:latin typeface="Times New Roman" pitchFamily="18" charset="0"/>
              </a:rPr>
              <a:t>Ülkar</a:t>
            </a:r>
            <a:endParaRPr lang="tr-TR" sz="3600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endParaRPr lang="tr-T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049338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sz="3600" dirty="0" smtClean="0">
                <a:solidFill>
                  <a:srgbClr val="FF0066"/>
                </a:solidFill>
                <a:latin typeface="Comic Sans MS" pitchFamily="66" charset="0"/>
              </a:rPr>
              <a:t>Üre Döngüsü Bozuklukları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07950" y="2133600"/>
            <a:ext cx="9036050" cy="4611688"/>
          </a:xfrm>
          <a:prstGeom prst="rect">
            <a:avLst/>
          </a:prstGeom>
        </p:spPr>
        <p:txBody>
          <a:bodyPr/>
          <a:lstStyle/>
          <a:p>
            <a:pPr algn="just">
              <a:buClr>
                <a:srgbClr val="FF9900"/>
              </a:buClr>
              <a:buFont typeface="Arial" pitchFamily="34" charset="0"/>
              <a:buChar char="•"/>
              <a:defRPr/>
            </a:pPr>
            <a:r>
              <a:rPr lang="tr-TR" sz="2800" dirty="0"/>
              <a:t> </a:t>
            </a:r>
            <a:r>
              <a:rPr lang="tr-TR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Klinikleri benzerdir. </a:t>
            </a:r>
            <a:r>
              <a:rPr lang="tr-TR" sz="2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Hiperamonemi</a:t>
            </a:r>
            <a:r>
              <a:rPr lang="tr-TR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, </a:t>
            </a:r>
            <a:r>
              <a:rPr lang="tr-TR" sz="2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ensefalopati</a:t>
            </a:r>
            <a:r>
              <a:rPr lang="tr-TR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, solunum </a:t>
            </a:r>
            <a:r>
              <a:rPr lang="tr-TR" sz="2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alkalozu</a:t>
            </a:r>
            <a:r>
              <a:rPr lang="tr-TR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, kusma, proteinli gıdalardan tiksinme, </a:t>
            </a:r>
            <a:r>
              <a:rPr lang="tr-TR" sz="2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intermittan</a:t>
            </a:r>
            <a:r>
              <a:rPr lang="tr-TR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sz="2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ataksi</a:t>
            </a:r>
            <a:r>
              <a:rPr lang="tr-TR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, </a:t>
            </a:r>
            <a:r>
              <a:rPr lang="tr-TR" sz="2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irritabilite</a:t>
            </a:r>
            <a:r>
              <a:rPr lang="tr-TR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, letarji ve zeka geriliği vardır. </a:t>
            </a:r>
          </a:p>
          <a:p>
            <a:pPr algn="just">
              <a:buClr>
                <a:srgbClr val="FF9900"/>
              </a:buClr>
              <a:buFont typeface="Arial" pitchFamily="34" charset="0"/>
              <a:buChar char="•"/>
              <a:defRPr/>
            </a:pPr>
            <a:r>
              <a:rPr lang="tr-TR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 Amonyak zehirlenmesi ilk 2 enzim eksikliğinde daha ağırdır. </a:t>
            </a:r>
          </a:p>
          <a:p>
            <a:pPr algn="just">
              <a:buClr>
                <a:srgbClr val="FF9900"/>
              </a:buClr>
              <a:buFont typeface="Arial" pitchFamily="34" charset="0"/>
              <a:buChar char="•"/>
              <a:defRPr/>
            </a:pPr>
            <a:r>
              <a:rPr lang="tr-TR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 Tedavide, düşük proteinli beslenme (özellikle </a:t>
            </a:r>
            <a:r>
              <a:rPr lang="tr-TR" sz="2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arginin</a:t>
            </a:r>
            <a:r>
              <a:rPr lang="tr-TR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 desteği) ve hemodiyaliz yapılır.</a:t>
            </a:r>
          </a:p>
          <a:p>
            <a:pPr algn="just">
              <a:buClr>
                <a:srgbClr val="FF9900"/>
              </a:buClr>
              <a:buFont typeface="Arial" pitchFamily="34" charset="0"/>
              <a:buChar char="•"/>
              <a:defRPr/>
            </a:pPr>
            <a:r>
              <a:rPr lang="tr-TR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sz="2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X’e</a:t>
            </a:r>
            <a:r>
              <a:rPr lang="tr-TR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 bağlı geçen </a:t>
            </a:r>
            <a:r>
              <a:rPr lang="tr-TR" sz="2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hiperamonemi</a:t>
            </a:r>
            <a:r>
              <a:rPr lang="tr-TR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 tip II dışındakiler </a:t>
            </a:r>
            <a:r>
              <a:rPr lang="tr-TR" sz="2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otozomal</a:t>
            </a:r>
            <a:r>
              <a:rPr lang="tr-TR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 resesiftir.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tr-TR" sz="3600" kern="0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algn="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tr-TR" sz="1600" kern="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S.</a:t>
            </a:r>
            <a:r>
              <a:rPr lang="tr-TR" sz="1600" kern="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Elgün</a:t>
            </a:r>
            <a:r>
              <a:rPr lang="tr-TR" sz="1600" kern="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tr-TR" sz="1600" kern="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Ülkar</a:t>
            </a:r>
            <a:endParaRPr lang="tr-TR" sz="2800" kern="0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31800" y="1125538"/>
            <a:ext cx="8712200" cy="554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tr-TR" sz="2800" dirty="0" err="1">
                <a:solidFill>
                  <a:srgbClr val="66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Hiperamonemi</a:t>
            </a:r>
            <a:r>
              <a:rPr lang="tr-TR" sz="2800" dirty="0">
                <a:solidFill>
                  <a:srgbClr val="66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tip I: </a:t>
            </a:r>
            <a:r>
              <a:rPr lang="tr-TR" sz="2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Karbamoil</a:t>
            </a:r>
            <a:r>
              <a:rPr lang="tr-TR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fosfat </a:t>
            </a:r>
            <a:r>
              <a:rPr lang="tr-TR" sz="2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sentetaz</a:t>
            </a:r>
            <a:r>
              <a:rPr lang="tr-TR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I eksikliği, kan amonyak düzeyi çok yüksek</a:t>
            </a:r>
          </a:p>
          <a:p>
            <a:pPr>
              <a:defRPr/>
            </a:pPr>
            <a:endParaRPr lang="tr-TR" sz="2800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r>
              <a:rPr lang="tr-TR" sz="2800" dirty="0" err="1">
                <a:solidFill>
                  <a:srgbClr val="66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Hiperamonemi</a:t>
            </a:r>
            <a:r>
              <a:rPr lang="tr-TR" sz="2800" dirty="0">
                <a:solidFill>
                  <a:srgbClr val="66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tip II:</a:t>
            </a:r>
            <a:r>
              <a:rPr lang="tr-TR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2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Ornitin</a:t>
            </a:r>
            <a:r>
              <a:rPr lang="tr-TR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2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transkarbamoilaz</a:t>
            </a:r>
            <a:r>
              <a:rPr lang="tr-TR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eksikliği, en sık görülen. Kan, idrar ve </a:t>
            </a:r>
            <a:r>
              <a:rPr lang="tr-TR" sz="2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BOS'ta</a:t>
            </a:r>
            <a:r>
              <a:rPr lang="tr-TR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2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glutamin</a:t>
            </a:r>
            <a:r>
              <a:rPr lang="tr-TR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amonyak ve </a:t>
            </a:r>
            <a:r>
              <a:rPr lang="tr-TR" sz="2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orotik</a:t>
            </a:r>
            <a:r>
              <a:rPr lang="tr-TR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asit yüksek. Biriken </a:t>
            </a:r>
            <a:r>
              <a:rPr lang="tr-TR" sz="2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karbamoil</a:t>
            </a:r>
            <a:r>
              <a:rPr lang="tr-TR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fosfat, </a:t>
            </a:r>
            <a:r>
              <a:rPr lang="tr-TR" sz="2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primidin</a:t>
            </a:r>
            <a:r>
              <a:rPr lang="tr-TR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sentezi üzerinden </a:t>
            </a:r>
            <a:r>
              <a:rPr lang="tr-TR" sz="2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orotik</a:t>
            </a:r>
            <a:r>
              <a:rPr lang="tr-TR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2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asitüriye</a:t>
            </a:r>
            <a:r>
              <a:rPr lang="tr-TR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yol açar.</a:t>
            </a:r>
          </a:p>
          <a:p>
            <a:pPr>
              <a:defRPr/>
            </a:pPr>
            <a:endParaRPr lang="tr-TR" sz="2800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r>
              <a:rPr lang="tr-TR" sz="2800" dirty="0" err="1">
                <a:solidFill>
                  <a:srgbClr val="66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Sitrüllinemi</a:t>
            </a:r>
            <a:r>
              <a:rPr lang="tr-TR" sz="2800" dirty="0">
                <a:solidFill>
                  <a:srgbClr val="66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: </a:t>
            </a:r>
            <a:r>
              <a:rPr lang="tr-TR" sz="2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Argininosüksinat</a:t>
            </a:r>
            <a:r>
              <a:rPr lang="tr-TR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2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sentetaz</a:t>
            </a:r>
            <a:r>
              <a:rPr lang="tr-TR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eksikliği. Kan, BOS ve idrarda </a:t>
            </a:r>
            <a:r>
              <a:rPr lang="tr-TR" sz="2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sitrüllin</a:t>
            </a:r>
            <a:r>
              <a:rPr lang="tr-TR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yüksek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tr-TR" sz="3600" kern="0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algn="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tr-TR" sz="1600" kern="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S.</a:t>
            </a:r>
            <a:r>
              <a:rPr lang="tr-TR" sz="1600" kern="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Elgün</a:t>
            </a:r>
            <a:r>
              <a:rPr lang="tr-TR" sz="1600" kern="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tr-TR" sz="1600" kern="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Ülkar</a:t>
            </a:r>
            <a:endParaRPr lang="tr-TR" sz="2800" kern="0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31800" y="1125538"/>
            <a:ext cx="8712200" cy="554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tr-TR" sz="2800" dirty="0" err="1">
                <a:solidFill>
                  <a:srgbClr val="66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Argininosüksinik</a:t>
            </a:r>
            <a:r>
              <a:rPr lang="tr-TR" sz="2800" dirty="0">
                <a:solidFill>
                  <a:srgbClr val="66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2800" dirty="0" err="1">
                <a:solidFill>
                  <a:srgbClr val="66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asidüri</a:t>
            </a:r>
            <a:r>
              <a:rPr lang="tr-TR" sz="2800" dirty="0">
                <a:solidFill>
                  <a:srgbClr val="66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: </a:t>
            </a:r>
            <a:r>
              <a:rPr lang="tr-TR" sz="2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Argininosüksinat</a:t>
            </a:r>
            <a:r>
              <a:rPr lang="tr-TR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2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liyaz</a:t>
            </a:r>
            <a:r>
              <a:rPr lang="tr-TR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eksikliği. Kan, BOS ve idrarda </a:t>
            </a:r>
            <a:r>
              <a:rPr lang="tr-TR" sz="2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argininosüksinat</a:t>
            </a:r>
            <a:r>
              <a:rPr lang="tr-TR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yüksek, </a:t>
            </a:r>
            <a:r>
              <a:rPr lang="tr-TR" sz="2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trikoreksis</a:t>
            </a:r>
            <a:r>
              <a:rPr lang="tr-TR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2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nodosa</a:t>
            </a:r>
            <a:r>
              <a:rPr lang="tr-TR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</a:t>
            </a:r>
          </a:p>
          <a:p>
            <a:pPr>
              <a:defRPr/>
            </a:pPr>
            <a:endParaRPr lang="tr-TR" sz="2800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r>
              <a:rPr lang="tr-TR" sz="2800" dirty="0" err="1">
                <a:solidFill>
                  <a:srgbClr val="66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Hiperargininemi</a:t>
            </a:r>
            <a:r>
              <a:rPr lang="tr-TR" sz="2800" dirty="0">
                <a:solidFill>
                  <a:srgbClr val="66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:</a:t>
            </a:r>
            <a:r>
              <a:rPr lang="tr-TR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2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Arginaz</a:t>
            </a:r>
            <a:r>
              <a:rPr lang="tr-TR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eksikliği. 2-4 yaşına kadar semptom yok. Kan, BOS ve idrarda </a:t>
            </a:r>
            <a:r>
              <a:rPr lang="tr-TR" sz="2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arginin</a:t>
            </a:r>
            <a:r>
              <a:rPr lang="tr-TR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yüksek, </a:t>
            </a:r>
            <a:r>
              <a:rPr lang="tr-TR" sz="2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sistinüriye</a:t>
            </a:r>
            <a:r>
              <a:rPr lang="tr-TR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benzer amino </a:t>
            </a:r>
            <a:r>
              <a:rPr lang="tr-TR" sz="2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asitüri</a:t>
            </a:r>
            <a:r>
              <a:rPr lang="tr-TR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 </a:t>
            </a:r>
          </a:p>
          <a:p>
            <a:pPr>
              <a:defRPr/>
            </a:pPr>
            <a:endParaRPr lang="tr-TR" sz="2800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tr-TR" sz="3600" kern="0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algn="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tr-TR" sz="1600" kern="0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algn="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tr-TR" sz="1600" kern="0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algn="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tr-TR" sz="1600" kern="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S.</a:t>
            </a:r>
            <a:r>
              <a:rPr lang="tr-TR" sz="1600" kern="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Elgün</a:t>
            </a:r>
            <a:r>
              <a:rPr lang="tr-TR" sz="1600" kern="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tr-TR" sz="1600" kern="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Ülkar</a:t>
            </a:r>
            <a:endParaRPr lang="tr-TR" sz="2800" kern="0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4025"/>
            <a:ext cx="7772400" cy="7731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3600" b="1" dirty="0" smtClean="0">
                <a:solidFill>
                  <a:srgbClr val="FF0066"/>
                </a:solidFill>
                <a:latin typeface="Comic Sans MS" pitchFamily="66" charset="0"/>
              </a:rPr>
              <a:t>III. Diğer amonyak uzaklaştırma yolları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84313"/>
            <a:ext cx="7772400" cy="4824412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  <a:defRPr/>
            </a:pPr>
            <a:r>
              <a:rPr lang="tr-TR" b="1" dirty="0" smtClean="0">
                <a:solidFill>
                  <a:srgbClr val="66FF99"/>
                </a:solidFill>
                <a:latin typeface="Comic Sans MS" pitchFamily="66" charset="0"/>
              </a:rPr>
              <a:t>Amonyak kaynakları:</a:t>
            </a:r>
          </a:p>
          <a:p>
            <a:pPr eaLnBrk="1" hangingPunct="1">
              <a:buFontTx/>
              <a:buNone/>
              <a:defRPr/>
            </a:pPr>
            <a:r>
              <a:rPr lang="tr-TR" dirty="0" smtClean="0">
                <a:solidFill>
                  <a:srgbClr val="FF0066"/>
                </a:solidFill>
                <a:latin typeface="Comic Sans MS" pitchFamily="66" charset="0"/>
              </a:rPr>
              <a:t>1-</a:t>
            </a:r>
            <a:r>
              <a:rPr lang="tr-TR" dirty="0" smtClean="0">
                <a:solidFill>
                  <a:schemeClr val="hlink"/>
                </a:solidFill>
                <a:latin typeface="Comic Sans MS" pitchFamily="66" charset="0"/>
              </a:rPr>
              <a:t> Amino asit metabolizması, </a:t>
            </a:r>
          </a:p>
          <a:p>
            <a:pPr eaLnBrk="1" hangingPunct="1">
              <a:buFontTx/>
              <a:buNone/>
              <a:defRPr/>
            </a:pPr>
            <a:r>
              <a:rPr lang="tr-TR" dirty="0" smtClean="0">
                <a:solidFill>
                  <a:srgbClr val="FF0066"/>
                </a:solidFill>
                <a:latin typeface="Comic Sans MS" pitchFamily="66" charset="0"/>
              </a:rPr>
              <a:t>2- </a:t>
            </a:r>
            <a:r>
              <a:rPr lang="tr-TR" dirty="0" smtClean="0">
                <a:solidFill>
                  <a:schemeClr val="hlink"/>
                </a:solidFill>
                <a:latin typeface="Comic Sans MS" pitchFamily="66" charset="0"/>
              </a:rPr>
              <a:t>Böbrek ve bağırsakta </a:t>
            </a:r>
            <a:r>
              <a:rPr lang="tr-TR" dirty="0" err="1" smtClean="0">
                <a:solidFill>
                  <a:schemeClr val="hlink"/>
                </a:solidFill>
                <a:latin typeface="Comic Sans MS" pitchFamily="66" charset="0"/>
              </a:rPr>
              <a:t>glutamin</a:t>
            </a:r>
            <a:r>
              <a:rPr lang="tr-TR" dirty="0" smtClean="0">
                <a:solidFill>
                  <a:schemeClr val="hlink"/>
                </a:solidFill>
                <a:latin typeface="Comic Sans MS" pitchFamily="66" charset="0"/>
              </a:rPr>
              <a:t> yıkımı </a:t>
            </a:r>
          </a:p>
          <a:p>
            <a:pPr eaLnBrk="1" hangingPunct="1">
              <a:buFontTx/>
              <a:buNone/>
              <a:defRPr/>
            </a:pPr>
            <a:r>
              <a:rPr lang="tr-TR" dirty="0" smtClean="0">
                <a:solidFill>
                  <a:srgbClr val="FF0066"/>
                </a:solidFill>
                <a:latin typeface="Comic Sans MS" pitchFamily="66" charset="0"/>
              </a:rPr>
              <a:t>3-</a:t>
            </a:r>
            <a:r>
              <a:rPr lang="tr-TR" dirty="0" smtClean="0">
                <a:solidFill>
                  <a:schemeClr val="hlink"/>
                </a:solidFill>
                <a:latin typeface="Comic Sans MS" pitchFamily="66" charset="0"/>
              </a:rPr>
              <a:t> Bağırsakta bakteriler tarafından  üre yıkımı </a:t>
            </a:r>
          </a:p>
          <a:p>
            <a:pPr eaLnBrk="1" hangingPunct="1">
              <a:buFontTx/>
              <a:buNone/>
              <a:defRPr/>
            </a:pPr>
            <a:r>
              <a:rPr lang="tr-TR" dirty="0" smtClean="0">
                <a:solidFill>
                  <a:srgbClr val="FF0066"/>
                </a:solidFill>
                <a:latin typeface="Comic Sans MS" pitchFamily="66" charset="0"/>
              </a:rPr>
              <a:t>4- </a:t>
            </a:r>
            <a:r>
              <a:rPr lang="tr-TR" dirty="0" smtClean="0">
                <a:solidFill>
                  <a:schemeClr val="hlink"/>
                </a:solidFill>
                <a:latin typeface="Comic Sans MS" pitchFamily="66" charset="0"/>
              </a:rPr>
              <a:t>Hormon, </a:t>
            </a:r>
            <a:r>
              <a:rPr lang="tr-TR" dirty="0" err="1" smtClean="0">
                <a:solidFill>
                  <a:schemeClr val="hlink"/>
                </a:solidFill>
                <a:latin typeface="Comic Sans MS" pitchFamily="66" charset="0"/>
              </a:rPr>
              <a:t>nörotransmitter</a:t>
            </a:r>
            <a:r>
              <a:rPr lang="tr-TR" dirty="0" smtClean="0">
                <a:solidFill>
                  <a:schemeClr val="hlink"/>
                </a:solidFill>
                <a:latin typeface="Comic Sans MS" pitchFamily="66" charset="0"/>
              </a:rPr>
              <a:t>, nükleotid gibi azotlu bileşiklerin yıkımı.</a:t>
            </a:r>
          </a:p>
          <a:p>
            <a:pPr eaLnBrk="1" hangingPunct="1">
              <a:buFontTx/>
              <a:buNone/>
              <a:defRPr/>
            </a:pPr>
            <a:endParaRPr lang="tr-TR" sz="3600" dirty="0" smtClean="0">
              <a:solidFill>
                <a:schemeClr val="hlink"/>
              </a:solidFill>
              <a:latin typeface="Times New Roman" pitchFamily="18" charset="0"/>
            </a:endParaRPr>
          </a:p>
          <a:p>
            <a:pPr algn="r" eaLnBrk="1" hangingPunct="1">
              <a:buFontTx/>
              <a:buNone/>
              <a:defRPr/>
            </a:pPr>
            <a:r>
              <a:rPr lang="tr-TR" sz="1600" dirty="0" smtClean="0">
                <a:solidFill>
                  <a:srgbClr val="FFFF66"/>
                </a:solidFill>
                <a:latin typeface="Times New Roman" pitchFamily="18" charset="0"/>
              </a:rPr>
              <a:t>S.</a:t>
            </a:r>
            <a:r>
              <a:rPr lang="tr-TR" sz="1600" dirty="0" err="1" smtClean="0">
                <a:solidFill>
                  <a:srgbClr val="FFFF66"/>
                </a:solidFill>
                <a:latin typeface="Times New Roman" pitchFamily="18" charset="0"/>
              </a:rPr>
              <a:t>Elgün</a:t>
            </a:r>
            <a:r>
              <a:rPr lang="tr-TR" sz="1600" dirty="0" smtClean="0">
                <a:solidFill>
                  <a:srgbClr val="FFFF66"/>
                </a:solidFill>
                <a:latin typeface="Times New Roman" pitchFamily="18" charset="0"/>
              </a:rPr>
              <a:t> </a:t>
            </a:r>
            <a:r>
              <a:rPr lang="tr-TR" sz="1600" dirty="0" err="1" smtClean="0">
                <a:solidFill>
                  <a:srgbClr val="FFFF66"/>
                </a:solidFill>
                <a:latin typeface="Times New Roman" pitchFamily="18" charset="0"/>
              </a:rPr>
              <a:t>Ülkar</a:t>
            </a:r>
            <a:endParaRPr lang="tr-TR" sz="2800" dirty="0" smtClean="0">
              <a:solidFill>
                <a:srgbClr val="FFFF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404813"/>
            <a:ext cx="8229600" cy="45624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tr-TR" b="1" dirty="0" smtClean="0">
                <a:solidFill>
                  <a:srgbClr val="66FF99"/>
                </a:solidFill>
                <a:latin typeface="Comic Sans MS" pitchFamily="66" charset="0"/>
              </a:rPr>
              <a:t>Atılım Yolları:</a:t>
            </a:r>
            <a:r>
              <a:rPr lang="tr-TR" dirty="0" smtClean="0">
                <a:solidFill>
                  <a:srgbClr val="66FF99"/>
                </a:solidFill>
                <a:latin typeface="Comic Sans MS" pitchFamily="66" charset="0"/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tr-TR" dirty="0" smtClean="0">
                <a:solidFill>
                  <a:srgbClr val="FF0066"/>
                </a:solidFill>
                <a:latin typeface="Comic Sans MS" pitchFamily="66" charset="0"/>
              </a:rPr>
              <a:t>1-</a:t>
            </a:r>
            <a:r>
              <a:rPr lang="tr-TR" dirty="0" smtClean="0">
                <a:solidFill>
                  <a:schemeClr val="hlink"/>
                </a:solidFill>
                <a:latin typeface="Comic Sans MS" pitchFamily="66" charset="0"/>
              </a:rPr>
              <a:t> Üre döngüsü </a:t>
            </a:r>
          </a:p>
          <a:p>
            <a:pPr eaLnBrk="1" hangingPunct="1">
              <a:buFontTx/>
              <a:buNone/>
              <a:defRPr/>
            </a:pPr>
            <a:endParaRPr lang="tr-TR" dirty="0" smtClean="0">
              <a:solidFill>
                <a:schemeClr val="hlink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tr-TR" dirty="0" smtClean="0">
                <a:solidFill>
                  <a:srgbClr val="FF0066"/>
                </a:solidFill>
                <a:latin typeface="Comic Sans MS" pitchFamily="66" charset="0"/>
              </a:rPr>
              <a:t>2-</a:t>
            </a:r>
            <a:r>
              <a:rPr lang="tr-TR" dirty="0" smtClean="0">
                <a:solidFill>
                  <a:schemeClr val="hlink"/>
                </a:solidFill>
                <a:latin typeface="Comic Sans MS" pitchFamily="66" charset="0"/>
              </a:rPr>
              <a:t> Serbest amonyağın </a:t>
            </a:r>
            <a:r>
              <a:rPr lang="tr-TR" dirty="0" err="1" smtClean="0">
                <a:solidFill>
                  <a:srgbClr val="FF7C80"/>
                </a:solidFill>
                <a:latin typeface="Comic Sans MS" pitchFamily="66" charset="0"/>
              </a:rPr>
              <a:t>glutamin</a:t>
            </a:r>
            <a:r>
              <a:rPr lang="tr-TR" dirty="0" smtClean="0">
                <a:solidFill>
                  <a:schemeClr val="hlink"/>
                </a:solidFill>
                <a:latin typeface="Comic Sans MS" pitchFamily="66" charset="0"/>
              </a:rPr>
              <a:t> içinde taşınması ya da depolanması</a:t>
            </a:r>
          </a:p>
          <a:p>
            <a:pPr eaLnBrk="1" hangingPunct="1">
              <a:buFontTx/>
              <a:buNone/>
              <a:defRPr/>
            </a:pPr>
            <a:endParaRPr lang="tr-TR" dirty="0" smtClean="0">
              <a:solidFill>
                <a:schemeClr val="hlink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tr-TR" dirty="0" smtClean="0">
                <a:solidFill>
                  <a:srgbClr val="FF0066"/>
                </a:solidFill>
                <a:latin typeface="Comic Sans MS" pitchFamily="66" charset="0"/>
              </a:rPr>
              <a:t>3- </a:t>
            </a:r>
            <a:r>
              <a:rPr lang="tr-TR" dirty="0" smtClean="0">
                <a:solidFill>
                  <a:schemeClr val="hlink"/>
                </a:solidFill>
                <a:latin typeface="Comic Sans MS" pitchFamily="66" charset="0"/>
              </a:rPr>
              <a:t>Kas ve karaciğer arasında gerçekleşen </a:t>
            </a:r>
            <a:r>
              <a:rPr lang="tr-TR" dirty="0" err="1" smtClean="0">
                <a:solidFill>
                  <a:srgbClr val="FF7C80"/>
                </a:solidFill>
                <a:latin typeface="Comic Sans MS" pitchFamily="66" charset="0"/>
              </a:rPr>
              <a:t>glukoz</a:t>
            </a:r>
            <a:r>
              <a:rPr lang="tr-TR" dirty="0" smtClean="0">
                <a:solidFill>
                  <a:srgbClr val="FF7C80"/>
                </a:solidFill>
                <a:latin typeface="Comic Sans MS" pitchFamily="66" charset="0"/>
              </a:rPr>
              <a:t>-</a:t>
            </a:r>
            <a:r>
              <a:rPr lang="tr-TR" dirty="0" err="1" smtClean="0">
                <a:solidFill>
                  <a:srgbClr val="FF7C80"/>
                </a:solidFill>
                <a:latin typeface="Comic Sans MS" pitchFamily="66" charset="0"/>
              </a:rPr>
              <a:t>alanin</a:t>
            </a:r>
            <a:r>
              <a:rPr lang="tr-TR" dirty="0" smtClean="0">
                <a:solidFill>
                  <a:srgbClr val="FF7C80"/>
                </a:solidFill>
                <a:latin typeface="Comic Sans MS" pitchFamily="66" charset="0"/>
              </a:rPr>
              <a:t> döngüsü</a:t>
            </a:r>
          </a:p>
          <a:p>
            <a:pPr algn="r" eaLnBrk="1" hangingPunct="1">
              <a:buFontTx/>
              <a:buNone/>
              <a:defRPr/>
            </a:pPr>
            <a:endParaRPr lang="tr-TR" sz="3600" dirty="0" smtClean="0">
              <a:solidFill>
                <a:schemeClr val="hlink"/>
              </a:solidFill>
              <a:latin typeface="Times New Roman" pitchFamily="18" charset="0"/>
            </a:endParaRPr>
          </a:p>
          <a:p>
            <a:pPr algn="r" eaLnBrk="1" hangingPunct="1">
              <a:buFontTx/>
              <a:buNone/>
              <a:defRPr/>
            </a:pPr>
            <a:r>
              <a:rPr lang="tr-TR" sz="1800" dirty="0" smtClean="0">
                <a:solidFill>
                  <a:srgbClr val="FFFF66"/>
                </a:solidFill>
                <a:latin typeface="Times New Roman" pitchFamily="18" charset="0"/>
              </a:rPr>
              <a:t>S.</a:t>
            </a:r>
            <a:r>
              <a:rPr lang="tr-TR" sz="1800" dirty="0" err="1" smtClean="0">
                <a:solidFill>
                  <a:srgbClr val="FFFF66"/>
                </a:solidFill>
                <a:latin typeface="Times New Roman" pitchFamily="18" charset="0"/>
              </a:rPr>
              <a:t>Elgün</a:t>
            </a:r>
            <a:r>
              <a:rPr lang="tr-TR" sz="1800" dirty="0" smtClean="0">
                <a:solidFill>
                  <a:srgbClr val="FFFF66"/>
                </a:solidFill>
                <a:latin typeface="Times New Roman" pitchFamily="18" charset="0"/>
              </a:rPr>
              <a:t> </a:t>
            </a:r>
            <a:r>
              <a:rPr lang="tr-TR" sz="1800" dirty="0" err="1" smtClean="0">
                <a:solidFill>
                  <a:srgbClr val="FFFF66"/>
                </a:solidFill>
                <a:latin typeface="Times New Roman" pitchFamily="18" charset="0"/>
              </a:rPr>
              <a:t>Ülkar</a:t>
            </a:r>
            <a:endParaRPr lang="tr-TR" sz="1800" dirty="0" smtClean="0">
              <a:solidFill>
                <a:srgbClr val="FFFF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790575"/>
          </a:xfrm>
        </p:spPr>
        <p:txBody>
          <a:bodyPr/>
          <a:lstStyle/>
          <a:p>
            <a:pPr eaLnBrk="1" hangingPunct="1">
              <a:defRPr/>
            </a:pPr>
            <a:r>
              <a:rPr lang="tr-TR" sz="3200" b="1" dirty="0" err="1" smtClean="0">
                <a:solidFill>
                  <a:srgbClr val="FF0066"/>
                </a:solidFill>
                <a:latin typeface="Comic Sans MS" pitchFamily="66" charset="0"/>
              </a:rPr>
              <a:t>Glutamin</a:t>
            </a:r>
            <a:r>
              <a:rPr lang="tr-TR" sz="3200" b="1" dirty="0" smtClean="0">
                <a:solidFill>
                  <a:srgbClr val="FF0066"/>
                </a:solidFill>
                <a:latin typeface="Comic Sans MS" pitchFamily="66" charset="0"/>
              </a:rPr>
              <a:t> Sentezi</a:t>
            </a:r>
            <a:endParaRPr lang="en-US" sz="3200" b="1" dirty="0" smtClean="0">
              <a:solidFill>
                <a:srgbClr val="FF0066"/>
              </a:solidFill>
              <a:latin typeface="Comic Sans MS" pitchFamily="66" charset="0"/>
            </a:endParaRPr>
          </a:p>
        </p:txBody>
      </p:sp>
      <p:pic>
        <p:nvPicPr>
          <p:cNvPr id="37891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743200"/>
            <a:ext cx="2438400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2" name="Rectangle 15"/>
          <p:cNvSpPr>
            <a:spLocks noChangeArrowheads="1"/>
          </p:cNvSpPr>
          <p:nvPr/>
        </p:nvSpPr>
        <p:spPr bwMode="auto">
          <a:xfrm>
            <a:off x="3124200" y="2819400"/>
            <a:ext cx="321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latin typeface="Helvetica" charset="0"/>
              </a:rPr>
              <a:t>           + NH</a:t>
            </a:r>
            <a:r>
              <a:rPr lang="en-US" sz="2400" b="1" baseline="-25000">
                <a:latin typeface="Helvetica" charset="0"/>
              </a:rPr>
              <a:t>4</a:t>
            </a:r>
            <a:r>
              <a:rPr lang="en-US" sz="2400" b="1" baseline="50000">
                <a:latin typeface="Helvetica" charset="0"/>
              </a:rPr>
              <a:t>+ </a:t>
            </a:r>
            <a:r>
              <a:rPr lang="en-US" sz="2400" b="1">
                <a:latin typeface="Times" charset="0"/>
              </a:rPr>
              <a:t>+ </a:t>
            </a:r>
            <a:r>
              <a:rPr lang="en-US" sz="2400" b="1">
                <a:latin typeface="Helvetica" charset="0"/>
              </a:rPr>
              <a:t>2 ATP</a:t>
            </a:r>
          </a:p>
        </p:txBody>
      </p:sp>
      <p:pic>
        <p:nvPicPr>
          <p:cNvPr id="37893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4572000"/>
            <a:ext cx="25908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4" name="Rectangle 17"/>
          <p:cNvSpPr>
            <a:spLocks noChangeArrowheads="1"/>
          </p:cNvSpPr>
          <p:nvPr/>
        </p:nvSpPr>
        <p:spPr bwMode="auto">
          <a:xfrm>
            <a:off x="3429000" y="4876800"/>
            <a:ext cx="457200" cy="381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7895" name="Rectangle 18"/>
          <p:cNvSpPr>
            <a:spLocks noChangeArrowheads="1"/>
          </p:cNvSpPr>
          <p:nvPr/>
        </p:nvSpPr>
        <p:spPr bwMode="auto">
          <a:xfrm>
            <a:off x="3810000" y="5334000"/>
            <a:ext cx="1503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latin typeface="Helvetica" charset="0"/>
              </a:rPr>
              <a:t>Glutamin</a:t>
            </a:r>
          </a:p>
        </p:txBody>
      </p:sp>
      <p:sp>
        <p:nvSpPr>
          <p:cNvPr id="37896" name="Rectangle 19"/>
          <p:cNvSpPr>
            <a:spLocks noChangeArrowheads="1"/>
          </p:cNvSpPr>
          <p:nvPr/>
        </p:nvSpPr>
        <p:spPr bwMode="auto">
          <a:xfrm>
            <a:off x="2057400" y="3352800"/>
            <a:ext cx="1504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latin typeface="Helvetica" charset="0"/>
              </a:rPr>
              <a:t>Glutamat</a:t>
            </a:r>
          </a:p>
        </p:txBody>
      </p:sp>
      <p:sp>
        <p:nvSpPr>
          <p:cNvPr id="37897" name="Rectangle 20"/>
          <p:cNvSpPr>
            <a:spLocks noChangeArrowheads="1"/>
          </p:cNvSpPr>
          <p:nvPr/>
        </p:nvSpPr>
        <p:spPr bwMode="auto">
          <a:xfrm>
            <a:off x="4419600" y="3429000"/>
            <a:ext cx="12382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Helvetica" charset="0"/>
              </a:rPr>
              <a:t>Glutamin </a:t>
            </a:r>
          </a:p>
          <a:p>
            <a:pPr eaLnBrk="0" hangingPunct="0"/>
            <a:r>
              <a:rPr lang="en-US" b="1">
                <a:latin typeface="Helvetica" charset="0"/>
              </a:rPr>
              <a:t>S</a:t>
            </a:r>
            <a:r>
              <a:rPr lang="tr-TR" b="1">
                <a:latin typeface="Helvetica" charset="0"/>
              </a:rPr>
              <a:t>e</a:t>
            </a:r>
            <a:r>
              <a:rPr lang="en-US" b="1">
                <a:latin typeface="Helvetica" charset="0"/>
              </a:rPr>
              <a:t>nt</a:t>
            </a:r>
            <a:r>
              <a:rPr lang="tr-TR" b="1">
                <a:latin typeface="Helvetica" charset="0"/>
              </a:rPr>
              <a:t>etaz</a:t>
            </a:r>
            <a:endParaRPr lang="en-US" b="1">
              <a:latin typeface="Helvetica" charset="0"/>
            </a:endParaRPr>
          </a:p>
          <a:p>
            <a:pPr eaLnBrk="0" hangingPunct="0"/>
            <a:r>
              <a:rPr lang="en-US" sz="1600" b="1">
                <a:latin typeface="Helvetica" charset="0"/>
              </a:rPr>
              <a:t>     Mg</a:t>
            </a:r>
            <a:r>
              <a:rPr lang="en-US" sz="1600" b="1" baseline="30000">
                <a:latin typeface="Helvetica" charset="0"/>
              </a:rPr>
              <a:t>++</a:t>
            </a:r>
            <a:endParaRPr lang="en-US" sz="1600" b="1">
              <a:latin typeface="Helvetica" charset="0"/>
            </a:endParaRPr>
          </a:p>
        </p:txBody>
      </p:sp>
      <p:sp>
        <p:nvSpPr>
          <p:cNvPr id="37898" name="Line 21"/>
          <p:cNvSpPr>
            <a:spLocks noChangeShapeType="1"/>
          </p:cNvSpPr>
          <p:nvPr/>
        </p:nvSpPr>
        <p:spPr bwMode="auto">
          <a:xfrm>
            <a:off x="4343400" y="33528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Words>326</Words>
  <Application>Microsoft Office PowerPoint</Application>
  <PresentationFormat>Ekran Gösterisi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Metro</vt:lpstr>
      <vt:lpstr>II. Üre Döngüsü</vt:lpstr>
      <vt:lpstr>Slayt 2</vt:lpstr>
      <vt:lpstr>Üre Döngüsü Bozuklukları</vt:lpstr>
      <vt:lpstr>Slayt 4</vt:lpstr>
      <vt:lpstr>Slayt 5</vt:lpstr>
      <vt:lpstr>III. Diğer amonyak uzaklaştırma yolları</vt:lpstr>
      <vt:lpstr>Slayt 7</vt:lpstr>
      <vt:lpstr>Glutamin Sentezi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Üre Döngüsü</dc:title>
  <dc:creator>ELGÜN</dc:creator>
  <cp:lastModifiedBy>user</cp:lastModifiedBy>
  <cp:revision>1</cp:revision>
  <dcterms:created xsi:type="dcterms:W3CDTF">2017-09-22T08:44:33Z</dcterms:created>
  <dcterms:modified xsi:type="dcterms:W3CDTF">2017-09-22T08:44:52Z</dcterms:modified>
</cp:coreProperties>
</file>