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7" r:id="rId3"/>
    <p:sldId id="260" r:id="rId4"/>
    <p:sldId id="259" r:id="rId5"/>
    <p:sldId id="261" r:id="rId6"/>
    <p:sldId id="262" r:id="rId7"/>
    <p:sldId id="265" r:id="rId8"/>
    <p:sldId id="266" r:id="rId9"/>
    <p:sldId id="288" r:id="rId10"/>
    <p:sldId id="269" r:id="rId11"/>
    <p:sldId id="276" r:id="rId12"/>
    <p:sldId id="278" r:id="rId13"/>
    <p:sldId id="280" r:id="rId14"/>
    <p:sldId id="284" r:id="rId15"/>
    <p:sldId id="28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D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18" autoAdjust="0"/>
    <p:restoredTop sz="94660"/>
  </p:normalViewPr>
  <p:slideViewPr>
    <p:cSldViewPr snapToGrid="0">
      <p:cViewPr varScale="1">
        <p:scale>
          <a:sx n="37" d="100"/>
          <a:sy n="37" d="100"/>
        </p:scale>
        <p:origin x="-155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A68A99-721F-4705-BF7F-2AE051E086D7}" type="datetimeFigureOut">
              <a:rPr lang="tr-TR" smtClean="0"/>
              <a:t>01/12/20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E7A25CE-9ADD-47B1-BD9C-278F4A66885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1524000" y="1502229"/>
            <a:ext cx="9144000" cy="200773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6701" b="1" i="1" dirty="0" smtClean="0"/>
              <a:t>KİM0220 </a:t>
            </a:r>
            <a:r>
              <a:rPr lang="tr-TR" sz="6701" b="1" i="1" dirty="0"/>
              <a:t>Analitik Kimya I</a:t>
            </a:r>
            <a:r>
              <a:rPr lang="tr-TR" sz="6701" b="1" i="1" dirty="0" smtClean="0"/>
              <a:t>I</a:t>
            </a:r>
            <a:r>
              <a:rPr lang="tr-TR" b="1" i="1" dirty="0"/>
              <a:t/>
            </a:r>
            <a:br>
              <a:rPr lang="tr-TR" b="1" i="1" dirty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sz="5400" b="1" i="1" dirty="0"/>
              <a:t>Yükseltgenme İndirgenme </a:t>
            </a:r>
            <a:r>
              <a:rPr lang="tr-TR" sz="5400" b="1" i="1" dirty="0" err="1"/>
              <a:t>Titrasyonlarının</a:t>
            </a:r>
            <a:r>
              <a:rPr lang="tr-TR" sz="5400" b="1" i="1" dirty="0"/>
              <a:t> Uygulamaları</a:t>
            </a:r>
            <a:endParaRPr lang="tr-TR" sz="5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24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1520"/>
                <a:ext cx="10515600" cy="544544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	KMnO</a:t>
                </a:r>
                <a:r>
                  <a:rPr lang="tr-TR" b="1" baseline="-25000" dirty="0" smtClean="0"/>
                  <a:t>4</a:t>
                </a:r>
                <a:r>
                  <a:rPr lang="tr-TR" b="1" dirty="0" smtClean="0"/>
                  <a:t> ve Ce(IV) çözeltilerinin Ayarlanmaları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	Sodyum </a:t>
                </a:r>
                <a:r>
                  <a:rPr lang="tr-TR" dirty="0" err="1"/>
                  <a:t>okzalat</a:t>
                </a:r>
                <a:r>
                  <a:rPr lang="tr-TR" dirty="0"/>
                  <a:t>, </a:t>
                </a:r>
                <a:r>
                  <a:rPr lang="tr-TR" dirty="0" smtClean="0"/>
                  <a:t>elektrolitik demir tel ile ayarlanabilir.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	2Ce</a:t>
                </a:r>
                <a:r>
                  <a:rPr lang="tr-TR" baseline="30000" dirty="0" smtClean="0"/>
                  <a:t>4+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2Ce</a:t>
                </a:r>
                <a:r>
                  <a:rPr lang="tr-TR" baseline="30000" dirty="0" smtClean="0"/>
                  <a:t>3+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2CO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2H</a:t>
                </a:r>
                <a:r>
                  <a:rPr lang="tr-TR" baseline="30000" dirty="0" smtClean="0"/>
                  <a:t>+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	2MnO</a:t>
                </a:r>
                <a:r>
                  <a:rPr lang="tr-TR" baseline="-25000" dirty="0" smtClean="0"/>
                  <a:t>4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 + 5H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 + 6H</a:t>
                </a:r>
                <a:r>
                  <a:rPr lang="tr-TR" baseline="30000" dirty="0"/>
                  <a:t>+</a:t>
                </a:r>
                <a:r>
                  <a:rPr lang="tr-TR" dirty="0"/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2Mn</a:t>
                </a:r>
                <a:r>
                  <a:rPr lang="tr-TR" baseline="30000" dirty="0" smtClean="0"/>
                  <a:t>2</a:t>
                </a:r>
                <a:r>
                  <a:rPr lang="tr-TR" baseline="30000" dirty="0"/>
                  <a:t>+</a:t>
                </a:r>
                <a:r>
                  <a:rPr lang="tr-TR" dirty="0"/>
                  <a:t> + </a:t>
                </a:r>
                <a:r>
                  <a:rPr lang="tr-TR" dirty="0" smtClean="0"/>
                  <a:t>10CO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+ 4H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lvl="0" indent="0">
                  <a:buNone/>
                </a:pPr>
                <a:r>
                  <a:rPr lang="tr-TR" b="1" dirty="0">
                    <a:solidFill>
                      <a:prstClr val="black"/>
                    </a:solidFill>
                  </a:rPr>
                  <a:t>	K</a:t>
                </a:r>
                <a:r>
                  <a:rPr lang="tr-TR" b="1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b="1" dirty="0">
                    <a:solidFill>
                      <a:prstClr val="black"/>
                    </a:solidFill>
                  </a:rPr>
                  <a:t>Cr</a:t>
                </a:r>
                <a:r>
                  <a:rPr lang="tr-TR" b="1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b="1" dirty="0">
                    <a:solidFill>
                      <a:prstClr val="black"/>
                    </a:solidFill>
                  </a:rPr>
                  <a:t>O</a:t>
                </a:r>
                <a:r>
                  <a:rPr lang="tr-TR" b="1" baseline="-25000" dirty="0">
                    <a:solidFill>
                      <a:prstClr val="black"/>
                    </a:solidFill>
                  </a:rPr>
                  <a:t>7 </a:t>
                </a:r>
                <a:r>
                  <a:rPr lang="tr-TR" b="1" dirty="0">
                    <a:solidFill>
                      <a:prstClr val="black"/>
                    </a:solidFill>
                  </a:rPr>
                  <a:t>(potasyum </a:t>
                </a:r>
                <a:r>
                  <a:rPr lang="tr-TR" b="1" dirty="0" err="1">
                    <a:solidFill>
                      <a:prstClr val="black"/>
                    </a:solidFill>
                  </a:rPr>
                  <a:t>dikromat</a:t>
                </a:r>
                <a:r>
                  <a:rPr lang="tr-TR" b="1" dirty="0">
                    <a:solidFill>
                      <a:prstClr val="black"/>
                    </a:solidFill>
                  </a:rPr>
                  <a:t>)</a:t>
                </a:r>
                <a:endParaRPr lang="tr-TR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Yarı </a:t>
                </a:r>
                <a:r>
                  <a:rPr lang="tr-TR" dirty="0">
                    <a:solidFill>
                      <a:prstClr val="black"/>
                    </a:solidFill>
                  </a:rPr>
                  <a:t>reaksiyonu;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Cr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7</a:t>
                </a:r>
                <a:r>
                  <a:rPr lang="tr-TR" baseline="30000" dirty="0" smtClean="0">
                    <a:solidFill>
                      <a:prstClr val="black"/>
                    </a:solidFill>
                  </a:rPr>
                  <a:t>2-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 </a:t>
                </a:r>
                <a:r>
                  <a:rPr lang="tr-TR" dirty="0">
                    <a:solidFill>
                      <a:prstClr val="black"/>
                    </a:solidFill>
                  </a:rPr>
                  <a:t>+ 14H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+</a:t>
                </a:r>
                <a:r>
                  <a:rPr lang="tr-TR" dirty="0">
                    <a:solidFill>
                      <a:prstClr val="black"/>
                    </a:solidFill>
                  </a:rPr>
                  <a:t> + 6e</a:t>
                </a:r>
                <a14:m/>
                <a:r>
                  <a:rPr lang="tr-TR" dirty="0">
                    <a:solidFill>
                      <a:prstClr val="black"/>
                    </a:solidFill>
                  </a:rPr>
                  <a:t> 2Cr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3+</a:t>
                </a:r>
                <a:r>
                  <a:rPr lang="tr-TR" dirty="0">
                    <a:solidFill>
                      <a:prstClr val="black"/>
                    </a:solidFill>
                  </a:rPr>
                  <a:t> + 7H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	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</a:t>
                </a:r>
                <a:r>
                  <a:rPr lang="tr-TR" dirty="0">
                    <a:solidFill>
                      <a:prstClr val="black"/>
                    </a:solidFill>
                  </a:rPr>
                  <a:t>=1,33 V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Fe(II</a:t>
                </a:r>
                <a:r>
                  <a:rPr lang="tr-TR" dirty="0">
                    <a:solidFill>
                      <a:prstClr val="black"/>
                    </a:solidFill>
                  </a:rPr>
                  <a:t>) tayininde kullanılabilir.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Cr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7</a:t>
                </a:r>
                <a:r>
                  <a:rPr lang="tr-TR" baseline="30000" dirty="0" smtClean="0">
                    <a:solidFill>
                      <a:prstClr val="black"/>
                    </a:solidFill>
                  </a:rPr>
                  <a:t>2-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 </a:t>
                </a:r>
                <a:r>
                  <a:rPr lang="tr-TR" dirty="0">
                    <a:solidFill>
                      <a:prstClr val="black"/>
                    </a:solidFill>
                  </a:rPr>
                  <a:t>+ 6Fe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2+</a:t>
                </a:r>
                <a:r>
                  <a:rPr lang="tr-TR" dirty="0">
                    <a:solidFill>
                      <a:prstClr val="black"/>
                    </a:solidFill>
                  </a:rPr>
                  <a:t>+14H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+</a:t>
                </a:r>
                <a:r>
                  <a:rPr lang="tr-TR" dirty="0">
                    <a:solidFill>
                      <a:prstClr val="black"/>
                    </a:solidFill>
                  </a:rPr>
                  <a:t> + 6e</a:t>
                </a:r>
                <a14:m/>
                <a:r>
                  <a:rPr lang="tr-TR" dirty="0">
                    <a:solidFill>
                      <a:prstClr val="black"/>
                    </a:solidFill>
                  </a:rPr>
                  <a:t> 2Cr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3+</a:t>
                </a:r>
                <a:r>
                  <a:rPr lang="tr-TR" dirty="0">
                    <a:solidFill>
                      <a:prstClr val="black"/>
                    </a:solidFill>
                  </a:rPr>
                  <a:t> + 6Fe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3+</a:t>
                </a:r>
                <a:r>
                  <a:rPr lang="tr-TR" dirty="0">
                    <a:solidFill>
                      <a:prstClr val="black"/>
                    </a:solidFill>
                  </a:rPr>
                  <a:t>+7H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1520"/>
                <a:ext cx="10515600" cy="5445443"/>
              </a:xfrm>
              <a:blipFill>
                <a:blip r:embed="rId2"/>
                <a:stretch>
                  <a:fillRect t="-246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64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7829"/>
                <a:ext cx="10278291" cy="558913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İyot</a:t>
                </a:r>
              </a:p>
              <a:p>
                <a:pPr marL="0" indent="0">
                  <a:buNone/>
                </a:pPr>
                <a:r>
                  <a:rPr lang="tr-TR" dirty="0" smtClean="0"/>
                  <a:t>Yarı reaksiyonu;</a:t>
                </a:r>
              </a:p>
              <a:p>
                <a:pPr marL="0" indent="0">
                  <a:buNone/>
                </a:pPr>
                <a:r>
                  <a:rPr lang="tr-TR" dirty="0" smtClean="0"/>
                  <a:t>	I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+2 e </a:t>
                </a:r>
                <a14:m/>
                <a:r>
                  <a:rPr lang="tr-TR" dirty="0" smtClean="0"/>
                  <a:t>3I</a:t>
                </a:r>
                <a:r>
                  <a:rPr lang="tr-TR" baseline="30000" dirty="0" smtClean="0"/>
                  <a:t>-		</a:t>
                </a:r>
                <a:r>
                  <a:rPr lang="tr-TR" dirty="0" smtClean="0"/>
                  <a:t>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=0,536 V</a:t>
                </a:r>
              </a:p>
              <a:p>
                <a:pPr marL="0" indent="0">
                  <a:buNone/>
                </a:pPr>
                <a:r>
                  <a:rPr lang="tr-TR" dirty="0"/>
                  <a:t>I</a:t>
                </a:r>
                <a:r>
                  <a:rPr lang="tr-TR" baseline="-25000" dirty="0"/>
                  <a:t>2</a:t>
                </a:r>
                <a:r>
                  <a:rPr lang="tr-TR" dirty="0"/>
                  <a:t> un suda çözünürlüğü çok azdır (</a:t>
                </a:r>
                <a14:m/>
                <a:r>
                  <a:rPr lang="tr-TR" dirty="0"/>
                  <a:t>1.10</a:t>
                </a:r>
                <a:r>
                  <a:rPr lang="tr-TR" baseline="30000" dirty="0"/>
                  <a:t>-4</a:t>
                </a:r>
                <a:r>
                  <a:rPr lang="tr-TR" dirty="0"/>
                  <a:t>M). Bu yüzden KI çözeltisi içinde hazırlanır.</a:t>
                </a:r>
              </a:p>
              <a:p>
                <a:pPr marL="0" indent="0">
                  <a:buNone/>
                </a:pPr>
                <a:r>
                  <a:rPr lang="tr-TR" dirty="0"/>
                  <a:t>	I</a:t>
                </a:r>
                <a:r>
                  <a:rPr lang="tr-TR" baseline="-25000" dirty="0"/>
                  <a:t>2(k) </a:t>
                </a:r>
                <a:r>
                  <a:rPr lang="tr-TR" dirty="0"/>
                  <a:t>+ I</a:t>
                </a:r>
                <a:r>
                  <a:rPr lang="tr-TR" baseline="30000" dirty="0"/>
                  <a:t>-</a:t>
                </a:r>
                <a:r>
                  <a:rPr lang="tr-TR" dirty="0"/>
                  <a:t> </a:t>
                </a:r>
                <a14:m/>
                <a:r>
                  <a:rPr lang="tr-TR" dirty="0"/>
                  <a:t> I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-		</a:t>
                </a:r>
                <a:r>
                  <a:rPr lang="tr-TR" dirty="0"/>
                  <a:t>K=7,1.10</a:t>
                </a:r>
                <a:r>
                  <a:rPr lang="tr-TR" baseline="30000" dirty="0"/>
                  <a:t>-2</a:t>
                </a:r>
              </a:p>
              <a:p>
                <a:pPr marL="0" indent="0">
                  <a:buNone/>
                </a:pPr>
                <a:r>
                  <a:rPr lang="tr-TR" dirty="0" smtClean="0"/>
                  <a:t>Na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, Ba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, KIO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, K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7 </a:t>
                </a:r>
                <a:r>
                  <a:rPr lang="tr-TR" dirty="0" smtClean="0"/>
                  <a:t>ile</a:t>
                </a:r>
                <a:r>
                  <a:rPr lang="tr-TR" baseline="-25000" dirty="0" smtClean="0"/>
                  <a:t> </a:t>
                </a:r>
                <a:r>
                  <a:rPr lang="tr-TR" dirty="0" smtClean="0"/>
                  <a:t>ayarlanabilir.</a:t>
                </a:r>
              </a:p>
              <a:p>
                <a:pPr marL="0" indent="0">
                  <a:buNone/>
                </a:pPr>
                <a:r>
                  <a:rPr lang="tr-TR" dirty="0"/>
                  <a:t>İndikatör olarak</a:t>
                </a:r>
              </a:p>
              <a:p>
                <a:r>
                  <a:rPr lang="tr-TR" dirty="0" err="1"/>
                  <a:t>Triiyodür</a:t>
                </a:r>
                <a:r>
                  <a:rPr lang="tr-TR" dirty="0"/>
                  <a:t>(I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-</a:t>
                </a:r>
                <a:r>
                  <a:rPr lang="tr-TR" dirty="0"/>
                  <a:t>) iyonunun rengi dönüm noktasının belirlenmesinde kullanılabilir.</a:t>
                </a:r>
              </a:p>
              <a:p>
                <a:r>
                  <a:rPr lang="tr-TR" dirty="0"/>
                  <a:t> Nişasta kullanılabilir. Nişasta eser miktardaki iyotla bile koyu mavi bir kompleks verir</a:t>
                </a:r>
                <a:r>
                  <a:rPr lang="tr-TR" dirty="0" smtClean="0"/>
                  <a:t>.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7829"/>
                <a:ext cx="10278291" cy="5589134"/>
              </a:xfrm>
              <a:blipFill>
                <a:blip r:embed="rId2"/>
                <a:stretch>
                  <a:fillRect l="-1246" t="-23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45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2514"/>
                <a:ext cx="10515600" cy="60481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b="1" dirty="0" smtClean="0"/>
                  <a:t>	Brom kaynağı olarak </a:t>
                </a:r>
                <a:r>
                  <a:rPr lang="tr-TR" b="1" dirty="0" err="1" smtClean="0"/>
                  <a:t>bromat</a:t>
                </a:r>
                <a:endParaRPr lang="tr-TR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BrO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err="1" smtClean="0"/>
                  <a:t>Br</a:t>
                </a:r>
                <a:r>
                  <a:rPr lang="tr-TR" baseline="30000" dirty="0" smtClean="0"/>
                  <a:t>-</a:t>
                </a:r>
                <a:r>
                  <a:rPr lang="tr-TR" baseline="-25000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6H</a:t>
                </a:r>
                <a:r>
                  <a:rPr lang="tr-TR" baseline="30000" dirty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 xmlns="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3Br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3H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endParaRPr lang="tr-TR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	</a:t>
                </a:r>
                <a:r>
                  <a:rPr lang="tr-TR" baseline="30000" dirty="0" smtClean="0"/>
                  <a:t>aşırı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KBrO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primer</a:t>
                </a:r>
                <a:r>
                  <a:rPr lang="tr-TR" dirty="0" smtClean="0"/>
                  <a:t> standart olarak kullanılabilir.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Fazla </a:t>
                </a:r>
                <a:r>
                  <a:rPr lang="tr-TR" dirty="0"/>
                  <a:t>miktarda </a:t>
                </a:r>
                <a:r>
                  <a:rPr lang="tr-TR" dirty="0" err="1"/>
                  <a:t>KBr</a:t>
                </a:r>
                <a:r>
                  <a:rPr lang="tr-TR" dirty="0"/>
                  <a:t> </a:t>
                </a:r>
                <a:r>
                  <a:rPr lang="tr-TR" dirty="0" err="1"/>
                  <a:t>a</a:t>
                </a:r>
                <a:r>
                  <a:rPr lang="tr-TR" dirty="0" err="1" smtClean="0"/>
                  <a:t>nalit</a:t>
                </a:r>
                <a:r>
                  <a:rPr lang="tr-TR" dirty="0" smtClean="0"/>
                  <a:t> üzerine  fazlaca KBrO</a:t>
                </a:r>
                <a:r>
                  <a:rPr lang="tr-TR" baseline="-25000" dirty="0" smtClean="0"/>
                  <a:t>3 </a:t>
                </a:r>
                <a:r>
                  <a:rPr lang="tr-TR" dirty="0" smtClean="0"/>
                  <a:t>eklenir. Oluşan Br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ile </a:t>
                </a:r>
                <a:r>
                  <a:rPr lang="tr-TR" dirty="0" err="1" smtClean="0"/>
                  <a:t>analitin</a:t>
                </a:r>
                <a:r>
                  <a:rPr lang="tr-TR" dirty="0" smtClean="0"/>
                  <a:t> reaksiyona girmesi beklenir. Daha sonra ortama KI eklenir. </a:t>
                </a:r>
                <a:r>
                  <a:rPr lang="tr-TR" dirty="0" err="1" smtClean="0"/>
                  <a:t>Analit</a:t>
                </a:r>
                <a:r>
                  <a:rPr lang="tr-TR" dirty="0" smtClean="0"/>
                  <a:t> ile reaksiyona girmeyen Br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ile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2I</a:t>
                </a:r>
                <a:r>
                  <a:rPr lang="tr-TR" baseline="30000" dirty="0" smtClean="0"/>
                  <a:t>- </a:t>
                </a:r>
                <a:r>
                  <a:rPr lang="tr-TR" dirty="0" smtClean="0"/>
                  <a:t>+</a:t>
                </a:r>
                <a14:m>
                  <m:oMath xmlns:m="http://schemas.openxmlformats.org/officeDocument/2006/math" xmlns=""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tr-TR" dirty="0"/>
                      <m:t>Br</m:t>
                    </m:r>
                    <m:r>
                      <m:rPr>
                        <m:nor/>
                      </m:rPr>
                      <a:rPr lang="tr-TR" baseline="-25000" dirty="0"/>
                      <m:t>2</m:t>
                    </m:r>
                  </m:oMath>
                </a14:m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 xmlns="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 </m:t>
                    </m:r>
                  </m:oMath>
                </a14:m>
                <a:r>
                  <a:rPr lang="tr-TR" dirty="0" smtClean="0"/>
                  <a:t>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2 </a:t>
                </a:r>
                <a:r>
                  <a:rPr lang="tr-TR" dirty="0" err="1" smtClean="0"/>
                  <a:t>Br</a:t>
                </a:r>
                <a:r>
                  <a:rPr lang="tr-TR" baseline="30000" dirty="0" smtClean="0"/>
                  <a:t>-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tr-TR" dirty="0" smtClean="0"/>
                  <a:t>Oluşan 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Na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3 </a:t>
                </a:r>
                <a:r>
                  <a:rPr lang="tr-TR" dirty="0" smtClean="0"/>
                  <a:t>ile tayin edilir.</a:t>
                </a:r>
              </a:p>
              <a:p>
                <a:pPr marL="0" indent="0"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baseline="-250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2514"/>
                <a:ext cx="10515600" cy="6048103"/>
              </a:xfrm>
              <a:blipFill>
                <a:blip r:embed="rId2"/>
                <a:stretch>
                  <a:fillRect l="-1217" t="-17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24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1073"/>
                <a:ext cx="10515600" cy="574588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8-hidroksi </a:t>
                </a:r>
                <a:r>
                  <a:rPr lang="tr-TR" dirty="0" err="1" smtClean="0"/>
                  <a:t>kinolin</a:t>
                </a:r>
                <a:r>
                  <a:rPr lang="tr-TR" dirty="0" smtClean="0"/>
                  <a:t> tayininde;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 OHC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9</a:t>
                </a:r>
                <a:r>
                  <a:rPr lang="tr-TR" dirty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6</a:t>
                </a:r>
                <a:r>
                  <a:rPr lang="tr-TR" dirty="0">
                    <a:solidFill>
                      <a:prstClr val="black"/>
                    </a:solidFill>
                  </a:rPr>
                  <a:t>N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+2Br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 </a:t>
                </a:r>
                <a14:m/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OHC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9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4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NBr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+2HBr</a:t>
                </a:r>
                <a:endParaRPr lang="tr-TR" baseline="-25000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 smtClean="0"/>
                  <a:t>Al</a:t>
                </a:r>
                <a:r>
                  <a:rPr lang="tr-TR" baseline="30000" dirty="0" smtClean="0"/>
                  <a:t>3+ </a:t>
                </a:r>
                <a:r>
                  <a:rPr lang="tr-TR" dirty="0" smtClean="0"/>
                  <a:t>tayininde </a:t>
                </a:r>
                <a:r>
                  <a:rPr lang="tr-TR" dirty="0"/>
                  <a:t>8-hidroksi </a:t>
                </a:r>
                <a:r>
                  <a:rPr lang="tr-TR" dirty="0" err="1"/>
                  <a:t>kinolin</a:t>
                </a:r>
                <a:r>
                  <a:rPr lang="tr-TR" dirty="0"/>
                  <a:t> </a:t>
                </a:r>
                <a:r>
                  <a:rPr lang="tr-TR" dirty="0" smtClean="0"/>
                  <a:t>ile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baseline="-25000" dirty="0" smtClean="0"/>
                  <a:t> </a:t>
                </a:r>
                <a:r>
                  <a:rPr lang="tr-TR" dirty="0" smtClean="0"/>
                  <a:t>Al</a:t>
                </a:r>
                <a:r>
                  <a:rPr lang="tr-TR" baseline="30000" dirty="0" smtClean="0"/>
                  <a:t>3+ </a:t>
                </a:r>
                <a:r>
                  <a:rPr lang="tr-TR" dirty="0" smtClean="0"/>
                  <a:t>+ 3 OHC</a:t>
                </a:r>
                <a:r>
                  <a:rPr lang="tr-TR" baseline="-25000" dirty="0" smtClean="0"/>
                  <a:t>9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N </a:t>
                </a:r>
                <a14:m/>
                <a:r>
                  <a:rPr lang="tr-TR" dirty="0" smtClean="0"/>
                  <a:t>Al(OC</a:t>
                </a:r>
                <a:r>
                  <a:rPr lang="tr-TR" baseline="-25000" dirty="0" smtClean="0"/>
                  <a:t>9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N)</a:t>
                </a:r>
                <a:r>
                  <a:rPr lang="tr-TR" baseline="-25000" dirty="0" smtClean="0"/>
                  <a:t>3(k)</a:t>
                </a:r>
                <a:r>
                  <a:rPr lang="tr-TR" dirty="0" smtClean="0"/>
                  <a:t> + 3H</a:t>
                </a:r>
                <a:r>
                  <a:rPr lang="tr-TR" baseline="30000" dirty="0" smtClean="0"/>
                  <a:t>+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 smtClean="0"/>
                  <a:t>Al(OC</a:t>
                </a:r>
                <a:r>
                  <a:rPr lang="tr-TR" baseline="-25000" dirty="0" smtClean="0"/>
                  <a:t>9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N)</a:t>
                </a:r>
                <a:r>
                  <a:rPr lang="tr-TR" baseline="-25000" dirty="0" smtClean="0"/>
                  <a:t>3(k</a:t>
                </a:r>
                <a:r>
                  <a:rPr lang="tr-TR" baseline="-25000" dirty="0"/>
                  <a:t>)</a:t>
                </a:r>
                <a14:m/>
                <a:r>
                  <a:rPr lang="tr-TR" dirty="0"/>
                  <a:t>3 OHC</a:t>
                </a:r>
                <a:r>
                  <a:rPr lang="tr-TR" baseline="-25000" dirty="0"/>
                  <a:t>9</a:t>
                </a:r>
                <a:r>
                  <a:rPr lang="tr-TR" dirty="0"/>
                  <a:t>H</a:t>
                </a:r>
                <a:r>
                  <a:rPr lang="tr-TR" baseline="-25000" dirty="0"/>
                  <a:t>6</a:t>
                </a:r>
                <a:r>
                  <a:rPr lang="tr-TR" dirty="0"/>
                  <a:t>N </a:t>
                </a:r>
                <a:r>
                  <a:rPr lang="tr-TR" dirty="0" smtClean="0"/>
                  <a:t>+ Al</a:t>
                </a:r>
                <a:r>
                  <a:rPr lang="tr-TR" baseline="30000" dirty="0" smtClean="0"/>
                  <a:t>3+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 smtClean="0"/>
                  <a:t>2/ BrO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err="1"/>
                  <a:t>Br</a:t>
                </a:r>
                <a:r>
                  <a:rPr lang="tr-TR" baseline="30000" dirty="0"/>
                  <a:t>-</a:t>
                </a:r>
                <a:r>
                  <a:rPr lang="tr-TR" baseline="-25000" dirty="0"/>
                  <a:t> </a:t>
                </a:r>
                <a:r>
                  <a:rPr lang="tr-TR" dirty="0"/>
                  <a:t>+ 6H</a:t>
                </a:r>
                <a:r>
                  <a:rPr lang="tr-TR" baseline="30000" dirty="0"/>
                  <a:t>+</a:t>
                </a:r>
                <a14:m/>
                <a:r>
                  <a:rPr lang="tr-TR" dirty="0"/>
                  <a:t>3Br</a:t>
                </a:r>
                <a:r>
                  <a:rPr lang="tr-TR" baseline="-25000" dirty="0"/>
                  <a:t>2</a:t>
                </a:r>
                <a:r>
                  <a:rPr lang="tr-TR" dirty="0"/>
                  <a:t> + 3H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 smtClean="0"/>
                  <a:t>3 OHC</a:t>
                </a:r>
                <a:r>
                  <a:rPr lang="tr-TR" baseline="-25000" dirty="0" smtClean="0"/>
                  <a:t>9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N + 6Br</a:t>
                </a:r>
                <a:r>
                  <a:rPr lang="tr-TR" baseline="-25000" dirty="0" smtClean="0"/>
                  <a:t>2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 smtClean="0"/>
                  <a:t> </a:t>
                </a:r>
                <a:r>
                  <a:rPr lang="tr-TR" dirty="0"/>
                  <a:t>3 </a:t>
                </a:r>
                <a:r>
                  <a:rPr lang="tr-TR" dirty="0" smtClean="0"/>
                  <a:t>OHC</a:t>
                </a:r>
                <a:r>
                  <a:rPr lang="tr-TR" baseline="-25000" dirty="0" smtClean="0"/>
                  <a:t>9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NBr</a:t>
                </a:r>
                <a:r>
                  <a:rPr lang="tr-TR" baseline="-25000" dirty="0" smtClean="0"/>
                  <a:t>2 </a:t>
                </a:r>
                <a:r>
                  <a:rPr lang="tr-TR" dirty="0" smtClean="0"/>
                  <a:t>+ 6Br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/>
                  <a:t>2I</a:t>
                </a:r>
                <a:r>
                  <a:rPr lang="tr-TR" baseline="30000" dirty="0"/>
                  <a:t>- </a:t>
                </a:r>
                <a:r>
                  <a:rPr lang="tr-TR" dirty="0"/>
                  <a:t>+</a:t>
                </a:r>
                <a14:m/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I</a:t>
                </a:r>
                <a:r>
                  <a:rPr lang="tr-TR" baseline="-25000" dirty="0"/>
                  <a:t>2</a:t>
                </a:r>
                <a:r>
                  <a:rPr lang="tr-TR" dirty="0"/>
                  <a:t> + 2 </a:t>
                </a:r>
                <a:r>
                  <a:rPr lang="tr-TR" dirty="0" err="1"/>
                  <a:t>Br</a:t>
                </a:r>
                <a:r>
                  <a:rPr lang="tr-TR" baseline="30000" dirty="0"/>
                  <a:t>-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I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 +2 S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2-</a:t>
                </a:r>
                <a:r>
                  <a:rPr lang="tr-TR" dirty="0">
                    <a:solidFill>
                      <a:prstClr val="black"/>
                    </a:solidFill>
                  </a:rPr>
                  <a:t>  </a:t>
                </a:r>
                <a14:m/>
                <a:r>
                  <a:rPr lang="tr-TR" dirty="0">
                    <a:solidFill>
                      <a:prstClr val="black"/>
                    </a:solidFill>
                  </a:rPr>
                  <a:t>2I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-</a:t>
                </a:r>
                <a:r>
                  <a:rPr lang="tr-TR" dirty="0">
                    <a:solidFill>
                      <a:prstClr val="black"/>
                    </a:solidFill>
                  </a:rPr>
                  <a:t> + S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6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2-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baseline="30000" dirty="0" smtClean="0"/>
              </a:p>
              <a:p>
                <a:pPr marL="0" indent="0">
                  <a:buNone/>
                </a:pPr>
                <a:endParaRPr lang="tr-TR" baseline="300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1073"/>
                <a:ext cx="10515600" cy="5745889"/>
              </a:xfrm>
              <a:blipFill>
                <a:blip r:embed="rId2"/>
                <a:stretch>
                  <a:fillRect l="-1043" t="-2229" b="-13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9487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7754" y="666205"/>
                <a:ext cx="10515600" cy="54585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tr-TR" b="1" dirty="0" smtClean="0"/>
                  <a:t>	Karl </a:t>
                </a:r>
                <a:r>
                  <a:rPr lang="tr-TR" b="1" dirty="0" err="1" smtClean="0"/>
                  <a:t>Fischer</a:t>
                </a:r>
                <a:r>
                  <a:rPr lang="tr-TR" b="1" dirty="0" smtClean="0"/>
                  <a:t> Reaktifi ile Su Tayini</a:t>
                </a:r>
              </a:p>
              <a:p>
                <a:pPr mar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Kükürt </a:t>
                </a:r>
                <a:r>
                  <a:rPr lang="tr-TR" dirty="0" err="1" smtClean="0">
                    <a:solidFill>
                      <a:prstClr val="black"/>
                    </a:solidFill>
                  </a:rPr>
                  <a:t>dioksidin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iyot ile yükseltgenmesine dayanır. Çözücü olarak </a:t>
                </a:r>
                <a:r>
                  <a:rPr lang="tr-TR" dirty="0" err="1" smtClean="0">
                    <a:solidFill>
                      <a:prstClr val="black"/>
                    </a:solidFill>
                  </a:rPr>
                  <a:t>pridin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kullanılır.</a:t>
                </a:r>
              </a:p>
              <a:p>
                <a:pPr marL="0" indent="0">
                  <a:buNone/>
                </a:pPr>
                <a:endParaRPr lang="tr-TR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I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+SO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+ 2 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 smtClean="0">
                    <a:solidFill>
                      <a:prstClr val="black"/>
                    </a:solidFill>
                  </a:rPr>
                  <a:t>2HI </a:t>
                </a:r>
                <a:r>
                  <a:rPr lang="tr-TR" dirty="0">
                    <a:solidFill>
                      <a:prstClr val="black"/>
                    </a:solidFill>
                  </a:rPr>
                  <a:t>+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4</a:t>
                </a:r>
              </a:p>
              <a:p>
                <a:pPr mar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N.I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+ 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N.SO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+C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N+H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 smtClean="0">
                    <a:solidFill>
                      <a:prstClr val="black"/>
                    </a:solidFill>
                  </a:rPr>
                  <a:t>2C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N.HI + 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N.SO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3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N.SO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+ CH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3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OH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 smtClean="0">
                    <a:solidFill>
                      <a:prstClr val="black"/>
                    </a:solidFill>
                  </a:rPr>
                  <a:t>2C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5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N</a:t>
                </a:r>
                <a:r>
                  <a:rPr lang="tr-TR" baseline="30000" dirty="0" smtClean="0">
                    <a:solidFill>
                      <a:prstClr val="black"/>
                    </a:solidFill>
                  </a:rPr>
                  <a:t>+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HSO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4</a:t>
                </a:r>
                <a:r>
                  <a:rPr lang="tr-TR" baseline="30000" dirty="0" smtClean="0">
                    <a:solidFill>
                      <a:prstClr val="black"/>
                    </a:solidFill>
                  </a:rPr>
                  <a:t>-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</a:t>
                </a:r>
                <a:endParaRPr lang="tr-TR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N.SO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dirty="0">
                    <a:solidFill>
                      <a:prstClr val="black"/>
                    </a:solidFill>
                  </a:rPr>
                  <a:t> + 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>
                    <a:solidFill>
                      <a:prstClr val="black"/>
                    </a:solidFill>
                  </a:rPr>
                  <a:t>C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5</a:t>
                </a:r>
                <a:r>
                  <a:rPr lang="tr-TR" dirty="0">
                    <a:solidFill>
                      <a:prstClr val="black"/>
                    </a:solidFill>
                  </a:rPr>
                  <a:t>N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+</a:t>
                </a:r>
                <a:r>
                  <a:rPr lang="tr-TR" dirty="0">
                    <a:solidFill>
                      <a:prstClr val="black"/>
                    </a:solidFill>
                  </a:rPr>
                  <a:t>HSO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-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7754" y="666205"/>
                <a:ext cx="10515600" cy="5458506"/>
              </a:xfrm>
              <a:blipFill>
                <a:blip r:embed="rId2"/>
                <a:stretch>
                  <a:fillRect l="-1159" t="-1786" r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45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tr-TR" b="1" dirty="0" smtClean="0">
                    <a:solidFill>
                      <a:prstClr val="black"/>
                    </a:solidFill>
                  </a:rPr>
                  <a:t>Piridinsiz</a:t>
                </a:r>
                <a:r>
                  <a:rPr lang="tr-TR" b="1" dirty="0"/>
                  <a:t> Karl </a:t>
                </a:r>
                <a:r>
                  <a:rPr lang="tr-TR" b="1" dirty="0" err="1" smtClean="0"/>
                  <a:t>Fischer</a:t>
                </a:r>
                <a:endParaRPr lang="tr-TR" b="1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 err="1" smtClean="0"/>
                  <a:t>Piridin</a:t>
                </a:r>
                <a:r>
                  <a:rPr lang="tr-TR" dirty="0" smtClean="0"/>
                  <a:t> yerine </a:t>
                </a:r>
                <a:r>
                  <a:rPr lang="tr-TR" dirty="0" err="1" smtClean="0"/>
                  <a:t>imidazol</a:t>
                </a:r>
                <a:r>
                  <a:rPr lang="tr-TR" smtClean="0"/>
                  <a:t> kullanılır.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r>
                  <a:rPr lang="tr-TR" dirty="0" err="1" smtClean="0"/>
                  <a:t>İmidazol</a:t>
                </a:r>
                <a:r>
                  <a:rPr lang="tr-TR" dirty="0" smtClean="0"/>
                  <a:t> ü B ile gösterelim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Solvaliz</a:t>
                </a:r>
                <a:r>
                  <a:rPr lang="tr-TR" dirty="0" smtClean="0"/>
                  <a:t>:		 2ROH + SO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14:m/>
                <a:r>
                  <a:rPr lang="tr-TR" dirty="0" smtClean="0"/>
                  <a:t>RSO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ROH</a:t>
                </a:r>
                <a:r>
                  <a:rPr lang="tr-TR" baseline="-25000" dirty="0" smtClean="0"/>
                  <a:t>2</a:t>
                </a:r>
                <a:r>
                  <a:rPr lang="tr-TR" baseline="30000" dirty="0" smtClean="0"/>
                  <a:t>+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Tamponlama</a:t>
                </a:r>
                <a:r>
                  <a:rPr lang="tr-TR" dirty="0" smtClean="0"/>
                  <a:t>:	 B + </a:t>
                </a:r>
                <a:r>
                  <a:rPr lang="tr-TR" dirty="0"/>
                  <a:t>RSO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-</a:t>
                </a:r>
                <a:r>
                  <a:rPr lang="tr-TR" dirty="0"/>
                  <a:t> </a:t>
                </a:r>
                <a:r>
                  <a:rPr lang="tr-TR" dirty="0" smtClean="0"/>
                  <a:t>+ </a:t>
                </a:r>
                <a:r>
                  <a:rPr lang="tr-TR" dirty="0"/>
                  <a:t>ROH</a:t>
                </a:r>
                <a:r>
                  <a:rPr lang="tr-TR" baseline="-25000" dirty="0"/>
                  <a:t>2</a:t>
                </a:r>
                <a:r>
                  <a:rPr lang="tr-TR" baseline="30000" dirty="0"/>
                  <a:t>+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BH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SO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R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ROH</a:t>
                </a:r>
              </a:p>
              <a:p>
                <a:pPr marL="0" indent="0">
                  <a:buNone/>
                </a:pPr>
                <a:r>
                  <a:rPr lang="tr-TR" dirty="0" smtClean="0"/>
                  <a:t>Redoks:		 B </a:t>
                </a:r>
                <a:r>
                  <a:rPr lang="tr-TR" dirty="0"/>
                  <a:t>+ </a:t>
                </a:r>
                <a:r>
                  <a:rPr lang="tr-TR" dirty="0" smtClean="0"/>
                  <a:t>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+ </a:t>
                </a:r>
                <a:r>
                  <a:rPr lang="tr-TR" dirty="0"/>
                  <a:t>BH</a:t>
                </a:r>
                <a:r>
                  <a:rPr lang="tr-TR" baseline="30000" dirty="0"/>
                  <a:t>+</a:t>
                </a:r>
                <a:r>
                  <a:rPr lang="tr-TR" dirty="0"/>
                  <a:t>SO</a:t>
                </a:r>
                <a:r>
                  <a:rPr lang="tr-TR" baseline="-25000" dirty="0"/>
                  <a:t>3</a:t>
                </a:r>
                <a:r>
                  <a:rPr lang="tr-TR" dirty="0"/>
                  <a:t>R</a:t>
                </a:r>
                <a:r>
                  <a:rPr lang="tr-TR" baseline="30000" dirty="0"/>
                  <a:t>-</a:t>
                </a:r>
                <a:r>
                  <a:rPr lang="tr-TR" baseline="30000" dirty="0" smtClean="0"/>
                  <a:t> </a:t>
                </a:r>
                <a:r>
                  <a:rPr lang="tr-TR" dirty="0" smtClean="0"/>
                  <a:t> + B + 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BH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SO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R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2 BH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I</a:t>
                </a:r>
                <a:r>
                  <a:rPr lang="tr-TR" baseline="30000" dirty="0" smtClean="0"/>
                  <a:t>-</a:t>
                </a:r>
              </a:p>
              <a:p>
                <a:pPr marL="0" indent="0">
                  <a:buNone/>
                </a:pPr>
                <a:r>
                  <a:rPr lang="tr-TR" dirty="0" smtClean="0"/>
                  <a:t>Bozucu reaksiyonlar</a:t>
                </a:r>
              </a:p>
              <a:p>
                <a:pPr marL="0" indent="0">
                  <a:buNone/>
                </a:pPr>
                <a:r>
                  <a:rPr lang="tr-TR" dirty="0" smtClean="0"/>
                  <a:t>Karboksilik asitlerle;   RʹCOOH + RʹʹOH </a:t>
                </a:r>
                <a14:m/>
                <a:r>
                  <a:rPr lang="tr-TR" dirty="0" smtClean="0"/>
                  <a:t>RʹCOORʹʹ</a:t>
                </a:r>
              </a:p>
              <a:p>
                <a:pPr marL="0" indent="0">
                  <a:buNone/>
                </a:pPr>
                <a:r>
                  <a:rPr lang="tr-TR" dirty="0" smtClean="0"/>
                  <a:t>Karbonillerle;               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C=O +2CH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OH</a:t>
                </a:r>
                <a:r>
                  <a:rPr lang="tr-TR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 smtClean="0"/>
                  <a:t> 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C(OCH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+ 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Silanollar</a:t>
                </a:r>
                <a:r>
                  <a:rPr lang="tr-TR" dirty="0" smtClean="0"/>
                  <a:t> ile;		R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SiOH + CH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OH</a:t>
                </a:r>
                <a:r>
                  <a:rPr lang="tr-TR" dirty="0" smtClean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R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SiOCH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 </a:t>
                </a:r>
                <a:r>
                  <a:rPr lang="tr-TR" dirty="0"/>
                  <a:t>+ H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</a:p>
              <a:p>
                <a:pPr marL="0" indent="0">
                  <a:buNone/>
                </a:pPr>
                <a:r>
                  <a:rPr lang="tr-TR" dirty="0" smtClean="0"/>
                  <a:t>Metal oksitleri, hidroksitleri ve karbonatlar ile HI reaksiyona girebilir.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MO + 2HI </a:t>
                </a:r>
                <a14:m/>
                <a:r>
                  <a:rPr lang="tr-TR" dirty="0" smtClean="0"/>
                  <a:t>MI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+ 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74766"/>
                <a:ext cx="10515600" cy="5602197"/>
              </a:xfrm>
              <a:blipFill>
                <a:blip r:embed="rId2"/>
                <a:stretch>
                  <a:fillRect l="-928" t="-25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33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Yardımcı Yükseltgen ve İndirgen Maddeler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Redoks </a:t>
            </a:r>
            <a:r>
              <a:rPr lang="tr-TR" dirty="0" err="1"/>
              <a:t>titrasyonları</a:t>
            </a:r>
            <a:r>
              <a:rPr lang="tr-TR" dirty="0"/>
              <a:t>, analiz çözeltisinin ayarlı bir yükseltgen veya ayarlı bir indirgen </a:t>
            </a:r>
            <a:r>
              <a:rPr lang="tr-TR" dirty="0" err="1" smtClean="0"/>
              <a:t>titrant</a:t>
            </a:r>
            <a:r>
              <a:rPr lang="tr-TR" dirty="0" smtClean="0"/>
              <a:t> ile </a:t>
            </a:r>
            <a:r>
              <a:rPr lang="tr-TR" dirty="0"/>
              <a:t>tepkimeye sokulması temeline dayanır. </a:t>
            </a:r>
            <a:endParaRPr lang="tr-TR" dirty="0" smtClean="0"/>
          </a:p>
          <a:p>
            <a:r>
              <a:rPr lang="tr-TR" dirty="0" smtClean="0"/>
              <a:t>Analizin </a:t>
            </a:r>
            <a:r>
              <a:rPr lang="tr-TR" dirty="0"/>
              <a:t>doğru bir şekilde yapılabilmesi için </a:t>
            </a:r>
            <a:r>
              <a:rPr lang="tr-TR" dirty="0" smtClean="0"/>
              <a:t>başlangıçta çözeltideki </a:t>
            </a:r>
            <a:r>
              <a:rPr lang="tr-TR" dirty="0"/>
              <a:t>analiz edilen maddenin tek bir değerlikte </a:t>
            </a:r>
            <a:r>
              <a:rPr lang="tr-TR" dirty="0" smtClean="0"/>
              <a:t>olması gereklidir. </a:t>
            </a:r>
          </a:p>
          <a:p>
            <a:r>
              <a:rPr lang="tr-TR" dirty="0"/>
              <a:t>Birden fazla yükseltgenme basamağına </a:t>
            </a:r>
            <a:r>
              <a:rPr lang="tr-TR" dirty="0" smtClean="0"/>
              <a:t>söz konusu olduğu durumda yardımcı indirgeyici veya yükseltgeyiciler kullanılır.</a:t>
            </a:r>
          </a:p>
          <a:p>
            <a:r>
              <a:rPr lang="tr-TR" dirty="0"/>
              <a:t>yardımcı </a:t>
            </a:r>
            <a:r>
              <a:rPr lang="tr-TR" dirty="0" smtClean="0"/>
              <a:t>indirgen: ön-indirgen</a:t>
            </a:r>
          </a:p>
          <a:p>
            <a:r>
              <a:rPr lang="tr-TR" dirty="0" smtClean="0"/>
              <a:t>yardımcı yükseltgen :</a:t>
            </a:r>
            <a:r>
              <a:rPr lang="tr-TR" dirty="0"/>
              <a:t>ön-yükseltgen</a:t>
            </a:r>
          </a:p>
        </p:txBody>
      </p:sp>
    </p:spTree>
    <p:extLst>
      <p:ext uri="{BB962C8B-B14F-4D97-AF65-F5344CB8AC3E}">
        <p14:creationId xmlns:p14="http://schemas.microsoft.com/office/powerpoint/2010/main" val="179870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9788" y="901337"/>
                <a:ext cx="10515600" cy="495971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tr-TR" sz="2800" b="1" dirty="0">
                    <a:solidFill>
                      <a:prstClr val="black"/>
                    </a:solidFill>
                    <a:ea typeface="+mj-ea"/>
                    <a:cs typeface="+mj-cs"/>
                  </a:rPr>
                  <a:t>Yardımcı İndirgen Maddeler</a:t>
                </a:r>
                <a:endParaRPr lang="tr-TR" sz="2800" b="1" dirty="0" smtClean="0"/>
              </a:p>
              <a:p>
                <a:pPr marL="0" indent="0">
                  <a:buNone/>
                </a:pPr>
                <a:r>
                  <a:rPr lang="tr-TR" sz="2800" b="1" dirty="0" smtClean="0"/>
                  <a:t>	</a:t>
                </a:r>
                <a:r>
                  <a:rPr lang="tr-TR" sz="2800" b="1" dirty="0" err="1" smtClean="0"/>
                  <a:t>Jones</a:t>
                </a:r>
                <a:r>
                  <a:rPr lang="tr-TR" sz="2800" b="1" dirty="0" smtClean="0"/>
                  <a:t> </a:t>
                </a:r>
                <a:r>
                  <a:rPr lang="tr-TR" sz="2800" b="1" dirty="0"/>
                  <a:t>indirgeyicisi</a:t>
                </a:r>
                <a:endParaRPr lang="tr-TR" sz="2800" b="1" dirty="0" smtClean="0"/>
              </a:p>
              <a:p>
                <a:pPr marL="0" indent="0">
                  <a:buNone/>
                </a:pPr>
                <a:r>
                  <a:rPr lang="tr-TR" sz="2800" dirty="0" smtClean="0"/>
                  <a:t>		2 </a:t>
                </a:r>
                <a:r>
                  <a:rPr lang="tr-TR" sz="2800" dirty="0" err="1" smtClean="0"/>
                  <a:t>Zn</a:t>
                </a:r>
                <a:r>
                  <a:rPr lang="tr-TR" sz="2800" dirty="0" smtClean="0"/>
                  <a:t>(k) +Hg</a:t>
                </a:r>
                <a:r>
                  <a:rPr lang="tr-TR" sz="2800" baseline="30000" dirty="0" smtClean="0"/>
                  <a:t>2+ </a:t>
                </a:r>
                <a14:m/>
                <a:r>
                  <a:rPr lang="tr-TR" sz="2800" dirty="0" smtClean="0"/>
                  <a:t> Zn</a:t>
                </a:r>
                <a:r>
                  <a:rPr lang="tr-TR" sz="2800" baseline="30000" dirty="0" smtClean="0"/>
                  <a:t>2+ </a:t>
                </a:r>
                <a:r>
                  <a:rPr lang="tr-TR" sz="2800" dirty="0" smtClean="0"/>
                  <a:t>+ </a:t>
                </a:r>
                <a:r>
                  <a:rPr lang="tr-TR" sz="2800" dirty="0" err="1" smtClean="0"/>
                  <a:t>Zn</a:t>
                </a:r>
                <a:r>
                  <a:rPr lang="tr-TR" sz="2800" dirty="0" smtClean="0"/>
                  <a:t>(Hg)</a:t>
                </a:r>
                <a:r>
                  <a:rPr lang="tr-TR" sz="2800" baseline="-25000" dirty="0" smtClean="0"/>
                  <a:t>(k)</a:t>
                </a:r>
              </a:p>
              <a:p>
                <a:pPr marL="0" indent="0">
                  <a:buNone/>
                </a:pPr>
                <a:r>
                  <a:rPr lang="tr-TR" sz="2800" dirty="0" smtClean="0"/>
                  <a:t>		Yarı reaksiyonu; </a:t>
                </a:r>
              </a:p>
              <a:p>
                <a:pPr marL="0" indent="0">
                  <a:buNone/>
                </a:pPr>
                <a:r>
                  <a:rPr lang="tr-TR" sz="2800" dirty="0" smtClean="0"/>
                  <a:t>		</a:t>
                </a:r>
                <a:r>
                  <a:rPr lang="tr-TR" sz="2800" dirty="0" err="1" smtClean="0"/>
                  <a:t>Zn</a:t>
                </a:r>
                <a:r>
                  <a:rPr lang="tr-TR" sz="2800" dirty="0" smtClean="0"/>
                  <a:t>(Hg</a:t>
                </a:r>
                <a:r>
                  <a:rPr lang="tr-TR" sz="2800" dirty="0"/>
                  <a:t>)</a:t>
                </a:r>
                <a:r>
                  <a:rPr lang="tr-TR" sz="2800" baseline="-25000" dirty="0"/>
                  <a:t>(k</a:t>
                </a:r>
                <a:r>
                  <a:rPr lang="tr-TR" sz="2800" baseline="-25000" dirty="0" smtClean="0"/>
                  <a:t>)</a:t>
                </a:r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sz="2800" dirty="0"/>
                  <a:t> Zn</a:t>
                </a:r>
                <a:r>
                  <a:rPr lang="tr-TR" sz="2800" baseline="30000" dirty="0"/>
                  <a:t>2+ </a:t>
                </a:r>
                <a:r>
                  <a:rPr lang="tr-TR" sz="2800" dirty="0" smtClean="0"/>
                  <a:t>+ Hg + 2e</a:t>
                </a:r>
              </a:p>
              <a:p>
                <a:pPr marL="0" indent="0">
                  <a:buNone/>
                </a:pPr>
                <a:r>
                  <a:rPr lang="tr-TR" sz="2800" b="1" dirty="0" smtClean="0"/>
                  <a:t>	</a:t>
                </a:r>
                <a:r>
                  <a:rPr lang="tr-TR" sz="2800" b="1" dirty="0" err="1" smtClean="0"/>
                  <a:t>Walden</a:t>
                </a:r>
                <a:r>
                  <a:rPr lang="tr-TR" sz="2800" b="1" dirty="0" smtClean="0"/>
                  <a:t> indirgeyicisi</a:t>
                </a:r>
              </a:p>
              <a:p>
                <a:pPr marL="0" indent="0">
                  <a:buNone/>
                </a:pPr>
                <a:r>
                  <a:rPr lang="tr-TR" sz="2800" dirty="0" smtClean="0"/>
                  <a:t>		Yarı reaksiyonu;</a:t>
                </a:r>
              </a:p>
              <a:p>
                <a:pPr marL="0" indent="0">
                  <a:buNone/>
                </a:pPr>
                <a:r>
                  <a:rPr lang="tr-TR" sz="2800" dirty="0" smtClean="0"/>
                  <a:t>		</a:t>
                </a:r>
                <a:r>
                  <a:rPr lang="tr-TR" sz="2800" dirty="0" err="1" smtClean="0"/>
                  <a:t>Ag</a:t>
                </a:r>
                <a:r>
                  <a:rPr lang="tr-TR" sz="2800" baseline="-25000" dirty="0" smtClean="0"/>
                  <a:t>(k)</a:t>
                </a:r>
                <a:r>
                  <a:rPr lang="tr-TR" sz="2800" dirty="0" smtClean="0"/>
                  <a:t>+ Cl</a:t>
                </a:r>
                <a:r>
                  <a:rPr lang="tr-TR" sz="2800" baseline="30000" dirty="0" smtClean="0"/>
                  <a:t>- </a:t>
                </a:r>
                <a:r>
                  <a:rPr lang="tr-TR" sz="2800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sz="2800" dirty="0"/>
                  <a:t> </a:t>
                </a:r>
                <a:r>
                  <a:rPr lang="tr-TR" sz="2800" dirty="0" err="1" smtClean="0"/>
                  <a:t>AgCl</a:t>
                </a:r>
                <a:r>
                  <a:rPr lang="tr-TR" sz="2800" baseline="-25000" dirty="0" smtClean="0"/>
                  <a:t>(k)</a:t>
                </a:r>
                <a:r>
                  <a:rPr lang="tr-TR" sz="2800" dirty="0" smtClean="0"/>
                  <a:t> +e</a:t>
                </a:r>
              </a:p>
              <a:p>
                <a:pPr marL="0" indent="0">
                  <a:buNone/>
                </a:pPr>
                <a:endParaRPr lang="tr-TR" sz="28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9788" y="901337"/>
                <a:ext cx="10515600" cy="4959713"/>
              </a:xfrm>
              <a:blipFill>
                <a:blip r:embed="rId2"/>
                <a:stretch>
                  <a:fillRect t="-20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12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09451"/>
                <a:ext cx="10515600" cy="566751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ctr">
                  <a:buNone/>
                </a:pPr>
                <a:r>
                  <a:rPr lang="tr-TR" b="1" dirty="0" smtClean="0"/>
                  <a:t>Yardımcı yükseltgen maddeler</a:t>
                </a:r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  <a:r>
                  <a:rPr lang="tr-TR" b="1" dirty="0" smtClean="0"/>
                  <a:t>Sodyum </a:t>
                </a:r>
                <a:r>
                  <a:rPr lang="tr-TR" b="1" dirty="0" err="1" smtClean="0"/>
                  <a:t>bizmutat</a:t>
                </a:r>
                <a:r>
                  <a:rPr lang="tr-TR" b="1" dirty="0" smtClean="0"/>
                  <a:t> </a:t>
                </a:r>
                <a:r>
                  <a:rPr lang="tr-TR" dirty="0" smtClean="0"/>
                  <a:t>(</a:t>
                </a:r>
                <a:r>
                  <a:rPr lang="tr-TR" dirty="0"/>
                  <a:t>NaBiO</a:t>
                </a:r>
                <a:r>
                  <a:rPr lang="tr-TR" baseline="-25000" dirty="0"/>
                  <a:t>3 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:r>
                  <a:rPr lang="tr-TR" dirty="0" smtClean="0"/>
                  <a:t>NaBiO</a:t>
                </a:r>
                <a:r>
                  <a:rPr lang="tr-TR" baseline="-25000" dirty="0" smtClean="0"/>
                  <a:t>3 (k)</a:t>
                </a:r>
                <a:r>
                  <a:rPr lang="tr-TR" dirty="0" smtClean="0"/>
                  <a:t>+ 4H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 + 2e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 smtClean="0"/>
                  <a:t> </a:t>
                </a:r>
                <a:r>
                  <a:rPr lang="tr-TR" dirty="0" err="1" smtClean="0"/>
                  <a:t>BiO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 + </a:t>
                </a:r>
                <a:r>
                  <a:rPr lang="tr-TR" dirty="0" err="1" smtClean="0"/>
                  <a:t>Na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 + 2H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  <a:r>
                  <a:rPr lang="tr-TR" b="1" dirty="0" smtClean="0"/>
                  <a:t>Amonyum </a:t>
                </a:r>
                <a:r>
                  <a:rPr lang="tr-TR" b="1" dirty="0" err="1" smtClean="0"/>
                  <a:t>peroksidisülfat</a:t>
                </a:r>
                <a:r>
                  <a:rPr lang="tr-TR" b="1" dirty="0" smtClean="0"/>
                  <a:t> </a:t>
                </a:r>
                <a:r>
                  <a:rPr lang="tr-TR" dirty="0" smtClean="0"/>
                  <a:t>(</a:t>
                </a:r>
                <a:r>
                  <a:rPr lang="tr-TR" dirty="0"/>
                  <a:t>(</a:t>
                </a:r>
                <a:r>
                  <a:rPr lang="tr-TR" dirty="0" smtClean="0"/>
                  <a:t>NH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8</a:t>
                </a:r>
                <a:r>
                  <a:rPr lang="tr-TR" dirty="0" smtClean="0"/>
                  <a:t>)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Yarı reaksiyonu: </a:t>
                </a:r>
              </a:p>
              <a:p>
                <a:pPr marL="0" indent="0">
                  <a:buNone/>
                </a:pPr>
                <a:r>
                  <a:rPr lang="tr-TR" dirty="0" smtClean="0"/>
                  <a:t>2 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8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+ 2e </a:t>
                </a:r>
                <a14:m/>
                <a:r>
                  <a:rPr lang="tr-TR" dirty="0"/>
                  <a:t> 2 </a:t>
                </a:r>
                <a:r>
                  <a:rPr lang="tr-TR" dirty="0" smtClean="0"/>
                  <a:t>SO</a:t>
                </a:r>
                <a:r>
                  <a:rPr lang="tr-TR" baseline="-25000" dirty="0"/>
                  <a:t>4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r>
                  <a:rPr lang="tr-TR" dirty="0" smtClean="0"/>
                  <a:t>Uzaklaştırma;</a:t>
                </a:r>
              </a:p>
              <a:p>
                <a:pPr marL="0" indent="0">
                  <a:buNone/>
                </a:pPr>
                <a:r>
                  <a:rPr lang="tr-TR" dirty="0" smtClean="0"/>
                  <a:t>2 </a:t>
                </a:r>
                <a:r>
                  <a:rPr lang="tr-TR" dirty="0"/>
                  <a:t>S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  <a:r>
                  <a:rPr lang="tr-TR" baseline="-25000" dirty="0"/>
                  <a:t>8</a:t>
                </a:r>
                <a:r>
                  <a:rPr lang="tr-TR" baseline="30000" dirty="0"/>
                  <a:t>2-</a:t>
                </a:r>
                <a:r>
                  <a:rPr lang="tr-TR" dirty="0"/>
                  <a:t> + </a:t>
                </a:r>
                <a:r>
                  <a:rPr lang="tr-TR" dirty="0" smtClean="0"/>
                  <a:t>2H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14:m/>
                <a:r>
                  <a:rPr lang="tr-TR" dirty="0"/>
                  <a:t>2 SO</a:t>
                </a:r>
                <a:r>
                  <a:rPr lang="tr-TR" baseline="-25000" dirty="0"/>
                  <a:t>4</a:t>
                </a:r>
                <a:r>
                  <a:rPr lang="tr-TR" baseline="30000" dirty="0"/>
                  <a:t>2-</a:t>
                </a:r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  <a:r>
                  <a:rPr lang="tr-TR" b="1" dirty="0" smtClean="0"/>
                  <a:t>Sodyum peroksit</a:t>
                </a:r>
                <a:r>
                  <a:rPr lang="tr-TR" dirty="0" smtClean="0"/>
                  <a:t>(Na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),  </a:t>
                </a:r>
                <a:r>
                  <a:rPr lang="tr-TR" b="1" dirty="0" smtClean="0"/>
                  <a:t>Hidrojen peroksit</a:t>
                </a:r>
                <a:r>
                  <a:rPr lang="tr-TR" dirty="0" smtClean="0"/>
                  <a:t>(H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:r>
                  <a:rPr lang="tr-TR" dirty="0" smtClean="0"/>
                  <a:t>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2 </a:t>
                </a:r>
                <a:r>
                  <a:rPr lang="tr-TR" dirty="0" smtClean="0"/>
                  <a:t>+2H</a:t>
                </a:r>
                <a:r>
                  <a:rPr lang="tr-TR" baseline="30000" dirty="0"/>
                  <a:t>+</a:t>
                </a:r>
                <a:r>
                  <a:rPr lang="tr-TR" dirty="0"/>
                  <a:t> + 2e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 2H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	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 =  1,78 V</a:t>
                </a:r>
              </a:p>
              <a:p>
                <a:pPr marL="0" indent="0">
                  <a:buNone/>
                </a:pPr>
                <a:r>
                  <a:rPr lang="tr-TR" dirty="0"/>
                  <a:t>Uzaklaştırma;</a:t>
                </a:r>
              </a:p>
              <a:p>
                <a:pPr marL="0" indent="0">
                  <a:buNone/>
                </a:pPr>
                <a:r>
                  <a:rPr lang="tr-TR" dirty="0" smtClean="0"/>
                  <a:t>2H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2 </a:t>
                </a: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 </a:t>
                </a:r>
                <a:r>
                  <a:rPr lang="tr-TR" dirty="0" smtClean="0"/>
                  <a:t>2H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 +O</a:t>
                </a:r>
                <a:r>
                  <a:rPr lang="tr-TR" baseline="-25000" dirty="0" smtClean="0"/>
                  <a:t>2(g)</a:t>
                </a:r>
                <a:endParaRPr lang="tr-TR" dirty="0"/>
              </a:p>
              <a:p>
                <a:pPr marL="0" indent="0">
                  <a:buNone/>
                </a:pPr>
                <a:endParaRPr lang="tr-TR" baseline="-25000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09451"/>
                <a:ext cx="10515600" cy="5667512"/>
              </a:xfrm>
              <a:blipFill>
                <a:blip r:embed="rId2"/>
                <a:stretch>
                  <a:fillRect l="-1043" t="-226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88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6571"/>
                <a:ext cx="10515600" cy="5850392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 algn="ctr">
                  <a:buNone/>
                </a:pPr>
                <a:r>
                  <a:rPr lang="tr-TR" b="1" dirty="0" smtClean="0"/>
                  <a:t>Standart İndirgenlerin Uygulamaları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b="1" dirty="0"/>
                  <a:t>	</a:t>
                </a:r>
                <a:r>
                  <a:rPr lang="tr-TR" b="1" dirty="0" smtClean="0"/>
                  <a:t>Demir(II) çözeltileri</a:t>
                </a:r>
              </a:p>
              <a:p>
                <a:pPr marL="0" indent="0">
                  <a:buNone/>
                </a:pPr>
                <a:r>
                  <a:rPr lang="tr-TR" dirty="0" smtClean="0"/>
                  <a:t>    </a:t>
                </a:r>
                <a:r>
                  <a:rPr lang="tr-TR" dirty="0" err="1"/>
                  <a:t>Mohr</a:t>
                </a:r>
                <a:r>
                  <a:rPr lang="tr-TR" dirty="0"/>
                  <a:t> tuzu </a:t>
                </a:r>
                <a:r>
                  <a:rPr lang="tr-TR" dirty="0" smtClean="0"/>
                  <a:t> (Demir(II) amonyum sülfat) : Fe(NH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(SO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.6H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endParaRPr lang="tr-TR" b="1" dirty="0" smtClean="0"/>
              </a:p>
              <a:p>
                <a:pPr marL="0" indent="0">
                  <a:buNone/>
                </a:pPr>
                <a:r>
                  <a:rPr lang="tr-TR" dirty="0" smtClean="0"/>
                  <a:t>   </a:t>
                </a:r>
                <a:r>
                  <a:rPr lang="tr-TR" dirty="0" err="1" smtClean="0"/>
                  <a:t>Oesper</a:t>
                </a:r>
                <a:r>
                  <a:rPr lang="tr-TR" dirty="0" smtClean="0"/>
                  <a:t> tuzu(Demir(II)</a:t>
                </a:r>
                <a:r>
                  <a:rPr lang="tr-TR" dirty="0" err="1" smtClean="0"/>
                  <a:t>etilendiamin</a:t>
                </a:r>
                <a:r>
                  <a:rPr lang="tr-TR" dirty="0" smtClean="0"/>
                  <a:t> sülfat):FeC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(NH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(SO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)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.4H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</a:p>
              <a:p>
                <a:pPr marL="0" indent="0">
                  <a:buNone/>
                </a:pPr>
                <a:r>
                  <a:rPr lang="tr-TR" dirty="0" smtClean="0"/>
                  <a:t>Analiz edilecek çözeltiye Fe(II) çözeltisinin ilave edilir. Reaksiyona girmeyen kısmı K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7</a:t>
                </a:r>
                <a:r>
                  <a:rPr lang="tr-TR" dirty="0" smtClean="0"/>
                  <a:t> veya Ce(IV) çözeltisi ile geri titre edilir. </a:t>
                </a:r>
              </a:p>
              <a:p>
                <a:pPr marL="0" indent="0">
                  <a:buNone/>
                </a:pPr>
                <a:r>
                  <a:rPr lang="tr-TR" b="1" dirty="0" smtClean="0"/>
                  <a:t>	Sodyum </a:t>
                </a:r>
                <a:r>
                  <a:rPr lang="tr-TR" b="1" dirty="0" err="1" smtClean="0"/>
                  <a:t>Tiyosülfat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+2 S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</a:t>
                </a:r>
                <a14:m/>
                <a:r>
                  <a:rPr lang="tr-TR" dirty="0" smtClean="0"/>
                  <a:t>2I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S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6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Yarı reaksiyonu;</a:t>
                </a:r>
              </a:p>
              <a:p>
                <a:pPr marL="0" indent="0">
                  <a:buNone/>
                </a:pPr>
                <a:r>
                  <a:rPr lang="tr-TR" dirty="0" smtClean="0"/>
                  <a:t>2 </a:t>
                </a:r>
                <a:r>
                  <a:rPr lang="tr-TR" dirty="0"/>
                  <a:t>S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2-</a:t>
                </a:r>
                <a:r>
                  <a:rPr lang="tr-TR" dirty="0"/>
                  <a:t> </a:t>
                </a:r>
                <a:r>
                  <a:rPr lang="tr-TR" dirty="0" smtClean="0"/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 S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6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+2e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NaOCl</a:t>
                </a:r>
                <a:r>
                  <a:rPr lang="tr-TR" dirty="0" smtClean="0"/>
                  <a:t> tayini;</a:t>
                </a:r>
              </a:p>
              <a:p>
                <a:pPr marL="0" indent="0">
                  <a:buNone/>
                </a:pPr>
                <a:r>
                  <a:rPr lang="tr-TR" dirty="0" err="1" smtClean="0"/>
                  <a:t>OCl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+ 2I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+ 2H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 </a:t>
                </a:r>
                <a14:m/>
                <a:r>
                  <a:rPr lang="tr-TR" dirty="0" smtClean="0"/>
                  <a:t>Cl</a:t>
                </a:r>
                <a:r>
                  <a:rPr lang="tr-TR" baseline="30000" dirty="0" smtClean="0"/>
                  <a:t>- </a:t>
                </a:r>
                <a:r>
                  <a:rPr lang="tr-TR" dirty="0" smtClean="0"/>
                  <a:t>+I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+ 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 </a:t>
                </a:r>
              </a:p>
              <a:p>
                <a:pPr marL="0" indent="0">
                  <a:buNone/>
                </a:pPr>
                <a:r>
                  <a:rPr lang="tr-TR" dirty="0" smtClean="0"/>
                  <a:t>Açığa çıkan 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 err="1" smtClean="0"/>
                  <a:t>tiyosülfatla</a:t>
                </a:r>
                <a:r>
                  <a:rPr lang="tr-TR" dirty="0" smtClean="0"/>
                  <a:t> titre edilir.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I</a:t>
                </a:r>
                <a:r>
                  <a:rPr lang="tr-TR" baseline="-25000" dirty="0"/>
                  <a:t>2</a:t>
                </a:r>
                <a:r>
                  <a:rPr lang="tr-TR" dirty="0"/>
                  <a:t> +2 S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2-</a:t>
                </a:r>
                <a:r>
                  <a:rPr lang="tr-TR" dirty="0"/>
                  <a:t> </a:t>
                </a:r>
                <a:r>
                  <a:rPr lang="tr-TR" dirty="0" smtClean="0"/>
                  <a:t> </a:t>
                </a:r>
                <a14:m/>
                <a:r>
                  <a:rPr lang="tr-TR" dirty="0"/>
                  <a:t>2I</a:t>
                </a:r>
                <a:r>
                  <a:rPr lang="tr-TR" baseline="30000" dirty="0"/>
                  <a:t>-</a:t>
                </a:r>
                <a:r>
                  <a:rPr lang="tr-TR" dirty="0"/>
                  <a:t> + </a:t>
                </a:r>
                <a:r>
                  <a:rPr lang="tr-TR" dirty="0" smtClean="0"/>
                  <a:t>S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6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</a:t>
                </a:r>
              </a:p>
              <a:p>
                <a:pPr marL="0" indent="0">
                  <a:buNone/>
                </a:pPr>
                <a:r>
                  <a:rPr lang="tr-TR" dirty="0" smtClean="0"/>
                  <a:t>İndikatör : Nişasta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6571"/>
                <a:ext cx="10515600" cy="5850392"/>
              </a:xfrm>
              <a:blipFill>
                <a:blip r:embed="rId2"/>
                <a:stretch>
                  <a:fillRect l="-928" t="-239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50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754"/>
                <a:ext cx="10515600" cy="602020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tr-TR" dirty="0" smtClean="0"/>
                  <a:t>Tiyosülfat çözeltilerinin kararlılığı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Sodyum </a:t>
                </a:r>
                <a:r>
                  <a:rPr lang="tr-TR" dirty="0" err="1" smtClean="0"/>
                  <a:t>tiyosülfat</a:t>
                </a:r>
                <a:r>
                  <a:rPr lang="tr-TR" dirty="0" smtClean="0"/>
                  <a:t> havada oldukça kararlıdır. Ancak kuvvetli asidik ortamda parçalanır.</a:t>
                </a:r>
              </a:p>
              <a:p>
                <a:pPr marL="0" indent="0">
                  <a:buNone/>
                </a:pPr>
                <a:r>
                  <a:rPr lang="tr-TR" dirty="0" smtClean="0"/>
                  <a:t> </a:t>
                </a:r>
                <a:r>
                  <a:rPr lang="tr-TR" dirty="0"/>
                  <a:t>S</a:t>
                </a:r>
                <a:r>
                  <a:rPr lang="tr-TR" baseline="-25000" dirty="0"/>
                  <a:t>2</a:t>
                </a:r>
                <a:r>
                  <a:rPr lang="tr-TR" dirty="0"/>
                  <a:t>O</a:t>
                </a:r>
                <a:r>
                  <a:rPr lang="tr-TR" baseline="-25000" dirty="0"/>
                  <a:t>3</a:t>
                </a:r>
                <a:r>
                  <a:rPr lang="tr-TR" baseline="30000" dirty="0"/>
                  <a:t>2-</a:t>
                </a:r>
                <a:r>
                  <a:rPr lang="tr-TR" dirty="0"/>
                  <a:t> + </a:t>
                </a:r>
                <a:r>
                  <a:rPr lang="tr-TR" dirty="0" smtClean="0"/>
                  <a:t>H</a:t>
                </a:r>
                <a:r>
                  <a:rPr lang="tr-TR" baseline="30000" dirty="0" smtClean="0"/>
                  <a:t>+</a:t>
                </a:r>
                <a:r>
                  <a:rPr lang="tr-TR" dirty="0" smtClean="0"/>
                  <a:t> </a:t>
                </a:r>
                <a14:m>
                  <m:oMath xmlns:m="http://schemas.openxmlformats.org/officeDocument/2006/math" xmlns="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HSO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+S</a:t>
                </a:r>
                <a:r>
                  <a:rPr lang="tr-TR" baseline="-25000" dirty="0" smtClean="0"/>
                  <a:t>(k)</a:t>
                </a:r>
              </a:p>
              <a:p>
                <a:pPr marL="0" indent="0">
                  <a:buNone/>
                </a:pPr>
                <a:r>
                  <a:rPr lang="tr-TR" dirty="0" err="1"/>
                  <a:t>Tiyosülfat</a:t>
                </a:r>
                <a:r>
                  <a:rPr lang="tr-TR" dirty="0"/>
                  <a:t> </a:t>
                </a:r>
                <a:r>
                  <a:rPr lang="tr-TR" dirty="0" smtClean="0"/>
                  <a:t>çözeltilerinin ayarlanması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KIO</a:t>
                </a:r>
                <a:r>
                  <a:rPr lang="tr-TR" baseline="-25000" dirty="0" smtClean="0"/>
                  <a:t>3 </a:t>
                </a:r>
                <a:r>
                  <a:rPr lang="tr-TR" dirty="0" smtClean="0"/>
                  <a:t>ile ayarlanabilir</a:t>
                </a:r>
              </a:p>
              <a:p>
                <a:pPr marL="0" indent="0">
                  <a:buNone/>
                </a:pPr>
                <a:r>
                  <a:rPr lang="tr-TR" dirty="0" smtClean="0"/>
                  <a:t>IO</a:t>
                </a:r>
                <a:r>
                  <a:rPr lang="tr-TR" baseline="-25000" dirty="0" smtClean="0"/>
                  <a:t>3</a:t>
                </a:r>
                <a:r>
                  <a:rPr lang="tr-TR" baseline="30000" dirty="0" smtClean="0"/>
                  <a:t>- </a:t>
                </a:r>
                <a:r>
                  <a:rPr lang="tr-TR" dirty="0" smtClean="0"/>
                  <a:t>+5I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6H</a:t>
                </a:r>
                <a:r>
                  <a:rPr lang="tr-TR" baseline="30000" dirty="0"/>
                  <a:t>+</a:t>
                </a:r>
                <a14:m>
                  <m:oMath xmlns:m="http://schemas.openxmlformats.org/officeDocument/2006/math" xmlns="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⇄</m:t>
                    </m:r>
                    <m:r>
                      <a:rPr lang="tr-T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tr-TR" dirty="0" smtClean="0"/>
                  <a:t>I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/>
                  <a:t>+ H</a:t>
                </a:r>
                <a:r>
                  <a:rPr lang="tr-TR" baseline="-25000" dirty="0"/>
                  <a:t>2</a:t>
                </a:r>
                <a:r>
                  <a:rPr lang="tr-TR" dirty="0"/>
                  <a:t>O 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I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 +2 S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2-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>
                    <a:solidFill>
                      <a:prstClr val="black"/>
                    </a:solidFill>
                  </a:rPr>
                  <a:t>2I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-</a:t>
                </a:r>
                <a:r>
                  <a:rPr lang="tr-TR" dirty="0">
                    <a:solidFill>
                      <a:prstClr val="black"/>
                    </a:solidFill>
                  </a:rPr>
                  <a:t> + S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6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2-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tr-TR" dirty="0" smtClean="0"/>
                  <a:t>	</a:t>
                </a:r>
                <a:r>
                  <a:rPr lang="tr-TR" dirty="0" err="1" smtClean="0"/>
                  <a:t>Tiyosülfat</a:t>
                </a:r>
                <a:r>
                  <a:rPr lang="tr-TR" dirty="0" smtClean="0"/>
                  <a:t> ayarlanmasında kullanılan diğer </a:t>
                </a:r>
                <a:r>
                  <a:rPr lang="tr-TR" dirty="0" err="1" smtClean="0"/>
                  <a:t>primer</a:t>
                </a:r>
                <a:r>
                  <a:rPr lang="tr-TR" dirty="0" smtClean="0"/>
                  <a:t> standartlar; K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7</a:t>
                </a:r>
                <a:r>
                  <a:rPr lang="tr-TR" dirty="0" smtClean="0"/>
                  <a:t>, KBrO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, K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Fe(CN)</a:t>
                </a:r>
                <a:r>
                  <a:rPr lang="tr-TR" baseline="-25000" dirty="0" smtClean="0"/>
                  <a:t>6</a:t>
                </a:r>
                <a:r>
                  <a:rPr lang="tr-TR" dirty="0" smtClean="0"/>
                  <a:t>, Cu(k)</a:t>
                </a:r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754"/>
                <a:ext cx="10515600" cy="6020209"/>
              </a:xfrm>
              <a:blipFill>
                <a:blip r:embed="rId2"/>
                <a:stretch>
                  <a:fillRect l="-1217" t="-17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51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</a:pPr>
                <a:r>
                  <a:rPr lang="tr-TR" b="1" dirty="0" smtClean="0"/>
                  <a:t>Standart </a:t>
                </a:r>
                <a:r>
                  <a:rPr lang="tr-TR" b="1" dirty="0" err="1" smtClean="0"/>
                  <a:t>Yükseltgenlerin</a:t>
                </a:r>
                <a:r>
                  <a:rPr lang="tr-TR" b="1" dirty="0" smtClean="0"/>
                  <a:t> Uygulamaları</a:t>
                </a:r>
              </a:p>
              <a:p>
                <a:pPr marL="0" indent="0">
                  <a:buNone/>
                </a:pPr>
                <a:r>
                  <a:rPr lang="tr-TR" dirty="0" smtClean="0"/>
                  <a:t>En çok kullanılan </a:t>
                </a:r>
                <a:r>
                  <a:rPr lang="tr-TR" dirty="0" err="1" smtClean="0"/>
                  <a:t>yükseltgenler</a:t>
                </a:r>
                <a:r>
                  <a:rPr lang="tr-TR" dirty="0" smtClean="0"/>
                  <a:t> </a:t>
                </a:r>
                <a:r>
                  <a:rPr lang="tr-TR" dirty="0"/>
                  <a:t>KMnO</a:t>
                </a:r>
                <a:r>
                  <a:rPr lang="tr-TR" baseline="-25000" dirty="0"/>
                  <a:t>4</a:t>
                </a:r>
                <a:r>
                  <a:rPr lang="tr-TR" dirty="0"/>
                  <a:t>, KBrO</a:t>
                </a:r>
                <a:r>
                  <a:rPr lang="tr-TR" baseline="-25000" dirty="0"/>
                  <a:t>3</a:t>
                </a:r>
                <a:r>
                  <a:rPr lang="tr-TR" dirty="0"/>
                  <a:t>, Ce</a:t>
                </a:r>
                <a:r>
                  <a:rPr lang="tr-TR" baseline="30000" dirty="0"/>
                  <a:t>4+</a:t>
                </a:r>
                <a:r>
                  <a:rPr lang="tr-TR" dirty="0"/>
                  <a:t>,</a:t>
                </a:r>
                <a:r>
                  <a:rPr lang="tr-TR" baseline="30000" dirty="0"/>
                  <a:t> </a:t>
                </a:r>
                <a:r>
                  <a:rPr lang="tr-TR" dirty="0" smtClean="0"/>
                  <a:t>K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7 </a:t>
                </a:r>
                <a:r>
                  <a:rPr lang="tr-TR" dirty="0" smtClean="0"/>
                  <a:t>ve I</a:t>
                </a:r>
                <a:r>
                  <a:rPr lang="tr-TR" baseline="-25000" dirty="0" smtClean="0"/>
                  <a:t>2</a:t>
                </a:r>
                <a:endParaRPr lang="tr-TR" baseline="-25000" dirty="0"/>
              </a:p>
              <a:p>
                <a:r>
                  <a:rPr lang="tr-TR" dirty="0" smtClean="0"/>
                  <a:t>Kuvvetli </a:t>
                </a:r>
                <a:r>
                  <a:rPr lang="tr-TR" dirty="0" err="1" smtClean="0"/>
                  <a:t>Yükseltgenler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	KMnO</a:t>
                </a:r>
                <a:r>
                  <a:rPr lang="tr-TR" baseline="-25000" dirty="0" smtClean="0"/>
                  <a:t>4</a:t>
                </a:r>
                <a:r>
                  <a:rPr lang="tr-TR" dirty="0" smtClean="0"/>
                  <a:t>, KBrO</a:t>
                </a:r>
                <a:r>
                  <a:rPr lang="tr-TR" baseline="-25000" dirty="0" smtClean="0"/>
                  <a:t>3</a:t>
                </a:r>
                <a:r>
                  <a:rPr lang="tr-TR" dirty="0" smtClean="0"/>
                  <a:t>, Ce</a:t>
                </a:r>
                <a:r>
                  <a:rPr lang="tr-TR" baseline="30000" dirty="0" smtClean="0"/>
                  <a:t>4+</a:t>
                </a:r>
                <a:r>
                  <a:rPr lang="tr-TR" dirty="0" smtClean="0"/>
                  <a:t>,</a:t>
                </a:r>
                <a:r>
                  <a:rPr lang="tr-TR" baseline="30000" dirty="0" smtClean="0"/>
                  <a:t> </a:t>
                </a:r>
                <a:r>
                  <a:rPr lang="tr-TR" dirty="0" smtClean="0"/>
                  <a:t>K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Cr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</a:t>
                </a:r>
                <a:r>
                  <a:rPr lang="tr-TR" baseline="-25000" dirty="0" smtClean="0"/>
                  <a:t>7</a:t>
                </a:r>
              </a:p>
              <a:p>
                <a:pPr marL="0" indent="0">
                  <a:buNone/>
                </a:pPr>
                <a:r>
                  <a:rPr lang="tr-TR" b="1" dirty="0" smtClean="0"/>
                  <a:t>Potasyum permanganat ve seryum(IV)</a:t>
                </a:r>
              </a:p>
              <a:p>
                <a:pPr marL="0" indent="0">
                  <a:buNone/>
                </a:pPr>
                <a:r>
                  <a:rPr lang="tr-TR" dirty="0"/>
                  <a:t>	</a:t>
                </a:r>
                <a:r>
                  <a:rPr lang="tr-TR" dirty="0" smtClean="0"/>
                  <a:t>MnO</a:t>
                </a:r>
                <a:r>
                  <a:rPr lang="tr-TR" baseline="-25000" dirty="0" smtClean="0"/>
                  <a:t>4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şartlara bağlı olarak Mn(II), Mn(III), Mn(IV) ve Mn(VI) a indirgenebilir. Yarı reaksiyonları:</a:t>
                </a:r>
              </a:p>
              <a:p>
                <a:pPr marL="0" indent="0">
                  <a:buNone/>
                </a:pPr>
                <a:r>
                  <a:rPr lang="tr-TR" dirty="0" smtClean="0"/>
                  <a:t>0,1 M veya daha yüksek asidik ortamlarda; </a:t>
                </a:r>
              </a:p>
              <a:p>
                <a:pPr marL="0" indent="0">
                  <a:buNone/>
                </a:pPr>
                <a:r>
                  <a:rPr lang="tr-TR" dirty="0" smtClean="0"/>
                  <a:t>MnO</a:t>
                </a:r>
                <a:r>
                  <a:rPr lang="tr-TR" baseline="-25000" dirty="0" smtClean="0"/>
                  <a:t>4</a:t>
                </a:r>
                <a:r>
                  <a:rPr lang="tr-TR" baseline="30000" dirty="0" smtClean="0"/>
                  <a:t>-</a:t>
                </a:r>
                <a:r>
                  <a:rPr lang="tr-TR" dirty="0" smtClean="0"/>
                  <a:t>  + 8H</a:t>
                </a:r>
                <a:r>
                  <a:rPr lang="tr-TR" baseline="30000" dirty="0"/>
                  <a:t>+</a:t>
                </a:r>
                <a:r>
                  <a:rPr lang="tr-TR" dirty="0"/>
                  <a:t> + </a:t>
                </a:r>
                <a:r>
                  <a:rPr lang="tr-TR" dirty="0" smtClean="0"/>
                  <a:t>5e</a:t>
                </a: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Mn</a:t>
                </a:r>
                <a:r>
                  <a:rPr lang="tr-TR" baseline="30000" dirty="0" smtClean="0"/>
                  <a:t>2+</a:t>
                </a:r>
                <a:r>
                  <a:rPr lang="tr-TR" dirty="0" smtClean="0"/>
                  <a:t> + 4H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	E</a:t>
                </a:r>
                <a:r>
                  <a:rPr lang="tr-TR" baseline="30000" dirty="0" smtClean="0"/>
                  <a:t>0</a:t>
                </a:r>
                <a:r>
                  <a:rPr lang="tr-TR" dirty="0" smtClean="0"/>
                  <a:t>= 1,51V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smtClean="0"/>
                  <a:t>Zayıf asidik (</a:t>
                </a:r>
                <a:r>
                  <a:rPr lang="tr-TR" dirty="0" err="1" smtClean="0"/>
                  <a:t>pH</a:t>
                </a:r>
                <a:r>
                  <a:rPr lang="tr-TR" dirty="0" smtClean="0"/>
                  <a:t>=4), zayıf bazik veya </a:t>
                </a:r>
                <a:r>
                  <a:rPr lang="tr-TR" dirty="0" err="1" smtClean="0"/>
                  <a:t>nötral</a:t>
                </a:r>
                <a:r>
                  <a:rPr lang="tr-TR" dirty="0" smtClean="0"/>
                  <a:t> ortamlarda;</a:t>
                </a:r>
              </a:p>
              <a:p>
                <a:pPr marL="0" indent="0">
                  <a:buNone/>
                </a:pPr>
                <a:r>
                  <a:rPr lang="tr-TR" dirty="0"/>
                  <a:t>MnO</a:t>
                </a:r>
                <a:r>
                  <a:rPr lang="tr-TR" baseline="-25000" dirty="0"/>
                  <a:t>4</a:t>
                </a:r>
                <a:r>
                  <a:rPr lang="tr-TR" baseline="30000" dirty="0"/>
                  <a:t>-</a:t>
                </a:r>
                <a:r>
                  <a:rPr lang="tr-TR" dirty="0"/>
                  <a:t>  + 2</a:t>
                </a:r>
                <a:r>
                  <a:rPr lang="tr-TR" dirty="0" smtClean="0"/>
                  <a:t>H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O + 3e</a:t>
                </a: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MnO</a:t>
                </a:r>
                <a:r>
                  <a:rPr lang="tr-TR" baseline="-25000" dirty="0" smtClean="0"/>
                  <a:t>2</a:t>
                </a:r>
                <a:r>
                  <a:rPr lang="tr-TR" dirty="0" smtClean="0"/>
                  <a:t> </a:t>
                </a:r>
                <a:r>
                  <a:rPr lang="tr-TR" dirty="0"/>
                  <a:t>+ </a:t>
                </a:r>
                <a:r>
                  <a:rPr lang="tr-TR" dirty="0" smtClean="0"/>
                  <a:t>4OH</a:t>
                </a:r>
                <a:r>
                  <a:rPr lang="tr-TR" baseline="30000" dirty="0" smtClean="0"/>
                  <a:t>-</a:t>
                </a:r>
                <a:r>
                  <a:rPr lang="tr-TR" dirty="0"/>
                  <a:t>	E</a:t>
                </a:r>
                <a:r>
                  <a:rPr lang="tr-TR" baseline="30000" dirty="0"/>
                  <a:t>0</a:t>
                </a:r>
                <a:r>
                  <a:rPr lang="tr-TR" dirty="0"/>
                  <a:t>= </a:t>
                </a:r>
                <a:r>
                  <a:rPr lang="tr-TR" dirty="0" smtClean="0"/>
                  <a:t>1,70 V</a:t>
                </a:r>
              </a:p>
              <a:p>
                <a:pPr marL="0" indent="0">
                  <a:buNone/>
                </a:pPr>
                <a:r>
                  <a:rPr lang="tr-TR" dirty="0" smtClean="0"/>
                  <a:t>Kuvvetli bazik ortamlarda;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MnO</a:t>
                </a:r>
                <a:r>
                  <a:rPr lang="tr-TR" baseline="-25000" dirty="0"/>
                  <a:t>4</a:t>
                </a:r>
                <a:r>
                  <a:rPr lang="tr-TR" baseline="30000" dirty="0"/>
                  <a:t>-</a:t>
                </a:r>
                <a:r>
                  <a:rPr lang="tr-TR" dirty="0"/>
                  <a:t>  </a:t>
                </a:r>
                <a:r>
                  <a:rPr lang="tr-TR" dirty="0" smtClean="0"/>
                  <a:t>+ e</a:t>
                </a:r>
                <a:r>
                  <a:rPr lang="tr-TR" dirty="0" smtClean="0">
                    <a:ea typeface="Cambria Math" panose="02040503050406030204" pitchFamily="18" charset="0"/>
                  </a:rPr>
                  <a:t> </a:t>
                </a:r>
                <a14:m/>
                <a:r>
                  <a:rPr lang="tr-TR" dirty="0"/>
                  <a:t> </a:t>
                </a:r>
                <a:r>
                  <a:rPr lang="tr-TR" dirty="0" smtClean="0"/>
                  <a:t>MnO</a:t>
                </a:r>
                <a:r>
                  <a:rPr lang="tr-TR" baseline="-25000" dirty="0" smtClean="0"/>
                  <a:t>4</a:t>
                </a:r>
                <a:r>
                  <a:rPr lang="tr-TR" baseline="30000" dirty="0" smtClean="0"/>
                  <a:t>2-</a:t>
                </a:r>
                <a:r>
                  <a:rPr lang="tr-TR" dirty="0" smtClean="0"/>
                  <a:t> 	</a:t>
                </a:r>
                <a:r>
                  <a:rPr lang="tr-TR" dirty="0"/>
                  <a:t> E</a:t>
                </a:r>
                <a:r>
                  <a:rPr lang="tr-TR" baseline="30000" dirty="0"/>
                  <a:t>0</a:t>
                </a:r>
                <a:r>
                  <a:rPr lang="tr-TR" dirty="0"/>
                  <a:t>= </a:t>
                </a:r>
                <a:r>
                  <a:rPr lang="tr-TR" dirty="0" smtClean="0"/>
                  <a:t>0,56 </a:t>
                </a:r>
                <a:r>
                  <a:rPr lang="tr-TR" dirty="0"/>
                  <a:t>V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  <a:blipFill>
                <a:blip r:embed="rId2"/>
                <a:stretch>
                  <a:fillRect l="-1043" t="-2229" b="-53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81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	MnO</a:t>
                </a:r>
                <a:r>
                  <a:rPr lang="tr-TR" baseline="-25000" dirty="0" smtClean="0"/>
                  <a:t>4</a:t>
                </a:r>
                <a:r>
                  <a:rPr lang="tr-TR" baseline="30000" dirty="0" smtClean="0"/>
                  <a:t>- </a:t>
                </a:r>
                <a:r>
                  <a:rPr lang="tr-TR" dirty="0"/>
                  <a:t>ise Cl</a:t>
                </a:r>
                <a:r>
                  <a:rPr lang="tr-TR" baseline="30000" dirty="0"/>
                  <a:t>- </a:t>
                </a:r>
                <a:r>
                  <a:rPr lang="tr-TR" dirty="0"/>
                  <a:t>iyonlarını kolaylıkla yükseltger. Bu nedenle özel önlemler alınır.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Klorürlü </a:t>
                </a:r>
                <a:r>
                  <a:rPr lang="tr-TR" dirty="0">
                    <a:solidFill>
                      <a:prstClr val="black"/>
                    </a:solidFill>
                  </a:rPr>
                  <a:t>ortamda çalışabilmek için ortama </a:t>
                </a:r>
                <a:r>
                  <a:rPr lang="tr-TR" dirty="0" err="1">
                    <a:solidFill>
                      <a:prstClr val="black"/>
                    </a:solidFill>
                  </a:rPr>
                  <a:t>Zimmerman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err="1">
                    <a:solidFill>
                      <a:prstClr val="black"/>
                    </a:solidFill>
                  </a:rPr>
                  <a:t>Reinhard</a:t>
                </a:r>
                <a:r>
                  <a:rPr lang="tr-TR" dirty="0">
                    <a:solidFill>
                      <a:prstClr val="black"/>
                    </a:solidFill>
                  </a:rPr>
                  <a:t> çözeltisi eklenir. </a:t>
                </a:r>
                <a:r>
                  <a:rPr lang="tr-TR" dirty="0" err="1">
                    <a:solidFill>
                      <a:prstClr val="black"/>
                    </a:solidFill>
                  </a:rPr>
                  <a:t>Zimmermann-Reinhart</a:t>
                </a:r>
                <a:r>
                  <a:rPr lang="tr-TR" dirty="0">
                    <a:solidFill>
                      <a:prstClr val="black"/>
                    </a:solidFill>
                  </a:rPr>
                  <a:t> yöntemi denir. </a:t>
                </a:r>
                <a:r>
                  <a:rPr lang="tr-TR" dirty="0" err="1">
                    <a:solidFill>
                      <a:prstClr val="black"/>
                    </a:solidFill>
                  </a:rPr>
                  <a:t>Zimmerman-Reinhart</a:t>
                </a:r>
                <a:r>
                  <a:rPr lang="tr-TR" dirty="0">
                    <a:solidFill>
                      <a:prstClr val="black"/>
                    </a:solidFill>
                  </a:rPr>
                  <a:t> çözeltisi, litresinde 70 gram MnSO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.4H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O, 125 ml derişik 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 </a:t>
                </a:r>
                <a:r>
                  <a:rPr lang="tr-TR" dirty="0">
                    <a:solidFill>
                      <a:prstClr val="black"/>
                    </a:solidFill>
                  </a:rPr>
                  <a:t>ve 125 ml derişik 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dirty="0">
                    <a:solidFill>
                      <a:prstClr val="black"/>
                    </a:solidFill>
                  </a:rPr>
                  <a:t>PO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 bulunan bir çözeltidir.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4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tr-TR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MnO</m:t>
                        </m:r>
                      </m:e>
                      <m:sub>
                        <m:r>
                          <a:rPr lang="tr-T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tr-T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tr-TR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+ 2H</a:t>
                </a:r>
                <a:r>
                  <a:rPr lang="tr-TR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MnO</a:t>
                </a:r>
                <a:r>
                  <a:rPr lang="tr-TR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2(k)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+ 3O</a:t>
                </a:r>
                <a:r>
                  <a:rPr lang="tr-TR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+4OH</a:t>
                </a:r>
                <a:r>
                  <a:rPr lang="tr-TR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lvl="0" indent="0">
                  <a:buNone/>
                </a:pPr>
                <a:r>
                  <a:rPr lang="tr-TR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Bozunma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hızı yavaş olan reaksiyon ile suyu yükseltgediği için çok kararlı değildir.</a:t>
                </a:r>
                <a:endParaRPr lang="tr-TR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K </a:t>
                </a:r>
                <a:r>
                  <a:rPr lang="tr-TR" dirty="0">
                    <a:solidFill>
                      <a:prstClr val="black"/>
                    </a:solidFill>
                  </a:rPr>
                  <a:t>MnO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 ucuzdur. Renginden (mor) dolayı indikatöre ihtiyaç duymaz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.</a:t>
                </a:r>
              </a:p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 	</a:t>
                </a:r>
                <a:r>
                  <a:rPr lang="tr-TR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tr-TR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tr-TR" dirty="0">
                            <a:solidFill>
                              <a:prstClr val="black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MnO</m:t>
                        </m:r>
                      </m:e>
                      <m:sub>
                        <m:r>
                          <a:rPr lang="tr-T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tr-TR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tr-TR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+ 3Mn</a:t>
                </a:r>
                <a:r>
                  <a:rPr lang="tr-TR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+2H</a:t>
                </a:r>
                <a:r>
                  <a:rPr lang="tr-TR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</a:t>
                </a:r>
                <a14:m>
                  <m:oMath xmlns:m="http://schemas.openxmlformats.org/officeDocument/2006/math" xmlns="">
                    <m:r>
                      <a:rPr lang="tr-T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⇆</m:t>
                    </m:r>
                  </m:oMath>
                </a14:m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5MnO</a:t>
                </a:r>
                <a:r>
                  <a:rPr lang="tr-TR" baseline="-25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+ 4H</a:t>
                </a:r>
                <a:r>
                  <a:rPr lang="tr-TR" baseline="30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	</a:t>
                </a:r>
                <a:r>
                  <a:rPr lang="tr-TR" dirty="0">
                    <a:solidFill>
                      <a:prstClr val="black"/>
                    </a:solidFill>
                  </a:rPr>
                  <a:t>K= 1,0.10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47</a:t>
                </a:r>
              </a:p>
              <a:p>
                <a:pPr marL="0" lv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1074"/>
                <a:ext cx="10515600" cy="5745889"/>
              </a:xfrm>
              <a:blipFill>
                <a:blip r:embed="rId2"/>
                <a:stretch>
                  <a:fillRect l="-1217" t="-1805" r="-6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59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49086"/>
                <a:ext cx="10515600" cy="5327877"/>
              </a:xfrm>
            </p:spPr>
            <p:txBody>
              <a:bodyPr>
                <a:normAutofit fontScale="92500" lnSpcReduction="20000"/>
              </a:bodyPr>
              <a:lstStyle/>
              <a:p>
                <a:pPr marL="0" lvl="0" indent="0">
                  <a:buNone/>
                </a:pPr>
                <a:r>
                  <a:rPr lang="tr-TR" dirty="0" smtClean="0">
                    <a:solidFill>
                      <a:prstClr val="black"/>
                    </a:solidFill>
                  </a:rPr>
                  <a:t>	Ce</a:t>
                </a:r>
                <a:r>
                  <a:rPr lang="tr-TR" baseline="30000" dirty="0" smtClean="0">
                    <a:solidFill>
                      <a:prstClr val="black"/>
                    </a:solidFill>
                  </a:rPr>
                  <a:t>4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+ </a:t>
                </a:r>
                <a:r>
                  <a:rPr lang="tr-TR" dirty="0">
                    <a:solidFill>
                      <a:prstClr val="black"/>
                    </a:solidFill>
                  </a:rPr>
                  <a:t>+ e </a:t>
                </a:r>
                <a14:m/>
                <a:r>
                  <a:rPr lang="tr-TR" dirty="0">
                    <a:solidFill>
                      <a:prstClr val="black"/>
                    </a:solidFill>
                  </a:rPr>
                  <a:t> Ce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3+	</a:t>
                </a:r>
                <a:r>
                  <a:rPr lang="tr-TR" dirty="0">
                    <a:solidFill>
                      <a:prstClr val="black"/>
                    </a:solidFill>
                  </a:rPr>
                  <a:t> 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</a:t>
                </a:r>
                <a:r>
                  <a:rPr lang="tr-TR" dirty="0">
                    <a:solidFill>
                      <a:prstClr val="black"/>
                    </a:solidFill>
                  </a:rPr>
                  <a:t>=1,44 V	(1M 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)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  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(1M HClO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  </a:t>
                </a:r>
                <a:r>
                  <a:rPr lang="tr-TR" dirty="0">
                    <a:solidFill>
                      <a:prstClr val="black"/>
                    </a:solidFill>
                  </a:rPr>
                  <a:t> ortamında 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</a:t>
                </a:r>
                <a:r>
                  <a:rPr lang="tr-TR" dirty="0">
                    <a:solidFill>
                      <a:prstClr val="black"/>
                    </a:solidFill>
                  </a:rPr>
                  <a:t>=1,70 V ) 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(1M HNO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  </a:t>
                </a:r>
                <a:r>
                  <a:rPr lang="tr-TR" dirty="0">
                    <a:solidFill>
                      <a:prstClr val="black"/>
                    </a:solidFill>
                  </a:rPr>
                  <a:t> ortamında E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0</a:t>
                </a:r>
                <a:r>
                  <a:rPr lang="tr-TR" dirty="0">
                    <a:solidFill>
                      <a:prstClr val="black"/>
                    </a:solidFill>
                  </a:rPr>
                  <a:t>=1,61 V )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Ancak HClO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  </a:t>
                </a:r>
                <a:r>
                  <a:rPr lang="tr-TR" dirty="0">
                    <a:solidFill>
                      <a:prstClr val="black"/>
                    </a:solidFill>
                  </a:rPr>
                  <a:t> ve HNO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 </a:t>
                </a:r>
                <a:r>
                  <a:rPr lang="tr-TR" dirty="0">
                    <a:solidFill>
                      <a:prstClr val="black"/>
                    </a:solidFill>
                  </a:rPr>
                  <a:t>ortamında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kararsız, H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2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SO</a:t>
                </a:r>
                <a:r>
                  <a:rPr lang="tr-TR" baseline="-25000" dirty="0" smtClean="0">
                    <a:solidFill>
                      <a:prstClr val="black"/>
                    </a:solidFill>
                  </a:rPr>
                  <a:t>4 </a:t>
                </a:r>
                <a:r>
                  <a:rPr lang="tr-TR" dirty="0">
                    <a:solidFill>
                      <a:prstClr val="black"/>
                    </a:solidFill>
                  </a:rPr>
                  <a:t>ortamında 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kararlıdır</a:t>
                </a:r>
                <a:endParaRPr lang="tr-TR" dirty="0">
                  <a:solidFill>
                    <a:prstClr val="black"/>
                  </a:solidFill>
                </a:endParaRP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Ce(IV)   Cl</a:t>
                </a:r>
                <a:r>
                  <a:rPr lang="tr-TR" baseline="30000" dirty="0">
                    <a:solidFill>
                      <a:prstClr val="black"/>
                    </a:solidFill>
                  </a:rPr>
                  <a:t>- </a:t>
                </a:r>
                <a:r>
                  <a:rPr lang="tr-TR" dirty="0">
                    <a:solidFill>
                      <a:prstClr val="black"/>
                    </a:solidFill>
                  </a:rPr>
                  <a:t>iyonlarını yükseltgemediği için </a:t>
                </a:r>
                <a:r>
                  <a:rPr lang="tr-TR" dirty="0" err="1">
                    <a:solidFill>
                      <a:prstClr val="black"/>
                    </a:solidFill>
                  </a:rPr>
                  <a:t>HCl</a:t>
                </a:r>
                <a:r>
                  <a:rPr lang="tr-TR" dirty="0">
                    <a:solidFill>
                      <a:prstClr val="black"/>
                    </a:solidFill>
                  </a:rPr>
                  <a:t>  ortamında kullanılabilir.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KMnO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 ve Ce(IV) ile yapılan </a:t>
                </a:r>
                <a:r>
                  <a:rPr lang="tr-TR" dirty="0" err="1">
                    <a:solidFill>
                      <a:prstClr val="black"/>
                    </a:solidFill>
                  </a:rPr>
                  <a:t>titrasyonlarda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err="1">
                    <a:solidFill>
                      <a:prstClr val="black"/>
                    </a:solidFill>
                  </a:rPr>
                  <a:t>difenilamin</a:t>
                </a:r>
                <a:r>
                  <a:rPr lang="tr-TR" dirty="0">
                    <a:solidFill>
                      <a:prstClr val="black"/>
                    </a:solidFill>
                  </a:rPr>
                  <a:t> </a:t>
                </a:r>
                <a:r>
                  <a:rPr lang="tr-TR" dirty="0" err="1">
                    <a:solidFill>
                      <a:prstClr val="black"/>
                    </a:solidFill>
                  </a:rPr>
                  <a:t>sülfonik</a:t>
                </a:r>
                <a:r>
                  <a:rPr lang="tr-TR" dirty="0">
                    <a:solidFill>
                      <a:prstClr val="black"/>
                    </a:solidFill>
                  </a:rPr>
                  <a:t> asit veya 1,10-fenantrolindemir(II)  kullanılabilir.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Ce(IV) çözeltileri 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Ce(NO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</a:t>
                </a:r>
                <a:r>
                  <a:rPr lang="tr-TR" dirty="0">
                    <a:solidFill>
                      <a:prstClr val="black"/>
                    </a:solidFill>
                  </a:rPr>
                  <a:t>)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.2NH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NO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3 </a:t>
                </a:r>
                <a:r>
                  <a:rPr lang="tr-TR" dirty="0">
                    <a:solidFill>
                      <a:prstClr val="black"/>
                    </a:solidFill>
                  </a:rPr>
                  <a:t>dan tartım alınarak ayarlamadan kullanılabilir.</a:t>
                </a:r>
              </a:p>
              <a:p>
                <a:pPr marL="0" lvl="0" indent="0">
                  <a:buNone/>
                </a:pPr>
                <a:r>
                  <a:rPr lang="tr-TR" dirty="0">
                    <a:solidFill>
                      <a:prstClr val="black"/>
                    </a:solidFill>
                  </a:rPr>
                  <a:t>Ce(SO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)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.2(NH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)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.2H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2</a:t>
                </a:r>
                <a:r>
                  <a:rPr lang="tr-TR" dirty="0">
                    <a:solidFill>
                      <a:prstClr val="black"/>
                    </a:solidFill>
                  </a:rPr>
                  <a:t>O, Ce(OH)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, Ce(HSO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</a:t>
                </a:r>
                <a:r>
                  <a:rPr lang="tr-TR" dirty="0">
                    <a:solidFill>
                      <a:prstClr val="black"/>
                    </a:solidFill>
                  </a:rPr>
                  <a:t>)</a:t>
                </a:r>
                <a:r>
                  <a:rPr lang="tr-TR" baseline="-25000" dirty="0">
                    <a:solidFill>
                      <a:prstClr val="black"/>
                    </a:solidFill>
                  </a:rPr>
                  <a:t>4 </a:t>
                </a:r>
                <a:r>
                  <a:rPr lang="tr-TR" dirty="0">
                    <a:solidFill>
                      <a:prstClr val="black"/>
                    </a:solidFill>
                  </a:rPr>
                  <a:t>den hazırlanıp ayarlanarak kullanılabilir</a:t>
                </a:r>
                <a:r>
                  <a:rPr lang="tr-TR" dirty="0" smtClean="0">
                    <a:solidFill>
                      <a:prstClr val="black"/>
                    </a:solidFill>
                  </a:rPr>
                  <a:t>.</a:t>
                </a:r>
                <a:endParaRPr lang="tr-TR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49086"/>
                <a:ext cx="10515600" cy="5327877"/>
              </a:xfrm>
              <a:blipFill>
                <a:blip r:embed="rId2"/>
                <a:stretch>
                  <a:fillRect l="-1217" t="-2517" r="-10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1097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1163</TotalTime>
  <Words>284</Words>
  <Application>Microsoft Macintosh PowerPoint</Application>
  <PresentationFormat>Custom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KİM0220 Analitik Kimya II  Yükseltgenme İndirgenme Titrasyonlarının Uygulamaları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Kompleksleşme Reaksiyonları ve Titrasyonları</dc:title>
  <dc:creator>Windows Kullanıcısı</dc:creator>
  <cp:lastModifiedBy>ZEHRA YAZAN</cp:lastModifiedBy>
  <cp:revision>120</cp:revision>
  <dcterms:created xsi:type="dcterms:W3CDTF">2020-03-21T09:32:10Z</dcterms:created>
  <dcterms:modified xsi:type="dcterms:W3CDTF">2020-12-01T11:04:52Z</dcterms:modified>
</cp:coreProperties>
</file>