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6" r:id="rId4"/>
    <p:sldId id="277" r:id="rId5"/>
    <p:sldId id="278" r:id="rId6"/>
    <p:sldId id="279" r:id="rId7"/>
    <p:sldId id="280" r:id="rId8"/>
    <p:sldId id="281" r:id="rId9"/>
    <p:sldId id="282" r:id="rId10"/>
    <p:sldId id="283"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24962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228071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405145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420366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34086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291705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A36DC01-FD5C-47A1-B425-3CAE455D26F5}" type="datetimeFigureOut">
              <a:rPr lang="tr-TR" smtClean="0"/>
              <a:t>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142030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A36DC01-FD5C-47A1-B425-3CAE455D26F5}" type="datetimeFigureOut">
              <a:rPr lang="tr-TR" smtClean="0"/>
              <a:t>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9381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36DC01-FD5C-47A1-B425-3CAE455D26F5}" type="datetimeFigureOut">
              <a:rPr lang="tr-TR" smtClean="0"/>
              <a:t>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67346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162445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97921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6DC01-FD5C-47A1-B425-3CAE455D26F5}" type="datetimeFigureOut">
              <a:rPr lang="tr-TR" smtClean="0"/>
              <a:t>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063C2-DD0D-418C-B160-4932A9CCD035}" type="slidenum">
              <a:rPr lang="tr-TR" smtClean="0"/>
              <a:t>‹#›</a:t>
            </a:fld>
            <a:endParaRPr lang="tr-TR"/>
          </a:p>
        </p:txBody>
      </p:sp>
    </p:spTree>
    <p:extLst>
      <p:ext uri="{BB962C8B-B14F-4D97-AF65-F5344CB8AC3E}">
        <p14:creationId xmlns:p14="http://schemas.microsoft.com/office/powerpoint/2010/main" val="318407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KIRSAL ALTYAPI VE ÇEVRE</a:t>
            </a:r>
            <a:endParaRPr lang="tr-TR" dirty="0"/>
          </a:p>
        </p:txBody>
      </p:sp>
      <p:sp>
        <p:nvSpPr>
          <p:cNvPr id="3" name="Alt Başlık 2"/>
          <p:cNvSpPr>
            <a:spLocks noGrp="1"/>
          </p:cNvSpPr>
          <p:nvPr>
            <p:ph type="subTitle" idx="1"/>
          </p:nvPr>
        </p:nvSpPr>
        <p:spPr/>
        <p:txBody>
          <a:bodyPr>
            <a:normAutofit lnSpcReduction="10000"/>
          </a:bodyPr>
          <a:lstStyle/>
          <a:p>
            <a:r>
              <a:rPr lang="tr-TR" dirty="0" smtClean="0"/>
              <a:t>10. </a:t>
            </a:r>
            <a:r>
              <a:rPr lang="tr-TR" dirty="0" smtClean="0"/>
              <a:t>HAFTA</a:t>
            </a:r>
          </a:p>
          <a:p>
            <a:endParaRPr lang="tr-TR" dirty="0"/>
          </a:p>
          <a:p>
            <a:endParaRPr lang="tr-TR" dirty="0" smtClean="0"/>
          </a:p>
          <a:p>
            <a:r>
              <a:rPr lang="tr-TR" dirty="0" err="1" smtClean="0"/>
              <a:t>Doç.Dr</a:t>
            </a:r>
            <a:r>
              <a:rPr lang="tr-TR" dirty="0" smtClean="0"/>
              <a:t>. Havva Eylem POLAT</a:t>
            </a:r>
            <a:endParaRPr lang="tr-TR" dirty="0"/>
          </a:p>
        </p:txBody>
      </p:sp>
    </p:spTree>
    <p:extLst>
      <p:ext uri="{BB962C8B-B14F-4D97-AF65-F5344CB8AC3E}">
        <p14:creationId xmlns:p14="http://schemas.microsoft.com/office/powerpoint/2010/main" val="1122485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721217" y="1646238"/>
            <a:ext cx="9489583" cy="4525962"/>
          </a:xfrm>
        </p:spPr>
        <p:txBody>
          <a:bodyPr/>
          <a:lstStyle/>
          <a:p>
            <a:pPr algn="just" eaLnBrk="1" hangingPunct="1"/>
            <a:r>
              <a:rPr lang="tr-TR" altLang="tr-TR" b="1" dirty="0"/>
              <a:t>Tatlı ve tuzlu suların sınırları sahil şeritleridir. Bunun nedeni tatlı suların hidrolik potansiyelinden kaynaklanmaktadır. Su tablasındaki düşüş bu sınırın iç kısımlarına doğru ilerlemesine neden olur. Tatlı su, tuzlu su ile yer değiştirince bu durum  içme suyu kalitesinin azalmasına buda birçok insanın etkilenmesine neden olmaktadır. </a:t>
            </a:r>
          </a:p>
        </p:txBody>
      </p:sp>
      <p:sp>
        <p:nvSpPr>
          <p:cNvPr id="82947" name="Text Box 4"/>
          <p:cNvSpPr txBox="1">
            <a:spLocks noChangeArrowheads="1"/>
          </p:cNvSpPr>
          <p:nvPr/>
        </p:nvSpPr>
        <p:spPr bwMode="auto">
          <a:xfrm>
            <a:off x="1905000" y="762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t>İstenmeyen Tuz</a:t>
            </a:r>
          </a:p>
        </p:txBody>
      </p:sp>
    </p:spTree>
    <p:extLst>
      <p:ext uri="{BB962C8B-B14F-4D97-AF65-F5344CB8AC3E}">
        <p14:creationId xmlns:p14="http://schemas.microsoft.com/office/powerpoint/2010/main" val="15988275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p:txBody>
          <a:bodyPr/>
          <a:lstStyle/>
          <a:p>
            <a:pPr eaLnBrk="1" hangingPunct="1"/>
            <a:r>
              <a:rPr lang="tr-TR" altLang="tr-TR" b="1"/>
              <a:t>Toprak Tuzluluğu</a:t>
            </a:r>
          </a:p>
          <a:p>
            <a:pPr eaLnBrk="1" hangingPunct="1"/>
            <a:r>
              <a:rPr lang="tr-TR" altLang="tr-TR" b="1"/>
              <a:t>Toprak Özellikleri</a:t>
            </a:r>
          </a:p>
          <a:p>
            <a:pPr eaLnBrk="1" hangingPunct="1"/>
            <a:r>
              <a:rPr lang="tr-TR" altLang="tr-TR" b="1"/>
              <a:t>Tuzlu Yer Altı Suyu </a:t>
            </a:r>
          </a:p>
          <a:p>
            <a:pPr eaLnBrk="1" hangingPunct="1"/>
            <a:r>
              <a:rPr lang="tr-TR" altLang="tr-TR" b="1"/>
              <a:t>Tuzlu Drenaj Suyu</a:t>
            </a:r>
          </a:p>
          <a:p>
            <a:pPr eaLnBrk="1" hangingPunct="1"/>
            <a:r>
              <a:rPr lang="tr-TR" altLang="tr-TR" b="1"/>
              <a:t>İstenmeyen Tuzluluk</a:t>
            </a:r>
          </a:p>
        </p:txBody>
      </p:sp>
      <p:sp>
        <p:nvSpPr>
          <p:cNvPr id="74755" name="Rectangle 4"/>
          <p:cNvSpPr>
            <a:spLocks noChangeArrowheads="1"/>
          </p:cNvSpPr>
          <p:nvPr/>
        </p:nvSpPr>
        <p:spPr bwMode="auto">
          <a:xfrm>
            <a:off x="1524000" y="152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200" b="1">
                <a:solidFill>
                  <a:schemeClr val="tx2"/>
                </a:solidFill>
              </a:rPr>
              <a:t>Toprak Özellikleri ve Güvenlik Önlemleri</a:t>
            </a:r>
          </a:p>
        </p:txBody>
      </p:sp>
    </p:spTree>
    <p:extLst>
      <p:ext uri="{BB962C8B-B14F-4D97-AF65-F5344CB8AC3E}">
        <p14:creationId xmlns:p14="http://schemas.microsoft.com/office/powerpoint/2010/main" val="17281925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p:txBody>
          <a:bodyPr/>
          <a:lstStyle/>
          <a:p>
            <a:pPr algn="just" eaLnBrk="1" hangingPunct="1"/>
            <a:r>
              <a:rPr lang="tr-TR" altLang="tr-TR" b="1"/>
              <a:t>Sulu tarım alanlarındaki tuzluluk arazideki üretim kaybının temel nedenidir. Dikkatli bir idare tuzluluk oranını azaltıp ürün üzerine olan olumsuz etkisini minimuma indirir. Yönetim stratejileri arasında: yıkama, sulama metotlarını ve programlarını azaltmak, yüzey altı drenaj sistemi kurmak, toprak işleme tekniklerini değiştirmek, ürün desenini ayarlama ve toprak iyileştirme faaliyetlerini buna dahil etmek. </a:t>
            </a:r>
          </a:p>
        </p:txBody>
      </p:sp>
    </p:spTree>
    <p:extLst>
      <p:ext uri="{BB962C8B-B14F-4D97-AF65-F5344CB8AC3E}">
        <p14:creationId xmlns:p14="http://schemas.microsoft.com/office/powerpoint/2010/main" val="11803194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p:txBody>
          <a:bodyPr/>
          <a:lstStyle/>
          <a:p>
            <a:pPr eaLnBrk="1" hangingPunct="1"/>
            <a:r>
              <a:rPr lang="tr-TR" altLang="tr-TR" b="1" dirty="0"/>
              <a:t>Killi topraklarda durum çok ekstremdir. Buralarda </a:t>
            </a:r>
            <a:r>
              <a:rPr lang="tr-TR" altLang="tr-TR" b="1" dirty="0" err="1"/>
              <a:t>Na</a:t>
            </a:r>
            <a:r>
              <a:rPr lang="tr-TR" altLang="tr-TR" b="1" dirty="0"/>
              <a:t> </a:t>
            </a:r>
            <a:r>
              <a:rPr lang="tr-TR" altLang="tr-TR" b="1" dirty="0" smtClean="0"/>
              <a:t>(sodyum) un </a:t>
            </a:r>
            <a:r>
              <a:rPr lang="tr-TR" altLang="tr-TR" b="1" dirty="0"/>
              <a:t>varlığı toprak yapısını bozar. </a:t>
            </a:r>
          </a:p>
        </p:txBody>
      </p:sp>
    </p:spTree>
    <p:extLst>
      <p:ext uri="{BB962C8B-B14F-4D97-AF65-F5344CB8AC3E}">
        <p14:creationId xmlns:p14="http://schemas.microsoft.com/office/powerpoint/2010/main" val="14448027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981200" y="1646238"/>
            <a:ext cx="8229600" cy="4525962"/>
          </a:xfrm>
        </p:spPr>
        <p:txBody>
          <a:bodyPr/>
          <a:lstStyle/>
          <a:p>
            <a:pPr eaLnBrk="1" hangingPunct="1"/>
            <a:r>
              <a:rPr lang="tr-TR" altLang="tr-TR" b="1"/>
              <a:t>Yeraltı suyundaki tuzluluk artışı suyun yükselmesi ile ilgilidir. Uygun ve iyi tesis edilmiş drenaj ağı böyle etkileri azaltacaktır. </a:t>
            </a:r>
          </a:p>
        </p:txBody>
      </p:sp>
      <p:sp>
        <p:nvSpPr>
          <p:cNvPr id="77827" name="Text Box 4"/>
          <p:cNvSpPr txBox="1">
            <a:spLocks noChangeArrowheads="1"/>
          </p:cNvSpPr>
          <p:nvPr/>
        </p:nvSpPr>
        <p:spPr bwMode="auto">
          <a:xfrm>
            <a:off x="1905000" y="762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t>Tuzlu Yeraltı Suları</a:t>
            </a:r>
          </a:p>
        </p:txBody>
      </p:sp>
    </p:spTree>
    <p:extLst>
      <p:ext uri="{BB962C8B-B14F-4D97-AF65-F5344CB8AC3E}">
        <p14:creationId xmlns:p14="http://schemas.microsoft.com/office/powerpoint/2010/main" val="23270116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888641" y="1493838"/>
            <a:ext cx="10251583" cy="4525962"/>
          </a:xfrm>
        </p:spPr>
        <p:txBody>
          <a:bodyPr>
            <a:normAutofit/>
          </a:bodyPr>
          <a:lstStyle/>
          <a:p>
            <a:pPr algn="just" eaLnBrk="1" hangingPunct="1">
              <a:lnSpc>
                <a:spcPct val="80000"/>
              </a:lnSpc>
            </a:pPr>
            <a:r>
              <a:rPr lang="tr-TR" altLang="tr-TR" sz="2400" b="1"/>
              <a:t>Başlangıçta drenaj gerekli olmayabilir. Ancak doğal drenaj yetersiz ise gerekir. Düz bir topografya, düşük hidrolik gradyentli su tablalı alanlar tuzluluk açısından risklidir. Bu yerlerde toprağın düşük permeabiletisi nedeniyle derine sızma zordur.</a:t>
            </a:r>
          </a:p>
          <a:p>
            <a:pPr algn="just" eaLnBrk="1" hangingPunct="1">
              <a:lnSpc>
                <a:spcPct val="80000"/>
              </a:lnSpc>
            </a:pPr>
            <a:r>
              <a:rPr lang="tr-TR" altLang="tr-TR" sz="2400" b="1"/>
              <a:t>Yer altı sularının drenajı borulu drenler veya derin hendekler ile hem su tablası kontrol edilir hemde filtrasyon sağlanır. Böylece toprak profilindeki tuzlanma önlenir. Normalde bitki tüketiminden fazla uygulanan  su ve çözünebilen tuzlar drenaj suları ile uzaklaştırılır. Derine sızmanın olduğu alanlarda  yağışlı dönemlerde bile başarılı olabilir. Uygulanan sulama suyundan drenaj suyuna kadar çözünmüş madde konsantrasyonundaki artış önlenemeyebilir.  Tipik olarak drenaj suyundaki tuz konsantrasyonu sulama suyundan2 ila 10 kat daha  yüksektir. </a:t>
            </a:r>
          </a:p>
        </p:txBody>
      </p:sp>
      <p:sp>
        <p:nvSpPr>
          <p:cNvPr id="78851" name="Text Box 4"/>
          <p:cNvSpPr txBox="1">
            <a:spLocks noChangeArrowheads="1"/>
          </p:cNvSpPr>
          <p:nvPr/>
        </p:nvSpPr>
        <p:spPr bwMode="auto">
          <a:xfrm>
            <a:off x="1905000" y="731838"/>
            <a:ext cx="7924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tr-TR" altLang="tr-TR" sz="3200" b="1"/>
              <a:t>Tuzlu Drenaj Suyu</a:t>
            </a:r>
          </a:p>
        </p:txBody>
      </p:sp>
    </p:spTree>
    <p:extLst>
      <p:ext uri="{BB962C8B-B14F-4D97-AF65-F5344CB8AC3E}">
        <p14:creationId xmlns:p14="http://schemas.microsoft.com/office/powerpoint/2010/main" val="2775295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p:txBody>
          <a:bodyPr/>
          <a:lstStyle/>
          <a:p>
            <a:pPr algn="just" eaLnBrk="1" hangingPunct="1"/>
            <a:r>
              <a:rPr lang="tr-TR" altLang="tr-TR" b="1" dirty="0"/>
              <a:t>Drenaj sularındaki çözünmüş maddelerin miktarını iyi bir sulama yaparak azaltırız ama bu sulama giderek kaliteyi olumsuz etkiler. Tuzların güvenli olarak uzaklaştırılmasında birinci yol denize kanallar yardımı ile iletmek. Kanallar, nehir sularının kalitesi tehlikede ise kullanılmalıdır. Veya buharlaşma gölleri gibi alanlar tesis edilerek olumsuz etkiler buralarda toplanabilir. </a:t>
            </a:r>
          </a:p>
        </p:txBody>
      </p:sp>
    </p:spTree>
    <p:extLst>
      <p:ext uri="{BB962C8B-B14F-4D97-AF65-F5344CB8AC3E}">
        <p14:creationId xmlns:p14="http://schemas.microsoft.com/office/powerpoint/2010/main" val="13191181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tr-TR" altLang="tr-TR" smtClean="0"/>
              <a:t>Buharlaştırma Havuzları</a:t>
            </a:r>
          </a:p>
        </p:txBody>
      </p:sp>
      <p:pic>
        <p:nvPicPr>
          <p:cNvPr id="80899" name="Picture 5" descr="f2007II 05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76576" y="1600201"/>
            <a:ext cx="60372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250831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tr-TR" altLang="tr-TR" sz="4000"/>
              <a:t>Yol Kenarları Ağaçlandırma Çalışmaları</a:t>
            </a:r>
          </a:p>
        </p:txBody>
      </p:sp>
      <p:pic>
        <p:nvPicPr>
          <p:cNvPr id="81923" name="Picture 4" descr="DSC0124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76576" y="1600201"/>
            <a:ext cx="60372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85848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350</Words>
  <Application>Microsoft Office PowerPoint</Application>
  <PresentationFormat>Geniş ekran</PresentationFormat>
  <Paragraphs>23</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KIRSAL ALTYAPI VE ÇEVRE</vt:lpstr>
      <vt:lpstr>PowerPoint Sunusu</vt:lpstr>
      <vt:lpstr>PowerPoint Sunusu</vt:lpstr>
      <vt:lpstr>PowerPoint Sunusu</vt:lpstr>
      <vt:lpstr>PowerPoint Sunusu</vt:lpstr>
      <vt:lpstr>PowerPoint Sunusu</vt:lpstr>
      <vt:lpstr>PowerPoint Sunusu</vt:lpstr>
      <vt:lpstr>Buharlaştırma Havuzları</vt:lpstr>
      <vt:lpstr>Yol Kenarları Ağaçlandırma Çalışmaları</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KIRSAL ALTYAPI VE ÇEVRE</dc:title>
  <dc:creator>user</dc:creator>
  <cp:lastModifiedBy>user</cp:lastModifiedBy>
  <cp:revision>2</cp:revision>
  <dcterms:created xsi:type="dcterms:W3CDTF">2020-12-03T12:02:31Z</dcterms:created>
  <dcterms:modified xsi:type="dcterms:W3CDTF">2020-12-03T12:04:19Z</dcterms:modified>
</cp:coreProperties>
</file>