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24962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228071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405145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420366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34086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291705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A36DC01-FD5C-47A1-B425-3CAE455D26F5}"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142030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A36DC01-FD5C-47A1-B425-3CAE455D26F5}"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938153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A36DC01-FD5C-47A1-B425-3CAE455D26F5}"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67346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162445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97921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6DC01-FD5C-47A1-B425-3CAE455D26F5}"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063C2-DD0D-418C-B160-4932A9CCD035}" type="slidenum">
              <a:rPr lang="tr-TR" smtClean="0"/>
              <a:t>‹#›</a:t>
            </a:fld>
            <a:endParaRPr lang="tr-TR"/>
          </a:p>
        </p:txBody>
      </p:sp>
    </p:spTree>
    <p:extLst>
      <p:ext uri="{BB962C8B-B14F-4D97-AF65-F5344CB8AC3E}">
        <p14:creationId xmlns:p14="http://schemas.microsoft.com/office/powerpoint/2010/main" val="3184078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p:txBody>
          <a:bodyPr>
            <a:normAutofit lnSpcReduction="10000"/>
          </a:bodyPr>
          <a:lstStyle/>
          <a:p>
            <a:r>
              <a:rPr lang="tr-TR" dirty="0"/>
              <a:t>9</a:t>
            </a:r>
            <a:r>
              <a:rPr lang="tr-TR" dirty="0" smtClean="0"/>
              <a:t>. </a:t>
            </a:r>
            <a:r>
              <a:rPr lang="tr-TR" dirty="0" smtClean="0"/>
              <a:t>HAFTA</a:t>
            </a:r>
          </a:p>
          <a:p>
            <a:endParaRPr lang="tr-TR" dirty="0"/>
          </a:p>
          <a:p>
            <a:endParaRPr lang="tr-TR" dirty="0" smtClean="0"/>
          </a:p>
          <a:p>
            <a:r>
              <a:rPr lang="tr-TR" dirty="0" err="1" smtClean="0"/>
              <a:t>Doç.Dr</a:t>
            </a:r>
            <a:r>
              <a:rPr lang="tr-TR" dirty="0" smtClean="0"/>
              <a:t>. Havva Eylem POLAT</a:t>
            </a:r>
            <a:endParaRPr lang="tr-TR" dirty="0"/>
          </a:p>
        </p:txBody>
      </p:sp>
    </p:spTree>
    <p:extLst>
      <p:ext uri="{BB962C8B-B14F-4D97-AF65-F5344CB8AC3E}">
        <p14:creationId xmlns:p14="http://schemas.microsoft.com/office/powerpoint/2010/main" val="1122485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p:txBody>
          <a:bodyPr/>
          <a:lstStyle/>
          <a:p>
            <a:pPr algn="just" eaLnBrk="1" hangingPunct="1"/>
            <a:r>
              <a:rPr lang="tr-TR" altLang="tr-TR" b="1"/>
              <a:t>Su tablasındaki azalma yağışlı mevsimler gelene kadar potansiyel yer altı su kaynaklarının yenilenmesi açısından faydalıdır. Su tablasının alçalması sulama şebekeleri ile yükselmiş olan taban suyunun düşmesiyle tarımsal yönden faydalı olur. Su tablasındaki düşüşün olumsuz etkilerinde biri de tuz birikimlerinin olmasıdır. </a:t>
            </a:r>
          </a:p>
        </p:txBody>
      </p:sp>
      <p:sp>
        <p:nvSpPr>
          <p:cNvPr id="65539"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Alçak Su Tablası</a:t>
            </a:r>
          </a:p>
        </p:txBody>
      </p:sp>
    </p:spTree>
    <p:extLst>
      <p:ext uri="{BB962C8B-B14F-4D97-AF65-F5344CB8AC3E}">
        <p14:creationId xmlns:p14="http://schemas.microsoft.com/office/powerpoint/2010/main" val="99503968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p:txBody>
          <a:bodyPr/>
          <a:lstStyle/>
          <a:p>
            <a:pPr algn="just" eaLnBrk="1" hangingPunct="1">
              <a:lnSpc>
                <a:spcPct val="80000"/>
              </a:lnSpc>
            </a:pPr>
            <a:r>
              <a:rPr lang="tr-TR" altLang="tr-TR" sz="2400" b="1"/>
              <a:t>Uzun vadede sulama şebekelerinde en sık karşılaşılan sorunlardan biriside su  tablasındaki yükselmedir. Bu olaya waterlogging denir. Sulama etkinliğindeki düşüşün başlıca nedeni budur Yüksek su tablası toprağın işlenmesini de zorlaştırır. İyi bir sulama yönetimi kısa sürede sulama isteklerini karşılayabilir; ve derine sızmayı da önleyerek sulama etkinliğini artırır. Hem de yer altı suyunu yükseltmez. Drenaj sorunları kısmen çözse de drene edilen suların kalitesi düşük olacağından bu sefer de yeni bir sorun ortaya çıkacaktır. İyi bir sulama yönetimi geliştirmek, geçirgenliği yüksek alanlarda kanallar açarak derine sızmayı önlemek ve sulama yapılarında israfı azaltıcı önlemler almak sayılabilecek tedbirlerden bir kısmıdır. </a:t>
            </a:r>
          </a:p>
        </p:txBody>
      </p:sp>
      <p:sp>
        <p:nvSpPr>
          <p:cNvPr id="66563"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Yüksek Su Tablası</a:t>
            </a:r>
          </a:p>
        </p:txBody>
      </p:sp>
    </p:spTree>
    <p:extLst>
      <p:ext uri="{BB962C8B-B14F-4D97-AF65-F5344CB8AC3E}">
        <p14:creationId xmlns:p14="http://schemas.microsoft.com/office/powerpoint/2010/main" val="14394347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p:txBody>
          <a:bodyPr/>
          <a:lstStyle/>
          <a:p>
            <a:pPr algn="just" eaLnBrk="1" hangingPunct="1"/>
            <a:r>
              <a:rPr lang="tr-TR" altLang="tr-TR" b="1"/>
              <a:t>Çözünen Kirleticilerin Dağılımı</a:t>
            </a:r>
          </a:p>
          <a:p>
            <a:pPr algn="just" eaLnBrk="1" hangingPunct="1"/>
            <a:r>
              <a:rPr lang="tr-TR" altLang="tr-TR" b="1"/>
              <a:t>Zehirli Maddeler</a:t>
            </a:r>
          </a:p>
          <a:p>
            <a:pPr algn="just" eaLnBrk="1" hangingPunct="1"/>
            <a:r>
              <a:rPr lang="tr-TR" altLang="tr-TR" b="1"/>
              <a:t>Tarımsal Kirlilik</a:t>
            </a:r>
          </a:p>
          <a:p>
            <a:pPr algn="just" eaLnBrk="1" hangingPunct="1"/>
            <a:r>
              <a:rPr lang="tr-TR" altLang="tr-TR" b="1"/>
              <a:t>Anaerobik Etkiler</a:t>
            </a:r>
          </a:p>
          <a:p>
            <a:pPr algn="just" eaLnBrk="1" hangingPunct="1"/>
            <a:r>
              <a:rPr lang="tr-TR" altLang="tr-TR" b="1"/>
              <a:t>Gaz Emisyonu</a:t>
            </a:r>
          </a:p>
        </p:txBody>
      </p:sp>
      <p:sp>
        <p:nvSpPr>
          <p:cNvPr id="67587" name="Rectangle 4"/>
          <p:cNvSpPr>
            <a:spLocks noChangeArrowheads="1"/>
          </p:cNvSpPr>
          <p:nvPr/>
        </p:nvSpPr>
        <p:spPr bwMode="auto">
          <a:xfrm>
            <a:off x="1524000" y="152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b="1">
                <a:solidFill>
                  <a:schemeClr val="tx2"/>
                </a:solidFill>
              </a:rPr>
              <a:t>Su ve Hava Kalitesi</a:t>
            </a:r>
          </a:p>
        </p:txBody>
      </p:sp>
    </p:spTree>
    <p:extLst>
      <p:ext uri="{BB962C8B-B14F-4D97-AF65-F5344CB8AC3E}">
        <p14:creationId xmlns:p14="http://schemas.microsoft.com/office/powerpoint/2010/main" val="122534653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p:txBody>
          <a:bodyPr/>
          <a:lstStyle/>
          <a:p>
            <a:pPr algn="just" eaLnBrk="1" hangingPunct="1">
              <a:lnSpc>
                <a:spcPct val="90000"/>
              </a:lnSpc>
            </a:pPr>
            <a:r>
              <a:rPr lang="tr-TR" altLang="tr-TR" b="1"/>
              <a:t>Hidrolojik dengenin değişimi sulama planlarına bağlanmaktadır. Sulama planları çevrenin kirlenmiş sulara tahammül etme kapasitesini azaltmaktadır. Özellikle endüstriyel sular, sulamadan gelen drenaj sular, kırsal alanlardan gelen atık sular gibi noktasal kirletici kaynaklar ile yer altı sularına sızan zirai-kimyasallar, ve toprak erozyonu gibi noktasal olmayan kirletici kaynaklar düşük akışlarda kirlilik konsantrasyonun artmasına neden olur. </a:t>
            </a:r>
          </a:p>
        </p:txBody>
      </p:sp>
      <p:sp>
        <p:nvSpPr>
          <p:cNvPr id="68611" name="Text Box 4"/>
          <p:cNvSpPr txBox="1">
            <a:spLocks noChangeArrowheads="1"/>
          </p:cNvSpPr>
          <p:nvPr/>
        </p:nvSpPr>
        <p:spPr bwMode="auto">
          <a:xfrm>
            <a:off x="1905000" y="688976"/>
            <a:ext cx="79248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tr-TR" altLang="tr-TR" sz="3200" b="1"/>
              <a:t>Çözünen Kirleticilerin Dağılımı</a:t>
            </a:r>
          </a:p>
        </p:txBody>
      </p:sp>
    </p:spTree>
    <p:extLst>
      <p:ext uri="{BB962C8B-B14F-4D97-AF65-F5344CB8AC3E}">
        <p14:creationId xmlns:p14="http://schemas.microsoft.com/office/powerpoint/2010/main" val="372712241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p:txBody>
          <a:bodyPr/>
          <a:lstStyle/>
          <a:p>
            <a:pPr algn="just" eaLnBrk="1" hangingPunct="1"/>
            <a:r>
              <a:rPr lang="tr-TR" altLang="tr-TR" b="1"/>
              <a:t>Çözünmüş tuzlar, zehirli yükseklikte konsantrasyonda olabilirler Kalıcı kimyasallar ( Çözülerek ayrışmazlar) sulu sistemler için tehlikelidir. Toprak partiküllerine işler ve erozyonla başka yerlere taşınır. Organochlorine böcek öldürücü ilaçlar (DDT), dieldrin  ve endosulfan  özellikle sulu sistemlerde tehlikeli olur ve hızla besin zincirine geçer. </a:t>
            </a:r>
          </a:p>
        </p:txBody>
      </p:sp>
      <p:sp>
        <p:nvSpPr>
          <p:cNvPr id="69635"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Zehirli Maddeler</a:t>
            </a:r>
          </a:p>
        </p:txBody>
      </p:sp>
    </p:spTree>
    <p:extLst>
      <p:ext uri="{BB962C8B-B14F-4D97-AF65-F5344CB8AC3E}">
        <p14:creationId xmlns:p14="http://schemas.microsoft.com/office/powerpoint/2010/main" val="93237706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p:txBody>
          <a:bodyPr/>
          <a:lstStyle/>
          <a:p>
            <a:pPr algn="just" eaLnBrk="1" hangingPunct="1">
              <a:lnSpc>
                <a:spcPct val="80000"/>
              </a:lnSpc>
            </a:pPr>
            <a:r>
              <a:rPr lang="tr-TR" altLang="tr-TR" b="1" dirty="0"/>
              <a:t>Kimyasallar zirai üretimde çok yararlı olmasına rağmen yanlış kullanıldığı takdirde ters etkisi çok daha büyüktür. Özellikle </a:t>
            </a:r>
            <a:r>
              <a:rPr lang="tr-TR" altLang="tr-TR" b="1" dirty="0" smtClean="0"/>
              <a:t>alüminyum</a:t>
            </a:r>
            <a:r>
              <a:rPr lang="tr-TR" altLang="tr-TR" b="1" dirty="0"/>
              <a:t>, arsenik, berilyum, nikel, kalay, krom, kadmiyum, antimon toprağa karıştığında çok zararlıdır. Ancak bitki besini olan kobalt, demir, manganez, çinko özel bir konudur ve yerel bilgiyi gerektirir. Ürünlerin endüstriyel işlenmesi ya ad tarımsal girdi hazırlığı </a:t>
            </a:r>
            <a:r>
              <a:rPr lang="tr-TR" altLang="tr-TR" b="1" dirty="0" err="1"/>
              <a:t>toksik</a:t>
            </a:r>
            <a:r>
              <a:rPr lang="tr-TR" altLang="tr-TR" b="1" dirty="0"/>
              <a:t> maddeleri içerebilir ya da oluşturabilir. Bunların uygun bir şekilde uzaklaştırılması </a:t>
            </a:r>
            <a:r>
              <a:rPr lang="tr-TR" altLang="tr-TR" b="1" dirty="0" err="1"/>
              <a:t>ÇED’in</a:t>
            </a:r>
            <a:r>
              <a:rPr lang="tr-TR" altLang="tr-TR" b="1" dirty="0"/>
              <a:t> konusudur. </a:t>
            </a:r>
          </a:p>
        </p:txBody>
      </p:sp>
    </p:spTree>
    <p:extLst>
      <p:ext uri="{BB962C8B-B14F-4D97-AF65-F5344CB8AC3E}">
        <p14:creationId xmlns:p14="http://schemas.microsoft.com/office/powerpoint/2010/main" val="272727087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p:txBody>
          <a:bodyPr/>
          <a:lstStyle/>
          <a:p>
            <a:pPr algn="just" eaLnBrk="1" hangingPunct="1">
              <a:lnSpc>
                <a:spcPct val="90000"/>
              </a:lnSpc>
            </a:pPr>
            <a:r>
              <a:rPr lang="tr-TR" altLang="tr-TR" sz="2600" b="1"/>
              <a:t>Verimli bir tarım için yüksek bitki besin seviyesi zorunludur. Bununla beraber doğal ve kimyasal gübre kullanımı aşırı bir bitki besin maddesi yüklemesi yapar ki bu durum su kaynakları ve sağlık açısından sorunlar yaratır. İçme suyundaki yüksek seviyedeki azot küçük çocuklarda sağlık sorununa neden olur. Yüksek seviyedeki bitki besin maddesi bazı su yaşamlarına zehir etkisi yapar. Alglerin hızla artmasını sağlar. Algler sudaki O2 oranını azaltarak balıkların boğulmasına neden olur. Tabiî ki diğer su yaşamalarını da etkiler. Temiz sularlar fotosentezi artırıcı etki yaparlar </a:t>
            </a:r>
          </a:p>
        </p:txBody>
      </p:sp>
      <p:sp>
        <p:nvSpPr>
          <p:cNvPr id="71683" name="Text Box 4"/>
          <p:cNvSpPr txBox="1">
            <a:spLocks noChangeArrowheads="1"/>
          </p:cNvSpPr>
          <p:nvPr/>
        </p:nvSpPr>
        <p:spPr bwMode="auto">
          <a:xfrm>
            <a:off x="1905000" y="688976"/>
            <a:ext cx="7924800"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pPr>
            <a:r>
              <a:rPr lang="tr-TR" altLang="tr-TR" sz="3200" b="1"/>
              <a:t>Zirai Kimyevi Kirlilik</a:t>
            </a:r>
          </a:p>
        </p:txBody>
      </p:sp>
    </p:spTree>
    <p:extLst>
      <p:ext uri="{BB962C8B-B14F-4D97-AF65-F5344CB8AC3E}">
        <p14:creationId xmlns:p14="http://schemas.microsoft.com/office/powerpoint/2010/main" val="38305955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1981200" y="1646238"/>
            <a:ext cx="8229600" cy="4525962"/>
          </a:xfrm>
        </p:spPr>
        <p:txBody>
          <a:bodyPr/>
          <a:lstStyle/>
          <a:p>
            <a:pPr algn="just" eaLnBrk="1" hangingPunct="1">
              <a:lnSpc>
                <a:spcPct val="90000"/>
              </a:lnSpc>
            </a:pPr>
            <a:r>
              <a:rPr lang="tr-TR" altLang="tr-TR" b="1" dirty="0"/>
              <a:t>Su kaynaklarındaki birçok anaerobik durum yüksek miktardaki bitki besin maddelerinden kaynaklanır. Böylece </a:t>
            </a:r>
            <a:r>
              <a:rPr lang="tr-TR" altLang="tr-TR" b="1" dirty="0" err="1" smtClean="0"/>
              <a:t>ötrofikasyon</a:t>
            </a:r>
            <a:r>
              <a:rPr lang="tr-TR" altLang="tr-TR" b="1" dirty="0" smtClean="0"/>
              <a:t> </a:t>
            </a:r>
            <a:r>
              <a:rPr lang="tr-TR" altLang="tr-TR" b="1" dirty="0"/>
              <a:t>meydana gelir. Rezervuardaki anaerobik durumlar suyun daha derinlerinde oksijenin az olduğu ve organik materyalin çökeldiği yerlerde oluşur. Rezervuarlar organik maddelerden temizlenmeli ve baraj dolmadan anaerobik etkiler sınırlandırılmalıdır. </a:t>
            </a:r>
          </a:p>
        </p:txBody>
      </p:sp>
      <p:sp>
        <p:nvSpPr>
          <p:cNvPr id="72707" name="Text Box 4"/>
          <p:cNvSpPr txBox="1">
            <a:spLocks noChangeArrowheads="1"/>
          </p:cNvSpPr>
          <p:nvPr/>
        </p:nvSpPr>
        <p:spPr bwMode="auto">
          <a:xfrm>
            <a:off x="1905000" y="685800"/>
            <a:ext cx="792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pPr>
            <a:r>
              <a:rPr lang="tr-TR" altLang="tr-TR" sz="3200" b="1" dirty="0" smtClean="0"/>
              <a:t>anaerobik </a:t>
            </a:r>
            <a:r>
              <a:rPr lang="tr-TR" altLang="tr-TR" sz="3200" b="1" dirty="0"/>
              <a:t>Etkiler</a:t>
            </a:r>
          </a:p>
        </p:txBody>
      </p:sp>
    </p:spTree>
    <p:extLst>
      <p:ext uri="{BB962C8B-B14F-4D97-AF65-F5344CB8AC3E}">
        <p14:creationId xmlns:p14="http://schemas.microsoft.com/office/powerpoint/2010/main" val="346699768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1"/>
          </p:nvPr>
        </p:nvSpPr>
        <p:spPr/>
        <p:txBody>
          <a:bodyPr/>
          <a:lstStyle/>
          <a:p>
            <a:pPr algn="just" eaLnBrk="1" hangingPunct="1"/>
            <a:endParaRPr lang="tr-TR" altLang="tr-TR" b="1" i="1" dirty="0"/>
          </a:p>
          <a:p>
            <a:pPr algn="just" eaLnBrk="1" hangingPunct="1"/>
            <a:r>
              <a:rPr lang="tr-TR" altLang="tr-TR" b="1" dirty="0"/>
              <a:t>Sulanan alanlar endüstriyel gazlar ile kirlenmiş olabilir. </a:t>
            </a:r>
            <a:r>
              <a:rPr lang="tr-TR" altLang="tr-TR" b="1" dirty="0" smtClean="0"/>
              <a:t>Özellikle de </a:t>
            </a:r>
            <a:r>
              <a:rPr lang="tr-TR" altLang="tr-TR" b="1" dirty="0"/>
              <a:t>kırsal yerleşim veya endüstriyel alanlara yakın olanlardır.</a:t>
            </a:r>
          </a:p>
        </p:txBody>
      </p:sp>
      <p:sp>
        <p:nvSpPr>
          <p:cNvPr id="73731"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20000"/>
              </a:spcBef>
            </a:pPr>
            <a:r>
              <a:rPr lang="tr-TR" altLang="tr-TR" sz="3200" b="1"/>
              <a:t>Gaz Emisyonu</a:t>
            </a:r>
          </a:p>
        </p:txBody>
      </p:sp>
    </p:spTree>
    <p:extLst>
      <p:ext uri="{BB962C8B-B14F-4D97-AF65-F5344CB8AC3E}">
        <p14:creationId xmlns:p14="http://schemas.microsoft.com/office/powerpoint/2010/main" val="132951092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15240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20000"/>
              </a:spcBef>
            </a:pPr>
            <a:r>
              <a:rPr lang="tr-TR" altLang="tr-TR" sz="3600" b="1" dirty="0" smtClean="0"/>
              <a:t>SULAMA </a:t>
            </a:r>
            <a:r>
              <a:rPr lang="tr-TR" altLang="tr-TR" sz="3600" b="1" dirty="0"/>
              <a:t>VE DRENAJ PROJELERİNİN </a:t>
            </a:r>
            <a:r>
              <a:rPr lang="tr-TR" altLang="tr-TR" sz="3600" b="1" dirty="0" smtClean="0"/>
              <a:t>ÇEVRESEL  </a:t>
            </a:r>
            <a:r>
              <a:rPr lang="tr-TR" altLang="tr-TR" sz="3600" b="1" dirty="0"/>
              <a:t>ETKİLERİ</a:t>
            </a:r>
          </a:p>
        </p:txBody>
      </p:sp>
    </p:spTree>
    <p:extLst>
      <p:ext uri="{BB962C8B-B14F-4D97-AF65-F5344CB8AC3E}">
        <p14:creationId xmlns:p14="http://schemas.microsoft.com/office/powerpoint/2010/main" val="408343471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p:txBody>
          <a:bodyPr/>
          <a:lstStyle/>
          <a:p>
            <a:pPr marL="609600" indent="-609600" algn="just"/>
            <a:r>
              <a:rPr lang="tr-TR" altLang="tr-TR" b="1"/>
              <a:t>Sulama Ve Drenaj Projelerinin Genel Etkileri; </a:t>
            </a:r>
          </a:p>
          <a:p>
            <a:pPr marL="609600" indent="-609600" algn="just"/>
            <a:endParaRPr lang="tr-TR" altLang="tr-TR" b="1"/>
          </a:p>
          <a:p>
            <a:pPr marL="990600" lvl="1" indent="-533400">
              <a:buFontTx/>
              <a:buAutoNum type="arabicPeriod"/>
            </a:pPr>
            <a:r>
              <a:rPr lang="tr-TR" altLang="tr-TR" b="1" smtClean="0"/>
              <a:t>Projenin çevreye olan etkisi</a:t>
            </a:r>
          </a:p>
          <a:p>
            <a:pPr marL="990600" lvl="1" indent="-533400">
              <a:buFontTx/>
              <a:buAutoNum type="arabicPeriod"/>
            </a:pPr>
            <a:r>
              <a:rPr lang="tr-TR" altLang="tr-TR" b="1" smtClean="0"/>
              <a:t>Projeye etki eden dış faktörler</a:t>
            </a:r>
          </a:p>
        </p:txBody>
      </p:sp>
    </p:spTree>
    <p:extLst>
      <p:ext uri="{BB962C8B-B14F-4D97-AF65-F5344CB8AC3E}">
        <p14:creationId xmlns:p14="http://schemas.microsoft.com/office/powerpoint/2010/main" val="368832230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p:txBody>
          <a:bodyPr/>
          <a:lstStyle/>
          <a:p>
            <a:pPr eaLnBrk="1" hangingPunct="1">
              <a:buClr>
                <a:schemeClr val="tx1"/>
              </a:buClr>
            </a:pPr>
            <a:endParaRPr lang="tr-TR" altLang="tr-TR" b="1"/>
          </a:p>
          <a:p>
            <a:pPr lvl="1" eaLnBrk="1" hangingPunct="1">
              <a:buClr>
                <a:schemeClr val="tx1"/>
              </a:buClr>
              <a:buFontTx/>
              <a:buChar char="•"/>
            </a:pPr>
            <a:r>
              <a:rPr lang="tr-TR" altLang="tr-TR" b="1" smtClean="0"/>
              <a:t>Düşük akış rejimi</a:t>
            </a:r>
          </a:p>
          <a:p>
            <a:pPr lvl="1" eaLnBrk="1" hangingPunct="1">
              <a:buClr>
                <a:schemeClr val="tx1"/>
              </a:buClr>
              <a:buFontTx/>
              <a:buChar char="•"/>
            </a:pPr>
            <a:r>
              <a:rPr lang="tr-TR" altLang="tr-TR" b="1" smtClean="0"/>
              <a:t>Akış rejimi</a:t>
            </a:r>
          </a:p>
          <a:p>
            <a:pPr lvl="1" eaLnBrk="1" hangingPunct="1">
              <a:buClr>
                <a:schemeClr val="tx1"/>
              </a:buClr>
              <a:buFontTx/>
              <a:buChar char="•"/>
            </a:pPr>
            <a:r>
              <a:rPr lang="tr-TR" altLang="tr-TR" b="1" smtClean="0"/>
              <a:t>Barajların etkisi</a:t>
            </a:r>
          </a:p>
          <a:p>
            <a:pPr lvl="1" eaLnBrk="1" hangingPunct="1">
              <a:buClr>
                <a:schemeClr val="tx1"/>
              </a:buClr>
              <a:buFontTx/>
              <a:buChar char="•"/>
            </a:pPr>
            <a:r>
              <a:rPr lang="tr-TR" altLang="tr-TR" b="1" smtClean="0"/>
              <a:t>Alçak su tablası</a:t>
            </a:r>
          </a:p>
          <a:p>
            <a:pPr lvl="1" eaLnBrk="1" hangingPunct="1">
              <a:buClr>
                <a:schemeClr val="tx1"/>
              </a:buClr>
              <a:buFontTx/>
              <a:buChar char="•"/>
            </a:pPr>
            <a:r>
              <a:rPr lang="tr-TR" altLang="tr-TR" b="1" smtClean="0"/>
              <a:t>Yüksek su tablası</a:t>
            </a:r>
          </a:p>
        </p:txBody>
      </p:sp>
      <p:sp>
        <p:nvSpPr>
          <p:cNvPr id="59395" name="Rectangle 4"/>
          <p:cNvSpPr>
            <a:spLocks noChangeArrowheads="1"/>
          </p:cNvSpPr>
          <p:nvPr/>
        </p:nvSpPr>
        <p:spPr bwMode="auto">
          <a:xfrm>
            <a:off x="1524000" y="152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b="1">
                <a:solidFill>
                  <a:schemeClr val="tx2"/>
                </a:solidFill>
              </a:rPr>
              <a:t>Hidroloji</a:t>
            </a:r>
          </a:p>
        </p:txBody>
      </p:sp>
    </p:spTree>
    <p:extLst>
      <p:ext uri="{BB962C8B-B14F-4D97-AF65-F5344CB8AC3E}">
        <p14:creationId xmlns:p14="http://schemas.microsoft.com/office/powerpoint/2010/main" val="140506990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p:txBody>
          <a:bodyPr/>
          <a:lstStyle/>
          <a:p>
            <a:pPr algn="just" eaLnBrk="1" hangingPunct="1"/>
            <a:r>
              <a:rPr lang="tr-TR" altLang="tr-TR" b="1" dirty="0"/>
              <a:t>Düşük akış rejimi mansap kullanıcıları üzerinde ciddi bir şekilde olumsuz etki yapar. Çünkü mansap kullanıcıları suyu sulama şebekelerini işletme, içme suyu olarak kullanma, taşımacılık ve hidrolik enerji üretmek gibi önemli bir amaç için kullanabilirler. </a:t>
            </a:r>
          </a:p>
          <a:p>
            <a:pPr algn="just" eaLnBrk="1" hangingPunct="1"/>
            <a:r>
              <a:rPr lang="tr-TR" altLang="tr-TR" b="1" dirty="0"/>
              <a:t>Bu nedenle şu anki ve gelecekteki potansiyel kullanıcıların ihtiyaç duyduğu minimum talepler açık bir şekilde belirlenmelidir. </a:t>
            </a:r>
          </a:p>
        </p:txBody>
      </p:sp>
      <p:sp>
        <p:nvSpPr>
          <p:cNvPr id="60419"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dirty="0">
                <a:solidFill>
                  <a:schemeClr val="tx2"/>
                </a:solidFill>
              </a:rPr>
              <a:t>Düşük Akış Rejimi</a:t>
            </a:r>
          </a:p>
        </p:txBody>
      </p:sp>
    </p:spTree>
    <p:extLst>
      <p:ext uri="{BB962C8B-B14F-4D97-AF65-F5344CB8AC3E}">
        <p14:creationId xmlns:p14="http://schemas.microsoft.com/office/powerpoint/2010/main" val="6376142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p:txBody>
          <a:bodyPr/>
          <a:lstStyle/>
          <a:p>
            <a:pPr algn="just" eaLnBrk="1" hangingPunct="1"/>
            <a:r>
              <a:rPr lang="tr-TR" altLang="tr-TR" b="1" dirty="0"/>
              <a:t>Kontrolsüz akışlar büyük zararlara neden olur. Akışın kontrollü olması için yapılan su depolama yapıları çevresel ve sosyal bakımdan ve sulama suyu sağlanması açısından yaralıdır. Akış kontrol çalışmalarında amaca kısmen ulaşılsa da mansapta meydana gelen akışta tam olarak kontrol edilemez. </a:t>
            </a:r>
          </a:p>
        </p:txBody>
      </p:sp>
      <p:sp>
        <p:nvSpPr>
          <p:cNvPr id="61443"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Akış Rejimi</a:t>
            </a:r>
          </a:p>
        </p:txBody>
      </p:sp>
    </p:spTree>
    <p:extLst>
      <p:ext uri="{BB962C8B-B14F-4D97-AF65-F5344CB8AC3E}">
        <p14:creationId xmlns:p14="http://schemas.microsoft.com/office/powerpoint/2010/main" val="294643293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body" idx="1"/>
          </p:nvPr>
        </p:nvSpPr>
        <p:spPr>
          <a:xfrm>
            <a:off x="1981200" y="1112838"/>
            <a:ext cx="8229600" cy="4525962"/>
          </a:xfrm>
        </p:spPr>
        <p:txBody>
          <a:bodyPr/>
          <a:lstStyle/>
          <a:p>
            <a:pPr algn="just" eaLnBrk="1" hangingPunct="1">
              <a:lnSpc>
                <a:spcPct val="90000"/>
              </a:lnSpc>
            </a:pPr>
            <a:r>
              <a:rPr lang="tr-TR" altLang="tr-TR" sz="2600" b="1"/>
              <a:t>Akış rejiminin azaltılması olumsuz etkilere neden olabilir. Akıştaki azalma sonucu tarımsal ihtiyaçlara cevap verilemez. Verimlilik düşer.  Akışlar hem nehirlerde hemde körfezlerde balıkçılar için önemlidir. Akışlar balık larvalarının taşınmasını besin maddelerinin kıyılara yayılmasını sağlar.  Kontrol altına alınan akışlar, sel havzası yoluyla boşaltım sağlanarak yeraltı suyunun azaltılması ve mevsimsel ya da kalıcı sulak alanların kaybı sonucunu doğurabilir. Sonuç olarak, sel suyunun sediment taşıma kapasitesinin değişiminden dolayı nehir morfolojinde değişiklikler meydana gelir. Bu etki pozitif de negatif de olabilir.</a:t>
            </a:r>
          </a:p>
        </p:txBody>
      </p:sp>
    </p:spTree>
    <p:extLst>
      <p:ext uri="{BB962C8B-B14F-4D97-AF65-F5344CB8AC3E}">
        <p14:creationId xmlns:p14="http://schemas.microsoft.com/office/powerpoint/2010/main" val="429171045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p:txBody>
          <a:bodyPr/>
          <a:lstStyle/>
          <a:p>
            <a:pPr algn="just" eaLnBrk="1" hangingPunct="1"/>
            <a:r>
              <a:rPr lang="tr-TR" altLang="tr-TR" b="1"/>
              <a:t>Düşük akışlar ile barajların yapımı nehir akışının değişiminden kaynaklanan negatif etkileri hafifletir. Sel havzasının belirlenmesi yeraltı sularının yeniden dolması ve aşağı akıştaki uç boşaltım miktarını azaltması açısından yararlı bir önlem olabilir. Sulak alanların birçok yerinde bu, pozitif fonksiyonlardan biridir.</a:t>
            </a:r>
          </a:p>
        </p:txBody>
      </p:sp>
    </p:spTree>
    <p:extLst>
      <p:ext uri="{BB962C8B-B14F-4D97-AF65-F5344CB8AC3E}">
        <p14:creationId xmlns:p14="http://schemas.microsoft.com/office/powerpoint/2010/main" val="164014253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p:txBody>
          <a:bodyPr/>
          <a:lstStyle/>
          <a:p>
            <a:pPr algn="just" eaLnBrk="1" hangingPunct="1"/>
            <a:r>
              <a:rPr lang="tr-TR" altLang="tr-TR" b="1"/>
              <a:t>Barajların yapısı nehir aşağı akışlarında önemli bir etkiye sahiptir. Sulama, sel koruması ve su enerjisi gibi barajların ana fonksiyonlarının etkisinin azalmasına gerek olmadan hidrolojik rejim değişiminden kaynaklanan ters çevresel etkilerin azaltılması için bazı önlemler alınabilir. </a:t>
            </a:r>
          </a:p>
        </p:txBody>
      </p:sp>
      <p:sp>
        <p:nvSpPr>
          <p:cNvPr id="64515"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Barajların Etkisi</a:t>
            </a:r>
          </a:p>
        </p:txBody>
      </p:sp>
    </p:spTree>
    <p:extLst>
      <p:ext uri="{BB962C8B-B14F-4D97-AF65-F5344CB8AC3E}">
        <p14:creationId xmlns:p14="http://schemas.microsoft.com/office/powerpoint/2010/main" val="39729756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834</Words>
  <Application>Microsoft Office PowerPoint</Application>
  <PresentationFormat>Geniş ekran</PresentationFormat>
  <Paragraphs>48</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Calibri Light</vt:lpstr>
      <vt:lpstr>Office Teması</vt:lpstr>
      <vt:lpstr>KIRSAL ALTYAPI VE ÇEVRE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ALTYAPI VE ÇEVRE</dc:title>
  <dc:creator>user</dc:creator>
  <cp:lastModifiedBy>user</cp:lastModifiedBy>
  <cp:revision>1</cp:revision>
  <dcterms:created xsi:type="dcterms:W3CDTF">2020-12-03T12:02:31Z</dcterms:created>
  <dcterms:modified xsi:type="dcterms:W3CDTF">2020-12-03T12:03:02Z</dcterms:modified>
</cp:coreProperties>
</file>