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4" r:id="rId3"/>
    <p:sldId id="285" r:id="rId4"/>
    <p:sldId id="286" r:id="rId5"/>
    <p:sldId id="287" r:id="rId6"/>
    <p:sldId id="288" r:id="rId7"/>
    <p:sldId id="289" r:id="rId8"/>
    <p:sldId id="290" r:id="rId9"/>
    <p:sldId id="291" r:id="rId10"/>
    <p:sldId id="292" r:id="rId11"/>
    <p:sldId id="293"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FA36DC01-FD5C-47A1-B425-3CAE455D26F5}" type="datetimeFigureOut">
              <a:rPr lang="tr-TR" smtClean="0"/>
              <a:t>3.12.2020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5D063C2-DD0D-418C-B160-4932A9CCD035}" type="slidenum">
              <a:rPr lang="tr-TR" smtClean="0"/>
              <a:t>‹#›</a:t>
            </a:fld>
            <a:endParaRPr lang="tr-TR"/>
          </a:p>
        </p:txBody>
      </p:sp>
    </p:spTree>
    <p:extLst>
      <p:ext uri="{BB962C8B-B14F-4D97-AF65-F5344CB8AC3E}">
        <p14:creationId xmlns:p14="http://schemas.microsoft.com/office/powerpoint/2010/main" val="3249629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A36DC01-FD5C-47A1-B425-3CAE455D26F5}" type="datetimeFigureOut">
              <a:rPr lang="tr-TR" smtClean="0"/>
              <a:t>3.12.2020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5D063C2-DD0D-418C-B160-4932A9CCD035}" type="slidenum">
              <a:rPr lang="tr-TR" smtClean="0"/>
              <a:t>‹#›</a:t>
            </a:fld>
            <a:endParaRPr lang="tr-TR"/>
          </a:p>
        </p:txBody>
      </p:sp>
    </p:spTree>
    <p:extLst>
      <p:ext uri="{BB962C8B-B14F-4D97-AF65-F5344CB8AC3E}">
        <p14:creationId xmlns:p14="http://schemas.microsoft.com/office/powerpoint/2010/main" val="2280717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A36DC01-FD5C-47A1-B425-3CAE455D26F5}" type="datetimeFigureOut">
              <a:rPr lang="tr-TR" smtClean="0"/>
              <a:t>3.12.2020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5D063C2-DD0D-418C-B160-4932A9CCD035}" type="slidenum">
              <a:rPr lang="tr-TR" smtClean="0"/>
              <a:t>‹#›</a:t>
            </a:fld>
            <a:endParaRPr lang="tr-TR"/>
          </a:p>
        </p:txBody>
      </p:sp>
    </p:spTree>
    <p:extLst>
      <p:ext uri="{BB962C8B-B14F-4D97-AF65-F5344CB8AC3E}">
        <p14:creationId xmlns:p14="http://schemas.microsoft.com/office/powerpoint/2010/main" val="4051459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A36DC01-FD5C-47A1-B425-3CAE455D26F5}" type="datetimeFigureOut">
              <a:rPr lang="tr-TR" smtClean="0"/>
              <a:t>3.12.2020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5D063C2-DD0D-418C-B160-4932A9CCD035}" type="slidenum">
              <a:rPr lang="tr-TR" smtClean="0"/>
              <a:t>‹#›</a:t>
            </a:fld>
            <a:endParaRPr lang="tr-TR"/>
          </a:p>
        </p:txBody>
      </p:sp>
    </p:spTree>
    <p:extLst>
      <p:ext uri="{BB962C8B-B14F-4D97-AF65-F5344CB8AC3E}">
        <p14:creationId xmlns:p14="http://schemas.microsoft.com/office/powerpoint/2010/main" val="420366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FA36DC01-FD5C-47A1-B425-3CAE455D26F5}" type="datetimeFigureOut">
              <a:rPr lang="tr-TR" smtClean="0"/>
              <a:t>3.12.2020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5D063C2-DD0D-418C-B160-4932A9CCD035}" type="slidenum">
              <a:rPr lang="tr-TR" smtClean="0"/>
              <a:t>‹#›</a:t>
            </a:fld>
            <a:endParaRPr lang="tr-TR"/>
          </a:p>
        </p:txBody>
      </p:sp>
    </p:spTree>
    <p:extLst>
      <p:ext uri="{BB962C8B-B14F-4D97-AF65-F5344CB8AC3E}">
        <p14:creationId xmlns:p14="http://schemas.microsoft.com/office/powerpoint/2010/main" val="3340862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A36DC01-FD5C-47A1-B425-3CAE455D26F5}" type="datetimeFigureOut">
              <a:rPr lang="tr-TR" smtClean="0"/>
              <a:t>3.12.2020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5D063C2-DD0D-418C-B160-4932A9CCD035}" type="slidenum">
              <a:rPr lang="tr-TR" smtClean="0"/>
              <a:t>‹#›</a:t>
            </a:fld>
            <a:endParaRPr lang="tr-TR"/>
          </a:p>
        </p:txBody>
      </p:sp>
    </p:spTree>
    <p:extLst>
      <p:ext uri="{BB962C8B-B14F-4D97-AF65-F5344CB8AC3E}">
        <p14:creationId xmlns:p14="http://schemas.microsoft.com/office/powerpoint/2010/main" val="2917052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A36DC01-FD5C-47A1-B425-3CAE455D26F5}" type="datetimeFigureOut">
              <a:rPr lang="tr-TR" smtClean="0"/>
              <a:t>3.12.2020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5D063C2-DD0D-418C-B160-4932A9CCD035}" type="slidenum">
              <a:rPr lang="tr-TR" smtClean="0"/>
              <a:t>‹#›</a:t>
            </a:fld>
            <a:endParaRPr lang="tr-TR"/>
          </a:p>
        </p:txBody>
      </p:sp>
    </p:spTree>
    <p:extLst>
      <p:ext uri="{BB962C8B-B14F-4D97-AF65-F5344CB8AC3E}">
        <p14:creationId xmlns:p14="http://schemas.microsoft.com/office/powerpoint/2010/main" val="1420302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A36DC01-FD5C-47A1-B425-3CAE455D26F5}" type="datetimeFigureOut">
              <a:rPr lang="tr-TR" smtClean="0"/>
              <a:t>3.12.2020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5D063C2-DD0D-418C-B160-4932A9CCD035}" type="slidenum">
              <a:rPr lang="tr-TR" smtClean="0"/>
              <a:t>‹#›</a:t>
            </a:fld>
            <a:endParaRPr lang="tr-TR"/>
          </a:p>
        </p:txBody>
      </p:sp>
    </p:spTree>
    <p:extLst>
      <p:ext uri="{BB962C8B-B14F-4D97-AF65-F5344CB8AC3E}">
        <p14:creationId xmlns:p14="http://schemas.microsoft.com/office/powerpoint/2010/main" val="3938153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A36DC01-FD5C-47A1-B425-3CAE455D26F5}" type="datetimeFigureOut">
              <a:rPr lang="tr-TR" smtClean="0"/>
              <a:t>3.12.2020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5D063C2-DD0D-418C-B160-4932A9CCD035}" type="slidenum">
              <a:rPr lang="tr-TR" smtClean="0"/>
              <a:t>‹#›</a:t>
            </a:fld>
            <a:endParaRPr lang="tr-TR"/>
          </a:p>
        </p:txBody>
      </p:sp>
    </p:spTree>
    <p:extLst>
      <p:ext uri="{BB962C8B-B14F-4D97-AF65-F5344CB8AC3E}">
        <p14:creationId xmlns:p14="http://schemas.microsoft.com/office/powerpoint/2010/main" val="673464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A36DC01-FD5C-47A1-B425-3CAE455D26F5}" type="datetimeFigureOut">
              <a:rPr lang="tr-TR" smtClean="0"/>
              <a:t>3.12.2020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5D063C2-DD0D-418C-B160-4932A9CCD035}" type="slidenum">
              <a:rPr lang="tr-TR" smtClean="0"/>
              <a:t>‹#›</a:t>
            </a:fld>
            <a:endParaRPr lang="tr-TR"/>
          </a:p>
        </p:txBody>
      </p:sp>
    </p:spTree>
    <p:extLst>
      <p:ext uri="{BB962C8B-B14F-4D97-AF65-F5344CB8AC3E}">
        <p14:creationId xmlns:p14="http://schemas.microsoft.com/office/powerpoint/2010/main" val="1624450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A36DC01-FD5C-47A1-B425-3CAE455D26F5}" type="datetimeFigureOut">
              <a:rPr lang="tr-TR" smtClean="0"/>
              <a:t>3.12.2020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5D063C2-DD0D-418C-B160-4932A9CCD035}" type="slidenum">
              <a:rPr lang="tr-TR" smtClean="0"/>
              <a:t>‹#›</a:t>
            </a:fld>
            <a:endParaRPr lang="tr-TR"/>
          </a:p>
        </p:txBody>
      </p:sp>
    </p:spTree>
    <p:extLst>
      <p:ext uri="{BB962C8B-B14F-4D97-AF65-F5344CB8AC3E}">
        <p14:creationId xmlns:p14="http://schemas.microsoft.com/office/powerpoint/2010/main" val="3979218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36DC01-FD5C-47A1-B425-3CAE455D26F5}" type="datetimeFigureOut">
              <a:rPr lang="tr-TR" smtClean="0"/>
              <a:t>3.12.2020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D063C2-DD0D-418C-B160-4932A9CCD035}" type="slidenum">
              <a:rPr lang="tr-TR" smtClean="0"/>
              <a:t>‹#›</a:t>
            </a:fld>
            <a:endParaRPr lang="tr-TR"/>
          </a:p>
        </p:txBody>
      </p:sp>
    </p:spTree>
    <p:extLst>
      <p:ext uri="{BB962C8B-B14F-4D97-AF65-F5344CB8AC3E}">
        <p14:creationId xmlns:p14="http://schemas.microsoft.com/office/powerpoint/2010/main" val="3184078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KIRSAL ALTYAPI VE ÇEVRE</a:t>
            </a:r>
            <a:endParaRPr lang="tr-TR" dirty="0"/>
          </a:p>
        </p:txBody>
      </p:sp>
      <p:sp>
        <p:nvSpPr>
          <p:cNvPr id="3" name="Alt Başlık 2"/>
          <p:cNvSpPr>
            <a:spLocks noGrp="1"/>
          </p:cNvSpPr>
          <p:nvPr>
            <p:ph type="subTitle" idx="1"/>
          </p:nvPr>
        </p:nvSpPr>
        <p:spPr/>
        <p:txBody>
          <a:bodyPr>
            <a:normAutofit lnSpcReduction="10000"/>
          </a:bodyPr>
          <a:lstStyle/>
          <a:p>
            <a:r>
              <a:rPr lang="tr-TR" dirty="0" smtClean="0"/>
              <a:t>11. </a:t>
            </a:r>
            <a:r>
              <a:rPr lang="tr-TR" dirty="0" smtClean="0"/>
              <a:t>HAFTA</a:t>
            </a:r>
          </a:p>
          <a:p>
            <a:endParaRPr lang="tr-TR" dirty="0"/>
          </a:p>
          <a:p>
            <a:endParaRPr lang="tr-TR" dirty="0" smtClean="0"/>
          </a:p>
          <a:p>
            <a:r>
              <a:rPr lang="tr-TR" dirty="0" err="1" smtClean="0"/>
              <a:t>Doç.Dr</a:t>
            </a:r>
            <a:r>
              <a:rPr lang="tr-TR" dirty="0" smtClean="0"/>
              <a:t>. Havva Eylem POLAT</a:t>
            </a:r>
            <a:endParaRPr lang="tr-TR" dirty="0"/>
          </a:p>
        </p:txBody>
      </p:sp>
    </p:spTree>
    <p:extLst>
      <p:ext uri="{BB962C8B-B14F-4D97-AF65-F5344CB8AC3E}">
        <p14:creationId xmlns:p14="http://schemas.microsoft.com/office/powerpoint/2010/main" val="1122485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type="body" idx="1"/>
          </p:nvPr>
        </p:nvSpPr>
        <p:spPr/>
        <p:txBody>
          <a:bodyPr/>
          <a:lstStyle/>
          <a:p>
            <a:pPr algn="just" eaLnBrk="1" hangingPunct="1"/>
            <a:r>
              <a:rPr lang="tr-TR" altLang="tr-TR" b="1"/>
              <a:t>Eğer su kaynağının tortu yükü, sulama kanallarının tortu taşıma kapasitesinden daha yüksekse sulama projeleri amacına ulaşamayabilir.</a:t>
            </a:r>
          </a:p>
        </p:txBody>
      </p:sp>
      <p:sp>
        <p:nvSpPr>
          <p:cNvPr id="92163" name="Text Box 4"/>
          <p:cNvSpPr txBox="1">
            <a:spLocks noChangeArrowheads="1"/>
          </p:cNvSpPr>
          <p:nvPr/>
        </p:nvSpPr>
        <p:spPr bwMode="auto">
          <a:xfrm>
            <a:off x="1905000" y="715964"/>
            <a:ext cx="7924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tr-TR" altLang="tr-TR" sz="3200" b="1">
                <a:solidFill>
                  <a:schemeClr val="tx2"/>
                </a:solidFill>
              </a:rPr>
              <a:t>Sedimentasyon</a:t>
            </a:r>
          </a:p>
        </p:txBody>
      </p:sp>
    </p:spTree>
    <p:extLst>
      <p:ext uri="{BB962C8B-B14F-4D97-AF65-F5344CB8AC3E}">
        <p14:creationId xmlns:p14="http://schemas.microsoft.com/office/powerpoint/2010/main" val="336103429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type="body" idx="1"/>
          </p:nvPr>
        </p:nvSpPr>
        <p:spPr/>
        <p:txBody>
          <a:bodyPr/>
          <a:lstStyle/>
          <a:p>
            <a:pPr algn="just" eaLnBrk="1" hangingPunct="1"/>
            <a:r>
              <a:rPr lang="tr-TR" altLang="tr-TR" b="1" dirty="0"/>
              <a:t>Nehir ağzındaki değişiklikler, erozyon artışı veya çökelme ile sonuçlanabilir. </a:t>
            </a:r>
          </a:p>
        </p:txBody>
      </p:sp>
      <p:sp>
        <p:nvSpPr>
          <p:cNvPr id="93187" name="Text Box 4"/>
          <p:cNvSpPr txBox="1">
            <a:spLocks noChangeArrowheads="1"/>
          </p:cNvSpPr>
          <p:nvPr/>
        </p:nvSpPr>
        <p:spPr bwMode="auto">
          <a:xfrm>
            <a:off x="1905000" y="715964"/>
            <a:ext cx="7924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tr-TR" altLang="tr-TR" sz="3200" b="1">
                <a:solidFill>
                  <a:schemeClr val="tx2"/>
                </a:solidFill>
              </a:rPr>
              <a:t>Nehir Ağzı Erozyonu</a:t>
            </a:r>
          </a:p>
        </p:txBody>
      </p:sp>
    </p:spTree>
    <p:extLst>
      <p:ext uri="{BB962C8B-B14F-4D97-AF65-F5344CB8AC3E}">
        <p14:creationId xmlns:p14="http://schemas.microsoft.com/office/powerpoint/2010/main" val="335183785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body" idx="1"/>
          </p:nvPr>
        </p:nvSpPr>
        <p:spPr/>
        <p:txBody>
          <a:bodyPr/>
          <a:lstStyle/>
          <a:p>
            <a:pPr eaLnBrk="1" hangingPunct="1"/>
            <a:r>
              <a:rPr lang="tr-TR" altLang="tr-TR" b="1"/>
              <a:t>Yerel Erozyon</a:t>
            </a:r>
          </a:p>
          <a:p>
            <a:pPr eaLnBrk="1" hangingPunct="1"/>
            <a:r>
              <a:rPr lang="tr-TR" altLang="tr-TR" b="1"/>
              <a:t>İçsel Etkiler</a:t>
            </a:r>
          </a:p>
          <a:p>
            <a:pPr eaLnBrk="1" hangingPunct="1"/>
            <a:r>
              <a:rPr lang="tr-TR" altLang="tr-TR" b="1"/>
              <a:t>Nehir Morfolojisi </a:t>
            </a:r>
          </a:p>
          <a:p>
            <a:pPr eaLnBrk="1" hangingPunct="1"/>
            <a:r>
              <a:rPr lang="tr-TR" altLang="tr-TR" b="1"/>
              <a:t>Kanal Yapıları</a:t>
            </a:r>
          </a:p>
          <a:p>
            <a:pPr eaLnBrk="1" hangingPunct="1"/>
            <a:r>
              <a:rPr lang="tr-TR" altLang="tr-TR" b="1"/>
              <a:t>Sedimentasyon</a:t>
            </a:r>
          </a:p>
          <a:p>
            <a:pPr eaLnBrk="1" hangingPunct="1"/>
            <a:r>
              <a:rPr lang="tr-TR" altLang="tr-TR" b="1"/>
              <a:t>Irmak Ağzı Erozyonu</a:t>
            </a:r>
          </a:p>
        </p:txBody>
      </p:sp>
      <p:sp>
        <p:nvSpPr>
          <p:cNvPr id="83971" name="Rectangle 4"/>
          <p:cNvSpPr>
            <a:spLocks noChangeArrowheads="1"/>
          </p:cNvSpPr>
          <p:nvPr/>
        </p:nvSpPr>
        <p:spPr bwMode="auto">
          <a:xfrm>
            <a:off x="1524000" y="1524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3200" b="1">
                <a:solidFill>
                  <a:schemeClr val="tx2"/>
                </a:solidFill>
              </a:rPr>
              <a:t>Erozyon ve Sedimentasyon</a:t>
            </a:r>
          </a:p>
        </p:txBody>
      </p:sp>
    </p:spTree>
    <p:extLst>
      <p:ext uri="{BB962C8B-B14F-4D97-AF65-F5344CB8AC3E}">
        <p14:creationId xmlns:p14="http://schemas.microsoft.com/office/powerpoint/2010/main" val="89883262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body" idx="1"/>
          </p:nvPr>
        </p:nvSpPr>
        <p:spPr/>
        <p:txBody>
          <a:bodyPr/>
          <a:lstStyle/>
          <a:p>
            <a:pPr algn="just" eaLnBrk="1" hangingPunct="1"/>
            <a:r>
              <a:rPr lang="tr-TR" altLang="tr-TR" b="1" dirty="0"/>
              <a:t>Erozyona uğrayan memba alanlarında verimlilik kaybına neden olur. Erozyonun bu olumsuz genel etkisi toprak taneciklerini taşınarak rezervuarda </a:t>
            </a:r>
            <a:r>
              <a:rPr lang="tr-TR" altLang="tr-TR" b="1" dirty="0" err="1"/>
              <a:t>sedimentasyona</a:t>
            </a:r>
            <a:r>
              <a:rPr lang="tr-TR" altLang="tr-TR" b="1" dirty="0"/>
              <a:t> ve </a:t>
            </a:r>
            <a:r>
              <a:rPr lang="tr-TR" altLang="tr-TR" b="1" dirty="0" smtClean="0"/>
              <a:t>mansap </a:t>
            </a:r>
            <a:r>
              <a:rPr lang="tr-TR" altLang="tr-TR" b="1" dirty="0"/>
              <a:t>bölgelerinde yoğunlaşmasına bağlanmaktadır. </a:t>
            </a:r>
          </a:p>
        </p:txBody>
      </p:sp>
    </p:spTree>
    <p:extLst>
      <p:ext uri="{BB962C8B-B14F-4D97-AF65-F5344CB8AC3E}">
        <p14:creationId xmlns:p14="http://schemas.microsoft.com/office/powerpoint/2010/main" val="256997467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body" idx="1"/>
          </p:nvPr>
        </p:nvSpPr>
        <p:spPr/>
        <p:txBody>
          <a:bodyPr/>
          <a:lstStyle/>
          <a:p>
            <a:pPr algn="just" eaLnBrk="1" hangingPunct="1">
              <a:lnSpc>
                <a:spcPct val="80000"/>
              </a:lnSpc>
            </a:pPr>
            <a:r>
              <a:rPr lang="tr-TR" altLang="tr-TR" b="1" dirty="0"/>
              <a:t>Sulanan alanlarda yüzey akışı daha fazladır. Dikkatli bir dizayn erozyon sorunlarının olmasını önleyebilir. Tarımsal uygulamalar toprak yapısını bozar ve bu nedenle toprağın </a:t>
            </a:r>
            <a:r>
              <a:rPr lang="tr-TR" altLang="tr-TR" b="1" dirty="0" smtClean="0"/>
              <a:t>erozyonu </a:t>
            </a:r>
            <a:r>
              <a:rPr lang="tr-TR" altLang="tr-TR" b="1" dirty="0"/>
              <a:t>artar. Sulama alt yapıları </a:t>
            </a:r>
            <a:r>
              <a:rPr lang="tr-TR" altLang="tr-TR" b="1" dirty="0" smtClean="0"/>
              <a:t>planlanırken lokal erozyon, </a:t>
            </a:r>
            <a:r>
              <a:rPr lang="tr-TR" altLang="tr-TR" b="1" dirty="0"/>
              <a:t>örneğin parmak erozyon formasyonlarının olmadığından emin olmak gerekir. Yapısal aktiviteler genellikle toprağı erozyona açık yapar. Buna çare olarak vejetasyon bu yapıların etrafında ekilmeli ve böylece açık toprak </a:t>
            </a:r>
            <a:r>
              <a:rPr lang="tr-TR" altLang="tr-TR" b="1" dirty="0" err="1"/>
              <a:t>erozif</a:t>
            </a:r>
            <a:r>
              <a:rPr lang="tr-TR" altLang="tr-TR" b="1" dirty="0"/>
              <a:t> kuvvetlerden korunmalıdır.</a:t>
            </a:r>
          </a:p>
        </p:txBody>
      </p:sp>
      <p:sp>
        <p:nvSpPr>
          <p:cNvPr id="86019" name="Text Box 4"/>
          <p:cNvSpPr txBox="1">
            <a:spLocks noChangeArrowheads="1"/>
          </p:cNvSpPr>
          <p:nvPr/>
        </p:nvSpPr>
        <p:spPr bwMode="auto">
          <a:xfrm>
            <a:off x="1905000" y="715964"/>
            <a:ext cx="7924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tr-TR" altLang="tr-TR" sz="3200" b="1">
                <a:solidFill>
                  <a:schemeClr val="tx2"/>
                </a:solidFill>
              </a:rPr>
              <a:t>Yerel Erozyon</a:t>
            </a:r>
          </a:p>
        </p:txBody>
      </p:sp>
    </p:spTree>
    <p:extLst>
      <p:ext uri="{BB962C8B-B14F-4D97-AF65-F5344CB8AC3E}">
        <p14:creationId xmlns:p14="http://schemas.microsoft.com/office/powerpoint/2010/main" val="190982302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endParaRPr lang="tr-TR" altLang="tr-TR" smtClean="0"/>
          </a:p>
        </p:txBody>
      </p:sp>
      <p:sp>
        <p:nvSpPr>
          <p:cNvPr id="87043" name="Rectangle 3"/>
          <p:cNvSpPr>
            <a:spLocks noGrp="1" noChangeArrowheads="1"/>
          </p:cNvSpPr>
          <p:nvPr>
            <p:ph type="body" idx="1"/>
          </p:nvPr>
        </p:nvSpPr>
        <p:spPr/>
        <p:txBody>
          <a:bodyPr/>
          <a:lstStyle/>
          <a:p>
            <a:pPr eaLnBrk="1" hangingPunct="1"/>
            <a:endParaRPr lang="tr-TR" altLang="tr-TR" smtClean="0"/>
          </a:p>
        </p:txBody>
      </p:sp>
      <p:pic>
        <p:nvPicPr>
          <p:cNvPr id="87044" name="Picture 4" descr="DSC006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0635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body" idx="1"/>
          </p:nvPr>
        </p:nvSpPr>
        <p:spPr/>
        <p:txBody>
          <a:bodyPr/>
          <a:lstStyle/>
          <a:p>
            <a:pPr algn="just" eaLnBrk="1" hangingPunct="1">
              <a:lnSpc>
                <a:spcPct val="90000"/>
              </a:lnSpc>
            </a:pPr>
            <a:r>
              <a:rPr lang="tr-TR" altLang="tr-TR" sz="2400" b="1"/>
              <a:t>Gelişmekte olan ülkelerdeki sulama şebekelerinin gelişimi şebeke etrafındaki insan faaliyetlerinin yoğunluğu ile ilgilidir. Bunun nedeni bu alanlardaki ekonomik aktivitedeki artışın sonucu insanların buralara gelmeleri ya da sulama faaliyetlerine odaklanmaları sağlanabilir. Her iki durumda tipik faaliyetler; daha yoğun bir tarımsal faaliyet, canlı hayvan sayısındaki artış ve ormanların özellikle yakacak olarak kullanılmasıdır. Bütün bu faaliyetler bu alanlarda erozyon artışının sorumlusudur. Böylece bitki örtüsü azalmaktadır. Yerel ekoloji ve verimlilik üzerine olumlu etkiler hemde sedimentasyon problemlerine katkıda bulunur.</a:t>
            </a:r>
          </a:p>
        </p:txBody>
      </p:sp>
      <p:sp>
        <p:nvSpPr>
          <p:cNvPr id="88067" name="Text Box 4"/>
          <p:cNvSpPr txBox="1">
            <a:spLocks noChangeArrowheads="1"/>
          </p:cNvSpPr>
          <p:nvPr/>
        </p:nvSpPr>
        <p:spPr bwMode="auto">
          <a:xfrm>
            <a:off x="1905000" y="715964"/>
            <a:ext cx="7924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tr-TR" altLang="tr-TR" sz="3200" b="1">
                <a:solidFill>
                  <a:schemeClr val="tx2"/>
                </a:solidFill>
              </a:rPr>
              <a:t>İçsel Etkiler</a:t>
            </a:r>
          </a:p>
        </p:txBody>
      </p:sp>
    </p:spTree>
    <p:extLst>
      <p:ext uri="{BB962C8B-B14F-4D97-AF65-F5344CB8AC3E}">
        <p14:creationId xmlns:p14="http://schemas.microsoft.com/office/powerpoint/2010/main" val="324448681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type="body" idx="1"/>
          </p:nvPr>
        </p:nvSpPr>
        <p:spPr/>
        <p:txBody>
          <a:bodyPr/>
          <a:lstStyle/>
          <a:p>
            <a:pPr algn="just" eaLnBrk="1" hangingPunct="1">
              <a:lnSpc>
                <a:spcPct val="80000"/>
              </a:lnSpc>
            </a:pPr>
            <a:r>
              <a:rPr lang="tr-TR" altLang="tr-TR" b="1"/>
              <a:t>Bir nehrin kapasite ve şekli, onun akışı, nehir yatağı ve yatak malzemesi ve taşıdığı sediment miktarı ile meydana gelir. Hızlı akışlı bir nehir daha fazla enerjiye sahiptir ve yavaş akan bir nehirden daha fazla ve daha büyük parçacıklı sediment taşır. Bundan dolayı rezervuarlarda sedimentler birikir ve deltalarda akış hızı azalır. Sediment taşıyan nehrin hızı sabit olduğundan akış erozyonuna neden olmaz sediment de depo edilmez.  Rejim şartları, yıl boyunca akışların değişimi ile değişir. </a:t>
            </a:r>
          </a:p>
        </p:txBody>
      </p:sp>
      <p:sp>
        <p:nvSpPr>
          <p:cNvPr id="89091" name="Text Box 4"/>
          <p:cNvSpPr txBox="1">
            <a:spLocks noChangeArrowheads="1"/>
          </p:cNvSpPr>
          <p:nvPr/>
        </p:nvSpPr>
        <p:spPr bwMode="auto">
          <a:xfrm>
            <a:off x="1905000" y="715964"/>
            <a:ext cx="7924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tr-TR" altLang="tr-TR" sz="3200" b="1">
                <a:solidFill>
                  <a:schemeClr val="tx2"/>
                </a:solidFill>
              </a:rPr>
              <a:t>Nehir Morfolojisi</a:t>
            </a:r>
          </a:p>
        </p:txBody>
      </p:sp>
    </p:spTree>
    <p:extLst>
      <p:ext uri="{BB962C8B-B14F-4D97-AF65-F5344CB8AC3E}">
        <p14:creationId xmlns:p14="http://schemas.microsoft.com/office/powerpoint/2010/main" val="421851602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endParaRPr lang="tr-TR" altLang="tr-TR" smtClean="0"/>
          </a:p>
        </p:txBody>
      </p:sp>
      <p:sp>
        <p:nvSpPr>
          <p:cNvPr id="90115" name="Rectangle 3"/>
          <p:cNvSpPr>
            <a:spLocks noGrp="1" noChangeArrowheads="1"/>
          </p:cNvSpPr>
          <p:nvPr>
            <p:ph type="body" idx="1"/>
          </p:nvPr>
        </p:nvSpPr>
        <p:spPr/>
        <p:txBody>
          <a:bodyPr/>
          <a:lstStyle/>
          <a:p>
            <a:pPr eaLnBrk="1" hangingPunct="1"/>
            <a:endParaRPr lang="tr-TR" altLang="tr-TR" smtClean="0"/>
          </a:p>
        </p:txBody>
      </p:sp>
      <p:pic>
        <p:nvPicPr>
          <p:cNvPr id="90116" name="Picture 4" descr="f2007II 1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369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type="body" idx="1"/>
          </p:nvPr>
        </p:nvSpPr>
        <p:spPr/>
        <p:txBody>
          <a:bodyPr/>
          <a:lstStyle/>
          <a:p>
            <a:pPr algn="just" eaLnBrk="1" hangingPunct="1"/>
            <a:r>
              <a:rPr lang="tr-TR" altLang="tr-TR" b="1"/>
              <a:t>Kanal yapılarının zarar görmesi  kanal yapısının ve içindeki sediment rejiminin değişimi ile ilgilidir. Asılı sediment miktarının artması giriş yapılarında siltasyon, filtreleme, pompalarda problemlere neden olur. Yapılar sedimentle tıkanabilir. Hidrolik yapıların bütünlüğünü de nehir yatağının bozulması etkiler. </a:t>
            </a:r>
          </a:p>
        </p:txBody>
      </p:sp>
      <p:sp>
        <p:nvSpPr>
          <p:cNvPr id="91139" name="Text Box 5"/>
          <p:cNvSpPr txBox="1">
            <a:spLocks noChangeArrowheads="1"/>
          </p:cNvSpPr>
          <p:nvPr/>
        </p:nvSpPr>
        <p:spPr bwMode="auto">
          <a:xfrm>
            <a:off x="1905000" y="715964"/>
            <a:ext cx="7924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tr-TR" altLang="tr-TR" sz="3200" b="1">
                <a:solidFill>
                  <a:schemeClr val="tx2"/>
                </a:solidFill>
              </a:rPr>
              <a:t>Kanal Yapısı</a:t>
            </a:r>
          </a:p>
        </p:txBody>
      </p:sp>
    </p:spTree>
    <p:extLst>
      <p:ext uri="{BB962C8B-B14F-4D97-AF65-F5344CB8AC3E}">
        <p14:creationId xmlns:p14="http://schemas.microsoft.com/office/powerpoint/2010/main" val="106240765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364</Words>
  <Application>Microsoft Office PowerPoint</Application>
  <PresentationFormat>Geniş ekran</PresentationFormat>
  <Paragraphs>25</Paragraphs>
  <Slides>11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11</vt:i4>
      </vt:variant>
    </vt:vector>
  </HeadingPairs>
  <TitlesOfParts>
    <vt:vector size="15" baseType="lpstr">
      <vt:lpstr>Arial</vt:lpstr>
      <vt:lpstr>Calibri</vt:lpstr>
      <vt:lpstr>Calibri Light</vt:lpstr>
      <vt:lpstr>Office Teması</vt:lpstr>
      <vt:lpstr>KIRSAL ALTYAPI VE ÇEVRE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KIRSAL ALTYAPI VE ÇEVRE</dc:title>
  <dc:creator>user</dc:creator>
  <cp:lastModifiedBy>user</cp:lastModifiedBy>
  <cp:revision>3</cp:revision>
  <dcterms:created xsi:type="dcterms:W3CDTF">2020-12-03T12:02:31Z</dcterms:created>
  <dcterms:modified xsi:type="dcterms:W3CDTF">2020-12-03T12:05:35Z</dcterms:modified>
</cp:coreProperties>
</file>