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94" r:id="rId3"/>
    <p:sldId id="295" r:id="rId4"/>
    <p:sldId id="296" r:id="rId5"/>
    <p:sldId id="297" r:id="rId6"/>
    <p:sldId id="298" r:id="rId7"/>
    <p:sldId id="299" r:id="rId8"/>
    <p:sldId id="300" r:id="rId9"/>
    <p:sldId id="301" r:id="rId10"/>
    <p:sldId id="302" r:id="rId11"/>
    <p:sldId id="303" r:id="rId12"/>
    <p:sldId id="304" r:id="rId13"/>
    <p:sldId id="305" r:id="rId14"/>
    <p:sldId id="306" r:id="rId15"/>
    <p:sldId id="307"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A36DC01-FD5C-47A1-B425-3CAE455D26F5}" type="datetimeFigureOut">
              <a:rPr lang="tr-TR" smtClean="0"/>
              <a:t>3.12.2020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5D063C2-DD0D-418C-B160-4932A9CCD035}" type="slidenum">
              <a:rPr lang="tr-TR" smtClean="0"/>
              <a:t>‹#›</a:t>
            </a:fld>
            <a:endParaRPr lang="tr-TR"/>
          </a:p>
        </p:txBody>
      </p:sp>
    </p:spTree>
    <p:extLst>
      <p:ext uri="{BB962C8B-B14F-4D97-AF65-F5344CB8AC3E}">
        <p14:creationId xmlns:p14="http://schemas.microsoft.com/office/powerpoint/2010/main" val="3249629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A36DC01-FD5C-47A1-B425-3CAE455D26F5}" type="datetimeFigureOut">
              <a:rPr lang="tr-TR" smtClean="0"/>
              <a:t>3.12.2020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5D063C2-DD0D-418C-B160-4932A9CCD035}" type="slidenum">
              <a:rPr lang="tr-TR" smtClean="0"/>
              <a:t>‹#›</a:t>
            </a:fld>
            <a:endParaRPr lang="tr-TR"/>
          </a:p>
        </p:txBody>
      </p:sp>
    </p:spTree>
    <p:extLst>
      <p:ext uri="{BB962C8B-B14F-4D97-AF65-F5344CB8AC3E}">
        <p14:creationId xmlns:p14="http://schemas.microsoft.com/office/powerpoint/2010/main" val="2280717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A36DC01-FD5C-47A1-B425-3CAE455D26F5}" type="datetimeFigureOut">
              <a:rPr lang="tr-TR" smtClean="0"/>
              <a:t>3.12.2020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5D063C2-DD0D-418C-B160-4932A9CCD035}" type="slidenum">
              <a:rPr lang="tr-TR" smtClean="0"/>
              <a:t>‹#›</a:t>
            </a:fld>
            <a:endParaRPr lang="tr-TR"/>
          </a:p>
        </p:txBody>
      </p:sp>
    </p:spTree>
    <p:extLst>
      <p:ext uri="{BB962C8B-B14F-4D97-AF65-F5344CB8AC3E}">
        <p14:creationId xmlns:p14="http://schemas.microsoft.com/office/powerpoint/2010/main" val="4051459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A36DC01-FD5C-47A1-B425-3CAE455D26F5}" type="datetimeFigureOut">
              <a:rPr lang="tr-TR" smtClean="0"/>
              <a:t>3.12.2020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5D063C2-DD0D-418C-B160-4932A9CCD035}" type="slidenum">
              <a:rPr lang="tr-TR" smtClean="0"/>
              <a:t>‹#›</a:t>
            </a:fld>
            <a:endParaRPr lang="tr-TR"/>
          </a:p>
        </p:txBody>
      </p:sp>
    </p:spTree>
    <p:extLst>
      <p:ext uri="{BB962C8B-B14F-4D97-AF65-F5344CB8AC3E}">
        <p14:creationId xmlns:p14="http://schemas.microsoft.com/office/powerpoint/2010/main" val="4203662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A36DC01-FD5C-47A1-B425-3CAE455D26F5}" type="datetimeFigureOut">
              <a:rPr lang="tr-TR" smtClean="0"/>
              <a:t>3.12.2020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5D063C2-DD0D-418C-B160-4932A9CCD035}" type="slidenum">
              <a:rPr lang="tr-TR" smtClean="0"/>
              <a:t>‹#›</a:t>
            </a:fld>
            <a:endParaRPr lang="tr-TR"/>
          </a:p>
        </p:txBody>
      </p:sp>
    </p:spTree>
    <p:extLst>
      <p:ext uri="{BB962C8B-B14F-4D97-AF65-F5344CB8AC3E}">
        <p14:creationId xmlns:p14="http://schemas.microsoft.com/office/powerpoint/2010/main" val="3340862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A36DC01-FD5C-47A1-B425-3CAE455D26F5}" type="datetimeFigureOut">
              <a:rPr lang="tr-TR" smtClean="0"/>
              <a:t>3.12.2020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5D063C2-DD0D-418C-B160-4932A9CCD035}" type="slidenum">
              <a:rPr lang="tr-TR" smtClean="0"/>
              <a:t>‹#›</a:t>
            </a:fld>
            <a:endParaRPr lang="tr-TR"/>
          </a:p>
        </p:txBody>
      </p:sp>
    </p:spTree>
    <p:extLst>
      <p:ext uri="{BB962C8B-B14F-4D97-AF65-F5344CB8AC3E}">
        <p14:creationId xmlns:p14="http://schemas.microsoft.com/office/powerpoint/2010/main" val="2917052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A36DC01-FD5C-47A1-B425-3CAE455D26F5}" type="datetimeFigureOut">
              <a:rPr lang="tr-TR" smtClean="0"/>
              <a:t>3.12.2020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5D063C2-DD0D-418C-B160-4932A9CCD035}" type="slidenum">
              <a:rPr lang="tr-TR" smtClean="0"/>
              <a:t>‹#›</a:t>
            </a:fld>
            <a:endParaRPr lang="tr-TR"/>
          </a:p>
        </p:txBody>
      </p:sp>
    </p:spTree>
    <p:extLst>
      <p:ext uri="{BB962C8B-B14F-4D97-AF65-F5344CB8AC3E}">
        <p14:creationId xmlns:p14="http://schemas.microsoft.com/office/powerpoint/2010/main" val="1420302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A36DC01-FD5C-47A1-B425-3CAE455D26F5}" type="datetimeFigureOut">
              <a:rPr lang="tr-TR" smtClean="0"/>
              <a:t>3.12.2020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5D063C2-DD0D-418C-B160-4932A9CCD035}" type="slidenum">
              <a:rPr lang="tr-TR" smtClean="0"/>
              <a:t>‹#›</a:t>
            </a:fld>
            <a:endParaRPr lang="tr-TR"/>
          </a:p>
        </p:txBody>
      </p:sp>
    </p:spTree>
    <p:extLst>
      <p:ext uri="{BB962C8B-B14F-4D97-AF65-F5344CB8AC3E}">
        <p14:creationId xmlns:p14="http://schemas.microsoft.com/office/powerpoint/2010/main" val="3938153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A36DC01-FD5C-47A1-B425-3CAE455D26F5}" type="datetimeFigureOut">
              <a:rPr lang="tr-TR" smtClean="0"/>
              <a:t>3.12.2020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5D063C2-DD0D-418C-B160-4932A9CCD035}" type="slidenum">
              <a:rPr lang="tr-TR" smtClean="0"/>
              <a:t>‹#›</a:t>
            </a:fld>
            <a:endParaRPr lang="tr-TR"/>
          </a:p>
        </p:txBody>
      </p:sp>
    </p:spTree>
    <p:extLst>
      <p:ext uri="{BB962C8B-B14F-4D97-AF65-F5344CB8AC3E}">
        <p14:creationId xmlns:p14="http://schemas.microsoft.com/office/powerpoint/2010/main" val="673464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A36DC01-FD5C-47A1-B425-3CAE455D26F5}" type="datetimeFigureOut">
              <a:rPr lang="tr-TR" smtClean="0"/>
              <a:t>3.12.2020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5D063C2-DD0D-418C-B160-4932A9CCD035}" type="slidenum">
              <a:rPr lang="tr-TR" smtClean="0"/>
              <a:t>‹#›</a:t>
            </a:fld>
            <a:endParaRPr lang="tr-TR"/>
          </a:p>
        </p:txBody>
      </p:sp>
    </p:spTree>
    <p:extLst>
      <p:ext uri="{BB962C8B-B14F-4D97-AF65-F5344CB8AC3E}">
        <p14:creationId xmlns:p14="http://schemas.microsoft.com/office/powerpoint/2010/main" val="1624450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A36DC01-FD5C-47A1-B425-3CAE455D26F5}" type="datetimeFigureOut">
              <a:rPr lang="tr-TR" smtClean="0"/>
              <a:t>3.12.2020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5D063C2-DD0D-418C-B160-4932A9CCD035}" type="slidenum">
              <a:rPr lang="tr-TR" smtClean="0"/>
              <a:t>‹#›</a:t>
            </a:fld>
            <a:endParaRPr lang="tr-TR"/>
          </a:p>
        </p:txBody>
      </p:sp>
    </p:spTree>
    <p:extLst>
      <p:ext uri="{BB962C8B-B14F-4D97-AF65-F5344CB8AC3E}">
        <p14:creationId xmlns:p14="http://schemas.microsoft.com/office/powerpoint/2010/main" val="3979218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36DC01-FD5C-47A1-B425-3CAE455D26F5}" type="datetimeFigureOut">
              <a:rPr lang="tr-TR" smtClean="0"/>
              <a:t>3.12.2020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D063C2-DD0D-418C-B160-4932A9CCD035}" type="slidenum">
              <a:rPr lang="tr-TR" smtClean="0"/>
              <a:t>‹#›</a:t>
            </a:fld>
            <a:endParaRPr lang="tr-TR"/>
          </a:p>
        </p:txBody>
      </p:sp>
    </p:spTree>
    <p:extLst>
      <p:ext uri="{BB962C8B-B14F-4D97-AF65-F5344CB8AC3E}">
        <p14:creationId xmlns:p14="http://schemas.microsoft.com/office/powerpoint/2010/main" val="3184078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KIRSAL ALTYAPI VE ÇEVRE</a:t>
            </a:r>
            <a:endParaRPr lang="tr-TR" dirty="0"/>
          </a:p>
        </p:txBody>
      </p:sp>
      <p:sp>
        <p:nvSpPr>
          <p:cNvPr id="3" name="Alt Başlık 2"/>
          <p:cNvSpPr>
            <a:spLocks noGrp="1"/>
          </p:cNvSpPr>
          <p:nvPr>
            <p:ph type="subTitle" idx="1"/>
          </p:nvPr>
        </p:nvSpPr>
        <p:spPr/>
        <p:txBody>
          <a:bodyPr>
            <a:normAutofit lnSpcReduction="10000"/>
          </a:bodyPr>
          <a:lstStyle/>
          <a:p>
            <a:r>
              <a:rPr lang="tr-TR" dirty="0" smtClean="0"/>
              <a:t>12. </a:t>
            </a:r>
            <a:r>
              <a:rPr lang="tr-TR" dirty="0" smtClean="0"/>
              <a:t>HAFTA</a:t>
            </a:r>
          </a:p>
          <a:p>
            <a:endParaRPr lang="tr-TR" dirty="0"/>
          </a:p>
          <a:p>
            <a:endParaRPr lang="tr-TR" dirty="0" smtClean="0"/>
          </a:p>
          <a:p>
            <a:r>
              <a:rPr lang="tr-TR" dirty="0" err="1" smtClean="0"/>
              <a:t>Doç.Dr</a:t>
            </a:r>
            <a:r>
              <a:rPr lang="tr-TR" dirty="0" smtClean="0"/>
              <a:t>. Havva Eylem POLAT</a:t>
            </a:r>
            <a:endParaRPr lang="tr-TR" dirty="0"/>
          </a:p>
        </p:txBody>
      </p:sp>
    </p:spTree>
    <p:extLst>
      <p:ext uri="{BB962C8B-B14F-4D97-AF65-F5344CB8AC3E}">
        <p14:creationId xmlns:p14="http://schemas.microsoft.com/office/powerpoint/2010/main" val="11224858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3"/>
          <p:cNvSpPr>
            <a:spLocks noGrp="1" noChangeArrowheads="1"/>
          </p:cNvSpPr>
          <p:nvPr>
            <p:ph type="body" idx="1"/>
          </p:nvPr>
        </p:nvSpPr>
        <p:spPr/>
        <p:txBody>
          <a:bodyPr/>
          <a:lstStyle/>
          <a:p>
            <a:pPr algn="just" eaLnBrk="1" hangingPunct="1">
              <a:lnSpc>
                <a:spcPct val="90000"/>
              </a:lnSpc>
            </a:pPr>
            <a:r>
              <a:rPr lang="tr-TR" altLang="tr-TR" sz="2400" b="1"/>
              <a:t>Sulu tarımın ana maksadı, tarımsal üretimi artırarak projenin alanının ekonomik ve sosyal refah yaşamını geliştirmesidir. Küçük parseller, toplu arazi kullanımı, yasal ve geleneksel arazi hakları karışıklığı arazi sulamaya döndürüldüğünde bir çok zorluklar yaratır. Arazi kiralama/ sahipliliği yeni sulama projeleri yanında büyük rehabilitasyon çalışmalarında da engel teşkil eder. Altyapı değişikliği, tarla sınırlarında değişikliklere ve bazı işlenen tarım alanlarının kaybına neden olur. Aynı şekilde su kullanım hakkı değişimi de benzer problemler yaratır.</a:t>
            </a:r>
          </a:p>
        </p:txBody>
      </p:sp>
      <p:sp>
        <p:nvSpPr>
          <p:cNvPr id="102403" name="Rectangle 4"/>
          <p:cNvSpPr>
            <a:spLocks noChangeArrowheads="1"/>
          </p:cNvSpPr>
          <p:nvPr/>
        </p:nvSpPr>
        <p:spPr bwMode="auto">
          <a:xfrm>
            <a:off x="1524000" y="15240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sz="3200" b="1">
                <a:solidFill>
                  <a:schemeClr val="tx2"/>
                </a:solidFill>
              </a:rPr>
              <a:t>Sosyo - Ekonomik Etkiler</a:t>
            </a:r>
          </a:p>
        </p:txBody>
      </p:sp>
    </p:spTree>
    <p:extLst>
      <p:ext uri="{BB962C8B-B14F-4D97-AF65-F5344CB8AC3E}">
        <p14:creationId xmlns:p14="http://schemas.microsoft.com/office/powerpoint/2010/main" val="117436929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3"/>
          <p:cNvSpPr>
            <a:spLocks noGrp="1" noChangeArrowheads="1"/>
          </p:cNvSpPr>
          <p:nvPr>
            <p:ph type="body" idx="1"/>
          </p:nvPr>
        </p:nvSpPr>
        <p:spPr/>
        <p:txBody>
          <a:bodyPr/>
          <a:lstStyle/>
          <a:p>
            <a:pPr algn="just" eaLnBrk="1" hangingPunct="1"/>
            <a:r>
              <a:rPr lang="tr-TR" altLang="tr-TR" b="1"/>
              <a:t>Sulama projeleri nüfus yoğunluğunu artırabilir. Ana değişimler tahmin edilmelidir. Demografik/ etnik kompozisyon değişimi sonucu etkiler göz önüne alınmalıdır.</a:t>
            </a:r>
          </a:p>
        </p:txBody>
      </p:sp>
      <p:sp>
        <p:nvSpPr>
          <p:cNvPr id="103427" name="Text Box 4"/>
          <p:cNvSpPr txBox="1">
            <a:spLocks noChangeArrowheads="1"/>
          </p:cNvSpPr>
          <p:nvPr/>
        </p:nvSpPr>
        <p:spPr bwMode="auto">
          <a:xfrm>
            <a:off x="1905000" y="715964"/>
            <a:ext cx="79248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pPr>
            <a:r>
              <a:rPr lang="tr-TR" altLang="tr-TR" sz="3200" b="1"/>
              <a:t>Nüfus Değişimi</a:t>
            </a:r>
          </a:p>
        </p:txBody>
      </p:sp>
    </p:spTree>
    <p:extLst>
      <p:ext uri="{BB962C8B-B14F-4D97-AF65-F5344CB8AC3E}">
        <p14:creationId xmlns:p14="http://schemas.microsoft.com/office/powerpoint/2010/main" val="878471078"/>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3"/>
          <p:cNvSpPr>
            <a:spLocks noGrp="1" noChangeArrowheads="1"/>
          </p:cNvSpPr>
          <p:nvPr>
            <p:ph type="body" idx="1"/>
          </p:nvPr>
        </p:nvSpPr>
        <p:spPr/>
        <p:txBody>
          <a:bodyPr/>
          <a:lstStyle/>
          <a:p>
            <a:pPr eaLnBrk="1" hangingPunct="1">
              <a:lnSpc>
                <a:spcPct val="80000"/>
              </a:lnSpc>
            </a:pPr>
            <a:r>
              <a:rPr lang="tr-TR" altLang="tr-TR" sz="2400" b="1"/>
              <a:t>Sulama projelerinden kaynaklanan gelir azalışının oluşturduğu sosyo ekonomik problemler:</a:t>
            </a:r>
          </a:p>
          <a:p>
            <a:pPr eaLnBrk="1" hangingPunct="1">
              <a:lnSpc>
                <a:spcPct val="80000"/>
              </a:lnSpc>
            </a:pPr>
            <a:r>
              <a:rPr lang="tr-TR" altLang="tr-TR" sz="2400" b="1"/>
              <a:t>Sulamanın işletilmesi ve devamlılığı için gerekli sosyal organizasyon</a:t>
            </a:r>
          </a:p>
          <a:p>
            <a:pPr eaLnBrk="1" hangingPunct="1">
              <a:lnSpc>
                <a:spcPct val="80000"/>
              </a:lnSpc>
            </a:pPr>
            <a:r>
              <a:rPr lang="tr-TR" altLang="tr-TR" sz="2400" b="1"/>
              <a:t>Sulama ile yüksek değerdeki üretim gerçekleşecek ve hayvan otlatma gibi aktiviteler azalacak</a:t>
            </a:r>
          </a:p>
          <a:p>
            <a:pPr eaLnBrk="1" hangingPunct="1">
              <a:lnSpc>
                <a:spcPct val="80000"/>
              </a:lnSpc>
            </a:pPr>
            <a:r>
              <a:rPr lang="tr-TR" altLang="tr-TR" sz="2400" b="1"/>
              <a:t>Yetersiz Pazar gibi dış destek eksikliği, kredi olanakları</a:t>
            </a:r>
          </a:p>
          <a:p>
            <a:pPr eaLnBrk="1" hangingPunct="1">
              <a:lnSpc>
                <a:spcPct val="80000"/>
              </a:lnSpc>
            </a:pPr>
            <a:r>
              <a:rPr lang="tr-TR" altLang="tr-TR" sz="2400" b="1"/>
              <a:t>Arazi kullanımı ve su kullanımı konularında değişikliklerden kaynaklanan fırsat eşitsizliği</a:t>
            </a:r>
          </a:p>
          <a:p>
            <a:pPr eaLnBrk="1" hangingPunct="1">
              <a:lnSpc>
                <a:spcPct val="80000"/>
              </a:lnSpc>
            </a:pPr>
            <a:r>
              <a:rPr lang="tr-TR" altLang="tr-TR" sz="2400" b="1"/>
              <a:t>İşçi yapısının değişimi</a:t>
            </a:r>
          </a:p>
          <a:p>
            <a:pPr eaLnBrk="1" hangingPunct="1">
              <a:lnSpc>
                <a:spcPct val="80000"/>
              </a:lnSpc>
            </a:pPr>
            <a:r>
              <a:rPr lang="tr-TR" altLang="tr-TR" sz="2400" b="1"/>
              <a:t>Kullanıcı katılımı ile planlama geliştirilerek yukarıdaki problemler azaltılabilir. Çiftçilere eğitim olanakları sağlanmalıdır.</a:t>
            </a:r>
          </a:p>
        </p:txBody>
      </p:sp>
      <p:sp>
        <p:nvSpPr>
          <p:cNvPr id="104451" name="Text Box 5"/>
          <p:cNvSpPr txBox="1">
            <a:spLocks noChangeArrowheads="1"/>
          </p:cNvSpPr>
          <p:nvPr/>
        </p:nvSpPr>
        <p:spPr bwMode="auto">
          <a:xfrm>
            <a:off x="1905000" y="736600"/>
            <a:ext cx="7924800" cy="48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80000"/>
              </a:lnSpc>
              <a:spcBef>
                <a:spcPct val="20000"/>
              </a:spcBef>
            </a:pPr>
            <a:r>
              <a:rPr lang="tr-TR" altLang="tr-TR" sz="3200" b="1"/>
              <a:t>Gelir ve Refah</a:t>
            </a:r>
          </a:p>
        </p:txBody>
      </p:sp>
    </p:spTree>
    <p:extLst>
      <p:ext uri="{BB962C8B-B14F-4D97-AF65-F5344CB8AC3E}">
        <p14:creationId xmlns:p14="http://schemas.microsoft.com/office/powerpoint/2010/main" val="1080402018"/>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3"/>
          <p:cNvSpPr>
            <a:spLocks noGrp="1" noChangeArrowheads="1"/>
          </p:cNvSpPr>
          <p:nvPr>
            <p:ph type="body" idx="1"/>
          </p:nvPr>
        </p:nvSpPr>
        <p:spPr/>
        <p:txBody>
          <a:bodyPr/>
          <a:lstStyle/>
          <a:p>
            <a:pPr eaLnBrk="1" hangingPunct="1"/>
            <a:r>
              <a:rPr lang="tr-TR" altLang="tr-TR" b="1"/>
              <a:t>İnsan göçü ve yer değişimi sosyal huzursuzluk ve hastalıkların artması ve açlık gibi toplum yapısını bozan olaylarla orantılıdır.  Geniş yeni sulama projeleri ve tarımsal işlemenin en yüksek olduğu dönemlerde geçici nüfus artışı olur. Bu çalışanlar içinde yerleşim yeri sağlamak gerekir. Bu sorunlar kısa dönemli desteklerle çözülebilir.</a:t>
            </a:r>
          </a:p>
        </p:txBody>
      </p:sp>
      <p:sp>
        <p:nvSpPr>
          <p:cNvPr id="105475" name="Text Box 4"/>
          <p:cNvSpPr txBox="1">
            <a:spLocks noChangeArrowheads="1"/>
          </p:cNvSpPr>
          <p:nvPr/>
        </p:nvSpPr>
        <p:spPr bwMode="auto">
          <a:xfrm>
            <a:off x="1905000" y="715964"/>
            <a:ext cx="79248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pPr>
            <a:r>
              <a:rPr lang="tr-TR" altLang="tr-TR" sz="3200" b="1"/>
              <a:t>İnsan Göçü</a:t>
            </a:r>
          </a:p>
        </p:txBody>
      </p:sp>
    </p:spTree>
    <p:extLst>
      <p:ext uri="{BB962C8B-B14F-4D97-AF65-F5344CB8AC3E}">
        <p14:creationId xmlns:p14="http://schemas.microsoft.com/office/powerpoint/2010/main" val="2976600691"/>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3"/>
          <p:cNvSpPr>
            <a:spLocks noGrp="1" noChangeArrowheads="1"/>
          </p:cNvSpPr>
          <p:nvPr>
            <p:ph type="body" idx="1"/>
          </p:nvPr>
        </p:nvSpPr>
        <p:spPr/>
        <p:txBody>
          <a:bodyPr/>
          <a:lstStyle/>
          <a:p>
            <a:pPr eaLnBrk="1" hangingPunct="1"/>
            <a:r>
              <a:rPr lang="tr-TR" altLang="tr-TR" b="1"/>
              <a:t>Sulama projelerinde sıklıkla karşılaşılan sorun arazilerin ve evlerin su basması, kanal inşaatı  diğer çalışmalar sırasında sonucu insanların başka bir yere yerleştirilmesidir. Geçmiş zamanlı projelerde proje aşamasında danışmanlık alınmadığından ve etkilenen halkın tazminatı karşılanmadığından problemler oluşmuştur. Teknik bakanlıklar erken dönemde uzman yardımı araştırmalıdır. </a:t>
            </a:r>
          </a:p>
        </p:txBody>
      </p:sp>
      <p:sp>
        <p:nvSpPr>
          <p:cNvPr id="106499" name="Text Box 4"/>
          <p:cNvSpPr txBox="1">
            <a:spLocks noChangeArrowheads="1"/>
          </p:cNvSpPr>
          <p:nvPr/>
        </p:nvSpPr>
        <p:spPr bwMode="auto">
          <a:xfrm>
            <a:off x="1905000" y="715964"/>
            <a:ext cx="79248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pPr>
            <a:r>
              <a:rPr lang="tr-TR" altLang="tr-TR" sz="3200" b="1"/>
              <a:t>Yeni Yerleşim</a:t>
            </a:r>
          </a:p>
        </p:txBody>
      </p:sp>
    </p:spTree>
    <p:extLst>
      <p:ext uri="{BB962C8B-B14F-4D97-AF65-F5344CB8AC3E}">
        <p14:creationId xmlns:p14="http://schemas.microsoft.com/office/powerpoint/2010/main" val="778636098"/>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3"/>
          <p:cNvSpPr>
            <a:spLocks noGrp="1" noChangeArrowheads="1"/>
          </p:cNvSpPr>
          <p:nvPr>
            <p:ph type="body" idx="1"/>
          </p:nvPr>
        </p:nvSpPr>
        <p:spPr/>
        <p:txBody>
          <a:bodyPr/>
          <a:lstStyle/>
          <a:p>
            <a:pPr eaLnBrk="1" hangingPunct="1"/>
            <a:r>
              <a:rPr lang="tr-TR" altLang="tr-TR" b="1"/>
              <a:t>Artan gelir ve beslenmenin iyileşmesi ile sulu tarım en çok çocuklar ve kadınlar için faydalı olacaktır. Dezavantajlı grupların planlama sürecinde ÇED’e dahil edilmesi zaman alacaktır fakat mutlaka göz önüne alınmalıdır. </a:t>
            </a:r>
          </a:p>
        </p:txBody>
      </p:sp>
      <p:sp>
        <p:nvSpPr>
          <p:cNvPr id="107523" name="Text Box 4"/>
          <p:cNvSpPr txBox="1">
            <a:spLocks noChangeArrowheads="1"/>
          </p:cNvSpPr>
          <p:nvPr/>
        </p:nvSpPr>
        <p:spPr bwMode="auto">
          <a:xfrm>
            <a:off x="1905000" y="715964"/>
            <a:ext cx="79248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pPr>
            <a:r>
              <a:rPr lang="tr-TR" altLang="tr-TR" sz="3200" b="1"/>
              <a:t>Kadınların Rolü</a:t>
            </a:r>
          </a:p>
        </p:txBody>
      </p:sp>
    </p:spTree>
    <p:extLst>
      <p:ext uri="{BB962C8B-B14F-4D97-AF65-F5344CB8AC3E}">
        <p14:creationId xmlns:p14="http://schemas.microsoft.com/office/powerpoint/2010/main" val="274396042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3"/>
          <p:cNvSpPr>
            <a:spLocks noGrp="1" noChangeArrowheads="1"/>
          </p:cNvSpPr>
          <p:nvPr>
            <p:ph type="body" idx="1"/>
          </p:nvPr>
        </p:nvSpPr>
        <p:spPr/>
        <p:txBody>
          <a:bodyPr/>
          <a:lstStyle/>
          <a:p>
            <a:pPr algn="just" eaLnBrk="1" hangingPunct="1">
              <a:lnSpc>
                <a:spcPct val="90000"/>
              </a:lnSpc>
            </a:pPr>
            <a:r>
              <a:rPr lang="tr-TR" altLang="tr-TR" b="1"/>
              <a:t>Yerel olarak çeşitlilik koşullarını fazlalaştırmak, biyolojik bir topluluğun tür sayısını genişletmek </a:t>
            </a:r>
          </a:p>
          <a:p>
            <a:pPr algn="just" eaLnBrk="1" hangingPunct="1">
              <a:lnSpc>
                <a:spcPct val="90000"/>
              </a:lnSpc>
            </a:pPr>
            <a:r>
              <a:rPr lang="tr-TR" altLang="tr-TR" b="1"/>
              <a:t>Normalden ve çoğu tür için optimumdan ayrılan, daha küçük sayıdaki türler için daha fazla yaşam yeri şartları, herbir biyokütlenin büyütülmesi </a:t>
            </a:r>
          </a:p>
          <a:p>
            <a:pPr algn="just" eaLnBrk="1" hangingPunct="1">
              <a:lnSpc>
                <a:spcPct val="90000"/>
              </a:lnSpc>
            </a:pPr>
            <a:r>
              <a:rPr lang="tr-TR" altLang="tr-TR" b="1"/>
              <a:t>Dengeli koşullarda daha uzun bir yerleşim, bu yerleşimin biyolojik topluluğunun zenginleştirilmesi </a:t>
            </a:r>
          </a:p>
        </p:txBody>
      </p:sp>
      <p:sp>
        <p:nvSpPr>
          <p:cNvPr id="94211" name="Rectangle 4"/>
          <p:cNvSpPr>
            <a:spLocks noChangeArrowheads="1"/>
          </p:cNvSpPr>
          <p:nvPr/>
        </p:nvSpPr>
        <p:spPr bwMode="auto">
          <a:xfrm>
            <a:off x="1524000" y="15240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tr-TR" altLang="tr-TR" sz="3200" b="1">
                <a:solidFill>
                  <a:schemeClr val="tx2"/>
                </a:solidFill>
              </a:rPr>
              <a:t>Biyolojik ve Ekolojik Değişimler</a:t>
            </a:r>
          </a:p>
        </p:txBody>
      </p:sp>
    </p:spTree>
    <p:extLst>
      <p:ext uri="{BB962C8B-B14F-4D97-AF65-F5344CB8AC3E}">
        <p14:creationId xmlns:p14="http://schemas.microsoft.com/office/powerpoint/2010/main" val="169500330"/>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pPr eaLnBrk="1" hangingPunct="1"/>
            <a:endParaRPr lang="tr-TR" altLang="tr-TR" smtClean="0"/>
          </a:p>
        </p:txBody>
      </p:sp>
      <p:sp>
        <p:nvSpPr>
          <p:cNvPr id="95235" name="Rectangle 3"/>
          <p:cNvSpPr>
            <a:spLocks noGrp="1" noChangeArrowheads="1"/>
          </p:cNvSpPr>
          <p:nvPr>
            <p:ph type="body" idx="1"/>
          </p:nvPr>
        </p:nvSpPr>
        <p:spPr/>
        <p:txBody>
          <a:bodyPr/>
          <a:lstStyle/>
          <a:p>
            <a:pPr eaLnBrk="1" hangingPunct="1"/>
            <a:endParaRPr lang="tr-TR" altLang="tr-TR" dirty="0" smtClean="0"/>
          </a:p>
        </p:txBody>
      </p:sp>
      <p:pic>
        <p:nvPicPr>
          <p:cNvPr id="95236" name="Picture 4" descr="DSC00751"/>
          <p:cNvPicPr>
            <a:picLocks noChangeAspect="1" noChangeArrowheads="1"/>
          </p:cNvPicPr>
          <p:nvPr/>
        </p:nvPicPr>
        <p:blipFill rotWithShape="1">
          <a:blip r:embed="rId2">
            <a:extLst>
              <a:ext uri="{28A0092B-C50C-407E-A947-70E740481C1C}">
                <a14:useLocalDpi xmlns:a14="http://schemas.microsoft.com/office/drawing/2010/main" val="0"/>
              </a:ext>
            </a:extLst>
          </a:blip>
          <a:srcRect b="13806"/>
          <a:stretch/>
        </p:blipFill>
        <p:spPr bwMode="auto">
          <a:xfrm>
            <a:off x="708339" y="-1"/>
            <a:ext cx="10420006" cy="6765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5237" name="Text Box 5"/>
          <p:cNvSpPr txBox="1">
            <a:spLocks noChangeArrowheads="1"/>
          </p:cNvSpPr>
          <p:nvPr/>
        </p:nvSpPr>
        <p:spPr bwMode="auto">
          <a:xfrm>
            <a:off x="1812925" y="417513"/>
            <a:ext cx="399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tr-TR" altLang="tr-TR"/>
              <a:t>Göçmen Kuşların Konaklama Alanları</a:t>
            </a:r>
          </a:p>
        </p:txBody>
      </p:sp>
    </p:spTree>
    <p:extLst>
      <p:ext uri="{BB962C8B-B14F-4D97-AF65-F5344CB8AC3E}">
        <p14:creationId xmlns:p14="http://schemas.microsoft.com/office/powerpoint/2010/main" val="7826065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3"/>
          <p:cNvSpPr>
            <a:spLocks noGrp="1" noChangeArrowheads="1"/>
          </p:cNvSpPr>
          <p:nvPr>
            <p:ph type="body" idx="1"/>
          </p:nvPr>
        </p:nvSpPr>
        <p:spPr/>
        <p:txBody>
          <a:bodyPr/>
          <a:lstStyle/>
          <a:p>
            <a:pPr algn="just" eaLnBrk="1" hangingPunct="1"/>
            <a:r>
              <a:rPr lang="tr-TR" altLang="tr-TR" b="1"/>
              <a:t>Proje alanında, sulama yapısı, su kısıtı olan alanlara su sağlama, tarımsal ve ekolojik olarak radikal değişimlere yol açacaktır. Proje alanı dışında bunu telafi etmek için alanların yaratılması veya yaşam alanı sağlanması zararlı olarak değerlendirilen doğal yaşam alanı değişimlerinin olduğu yerlerde hafifletme önlemleri için faydalı olabilir. </a:t>
            </a:r>
          </a:p>
        </p:txBody>
      </p:sp>
      <p:sp>
        <p:nvSpPr>
          <p:cNvPr id="96259" name="Text Box 4"/>
          <p:cNvSpPr txBox="1">
            <a:spLocks noChangeArrowheads="1"/>
          </p:cNvSpPr>
          <p:nvPr/>
        </p:nvSpPr>
        <p:spPr bwMode="auto">
          <a:xfrm>
            <a:off x="1905000" y="715964"/>
            <a:ext cx="79248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pPr>
            <a:r>
              <a:rPr lang="tr-TR" altLang="tr-TR" sz="3200" b="1">
                <a:solidFill>
                  <a:schemeClr val="tx2"/>
                </a:solidFill>
              </a:rPr>
              <a:t>Proje Alanları</a:t>
            </a:r>
          </a:p>
        </p:txBody>
      </p:sp>
    </p:spTree>
    <p:extLst>
      <p:ext uri="{BB962C8B-B14F-4D97-AF65-F5344CB8AC3E}">
        <p14:creationId xmlns:p14="http://schemas.microsoft.com/office/powerpoint/2010/main" val="328815799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3"/>
          <p:cNvSpPr>
            <a:spLocks noGrp="1" noChangeArrowheads="1"/>
          </p:cNvSpPr>
          <p:nvPr>
            <p:ph type="body" idx="1"/>
          </p:nvPr>
        </p:nvSpPr>
        <p:spPr/>
        <p:txBody>
          <a:bodyPr/>
          <a:lstStyle/>
          <a:p>
            <a:pPr algn="just" eaLnBrk="1" hangingPunct="1">
              <a:lnSpc>
                <a:spcPct val="90000"/>
              </a:lnSpc>
            </a:pPr>
            <a:r>
              <a:rPr lang="en-US" altLang="tr-TR" b="1" dirty="0" err="1"/>
              <a:t>Özellikle</a:t>
            </a:r>
            <a:r>
              <a:rPr lang="en-US" altLang="tr-TR" b="1" dirty="0"/>
              <a:t> </a:t>
            </a:r>
            <a:r>
              <a:rPr lang="en-US" altLang="tr-TR" b="1" dirty="0" err="1"/>
              <a:t>rezervuar</a:t>
            </a:r>
            <a:r>
              <a:rPr lang="en-US" altLang="tr-TR" b="1" dirty="0"/>
              <a:t> </a:t>
            </a:r>
            <a:r>
              <a:rPr lang="en-US" altLang="tr-TR" b="1" dirty="0" err="1"/>
              <a:t>ve</a:t>
            </a:r>
            <a:r>
              <a:rPr lang="en-US" altLang="tr-TR" b="1" dirty="0"/>
              <a:t> </a:t>
            </a:r>
            <a:r>
              <a:rPr lang="en-US" altLang="tr-TR" b="1" dirty="0" err="1"/>
              <a:t>kanallar</a:t>
            </a:r>
            <a:r>
              <a:rPr lang="en-US" altLang="tr-TR" b="1" dirty="0"/>
              <a:t> </a:t>
            </a:r>
            <a:r>
              <a:rPr lang="en-US" altLang="tr-TR" b="1" dirty="0" err="1"/>
              <a:t>balık</a:t>
            </a:r>
            <a:r>
              <a:rPr lang="en-US" altLang="tr-TR" b="1" dirty="0"/>
              <a:t> </a:t>
            </a:r>
            <a:r>
              <a:rPr lang="en-US" altLang="tr-TR" b="1" dirty="0" err="1"/>
              <a:t>üretimi</a:t>
            </a:r>
            <a:r>
              <a:rPr lang="en-US" altLang="tr-TR" b="1" dirty="0"/>
              <a:t>, </a:t>
            </a:r>
            <a:r>
              <a:rPr lang="en-US" altLang="tr-TR" b="1" dirty="0" err="1"/>
              <a:t>su</a:t>
            </a:r>
            <a:r>
              <a:rPr lang="en-US" altLang="tr-TR" b="1" dirty="0"/>
              <a:t> </a:t>
            </a:r>
            <a:r>
              <a:rPr lang="en-US" altLang="tr-TR" b="1" dirty="0" err="1"/>
              <a:t>kültür</a:t>
            </a:r>
            <a:r>
              <a:rPr lang="en-US" altLang="tr-TR" b="1" dirty="0"/>
              <a:t> </a:t>
            </a:r>
            <a:r>
              <a:rPr lang="en-US" altLang="tr-TR" b="1" dirty="0" err="1"/>
              <a:t>ve</a:t>
            </a:r>
            <a:r>
              <a:rPr lang="en-US" altLang="tr-TR" b="1" dirty="0"/>
              <a:t> </a:t>
            </a:r>
            <a:r>
              <a:rPr lang="en-US" altLang="tr-TR" b="1" dirty="0" err="1"/>
              <a:t>yerleşik</a:t>
            </a:r>
            <a:r>
              <a:rPr lang="en-US" altLang="tr-TR" b="1" dirty="0"/>
              <a:t> </a:t>
            </a:r>
            <a:r>
              <a:rPr lang="en-US" altLang="tr-TR" b="1" dirty="0" err="1"/>
              <a:t>ve</a:t>
            </a:r>
            <a:r>
              <a:rPr lang="en-US" altLang="tr-TR" b="1" dirty="0"/>
              <a:t> </a:t>
            </a:r>
            <a:r>
              <a:rPr lang="en-US" altLang="tr-TR" b="1" dirty="0" err="1"/>
              <a:t>göçmen</a:t>
            </a:r>
            <a:r>
              <a:rPr lang="en-US" altLang="tr-TR" b="1" dirty="0"/>
              <a:t> </a:t>
            </a:r>
            <a:r>
              <a:rPr lang="en-US" altLang="tr-TR" b="1" dirty="0" err="1"/>
              <a:t>kuşlar</a:t>
            </a:r>
            <a:r>
              <a:rPr lang="en-US" altLang="tr-TR" b="1" dirty="0"/>
              <a:t>, </a:t>
            </a:r>
            <a:r>
              <a:rPr lang="en-US" altLang="tr-TR" b="1" dirty="0" err="1"/>
              <a:t>hastalık</a:t>
            </a:r>
            <a:r>
              <a:rPr lang="en-US" altLang="tr-TR" b="1" dirty="0"/>
              <a:t> </a:t>
            </a:r>
            <a:r>
              <a:rPr lang="en-US" altLang="tr-TR" b="1" dirty="0" err="1"/>
              <a:t>yayan</a:t>
            </a:r>
            <a:r>
              <a:rPr lang="en-US" altLang="tr-TR" b="1" dirty="0"/>
              <a:t> </a:t>
            </a:r>
            <a:r>
              <a:rPr lang="en-US" altLang="tr-TR" b="1" dirty="0" err="1"/>
              <a:t>böcekler</a:t>
            </a:r>
            <a:r>
              <a:rPr lang="en-US" altLang="tr-TR" b="1" dirty="0"/>
              <a:t> </a:t>
            </a:r>
            <a:r>
              <a:rPr lang="en-US" altLang="tr-TR" b="1" dirty="0" err="1"/>
              <a:t>ve</a:t>
            </a:r>
            <a:r>
              <a:rPr lang="en-US" altLang="tr-TR" b="1" dirty="0"/>
              <a:t> </a:t>
            </a:r>
            <a:r>
              <a:rPr lang="en-US" altLang="tr-TR" b="1" dirty="0" err="1"/>
              <a:t>yılanlar</a:t>
            </a:r>
            <a:r>
              <a:rPr lang="en-US" altLang="tr-TR" b="1" dirty="0"/>
              <a:t> </a:t>
            </a:r>
            <a:r>
              <a:rPr lang="en-US" altLang="tr-TR" b="1" dirty="0" err="1"/>
              <a:t>için</a:t>
            </a:r>
            <a:r>
              <a:rPr lang="en-US" altLang="tr-TR" b="1" dirty="0"/>
              <a:t> de </a:t>
            </a:r>
            <a:r>
              <a:rPr lang="en-US" altLang="tr-TR" b="1" dirty="0" err="1"/>
              <a:t>yaşam</a:t>
            </a:r>
            <a:r>
              <a:rPr lang="en-US" altLang="tr-TR" b="1" dirty="0"/>
              <a:t> </a:t>
            </a:r>
            <a:r>
              <a:rPr lang="en-US" altLang="tr-TR" b="1" dirty="0" err="1"/>
              <a:t>alanı</a:t>
            </a:r>
            <a:r>
              <a:rPr lang="en-US" altLang="tr-TR" b="1" dirty="0"/>
              <a:t> </a:t>
            </a:r>
            <a:r>
              <a:rPr lang="en-US" altLang="tr-TR" b="1" dirty="0" err="1"/>
              <a:t>oluşur.Rezervuar</a:t>
            </a:r>
            <a:r>
              <a:rPr lang="en-US" altLang="tr-TR" b="1" dirty="0"/>
              <a:t> </a:t>
            </a:r>
            <a:r>
              <a:rPr lang="en-US" altLang="tr-TR" b="1" dirty="0" err="1"/>
              <a:t>etrafında</a:t>
            </a:r>
            <a:r>
              <a:rPr lang="en-US" altLang="tr-TR" b="1" dirty="0"/>
              <a:t> </a:t>
            </a:r>
            <a:r>
              <a:rPr lang="en-US" altLang="tr-TR" b="1" dirty="0" err="1"/>
              <a:t>vahşi</a:t>
            </a:r>
            <a:r>
              <a:rPr lang="en-US" altLang="tr-TR" b="1" dirty="0"/>
              <a:t> </a:t>
            </a:r>
            <a:r>
              <a:rPr lang="en-US" altLang="tr-TR" b="1" dirty="0" err="1"/>
              <a:t>yaşam</a:t>
            </a:r>
            <a:r>
              <a:rPr lang="en-US" altLang="tr-TR" b="1" dirty="0"/>
              <a:t> park</a:t>
            </a:r>
            <a:r>
              <a:rPr lang="tr-TR" altLang="tr-TR" b="1" dirty="0"/>
              <a:t>l</a:t>
            </a:r>
            <a:r>
              <a:rPr lang="en-US" altLang="tr-TR" b="1" dirty="0" err="1"/>
              <a:t>arı</a:t>
            </a:r>
            <a:r>
              <a:rPr lang="en-US" altLang="tr-TR" b="1" dirty="0"/>
              <a:t> </a:t>
            </a:r>
            <a:r>
              <a:rPr lang="en-US" altLang="tr-TR" b="1" dirty="0" err="1"/>
              <a:t>ve</a:t>
            </a:r>
            <a:r>
              <a:rPr lang="en-US" altLang="tr-TR" b="1" dirty="0"/>
              <a:t> </a:t>
            </a:r>
            <a:r>
              <a:rPr lang="en-US" altLang="tr-TR" b="1" dirty="0" err="1"/>
              <a:t>kuş</a:t>
            </a:r>
            <a:r>
              <a:rPr lang="en-US" altLang="tr-TR" b="1" dirty="0"/>
              <a:t> </a:t>
            </a:r>
            <a:r>
              <a:rPr lang="en-US" altLang="tr-TR" b="1" dirty="0" err="1"/>
              <a:t>barınakları</a:t>
            </a:r>
            <a:r>
              <a:rPr lang="en-US" altLang="tr-TR" b="1" dirty="0"/>
              <a:t> </a:t>
            </a:r>
            <a:r>
              <a:rPr lang="en-US" altLang="tr-TR" b="1" dirty="0" err="1"/>
              <a:t>oluşturulabilir</a:t>
            </a:r>
            <a:r>
              <a:rPr lang="en-US" altLang="tr-TR" b="1" dirty="0"/>
              <a:t>. </a:t>
            </a:r>
            <a:r>
              <a:rPr lang="en-US" altLang="tr-TR" b="1" dirty="0" err="1"/>
              <a:t>Tarımsal</a:t>
            </a:r>
            <a:r>
              <a:rPr lang="en-US" altLang="tr-TR" b="1" dirty="0"/>
              <a:t> </a:t>
            </a:r>
            <a:r>
              <a:rPr lang="en-US" altLang="tr-TR" b="1" dirty="0" err="1"/>
              <a:t>sulama</a:t>
            </a:r>
            <a:r>
              <a:rPr lang="en-US" altLang="tr-TR" b="1" dirty="0"/>
              <a:t> </a:t>
            </a:r>
            <a:r>
              <a:rPr lang="en-US" altLang="tr-TR" b="1" dirty="0" err="1"/>
              <a:t>ile</a:t>
            </a:r>
            <a:r>
              <a:rPr lang="en-US" altLang="tr-TR" b="1" dirty="0"/>
              <a:t> </a:t>
            </a:r>
            <a:r>
              <a:rPr lang="en-US" altLang="tr-TR" b="1" dirty="0" err="1"/>
              <a:t>tüketilen</a:t>
            </a:r>
            <a:r>
              <a:rPr lang="en-US" altLang="tr-TR" b="1" dirty="0"/>
              <a:t> </a:t>
            </a:r>
            <a:r>
              <a:rPr lang="en-US" altLang="tr-TR" b="1" dirty="0" err="1"/>
              <a:t>su</a:t>
            </a:r>
            <a:r>
              <a:rPr lang="en-US" altLang="tr-TR" b="1" dirty="0"/>
              <a:t>, </a:t>
            </a:r>
            <a:r>
              <a:rPr lang="en-US" altLang="tr-TR" b="1" dirty="0" err="1"/>
              <a:t>geriakış</a:t>
            </a:r>
            <a:r>
              <a:rPr lang="en-US" altLang="tr-TR" b="1" dirty="0"/>
              <a:t> </a:t>
            </a:r>
            <a:r>
              <a:rPr lang="en-US" altLang="tr-TR" b="1" dirty="0" err="1"/>
              <a:t>su</a:t>
            </a:r>
            <a:r>
              <a:rPr lang="en-US" altLang="tr-TR" b="1" dirty="0"/>
              <a:t> </a:t>
            </a:r>
            <a:r>
              <a:rPr lang="en-US" altLang="tr-TR" b="1" dirty="0" err="1"/>
              <a:t>kalitesinin</a:t>
            </a:r>
            <a:r>
              <a:rPr lang="en-US" altLang="tr-TR" b="1" dirty="0"/>
              <a:t> </a:t>
            </a:r>
            <a:r>
              <a:rPr lang="en-US" altLang="tr-TR" b="1" dirty="0" err="1"/>
              <a:t>düşmesi</a:t>
            </a:r>
            <a:r>
              <a:rPr lang="en-US" altLang="tr-TR" b="1" dirty="0"/>
              <a:t> </a:t>
            </a:r>
            <a:r>
              <a:rPr lang="en-US" altLang="tr-TR" b="1" dirty="0" err="1"/>
              <a:t>ile</a:t>
            </a:r>
            <a:r>
              <a:rPr lang="en-US" altLang="tr-TR" b="1" dirty="0"/>
              <a:t> </a:t>
            </a:r>
            <a:r>
              <a:rPr lang="en-US" altLang="tr-TR" b="1" dirty="0" err="1"/>
              <a:t>mansap</a:t>
            </a:r>
            <a:r>
              <a:rPr lang="en-US" altLang="tr-TR" b="1" dirty="0"/>
              <a:t> </a:t>
            </a:r>
            <a:r>
              <a:rPr lang="en-US" altLang="tr-TR" b="1" dirty="0" err="1"/>
              <a:t>ekosisteminde</a:t>
            </a:r>
            <a:r>
              <a:rPr lang="en-US" altLang="tr-TR" b="1" dirty="0"/>
              <a:t> </a:t>
            </a:r>
            <a:r>
              <a:rPr lang="en-US" altLang="tr-TR" b="1" dirty="0" err="1"/>
              <a:t>ters</a:t>
            </a:r>
            <a:r>
              <a:rPr lang="en-US" altLang="tr-TR" b="1" dirty="0"/>
              <a:t> </a:t>
            </a:r>
            <a:r>
              <a:rPr lang="en-US" altLang="tr-TR" b="1" dirty="0" err="1"/>
              <a:t>etki</a:t>
            </a:r>
            <a:r>
              <a:rPr lang="en-US" altLang="tr-TR" b="1" dirty="0"/>
              <a:t> </a:t>
            </a:r>
            <a:r>
              <a:rPr lang="en-US" altLang="tr-TR" b="1" dirty="0" err="1"/>
              <a:t>yaratır</a:t>
            </a:r>
            <a:r>
              <a:rPr lang="en-US" altLang="tr-TR" b="1" dirty="0"/>
              <a:t>. </a:t>
            </a:r>
            <a:r>
              <a:rPr lang="en-US" altLang="tr-TR" b="1" dirty="0" err="1"/>
              <a:t>Azalan</a:t>
            </a:r>
            <a:r>
              <a:rPr lang="en-US" altLang="tr-TR" b="1" dirty="0"/>
              <a:t> </a:t>
            </a:r>
            <a:r>
              <a:rPr lang="en-US" altLang="tr-TR" b="1" dirty="0" err="1"/>
              <a:t>akış</a:t>
            </a:r>
            <a:r>
              <a:rPr lang="en-US" altLang="tr-TR" b="1" dirty="0"/>
              <a:t>, </a:t>
            </a:r>
            <a:r>
              <a:rPr lang="en-US" altLang="tr-TR" b="1" dirty="0" err="1"/>
              <a:t>tuz</a:t>
            </a:r>
            <a:r>
              <a:rPr lang="en-US" altLang="tr-TR" b="1" dirty="0"/>
              <a:t> </a:t>
            </a:r>
            <a:r>
              <a:rPr lang="en-US" altLang="tr-TR" b="1" dirty="0" err="1"/>
              <a:t>konsantrasyonunu</a:t>
            </a:r>
            <a:r>
              <a:rPr lang="en-US" altLang="tr-TR" b="1" dirty="0"/>
              <a:t> </a:t>
            </a:r>
            <a:r>
              <a:rPr lang="en-US" altLang="tr-TR" b="1" dirty="0" err="1"/>
              <a:t>artırır</a:t>
            </a:r>
            <a:r>
              <a:rPr lang="en-US" altLang="tr-TR" b="1" dirty="0"/>
              <a:t>, </a:t>
            </a:r>
            <a:r>
              <a:rPr lang="en-US" altLang="tr-TR" b="1" dirty="0" err="1"/>
              <a:t>oksijen</a:t>
            </a:r>
            <a:r>
              <a:rPr lang="en-US" altLang="tr-TR" b="1" dirty="0"/>
              <a:t> </a:t>
            </a:r>
            <a:r>
              <a:rPr lang="en-US" altLang="tr-TR" b="1" dirty="0" err="1"/>
              <a:t>seviyesini</a:t>
            </a:r>
            <a:r>
              <a:rPr lang="en-US" altLang="tr-TR" b="1" dirty="0"/>
              <a:t> </a:t>
            </a:r>
            <a:r>
              <a:rPr lang="en-US" altLang="tr-TR" b="1" dirty="0" err="1"/>
              <a:t>düşürür</a:t>
            </a:r>
            <a:r>
              <a:rPr lang="en-US" altLang="tr-TR" b="1" dirty="0"/>
              <a:t>, </a:t>
            </a:r>
            <a:r>
              <a:rPr lang="en-US" altLang="tr-TR" b="1" dirty="0" err="1"/>
              <a:t>su</a:t>
            </a:r>
            <a:r>
              <a:rPr lang="en-US" altLang="tr-TR" b="1" dirty="0"/>
              <a:t> </a:t>
            </a:r>
            <a:r>
              <a:rPr lang="en-US" altLang="tr-TR" b="1" dirty="0" err="1"/>
              <a:t>ısıs</a:t>
            </a:r>
            <a:r>
              <a:rPr lang="tr-TR" altLang="tr-TR" b="1" dirty="0"/>
              <a:t>ı</a:t>
            </a:r>
            <a:r>
              <a:rPr lang="en-US" altLang="tr-TR" b="1" dirty="0" err="1"/>
              <a:t>nı</a:t>
            </a:r>
            <a:r>
              <a:rPr lang="en-US" altLang="tr-TR" b="1" dirty="0"/>
              <a:t>  </a:t>
            </a:r>
            <a:r>
              <a:rPr lang="en-US" altLang="tr-TR" b="1" dirty="0" err="1"/>
              <a:t>ve</a:t>
            </a:r>
            <a:r>
              <a:rPr lang="en-US" altLang="tr-TR" b="1" dirty="0"/>
              <a:t> </a:t>
            </a:r>
            <a:r>
              <a:rPr lang="en-US" altLang="tr-TR" b="1" dirty="0" err="1"/>
              <a:t>kirliliği</a:t>
            </a:r>
            <a:r>
              <a:rPr lang="en-US" altLang="tr-TR" b="1" dirty="0"/>
              <a:t> </a:t>
            </a:r>
            <a:r>
              <a:rPr lang="en-US" altLang="tr-TR" b="1" dirty="0" err="1"/>
              <a:t>artırır</a:t>
            </a:r>
            <a:r>
              <a:rPr lang="en-US" altLang="tr-TR" b="1" dirty="0"/>
              <a:t>.</a:t>
            </a:r>
            <a:r>
              <a:rPr lang="tr-TR" altLang="tr-TR" b="1" dirty="0"/>
              <a:t> </a:t>
            </a:r>
            <a:r>
              <a:rPr lang="en-US" altLang="tr-TR" b="1" dirty="0"/>
              <a:t> </a:t>
            </a:r>
            <a:endParaRPr lang="tr-TR" altLang="tr-TR" b="1" dirty="0"/>
          </a:p>
        </p:txBody>
      </p:sp>
      <p:sp>
        <p:nvSpPr>
          <p:cNvPr id="97283" name="Text Box 5"/>
          <p:cNvSpPr txBox="1">
            <a:spLocks noChangeArrowheads="1"/>
          </p:cNvSpPr>
          <p:nvPr/>
        </p:nvSpPr>
        <p:spPr bwMode="auto">
          <a:xfrm>
            <a:off x="1905000" y="715964"/>
            <a:ext cx="79248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pPr>
            <a:r>
              <a:rPr lang="en-US" altLang="tr-TR" sz="3200" b="1">
                <a:solidFill>
                  <a:schemeClr val="tx2"/>
                </a:solidFill>
              </a:rPr>
              <a:t>Su Yapıları</a:t>
            </a:r>
            <a:endParaRPr lang="tr-TR" altLang="tr-TR" sz="3200" b="1">
              <a:solidFill>
                <a:schemeClr val="tx2"/>
              </a:solidFill>
            </a:endParaRPr>
          </a:p>
        </p:txBody>
      </p:sp>
    </p:spTree>
    <p:extLst>
      <p:ext uri="{BB962C8B-B14F-4D97-AF65-F5344CB8AC3E}">
        <p14:creationId xmlns:p14="http://schemas.microsoft.com/office/powerpoint/2010/main" val="3682715812"/>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3"/>
          <p:cNvSpPr>
            <a:spLocks noGrp="1" noChangeArrowheads="1"/>
          </p:cNvSpPr>
          <p:nvPr>
            <p:ph type="body" idx="1"/>
          </p:nvPr>
        </p:nvSpPr>
        <p:spPr/>
        <p:txBody>
          <a:bodyPr/>
          <a:lstStyle/>
          <a:p>
            <a:pPr algn="just" eaLnBrk="1" hangingPunct="1"/>
            <a:endParaRPr lang="tr-TR" altLang="tr-TR" b="1" dirty="0"/>
          </a:p>
          <a:p>
            <a:pPr algn="just" eaLnBrk="1" hangingPunct="1"/>
            <a:r>
              <a:rPr lang="en-US" altLang="tr-TR" b="1" dirty="0" err="1"/>
              <a:t>Sulama</a:t>
            </a:r>
            <a:r>
              <a:rPr lang="en-US" altLang="tr-TR" b="1" dirty="0"/>
              <a:t> </a:t>
            </a:r>
            <a:r>
              <a:rPr lang="en-US" altLang="tr-TR" b="1" dirty="0" err="1"/>
              <a:t>ve</a:t>
            </a:r>
            <a:r>
              <a:rPr lang="en-US" altLang="tr-TR" b="1" dirty="0"/>
              <a:t> </a:t>
            </a:r>
            <a:r>
              <a:rPr lang="en-US" altLang="tr-TR" b="1" dirty="0" err="1"/>
              <a:t>drenaj</a:t>
            </a:r>
            <a:r>
              <a:rPr lang="en-US" altLang="tr-TR" b="1" dirty="0"/>
              <a:t> </a:t>
            </a:r>
            <a:r>
              <a:rPr lang="en-US" altLang="tr-TR" b="1" dirty="0" err="1"/>
              <a:t>çalışmalarıyla</a:t>
            </a:r>
            <a:r>
              <a:rPr lang="en-US" altLang="tr-TR" b="1" dirty="0"/>
              <a:t> </a:t>
            </a:r>
            <a:r>
              <a:rPr lang="en-US" altLang="tr-TR" b="1" dirty="0" err="1"/>
              <a:t>çevrelenen</a:t>
            </a:r>
            <a:r>
              <a:rPr lang="en-US" altLang="tr-TR" b="1" dirty="0"/>
              <a:t> </a:t>
            </a:r>
            <a:r>
              <a:rPr lang="en-US" altLang="tr-TR" b="1" dirty="0" err="1"/>
              <a:t>alandaki</a:t>
            </a:r>
            <a:r>
              <a:rPr lang="en-US" altLang="tr-TR" b="1" dirty="0"/>
              <a:t> </a:t>
            </a:r>
            <a:r>
              <a:rPr lang="en-US" altLang="tr-TR" b="1" dirty="0" err="1" smtClean="0"/>
              <a:t>biyolijik</a:t>
            </a:r>
            <a:r>
              <a:rPr lang="en-US" altLang="tr-TR" b="1" dirty="0" smtClean="0"/>
              <a:t> </a:t>
            </a:r>
            <a:r>
              <a:rPr lang="en-US" altLang="tr-TR" b="1" dirty="0" err="1"/>
              <a:t>ve</a:t>
            </a:r>
            <a:r>
              <a:rPr lang="en-US" altLang="tr-TR" b="1" dirty="0"/>
              <a:t> </a:t>
            </a:r>
            <a:r>
              <a:rPr lang="en-US" altLang="tr-TR" b="1" dirty="0" err="1"/>
              <a:t>ekolojik</a:t>
            </a:r>
            <a:r>
              <a:rPr lang="en-US" altLang="tr-TR" b="1" dirty="0"/>
              <a:t> </a:t>
            </a:r>
            <a:r>
              <a:rPr lang="en-US" altLang="tr-TR" b="1" dirty="0" err="1"/>
              <a:t>değişimleri</a:t>
            </a:r>
            <a:r>
              <a:rPr lang="en-US" altLang="tr-TR" b="1" dirty="0"/>
              <a:t> </a:t>
            </a:r>
            <a:r>
              <a:rPr lang="en-US" altLang="tr-TR" b="1" dirty="0" err="1"/>
              <a:t>hesaba</a:t>
            </a:r>
            <a:r>
              <a:rPr lang="en-US" altLang="tr-TR" b="1" dirty="0"/>
              <a:t> </a:t>
            </a:r>
            <a:r>
              <a:rPr lang="en-US" altLang="tr-TR" b="1" dirty="0" err="1"/>
              <a:t>katmak</a:t>
            </a:r>
            <a:r>
              <a:rPr lang="en-US" altLang="tr-TR" b="1" dirty="0"/>
              <a:t> </a:t>
            </a:r>
            <a:r>
              <a:rPr lang="en-US" altLang="tr-TR" b="1" dirty="0" err="1"/>
              <a:t>önemlidir</a:t>
            </a:r>
            <a:r>
              <a:rPr lang="en-US" altLang="tr-TR" b="1" dirty="0"/>
              <a:t>. </a:t>
            </a:r>
            <a:r>
              <a:rPr lang="en-US" altLang="tr-TR" b="1" dirty="0" err="1"/>
              <a:t>Sulamanın</a:t>
            </a:r>
            <a:r>
              <a:rPr lang="en-US" altLang="tr-TR" b="1" dirty="0"/>
              <a:t> </a:t>
            </a:r>
            <a:r>
              <a:rPr lang="en-US" altLang="tr-TR" b="1" dirty="0" err="1"/>
              <a:t>olumlu</a:t>
            </a:r>
            <a:r>
              <a:rPr lang="en-US" altLang="tr-TR" b="1" dirty="0"/>
              <a:t> </a:t>
            </a:r>
            <a:r>
              <a:rPr lang="en-US" altLang="tr-TR" b="1" dirty="0" err="1"/>
              <a:t>veya</a:t>
            </a:r>
            <a:r>
              <a:rPr lang="en-US" altLang="tr-TR" b="1" dirty="0"/>
              <a:t> </a:t>
            </a:r>
            <a:r>
              <a:rPr lang="en-US" altLang="tr-TR" b="1" dirty="0" err="1"/>
              <a:t>olumsuz</a:t>
            </a:r>
            <a:r>
              <a:rPr lang="en-US" altLang="tr-TR" b="1" dirty="0"/>
              <a:t> </a:t>
            </a:r>
            <a:r>
              <a:rPr lang="en-US" altLang="tr-TR" b="1" dirty="0" err="1"/>
              <a:t>etkileri</a:t>
            </a:r>
            <a:r>
              <a:rPr lang="en-US" altLang="tr-TR" b="1" dirty="0"/>
              <a:t> </a:t>
            </a:r>
            <a:r>
              <a:rPr lang="en-US" altLang="tr-TR" b="1" dirty="0" err="1" smtClean="0"/>
              <a:t>olabilir</a:t>
            </a:r>
            <a:r>
              <a:rPr lang="tr-TR" altLang="tr-TR" b="1" dirty="0" smtClean="0"/>
              <a:t>. </a:t>
            </a:r>
            <a:endParaRPr lang="tr-TR" altLang="tr-TR" b="1" dirty="0"/>
          </a:p>
        </p:txBody>
      </p:sp>
      <p:sp>
        <p:nvSpPr>
          <p:cNvPr id="98307" name="Text Box 4"/>
          <p:cNvSpPr txBox="1">
            <a:spLocks noChangeArrowheads="1"/>
          </p:cNvSpPr>
          <p:nvPr/>
        </p:nvSpPr>
        <p:spPr bwMode="auto">
          <a:xfrm>
            <a:off x="1905000" y="715964"/>
            <a:ext cx="79248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pPr>
            <a:r>
              <a:rPr lang="tr-TR" altLang="tr-TR" sz="3200" b="1"/>
              <a:t>Çevreleyen Alan</a:t>
            </a:r>
          </a:p>
        </p:txBody>
      </p:sp>
    </p:spTree>
    <p:extLst>
      <p:ext uri="{BB962C8B-B14F-4D97-AF65-F5344CB8AC3E}">
        <p14:creationId xmlns:p14="http://schemas.microsoft.com/office/powerpoint/2010/main" val="316377625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3"/>
          <p:cNvSpPr>
            <a:spLocks noGrp="1" noChangeArrowheads="1"/>
          </p:cNvSpPr>
          <p:nvPr>
            <p:ph type="body" idx="1"/>
          </p:nvPr>
        </p:nvSpPr>
        <p:spPr>
          <a:xfrm>
            <a:off x="1981200" y="1143001"/>
            <a:ext cx="9197662" cy="4525963"/>
          </a:xfrm>
        </p:spPr>
        <p:txBody>
          <a:bodyPr/>
          <a:lstStyle/>
          <a:p>
            <a:pPr algn="just" eaLnBrk="1" hangingPunct="1"/>
            <a:endParaRPr lang="tr-TR" altLang="tr-TR" b="1" dirty="0"/>
          </a:p>
          <a:p>
            <a:pPr algn="just" eaLnBrk="1" hangingPunct="1"/>
            <a:r>
              <a:rPr lang="tr-TR" altLang="tr-TR" b="1" dirty="0"/>
              <a:t>Su kütleleri, çevresel olarak zengin ve geniş insan nüfusuna yetmelidir. Su çevresindeki önemli değişiklikler nicelik ve kalite bakımından, olumlu ve olumsuz önemli etkilere maruz kalır, örneğin balık yiyen memeliler ve kuşlar yaşam ve yiyecek rezervlerinin azalması. Nehir sisteminin hidroloji ve morfolojisinden suda yaşayan canlılar ters yönde etkilenebilir </a:t>
            </a:r>
          </a:p>
        </p:txBody>
      </p:sp>
      <p:sp>
        <p:nvSpPr>
          <p:cNvPr id="99331" name="Text Box 4"/>
          <p:cNvSpPr txBox="1">
            <a:spLocks noChangeArrowheads="1"/>
          </p:cNvSpPr>
          <p:nvPr/>
        </p:nvSpPr>
        <p:spPr bwMode="auto">
          <a:xfrm>
            <a:off x="1905000" y="715964"/>
            <a:ext cx="79248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pPr>
            <a:r>
              <a:rPr lang="tr-TR" altLang="tr-TR" sz="3200" b="1"/>
              <a:t>Vadiler ve Kıyılar</a:t>
            </a:r>
          </a:p>
        </p:txBody>
      </p:sp>
    </p:spTree>
    <p:extLst>
      <p:ext uri="{BB962C8B-B14F-4D97-AF65-F5344CB8AC3E}">
        <p14:creationId xmlns:p14="http://schemas.microsoft.com/office/powerpoint/2010/main" val="3072663184"/>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3"/>
          <p:cNvSpPr>
            <a:spLocks noGrp="1" noChangeArrowheads="1"/>
          </p:cNvSpPr>
          <p:nvPr>
            <p:ph type="body" idx="1"/>
          </p:nvPr>
        </p:nvSpPr>
        <p:spPr/>
        <p:txBody>
          <a:bodyPr/>
          <a:lstStyle/>
          <a:p>
            <a:pPr eaLnBrk="1" hangingPunct="1"/>
            <a:r>
              <a:rPr lang="tr-TR" altLang="tr-TR" b="1"/>
              <a:t>Birleşmiş Milletler Uluslar arası öneme Sahip Sulak Arazi anlaşmasında sulak araziler, doğal veya yapay, kalıcı veya geçici, durağan veya akışkan sulu, tatlı, acı veya tuzlu, derinliği 6 metreyi geçmeyen deniz suları da dahil olarak tanımlanmıştır. </a:t>
            </a:r>
          </a:p>
        </p:txBody>
      </p:sp>
      <p:sp>
        <p:nvSpPr>
          <p:cNvPr id="100355" name="Text Box 4"/>
          <p:cNvSpPr txBox="1">
            <a:spLocks noChangeArrowheads="1"/>
          </p:cNvSpPr>
          <p:nvPr/>
        </p:nvSpPr>
        <p:spPr bwMode="auto">
          <a:xfrm>
            <a:off x="1905000" y="715964"/>
            <a:ext cx="79248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pPr>
            <a:r>
              <a:rPr lang="tr-TR" altLang="tr-TR" sz="3200" b="1">
                <a:solidFill>
                  <a:schemeClr val="tx2"/>
                </a:solidFill>
              </a:rPr>
              <a:t>Sulak Arazi ve Ovalar</a:t>
            </a:r>
          </a:p>
        </p:txBody>
      </p:sp>
    </p:spTree>
    <p:extLst>
      <p:ext uri="{BB962C8B-B14F-4D97-AF65-F5344CB8AC3E}">
        <p14:creationId xmlns:p14="http://schemas.microsoft.com/office/powerpoint/2010/main" val="173216505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3"/>
          <p:cNvSpPr>
            <a:spLocks noGrp="1" noChangeArrowheads="1"/>
          </p:cNvSpPr>
          <p:nvPr>
            <p:ph type="body" idx="1"/>
          </p:nvPr>
        </p:nvSpPr>
        <p:spPr/>
        <p:txBody>
          <a:bodyPr/>
          <a:lstStyle/>
          <a:p>
            <a:pPr algn="just" eaLnBrk="1" hangingPunct="1">
              <a:lnSpc>
                <a:spcPct val="80000"/>
              </a:lnSpc>
            </a:pPr>
            <a:r>
              <a:rPr lang="tr-TR" altLang="tr-TR" sz="2400" b="1"/>
              <a:t>Sulak araziler dünyadaki en üretken ekosisteme sahiptirler.  Sığ sular iyi balıkçılık alanlarıdır. Sulak alanlar genelde geniş çapta türleri destekler, bilhassa su kuşları için önemli alanlardır. Sulak alanların diğer 3 önemli desteği de; sellerin yoğunluğunu azaltmada tampon görevi görmesi, düşük maliyetli su arıtma sistemi olması, kıyı erozyonundan koruma sağlaması Sulama, mansap alanlarınada su kalitesinin azalması ile yada hidrolojik koşulların değişimi ile sulanan alanlarda direk bir etkiye sahip olabilir.Çoğunlukla sulak arazilerin yüksek çevresel ve ekonomik değeri, onların çalışması ve korunmasında ÇED içinde önemli bir konudur. </a:t>
            </a:r>
          </a:p>
        </p:txBody>
      </p:sp>
    </p:spTree>
    <p:extLst>
      <p:ext uri="{BB962C8B-B14F-4D97-AF65-F5344CB8AC3E}">
        <p14:creationId xmlns:p14="http://schemas.microsoft.com/office/powerpoint/2010/main" val="3243847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720</Words>
  <Application>Microsoft Office PowerPoint</Application>
  <PresentationFormat>Geniş ekran</PresentationFormat>
  <Paragraphs>41</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15</vt:i4>
      </vt:variant>
    </vt:vector>
  </HeadingPairs>
  <TitlesOfParts>
    <vt:vector size="19" baseType="lpstr">
      <vt:lpstr>Arial</vt:lpstr>
      <vt:lpstr>Calibri</vt:lpstr>
      <vt:lpstr>Calibri Light</vt:lpstr>
      <vt:lpstr>Office Teması</vt:lpstr>
      <vt:lpstr>KIRSAL ALTYAPI VE ÇEVRE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KIRSAL ALTYAPI VE ÇEVRE</dc:title>
  <dc:creator>user</dc:creator>
  <cp:lastModifiedBy>user</cp:lastModifiedBy>
  <cp:revision>4</cp:revision>
  <dcterms:created xsi:type="dcterms:W3CDTF">2020-12-03T12:02:31Z</dcterms:created>
  <dcterms:modified xsi:type="dcterms:W3CDTF">2020-12-03T12:08:47Z</dcterms:modified>
</cp:coreProperties>
</file>