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24" r:id="rId3"/>
    <p:sldId id="325" r:id="rId4"/>
    <p:sldId id="326" r:id="rId5"/>
    <p:sldId id="327" r:id="rId6"/>
    <p:sldId id="328" r:id="rId7"/>
    <p:sldId id="329" r:id="rId8"/>
    <p:sldId id="330" r:id="rId9"/>
    <p:sldId id="331"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4ECAA-891E-416B-A79F-7DFD4541415A}" type="datetimeFigureOut">
              <a:rPr lang="tr-TR" smtClean="0"/>
              <a:t>3.12.2020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9A8D-05C6-4F80-9A45-8F1964611EC4}" type="slidenum">
              <a:rPr lang="tr-TR" smtClean="0"/>
              <a:t>‹#›</a:t>
            </a:fld>
            <a:endParaRPr lang="tr-TR"/>
          </a:p>
        </p:txBody>
      </p:sp>
    </p:spTree>
    <p:extLst>
      <p:ext uri="{BB962C8B-B14F-4D97-AF65-F5344CB8AC3E}">
        <p14:creationId xmlns:p14="http://schemas.microsoft.com/office/powerpoint/2010/main" val="42367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38B703D-8F46-4509-95F2-A13F5F76C14D}" type="slidenum">
              <a:rPr lang="tr-TR" altLang="tr-TR" sz="1200" b="0"/>
              <a:pPr algn="r">
                <a:buFontTx/>
                <a:buNone/>
              </a:pPr>
              <a:t>1</a:t>
            </a:fld>
            <a:endParaRPr lang="tr-TR" altLang="tr-TR" sz="1200" b="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36480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26694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83949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70613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0324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BBE92E7-A12A-4195-A584-655B02B6718F}"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9751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3561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BBE92E7-A12A-4195-A584-655B02B6718F}"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6496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BBE92E7-A12A-4195-A584-655B02B6718F}"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41919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BE92E7-A12A-4195-A584-655B02B6718F}"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169470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228324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BBE92E7-A12A-4195-A584-655B02B6718F}"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97C2A-6660-47E3-B330-5615BF9BB524}" type="slidenum">
              <a:rPr lang="tr-TR" smtClean="0"/>
              <a:t>‹#›</a:t>
            </a:fld>
            <a:endParaRPr lang="tr-TR"/>
          </a:p>
        </p:txBody>
      </p:sp>
    </p:spTree>
    <p:extLst>
      <p:ext uri="{BB962C8B-B14F-4D97-AF65-F5344CB8AC3E}">
        <p14:creationId xmlns:p14="http://schemas.microsoft.com/office/powerpoint/2010/main" val="31832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E92E7-A12A-4195-A584-655B02B6718F}"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97C2A-6660-47E3-B330-5615BF9BB524}" type="slidenum">
              <a:rPr lang="tr-TR" smtClean="0"/>
              <a:t>‹#›</a:t>
            </a:fld>
            <a:endParaRPr lang="tr-TR"/>
          </a:p>
        </p:txBody>
      </p:sp>
    </p:spTree>
    <p:extLst>
      <p:ext uri="{BB962C8B-B14F-4D97-AF65-F5344CB8AC3E}">
        <p14:creationId xmlns:p14="http://schemas.microsoft.com/office/powerpoint/2010/main" val="326331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13039" y="2414589"/>
            <a:ext cx="5689600" cy="3024187"/>
          </a:xfrm>
        </p:spPr>
        <p:txBody>
          <a:bodyPr anchor="ctr">
            <a:normAutofit fontScale="90000"/>
          </a:bodyPr>
          <a:lstStyle/>
          <a:p>
            <a:pPr eaLnBrk="1" hangingPunct="1"/>
            <a:r>
              <a:rPr lang="tr-TR" altLang="tr-TR" sz="2400" dirty="0">
                <a:latin typeface="Times New Roman" panose="02020603050405020304" pitchFamily="18" charset="0"/>
                <a:cs typeface="Times New Roman" panose="02020603050405020304" pitchFamily="18" charset="0"/>
              </a:rPr>
              <a:t>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KIRSAL YOLLAR DERSİ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10. HAFTA</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err="1" smtClean="0">
                <a:latin typeface="Times New Roman" panose="02020603050405020304" pitchFamily="18" charset="0"/>
                <a:cs typeface="Times New Roman" panose="02020603050405020304" pitchFamily="18" charset="0"/>
              </a:rPr>
              <a:t>Doç.Dr</a:t>
            </a:r>
            <a:r>
              <a:rPr lang="tr-TR" altLang="tr-TR" sz="2400" dirty="0" smtClean="0">
                <a:latin typeface="Times New Roman" panose="02020603050405020304" pitchFamily="18" charset="0"/>
                <a:cs typeface="Times New Roman" panose="02020603050405020304" pitchFamily="18" charset="0"/>
              </a:rPr>
              <a:t>. Havva Eylem POLAT</a:t>
            </a: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endParaRPr lang="tr-TR" altLang="tr-TR" sz="4400" b="1" dirty="0"/>
          </a:p>
        </p:txBody>
      </p:sp>
      <p:sp>
        <p:nvSpPr>
          <p:cNvPr id="3075" name="Text Box 10"/>
          <p:cNvSpPr txBox="1">
            <a:spLocks noChangeArrowheads="1"/>
          </p:cNvSpPr>
          <p:nvPr/>
        </p:nvSpPr>
        <p:spPr bwMode="auto">
          <a:xfrm>
            <a:off x="2424114" y="333376"/>
            <a:ext cx="5978525"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spcBef>
                <a:spcPct val="50000"/>
              </a:spcBef>
              <a:buFontTx/>
              <a:buNone/>
            </a:pPr>
            <a:r>
              <a:rPr lang="tr-TR" altLang="tr-TR" sz="3000" b="0">
                <a:latin typeface="Times New Roman" panose="02020603050405020304" pitchFamily="18" charset="0"/>
                <a:cs typeface="Times New Roman" panose="02020603050405020304" pitchFamily="18" charset="0"/>
              </a:rPr>
              <a:t>ANKARA ÜNİVERSİTESİ</a:t>
            </a:r>
          </a:p>
          <a:p>
            <a:pPr eaLnBrk="1" hangingPunct="1">
              <a:spcBef>
                <a:spcPct val="50000"/>
              </a:spcBef>
              <a:buFontTx/>
              <a:buNone/>
            </a:pPr>
            <a:r>
              <a:rPr lang="tr-TR" altLang="tr-TR" sz="2700" b="0">
                <a:latin typeface="Times New Roman" panose="02020603050405020304" pitchFamily="18" charset="0"/>
                <a:cs typeface="Times New Roman" panose="02020603050405020304" pitchFamily="18" charset="0"/>
              </a:rPr>
              <a:t>ZİRAAT FAKÜLTESİ</a:t>
            </a:r>
          </a:p>
          <a:p>
            <a:pPr eaLnBrk="1" hangingPunct="1">
              <a:spcBef>
                <a:spcPct val="50000"/>
              </a:spcBef>
              <a:buFontTx/>
              <a:buNone/>
            </a:pPr>
            <a:r>
              <a:rPr lang="tr-TR" altLang="tr-TR" sz="2000" b="0">
                <a:latin typeface="Times New Roman" panose="02020603050405020304" pitchFamily="18" charset="0"/>
                <a:cs typeface="Times New Roman" panose="02020603050405020304" pitchFamily="18" charset="0"/>
              </a:rPr>
              <a:t>TARIMSAL YAPILAR VE SULAMA  BÖLÜMÜ</a:t>
            </a:r>
          </a:p>
          <a:p>
            <a:pPr eaLnBrk="1" hangingPunct="1">
              <a:spcBef>
                <a:spcPct val="50000"/>
              </a:spcBef>
              <a:buFontTx/>
              <a:buNone/>
            </a:pPr>
            <a:endParaRPr lang="tr-TR" altLang="tr-TR" sz="2000" b="0">
              <a:latin typeface="Verdana" panose="020B0604030504040204" pitchFamily="34" charset="0"/>
            </a:endParaRPr>
          </a:p>
        </p:txBody>
      </p:sp>
    </p:spTree>
    <p:extLst>
      <p:ext uri="{BB962C8B-B14F-4D97-AF65-F5344CB8AC3E}">
        <p14:creationId xmlns:p14="http://schemas.microsoft.com/office/powerpoint/2010/main" val="10386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729" y="116632"/>
            <a:ext cx="8712968" cy="558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72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848" y="223048"/>
            <a:ext cx="8864640" cy="525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89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332656"/>
            <a:ext cx="8229600" cy="4629150"/>
          </a:xfrm>
        </p:spPr>
      </p:pic>
      <p:sp>
        <p:nvSpPr>
          <p:cNvPr id="6" name="Başlık 2"/>
          <p:cNvSpPr>
            <a:spLocks noGrp="1"/>
          </p:cNvSpPr>
          <p:nvPr>
            <p:ph type="title"/>
          </p:nvPr>
        </p:nvSpPr>
        <p:spPr>
          <a:xfrm>
            <a:off x="1991544" y="4941168"/>
            <a:ext cx="8208912" cy="648072"/>
          </a:xfrm>
        </p:spPr>
        <p:txBody>
          <a:bodyPr>
            <a:normAutofit/>
          </a:bodyPr>
          <a:lstStyle/>
          <a:p>
            <a:r>
              <a:rPr lang="tr-TR" sz="2000" dirty="0"/>
              <a:t>Gölbaşı Arazi Toplulaştırma ve T.İ.G.H</a:t>
            </a:r>
            <a:br>
              <a:rPr lang="tr-TR" sz="2000" dirty="0"/>
            </a:br>
            <a:r>
              <a:rPr lang="tr-TR" sz="2000" dirty="0" err="1"/>
              <a:t>Figure</a:t>
            </a:r>
            <a:r>
              <a:rPr lang="tr-TR" sz="2000" dirty="0"/>
              <a:t> malzeme dökülmüş yol</a:t>
            </a:r>
            <a:endParaRPr lang="tr-TR" sz="2000" dirty="0"/>
          </a:p>
        </p:txBody>
      </p:sp>
    </p:spTree>
    <p:extLst>
      <p:ext uri="{BB962C8B-B14F-4D97-AF65-F5344CB8AC3E}">
        <p14:creationId xmlns:p14="http://schemas.microsoft.com/office/powerpoint/2010/main" val="429465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3552" y="260648"/>
            <a:ext cx="8046154" cy="4525962"/>
          </a:xfrm>
        </p:spPr>
      </p:pic>
      <p:sp>
        <p:nvSpPr>
          <p:cNvPr id="6" name="Başlık 2"/>
          <p:cNvSpPr>
            <a:spLocks noGrp="1"/>
          </p:cNvSpPr>
          <p:nvPr>
            <p:ph type="title"/>
          </p:nvPr>
        </p:nvSpPr>
        <p:spPr>
          <a:xfrm>
            <a:off x="1991544" y="4941168"/>
            <a:ext cx="8208912" cy="648072"/>
          </a:xfrm>
        </p:spPr>
        <p:txBody>
          <a:bodyPr>
            <a:normAutofit/>
          </a:bodyPr>
          <a:lstStyle/>
          <a:p>
            <a:r>
              <a:rPr lang="tr-TR" sz="2000" dirty="0"/>
              <a:t>Gölbaşı Arazi Toplulaştırma ve T.İ.G.H</a:t>
            </a:r>
            <a:br>
              <a:rPr lang="tr-TR" sz="2000" dirty="0"/>
            </a:br>
            <a:r>
              <a:rPr lang="tr-TR" sz="2000" dirty="0"/>
              <a:t>Kamyonla </a:t>
            </a:r>
            <a:r>
              <a:rPr lang="tr-TR" sz="2000" dirty="0" err="1"/>
              <a:t>f</a:t>
            </a:r>
            <a:r>
              <a:rPr lang="tr-TR" sz="2000" dirty="0" err="1"/>
              <a:t>igure</a:t>
            </a:r>
            <a:r>
              <a:rPr lang="tr-TR" sz="2000" dirty="0"/>
              <a:t> dökülürken</a:t>
            </a:r>
            <a:endParaRPr lang="tr-TR" sz="2000" dirty="0"/>
          </a:p>
        </p:txBody>
      </p:sp>
    </p:spTree>
    <p:extLst>
      <p:ext uri="{BB962C8B-B14F-4D97-AF65-F5344CB8AC3E}">
        <p14:creationId xmlns:p14="http://schemas.microsoft.com/office/powerpoint/2010/main" val="137311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3552" y="188640"/>
            <a:ext cx="8046154" cy="4525962"/>
          </a:xfrm>
        </p:spPr>
      </p:pic>
      <p:sp>
        <p:nvSpPr>
          <p:cNvPr id="5" name="Başlık 2"/>
          <p:cNvSpPr>
            <a:spLocks noGrp="1"/>
          </p:cNvSpPr>
          <p:nvPr>
            <p:ph type="title"/>
          </p:nvPr>
        </p:nvSpPr>
        <p:spPr>
          <a:xfrm>
            <a:off x="1991544" y="4941168"/>
            <a:ext cx="8208912" cy="648072"/>
          </a:xfrm>
        </p:spPr>
        <p:txBody>
          <a:bodyPr>
            <a:normAutofit fontScale="90000"/>
          </a:bodyPr>
          <a:lstStyle/>
          <a:p>
            <a:r>
              <a:rPr lang="tr-TR" sz="2000" dirty="0"/>
              <a:t>Gölbaşı Arazi Toplulaştırma ve T.İ.G.H</a:t>
            </a:r>
            <a:br>
              <a:rPr lang="tr-TR" sz="2000" dirty="0"/>
            </a:br>
            <a:r>
              <a:rPr lang="tr-TR" sz="2000" dirty="0"/>
              <a:t>Yapım aşamasında stabilize yol örneği</a:t>
            </a:r>
            <a:br>
              <a:rPr lang="tr-TR" sz="2000" dirty="0"/>
            </a:br>
            <a:endParaRPr lang="tr-TR" sz="2000" dirty="0"/>
          </a:p>
        </p:txBody>
      </p:sp>
    </p:spTree>
    <p:extLst>
      <p:ext uri="{BB962C8B-B14F-4D97-AF65-F5344CB8AC3E}">
        <p14:creationId xmlns:p14="http://schemas.microsoft.com/office/powerpoint/2010/main" val="2014182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t>Yol geometrisinin verdiği olanak ölçüsünde, bir sürücünün güvenle yapabileceği en yüksek hız değeri olarak tanımlanır. Bu hız yolun tasarımı aşamasında yolun sınıfına, geçtiği bölgenin arazi kullanım şekline ve arazinin </a:t>
            </a:r>
            <a:r>
              <a:rPr lang="tr-TR" sz="2000" dirty="0" err="1"/>
              <a:t>topoğrafik</a:t>
            </a:r>
            <a:r>
              <a:rPr lang="tr-TR" sz="2000" dirty="0"/>
              <a:t> yapısına göre seçilir. Yolda sağlanması gereken minimum görüş uzunlukları, en küçük </a:t>
            </a:r>
            <a:r>
              <a:rPr lang="tr-TR" sz="2000" dirty="0" err="1"/>
              <a:t>kurba</a:t>
            </a:r>
            <a:r>
              <a:rPr lang="tr-TR" sz="2000" dirty="0"/>
              <a:t> yarıçapı, yatay </a:t>
            </a:r>
            <a:r>
              <a:rPr lang="tr-TR" sz="2000" dirty="0" err="1"/>
              <a:t>kurbalarda</a:t>
            </a:r>
            <a:r>
              <a:rPr lang="tr-TR" sz="2000" dirty="0"/>
              <a:t> uygulanacak </a:t>
            </a:r>
            <a:r>
              <a:rPr lang="tr-TR" sz="2000" dirty="0" err="1"/>
              <a:t>dever</a:t>
            </a:r>
            <a:r>
              <a:rPr lang="tr-TR" sz="2000" dirty="0"/>
              <a:t>, geçiş eğrisinin uzunluğu seçilen proje hızına göre hesaplanırlar.</a:t>
            </a:r>
          </a:p>
          <a:p>
            <a:pPr algn="just"/>
            <a:r>
              <a:rPr lang="tr-TR" sz="2000" dirty="0"/>
              <a:t>Proje hızı değişince yolun geometrik standardı ile ilgili bir kısım değerler de değişir. Bu sebeple doğru olarak seçilmesinin önemi büyüktür.</a:t>
            </a:r>
          </a:p>
          <a:p>
            <a:pPr algn="just"/>
            <a:r>
              <a:rPr lang="tr-TR" sz="2000" dirty="0"/>
              <a:t>Proje hızının belirlenmesinde tavsiye  edilebilecek bir değer % 85 </a:t>
            </a:r>
            <a:r>
              <a:rPr lang="tr-TR" sz="2000" dirty="0" err="1"/>
              <a:t>persantil</a:t>
            </a:r>
            <a:r>
              <a:rPr lang="tr-TR" sz="2000" dirty="0"/>
              <a:t> hız değeridir.</a:t>
            </a:r>
            <a:endParaRPr lang="tr-TR" sz="2000" dirty="0"/>
          </a:p>
        </p:txBody>
      </p:sp>
      <p:sp>
        <p:nvSpPr>
          <p:cNvPr id="3" name="Başlık 2"/>
          <p:cNvSpPr>
            <a:spLocks noGrp="1"/>
          </p:cNvSpPr>
          <p:nvPr>
            <p:ph type="title"/>
          </p:nvPr>
        </p:nvSpPr>
        <p:spPr/>
        <p:txBody>
          <a:bodyPr>
            <a:normAutofit/>
          </a:bodyPr>
          <a:lstStyle/>
          <a:p>
            <a:pPr algn="ctr"/>
            <a:r>
              <a:rPr lang="tr-TR" sz="4000" dirty="0"/>
              <a:t>Proje Hızı</a:t>
            </a:r>
            <a:endParaRPr lang="tr-TR" sz="4000" dirty="0"/>
          </a:p>
        </p:txBody>
      </p:sp>
    </p:spTree>
    <p:extLst>
      <p:ext uri="{BB962C8B-B14F-4D97-AF65-F5344CB8AC3E}">
        <p14:creationId xmlns:p14="http://schemas.microsoft.com/office/powerpoint/2010/main" val="360635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t>Kırsal </a:t>
            </a:r>
            <a:r>
              <a:rPr lang="tr-TR" sz="2000" dirty="0"/>
              <a:t>yolların tasarımı ile ilgili geometrik standartların seçimine esas olan trafik için genelde 20 sene sonraki trafik değeri alınır. Daha uzun süre sonrası için yapılan tahminler, bu sırada bağımsız değişkenler olarak alınan nüfus artışı, sosyo-ekonomik büyüme, arazi kullanımı gibi parametreler ile ulaşım teknolojisine ait gelişmelerdeki belirsizlikler sebebiyle hata payı artacağı için pek tercih edilmez. Diğer yandan, daha önce açıklandığı gibi, bir yoldaki trafik yıllık değişimi yanında mevsimlere, aylara ve günlere ve gün içinde saatlere göre de değişmektedir. Bu itibarla tasarımda esas alınacak ve proje trafiği olarak isimlendirilen trafiğin bu değişimleri de yansıtması gerekir.</a:t>
            </a:r>
          </a:p>
        </p:txBody>
      </p:sp>
      <p:sp>
        <p:nvSpPr>
          <p:cNvPr id="3" name="Başlık 2"/>
          <p:cNvSpPr>
            <a:spLocks noGrp="1"/>
          </p:cNvSpPr>
          <p:nvPr>
            <p:ph type="title"/>
          </p:nvPr>
        </p:nvSpPr>
        <p:spPr/>
        <p:txBody>
          <a:bodyPr>
            <a:normAutofit/>
          </a:bodyPr>
          <a:lstStyle/>
          <a:p>
            <a:r>
              <a:rPr lang="tr-TR" sz="4000" dirty="0"/>
              <a:t>Proje Trafiği</a:t>
            </a:r>
            <a:endParaRPr lang="tr-TR" sz="4000" dirty="0"/>
          </a:p>
        </p:txBody>
      </p:sp>
    </p:spTree>
    <p:extLst>
      <p:ext uri="{BB962C8B-B14F-4D97-AF65-F5344CB8AC3E}">
        <p14:creationId xmlns:p14="http://schemas.microsoft.com/office/powerpoint/2010/main" val="145042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981200" y="332657"/>
            <a:ext cx="8229600" cy="5674635"/>
          </a:xfrm>
        </p:spPr>
        <p:txBody>
          <a:bodyPr>
            <a:normAutofit/>
          </a:bodyPr>
          <a:lstStyle/>
          <a:p>
            <a:pPr algn="just"/>
            <a:r>
              <a:rPr lang="tr-TR" sz="2000" dirty="0">
                <a:solidFill>
                  <a:srgbClr val="00B0F0"/>
                </a:solidFill>
              </a:rPr>
              <a:t>Yıllık ortalama günlük trafik (YOGT) Ortalama günlük trafik; </a:t>
            </a:r>
            <a:r>
              <a:rPr lang="tr-TR" sz="2000" dirty="0"/>
              <a:t>bir yoldan belli bir süre içinde geçen toplam trafiğin bu süre içindeki gün sayısına bölünmesi ile elde edilen değerdir. Genelde süre bir yıl olarak alınır ve bu şekilde bulunan değer yıllık ortalama günlük trafik (YOGT) olarak tanımlanır</a:t>
            </a:r>
            <a:r>
              <a:rPr lang="tr-TR" sz="2000" dirty="0"/>
              <a:t>.</a:t>
            </a:r>
          </a:p>
          <a:p>
            <a:pPr algn="just"/>
            <a:r>
              <a:rPr lang="tr-TR" sz="2000" dirty="0">
                <a:solidFill>
                  <a:srgbClr val="00B0F0"/>
                </a:solidFill>
              </a:rPr>
              <a:t>Proje saatlik </a:t>
            </a:r>
            <a:r>
              <a:rPr lang="tr-TR" sz="2000" dirty="0">
                <a:solidFill>
                  <a:srgbClr val="00B0F0"/>
                </a:solidFill>
              </a:rPr>
              <a:t>trafiği; </a:t>
            </a:r>
            <a:r>
              <a:rPr lang="tr-TR" sz="2000" dirty="0"/>
              <a:t>yukarıda </a:t>
            </a:r>
            <a:r>
              <a:rPr lang="tr-TR" sz="2000" dirty="0"/>
              <a:t>değinildiği gibi, YOGT değerinin trafiğin zaman </a:t>
            </a:r>
            <a:r>
              <a:rPr lang="tr-TR" sz="2000" dirty="0"/>
              <a:t>içinde    değişimini </a:t>
            </a:r>
            <a:r>
              <a:rPr lang="tr-TR" sz="2000" dirty="0"/>
              <a:t>iyi şekilde yansıtmaması sebebiyle yol standartlarının seçilmesi sırasında saatlik trafik değerinin (ST) kullanılması tercih edilmektedir</a:t>
            </a:r>
            <a:r>
              <a:rPr lang="tr-TR" sz="2000" dirty="0"/>
              <a:t>.</a:t>
            </a:r>
          </a:p>
          <a:p>
            <a:pPr algn="just"/>
            <a:r>
              <a:rPr lang="tr-TR" sz="2000" dirty="0">
                <a:solidFill>
                  <a:srgbClr val="00B0F0"/>
                </a:solidFill>
              </a:rPr>
              <a:t>Trafik </a:t>
            </a:r>
            <a:r>
              <a:rPr lang="tr-TR" sz="2000" dirty="0">
                <a:solidFill>
                  <a:srgbClr val="00B0F0"/>
                </a:solidFill>
              </a:rPr>
              <a:t>tahmini; </a:t>
            </a:r>
            <a:r>
              <a:rPr lang="tr-TR" sz="2000" dirty="0"/>
              <a:t>bu </a:t>
            </a:r>
            <a:r>
              <a:rPr lang="tr-TR" sz="2000" dirty="0"/>
              <a:t>sırada nazara alınan nüfus artışı</a:t>
            </a:r>
            <a:r>
              <a:rPr lang="tr-TR" sz="2000" dirty="0"/>
              <a:t>, sosyal </a:t>
            </a:r>
            <a:r>
              <a:rPr lang="tr-TR" sz="2000" dirty="0"/>
              <a:t>ve ekonomik gelişmeler, kişilerin ulaşımları ile ilgili davranışlarında ki değişmeler ve teknolojik gelişmelerin önceden değerlendirilmelerinin zor ve karmaşık olmaları sebebiyle oldukça hassas bir konudur. Bununla birlikte trafiğin artışında etkili olabilecek ve bir kısmı yukarıda sıralanan faktörlerin güvenilir verilere bağlı olarak iyi şekilde belirlenmeleri durumunda matematik modeller yardımı ile tutarlı tahminler yapılabilmektedir.</a:t>
            </a:r>
          </a:p>
        </p:txBody>
      </p:sp>
    </p:spTree>
    <p:extLst>
      <p:ext uri="{BB962C8B-B14F-4D97-AF65-F5344CB8AC3E}">
        <p14:creationId xmlns:p14="http://schemas.microsoft.com/office/powerpoint/2010/main" val="377796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380</Words>
  <Application>Microsoft Office PowerPoint</Application>
  <PresentationFormat>Geniş ekran</PresentationFormat>
  <Paragraphs>17</Paragraphs>
  <Slides>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Calibri</vt:lpstr>
      <vt:lpstr>Calibri Light</vt:lpstr>
      <vt:lpstr>Times New Roman</vt:lpstr>
      <vt:lpstr>Verdana</vt:lpstr>
      <vt:lpstr>Office Teması</vt:lpstr>
      <vt:lpstr>  KIRSAL YOLLAR DERSİ  10. HAFTA    Doç.Dr. Havva Eylem POLAT  </vt:lpstr>
      <vt:lpstr>PowerPoint Sunusu</vt:lpstr>
      <vt:lpstr>PowerPoint Sunusu</vt:lpstr>
      <vt:lpstr>Gölbaşı Arazi Toplulaştırma ve T.İ.G.H Figure malzeme dökülmüş yol</vt:lpstr>
      <vt:lpstr>Gölbaşı Arazi Toplulaştırma ve T.İ.G.H Kamyonla figure dökülürken</vt:lpstr>
      <vt:lpstr>Gölbaşı Arazi Toplulaştırma ve T.İ.G.H Yapım aşamasında stabilize yol örneği </vt:lpstr>
      <vt:lpstr>Proje Hızı</vt:lpstr>
      <vt:lpstr>Proje Trafiği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YOLLAR DERSİ  2. HAFTA    Doç.Dr. Havva Eylem POLAT</dc:title>
  <dc:creator>user</dc:creator>
  <cp:lastModifiedBy>user</cp:lastModifiedBy>
  <cp:revision>9</cp:revision>
  <dcterms:created xsi:type="dcterms:W3CDTF">2020-12-03T12:34:00Z</dcterms:created>
  <dcterms:modified xsi:type="dcterms:W3CDTF">2020-12-03T12:40:44Z</dcterms:modified>
</cp:coreProperties>
</file>