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66" r:id="rId3"/>
    <p:sldId id="267" r:id="rId4"/>
    <p:sldId id="268" r:id="rId5"/>
    <p:sldId id="269" r:id="rId6"/>
    <p:sldId id="270" r:id="rId7"/>
    <p:sldId id="271" r:id="rId8"/>
    <p:sldId id="272" r:id="rId9"/>
    <p:sldId id="273" r:id="rId10"/>
    <p:sldId id="274" r:id="rId11"/>
    <p:sldId id="275"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34ECAA-891E-416B-A79F-7DFD4541415A}" type="datetimeFigureOut">
              <a:rPr lang="tr-TR" smtClean="0"/>
              <a:t>3.12.2020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AE9A8D-05C6-4F80-9A45-8F1964611EC4}" type="slidenum">
              <a:rPr lang="tr-TR" smtClean="0"/>
              <a:t>‹#›</a:t>
            </a:fld>
            <a:endParaRPr lang="tr-TR"/>
          </a:p>
        </p:txBody>
      </p:sp>
    </p:spTree>
    <p:extLst>
      <p:ext uri="{BB962C8B-B14F-4D97-AF65-F5344CB8AC3E}">
        <p14:creationId xmlns:p14="http://schemas.microsoft.com/office/powerpoint/2010/main" val="423676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r">
              <a:buFontTx/>
              <a:buNone/>
            </a:pPr>
            <a:fld id="{138B703D-8F46-4509-95F2-A13F5F76C14D}" type="slidenum">
              <a:rPr lang="tr-TR" altLang="tr-TR" sz="1200" b="0"/>
              <a:pPr algn="r">
                <a:buFontTx/>
                <a:buNone/>
              </a:pPr>
              <a:t>1</a:t>
            </a:fld>
            <a:endParaRPr lang="tr-TR" altLang="tr-TR" sz="1200" b="0"/>
          </a:p>
        </p:txBody>
      </p:sp>
      <p:sp>
        <p:nvSpPr>
          <p:cNvPr id="4099" name="Rectangle 2"/>
          <p:cNvSpPr>
            <a:spLocks noRo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1364809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r">
              <a:buFontTx/>
              <a:buNone/>
            </a:pPr>
            <a:fld id="{7C2E3E1B-5217-48DE-8CCE-86F545A69793}" type="slidenum">
              <a:rPr lang="tr-TR" altLang="tr-TR" sz="1200" b="0"/>
              <a:pPr algn="r">
                <a:buFontTx/>
                <a:buNone/>
              </a:pPr>
              <a:t>10</a:t>
            </a:fld>
            <a:endParaRPr lang="tr-TR" altLang="tr-TR" sz="1200" b="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4157866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r">
              <a:buFontTx/>
              <a:buNone/>
            </a:pPr>
            <a:fld id="{99C623C3-67DC-4D13-9D17-0E6AFF4D8E6F}" type="slidenum">
              <a:rPr lang="tr-TR" altLang="tr-TR" sz="1200" b="0"/>
              <a:pPr algn="r">
                <a:buFontTx/>
                <a:buNone/>
              </a:pPr>
              <a:t>11</a:t>
            </a:fld>
            <a:endParaRPr lang="tr-TR" altLang="tr-TR" sz="1200" b="0"/>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3972481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r">
              <a:buFontTx/>
              <a:buNone/>
            </a:pPr>
            <a:fld id="{41D197B4-0AEF-4407-A557-08617423F4A4}" type="slidenum">
              <a:rPr lang="tr-TR" altLang="tr-TR" sz="1200" b="0"/>
              <a:pPr algn="r">
                <a:buFontTx/>
                <a:buNone/>
              </a:pPr>
              <a:t>2</a:t>
            </a:fld>
            <a:endParaRPr lang="tr-TR" altLang="tr-TR" sz="1200" b="0"/>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3956615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r">
              <a:buFontTx/>
              <a:buNone/>
            </a:pPr>
            <a:fld id="{8631DE64-A272-4203-828B-929750A0A46C}" type="slidenum">
              <a:rPr lang="tr-TR" altLang="tr-TR" sz="1200" b="0"/>
              <a:pPr algn="r">
                <a:buFontTx/>
                <a:buNone/>
              </a:pPr>
              <a:t>3</a:t>
            </a:fld>
            <a:endParaRPr lang="tr-TR" altLang="tr-TR" sz="1200" b="0"/>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2336672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r">
              <a:buFontTx/>
              <a:buNone/>
            </a:pPr>
            <a:fld id="{7F5DB943-73C7-45AB-8E17-B541CD3EF4CE}" type="slidenum">
              <a:rPr lang="tr-TR" altLang="tr-TR" sz="1200" b="0"/>
              <a:pPr algn="r">
                <a:buFontTx/>
                <a:buNone/>
              </a:pPr>
              <a:t>4</a:t>
            </a:fld>
            <a:endParaRPr lang="tr-TR" altLang="tr-TR" sz="1200" b="0"/>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3301459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r">
              <a:buFontTx/>
              <a:buNone/>
            </a:pPr>
            <a:fld id="{D1B5F868-B5CA-4251-98D3-A8D7EEFF7473}" type="slidenum">
              <a:rPr lang="tr-TR" altLang="tr-TR" sz="1200" b="0"/>
              <a:pPr algn="r">
                <a:buFontTx/>
                <a:buNone/>
              </a:pPr>
              <a:t>5</a:t>
            </a:fld>
            <a:endParaRPr lang="tr-TR" altLang="tr-TR" sz="1200" b="0"/>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1908986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r">
              <a:buFontTx/>
              <a:buNone/>
            </a:pPr>
            <a:fld id="{CA7B3589-180D-4C14-B498-1A947122F1E3}" type="slidenum">
              <a:rPr lang="tr-TR" altLang="tr-TR" sz="1200" b="0"/>
              <a:pPr algn="r">
                <a:buFontTx/>
                <a:buNone/>
              </a:pPr>
              <a:t>6</a:t>
            </a:fld>
            <a:endParaRPr lang="tr-TR" altLang="tr-TR" sz="1200" b="0"/>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4065547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r">
              <a:buFontTx/>
              <a:buNone/>
            </a:pPr>
            <a:fld id="{0C217FC5-65EF-47F7-80C2-2FD6B69111F3}" type="slidenum">
              <a:rPr lang="tr-TR" altLang="tr-TR" sz="1200" b="0"/>
              <a:pPr algn="r">
                <a:buFontTx/>
                <a:buNone/>
              </a:pPr>
              <a:t>7</a:t>
            </a:fld>
            <a:endParaRPr lang="tr-TR" altLang="tr-TR" sz="1200" b="0"/>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2228250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r">
              <a:buFontTx/>
              <a:buNone/>
            </a:pPr>
            <a:fld id="{61EEE876-D120-4C9C-9F3E-C63BD5559F75}" type="slidenum">
              <a:rPr lang="tr-TR" altLang="tr-TR" sz="1200" b="0"/>
              <a:pPr algn="r">
                <a:buFontTx/>
                <a:buNone/>
              </a:pPr>
              <a:t>8</a:t>
            </a:fld>
            <a:endParaRPr lang="tr-TR" altLang="tr-TR" sz="1200" b="0"/>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3626709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r">
              <a:buFontTx/>
              <a:buNone/>
            </a:pPr>
            <a:fld id="{2A2B607C-8409-490B-8FA4-DBE6883C5721}" type="slidenum">
              <a:rPr lang="tr-TR" altLang="tr-TR" sz="1200" b="0"/>
              <a:pPr algn="r">
                <a:buFontTx/>
                <a:buNone/>
              </a:pPr>
              <a:t>9</a:t>
            </a:fld>
            <a:endParaRPr lang="tr-TR" altLang="tr-TR" sz="1200" b="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584758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BBE92E7-A12A-4195-A584-655B02B6718F}"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326694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BBE92E7-A12A-4195-A584-655B02B6718F}"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1839499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BBE92E7-A12A-4195-A584-655B02B6718F}"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706135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Çevrimiçi Resim Yer Tutucusu 2"/>
          <p:cNvSpPr>
            <a:spLocks noGrp="1"/>
          </p:cNvSpPr>
          <p:nvPr>
            <p:ph type="clipArt" sz="half" idx="1"/>
          </p:nvPr>
        </p:nvSpPr>
        <p:spPr>
          <a:xfrm>
            <a:off x="609600" y="1600201"/>
            <a:ext cx="5384800" cy="4525963"/>
          </a:xfrm>
        </p:spPr>
        <p:txBody>
          <a:bodyPr/>
          <a:lstStyle/>
          <a:p>
            <a:pPr lvl="0"/>
            <a:endParaRPr lang="tr-TR" noProof="0" smtClean="0"/>
          </a:p>
        </p:txBody>
      </p:sp>
      <p:sp>
        <p:nvSpPr>
          <p:cNvPr id="4" name="Metin Yer Tutucusu 3"/>
          <p:cNvSpPr>
            <a:spLocks noGrp="1"/>
          </p:cNvSpPr>
          <p:nvPr>
            <p:ph type="body" sz="half" idx="2"/>
          </p:nvPr>
        </p:nvSpPr>
        <p:spPr>
          <a:xfrm>
            <a:off x="6197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6"/>
          <p:cNvSpPr>
            <a:spLocks noGrp="1" noChangeArrowheads="1"/>
          </p:cNvSpPr>
          <p:nvPr>
            <p:ph type="sldNum" sz="quarter" idx="12"/>
          </p:nvPr>
        </p:nvSpPr>
        <p:spPr>
          <a:ln/>
        </p:spPr>
        <p:txBody>
          <a:bodyPr/>
          <a:lstStyle>
            <a:lvl1pPr>
              <a:defRPr/>
            </a:lvl1pPr>
          </a:lstStyle>
          <a:p>
            <a:pPr>
              <a:defRPr/>
            </a:pPr>
            <a:fld id="{8D5EDE88-EBEC-4CA5-B23C-35B5168098BE}" type="slidenum">
              <a:rPr lang="tr-TR" altLang="tr-TR"/>
              <a:pPr>
                <a:defRPr/>
              </a:pPr>
              <a:t>‹#›</a:t>
            </a:fld>
            <a:endParaRPr lang="tr-TR" altLang="tr-TR"/>
          </a:p>
        </p:txBody>
      </p:sp>
    </p:spTree>
    <p:extLst>
      <p:ext uri="{BB962C8B-B14F-4D97-AF65-F5344CB8AC3E}">
        <p14:creationId xmlns:p14="http://schemas.microsoft.com/office/powerpoint/2010/main" val="1619770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9600" y="274639"/>
            <a:ext cx="109728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lt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ltLang="tr-TR"/>
          </a:p>
        </p:txBody>
      </p:sp>
      <p:sp>
        <p:nvSpPr>
          <p:cNvPr id="5" name="Rectangle 6"/>
          <p:cNvSpPr>
            <a:spLocks noGrp="1" noChangeArrowheads="1"/>
          </p:cNvSpPr>
          <p:nvPr>
            <p:ph type="sldNum" sz="quarter" idx="12"/>
          </p:nvPr>
        </p:nvSpPr>
        <p:spPr>
          <a:ln/>
        </p:spPr>
        <p:txBody>
          <a:bodyPr/>
          <a:lstStyle>
            <a:lvl1pPr>
              <a:defRPr/>
            </a:lvl1pPr>
          </a:lstStyle>
          <a:p>
            <a:pPr>
              <a:defRPr/>
            </a:pPr>
            <a:fld id="{3E5C7E51-564B-4DA1-9741-6AEABB978189}" type="slidenum">
              <a:rPr lang="tr-TR" altLang="tr-TR"/>
              <a:pPr>
                <a:defRPr/>
              </a:pPr>
              <a:t>‹#›</a:t>
            </a:fld>
            <a:endParaRPr lang="tr-TR" altLang="tr-TR"/>
          </a:p>
        </p:txBody>
      </p:sp>
    </p:spTree>
    <p:extLst>
      <p:ext uri="{BB962C8B-B14F-4D97-AF65-F5344CB8AC3E}">
        <p14:creationId xmlns:p14="http://schemas.microsoft.com/office/powerpoint/2010/main" val="301075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BBE92E7-A12A-4195-A584-655B02B6718F}"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3032443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BBE92E7-A12A-4195-A584-655B02B6718F}"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397519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BBE92E7-A12A-4195-A584-655B02B6718F}" type="datetimeFigureOut">
              <a:rPr lang="tr-TR" smtClean="0"/>
              <a:t>3.12.2020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1356196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BBE92E7-A12A-4195-A584-655B02B6718F}" type="datetimeFigureOut">
              <a:rPr lang="tr-TR" smtClean="0"/>
              <a:t>3.12.2020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464965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BBE92E7-A12A-4195-A584-655B02B6718F}" type="datetimeFigureOut">
              <a:rPr lang="tr-TR" smtClean="0"/>
              <a:t>3.12.2020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4191916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BE92E7-A12A-4195-A584-655B02B6718F}" type="datetimeFigureOut">
              <a:rPr lang="tr-TR" smtClean="0"/>
              <a:t>3.12.2020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169470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BBE92E7-A12A-4195-A584-655B02B6718F}" type="datetimeFigureOut">
              <a:rPr lang="tr-TR" smtClean="0"/>
              <a:t>3.12.2020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2283244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BBE92E7-A12A-4195-A584-655B02B6718F}" type="datetimeFigureOut">
              <a:rPr lang="tr-TR" smtClean="0"/>
              <a:t>3.12.2020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3183232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BE92E7-A12A-4195-A584-655B02B6718F}" type="datetimeFigureOut">
              <a:rPr lang="tr-TR" smtClean="0"/>
              <a:t>3.12.2020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97C2A-6660-47E3-B330-5615BF9BB524}" type="slidenum">
              <a:rPr lang="tr-TR" smtClean="0"/>
              <a:t>‹#›</a:t>
            </a:fld>
            <a:endParaRPr lang="tr-TR"/>
          </a:p>
        </p:txBody>
      </p:sp>
    </p:spTree>
    <p:extLst>
      <p:ext uri="{BB962C8B-B14F-4D97-AF65-F5344CB8AC3E}">
        <p14:creationId xmlns:p14="http://schemas.microsoft.com/office/powerpoint/2010/main" val="3263318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713039" y="2414589"/>
            <a:ext cx="5689600" cy="3024187"/>
          </a:xfrm>
        </p:spPr>
        <p:txBody>
          <a:bodyPr anchor="ctr">
            <a:normAutofit fontScale="90000"/>
          </a:bodyPr>
          <a:lstStyle/>
          <a:p>
            <a:pPr eaLnBrk="1" hangingPunct="1"/>
            <a:r>
              <a:rPr lang="tr-TR" altLang="tr-TR" sz="2400" dirty="0">
                <a:latin typeface="Times New Roman" panose="02020603050405020304" pitchFamily="18" charset="0"/>
                <a:cs typeface="Times New Roman" panose="02020603050405020304" pitchFamily="18" charset="0"/>
              </a:rPr>
              <a:t> </a:t>
            </a:r>
            <a:br>
              <a:rPr lang="tr-TR" altLang="tr-TR" sz="2400" dirty="0">
                <a:latin typeface="Times New Roman" panose="02020603050405020304" pitchFamily="18" charset="0"/>
                <a:cs typeface="Times New Roman" panose="02020603050405020304" pitchFamily="18" charset="0"/>
              </a:rPr>
            </a:br>
            <a:r>
              <a:rPr lang="tr-TR" altLang="tr-TR" sz="2400" dirty="0">
                <a:latin typeface="Times New Roman" panose="02020603050405020304" pitchFamily="18" charset="0"/>
                <a:cs typeface="Times New Roman" panose="02020603050405020304" pitchFamily="18" charset="0"/>
              </a:rPr>
              <a:t>KIRSAL YOLLAR DERSİ </a:t>
            </a:r>
            <a:r>
              <a:rPr lang="tr-TR" altLang="tr-TR" sz="2400">
                <a:latin typeface="Times New Roman" panose="02020603050405020304" pitchFamily="18" charset="0"/>
                <a:cs typeface="Times New Roman" panose="02020603050405020304" pitchFamily="18" charset="0"/>
              </a:rPr>
              <a:t/>
            </a:r>
            <a:br>
              <a:rPr lang="tr-TR" altLang="tr-TR" sz="2400">
                <a:latin typeface="Times New Roman" panose="02020603050405020304" pitchFamily="18" charset="0"/>
                <a:cs typeface="Times New Roman" panose="02020603050405020304" pitchFamily="18" charset="0"/>
              </a:rPr>
            </a:br>
            <a:r>
              <a:rPr lang="tr-TR" altLang="tr-TR" sz="2400" smtClean="0">
                <a:latin typeface="Times New Roman" panose="02020603050405020304" pitchFamily="18" charset="0"/>
                <a:cs typeface="Times New Roman" panose="02020603050405020304" pitchFamily="18" charset="0"/>
              </a:rPr>
              <a:t>3. </a:t>
            </a:r>
            <a:r>
              <a:rPr lang="tr-TR" altLang="tr-TR" sz="2400" dirty="0" smtClean="0">
                <a:latin typeface="Times New Roman" panose="02020603050405020304" pitchFamily="18" charset="0"/>
                <a:cs typeface="Times New Roman" panose="02020603050405020304" pitchFamily="18" charset="0"/>
              </a:rPr>
              <a:t>HAFTA</a:t>
            </a:r>
            <a:br>
              <a:rPr lang="tr-TR" altLang="tr-TR" sz="2400" dirty="0" smtClean="0">
                <a:latin typeface="Times New Roman" panose="02020603050405020304" pitchFamily="18" charset="0"/>
                <a:cs typeface="Times New Roman" panose="02020603050405020304" pitchFamily="18" charset="0"/>
              </a:rPr>
            </a:br>
            <a:r>
              <a:rPr lang="tr-TR" altLang="tr-TR" sz="2400" dirty="0">
                <a:latin typeface="Times New Roman" panose="02020603050405020304" pitchFamily="18" charset="0"/>
                <a:cs typeface="Times New Roman" panose="02020603050405020304" pitchFamily="18" charset="0"/>
              </a:rPr>
              <a:t/>
            </a:r>
            <a:br>
              <a:rPr lang="tr-TR" altLang="tr-TR" sz="2400" dirty="0">
                <a:latin typeface="Times New Roman" panose="02020603050405020304" pitchFamily="18" charset="0"/>
                <a:cs typeface="Times New Roman" panose="02020603050405020304" pitchFamily="18" charset="0"/>
              </a:rPr>
            </a:br>
            <a:r>
              <a:rPr lang="tr-TR" altLang="tr-TR" sz="2400" dirty="0" smtClean="0">
                <a:latin typeface="Times New Roman" panose="02020603050405020304" pitchFamily="18" charset="0"/>
                <a:cs typeface="Times New Roman" panose="02020603050405020304" pitchFamily="18" charset="0"/>
              </a:rPr>
              <a:t/>
            </a:r>
            <a:br>
              <a:rPr lang="tr-TR" altLang="tr-TR" sz="2400" dirty="0" smtClean="0">
                <a:latin typeface="Times New Roman" panose="02020603050405020304" pitchFamily="18" charset="0"/>
                <a:cs typeface="Times New Roman" panose="02020603050405020304" pitchFamily="18" charset="0"/>
              </a:rPr>
            </a:br>
            <a:r>
              <a:rPr lang="tr-TR" altLang="tr-TR" sz="2400" dirty="0">
                <a:latin typeface="Times New Roman" panose="02020603050405020304" pitchFamily="18" charset="0"/>
                <a:cs typeface="Times New Roman" panose="02020603050405020304" pitchFamily="18" charset="0"/>
              </a:rPr>
              <a:t/>
            </a:r>
            <a:br>
              <a:rPr lang="tr-TR" altLang="tr-TR" sz="2400" dirty="0">
                <a:latin typeface="Times New Roman" panose="02020603050405020304" pitchFamily="18" charset="0"/>
                <a:cs typeface="Times New Roman" panose="02020603050405020304" pitchFamily="18" charset="0"/>
              </a:rPr>
            </a:br>
            <a:r>
              <a:rPr lang="tr-TR" altLang="tr-TR" sz="2400" dirty="0" err="1" smtClean="0">
                <a:latin typeface="Times New Roman" panose="02020603050405020304" pitchFamily="18" charset="0"/>
                <a:cs typeface="Times New Roman" panose="02020603050405020304" pitchFamily="18" charset="0"/>
              </a:rPr>
              <a:t>Doç.Dr</a:t>
            </a:r>
            <a:r>
              <a:rPr lang="tr-TR" altLang="tr-TR" sz="2400" dirty="0" smtClean="0">
                <a:latin typeface="Times New Roman" panose="02020603050405020304" pitchFamily="18" charset="0"/>
                <a:cs typeface="Times New Roman" panose="02020603050405020304" pitchFamily="18" charset="0"/>
              </a:rPr>
              <a:t>. Havva Eylem POLAT</a:t>
            </a:r>
            <a:r>
              <a:rPr lang="tr-TR" altLang="tr-TR" sz="2400" dirty="0">
                <a:latin typeface="Times New Roman" panose="02020603050405020304" pitchFamily="18" charset="0"/>
                <a:cs typeface="Times New Roman" panose="02020603050405020304" pitchFamily="18" charset="0"/>
              </a:rPr>
              <a:t/>
            </a:r>
            <a:br>
              <a:rPr lang="tr-TR" altLang="tr-TR" sz="2400" dirty="0">
                <a:latin typeface="Times New Roman" panose="02020603050405020304" pitchFamily="18" charset="0"/>
                <a:cs typeface="Times New Roman" panose="02020603050405020304" pitchFamily="18" charset="0"/>
              </a:rPr>
            </a:br>
            <a:r>
              <a:rPr lang="tr-TR" altLang="tr-TR" sz="2400" dirty="0">
                <a:latin typeface="Times New Roman" panose="02020603050405020304" pitchFamily="18" charset="0"/>
                <a:cs typeface="Times New Roman" panose="02020603050405020304" pitchFamily="18" charset="0"/>
              </a:rPr>
              <a:t/>
            </a:r>
            <a:br>
              <a:rPr lang="tr-TR" altLang="tr-TR" sz="2400" dirty="0">
                <a:latin typeface="Times New Roman" panose="02020603050405020304" pitchFamily="18" charset="0"/>
                <a:cs typeface="Times New Roman" panose="02020603050405020304" pitchFamily="18" charset="0"/>
              </a:rPr>
            </a:br>
            <a:endParaRPr lang="tr-TR" altLang="tr-TR" sz="4400" b="1" dirty="0"/>
          </a:p>
        </p:txBody>
      </p:sp>
      <p:sp>
        <p:nvSpPr>
          <p:cNvPr id="3075" name="Text Box 10"/>
          <p:cNvSpPr txBox="1">
            <a:spLocks noChangeArrowheads="1"/>
          </p:cNvSpPr>
          <p:nvPr/>
        </p:nvSpPr>
        <p:spPr bwMode="auto">
          <a:xfrm>
            <a:off x="2424114" y="333376"/>
            <a:ext cx="5978525" cy="208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spcBef>
                <a:spcPct val="50000"/>
              </a:spcBef>
              <a:buFontTx/>
              <a:buNone/>
            </a:pPr>
            <a:r>
              <a:rPr lang="tr-TR" altLang="tr-TR" sz="3000" b="0">
                <a:latin typeface="Times New Roman" panose="02020603050405020304" pitchFamily="18" charset="0"/>
                <a:cs typeface="Times New Roman" panose="02020603050405020304" pitchFamily="18" charset="0"/>
              </a:rPr>
              <a:t>ANKARA ÜNİVERSİTESİ</a:t>
            </a:r>
          </a:p>
          <a:p>
            <a:pPr eaLnBrk="1" hangingPunct="1">
              <a:spcBef>
                <a:spcPct val="50000"/>
              </a:spcBef>
              <a:buFontTx/>
              <a:buNone/>
            </a:pPr>
            <a:r>
              <a:rPr lang="tr-TR" altLang="tr-TR" sz="2700" b="0">
                <a:latin typeface="Times New Roman" panose="02020603050405020304" pitchFamily="18" charset="0"/>
                <a:cs typeface="Times New Roman" panose="02020603050405020304" pitchFamily="18" charset="0"/>
              </a:rPr>
              <a:t>ZİRAAT FAKÜLTESİ</a:t>
            </a:r>
          </a:p>
          <a:p>
            <a:pPr eaLnBrk="1" hangingPunct="1">
              <a:spcBef>
                <a:spcPct val="50000"/>
              </a:spcBef>
              <a:buFontTx/>
              <a:buNone/>
            </a:pPr>
            <a:r>
              <a:rPr lang="tr-TR" altLang="tr-TR" sz="2000" b="0">
                <a:latin typeface="Times New Roman" panose="02020603050405020304" pitchFamily="18" charset="0"/>
                <a:cs typeface="Times New Roman" panose="02020603050405020304" pitchFamily="18" charset="0"/>
              </a:rPr>
              <a:t>TARIMSAL YAPILAR VE SULAMA  BÖLÜMÜ</a:t>
            </a:r>
          </a:p>
          <a:p>
            <a:pPr eaLnBrk="1" hangingPunct="1">
              <a:spcBef>
                <a:spcPct val="50000"/>
              </a:spcBef>
              <a:buFontTx/>
              <a:buNone/>
            </a:pPr>
            <a:endParaRPr lang="tr-TR" altLang="tr-TR" sz="2000" b="0">
              <a:latin typeface="Verdana" panose="020B0604030504040204" pitchFamily="34" charset="0"/>
            </a:endParaRPr>
          </a:p>
        </p:txBody>
      </p:sp>
    </p:spTree>
    <p:extLst>
      <p:ext uri="{BB962C8B-B14F-4D97-AF65-F5344CB8AC3E}">
        <p14:creationId xmlns:p14="http://schemas.microsoft.com/office/powerpoint/2010/main" val="103868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774826" y="365133"/>
            <a:ext cx="7777163"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tr-TR" altLang="tr-TR" sz="2400">
                <a:solidFill>
                  <a:schemeClr val="accent2"/>
                </a:solidFill>
                <a:latin typeface="Comic Sans MS" panose="030F0702030302020204" pitchFamily="66" charset="0"/>
              </a:rPr>
              <a:t>KARAYOLLARI GEOMETRİK ELEMANLARI TASARIMI</a:t>
            </a:r>
          </a:p>
        </p:txBody>
      </p:sp>
      <p:sp>
        <p:nvSpPr>
          <p:cNvPr id="190467" name="Text Box 3"/>
          <p:cNvSpPr txBox="1">
            <a:spLocks noChangeArrowheads="1"/>
          </p:cNvSpPr>
          <p:nvPr/>
        </p:nvSpPr>
        <p:spPr bwMode="auto">
          <a:xfrm>
            <a:off x="1992313" y="1341438"/>
            <a:ext cx="7993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tr-TR" altLang="tr-TR" sz="2400">
                <a:solidFill>
                  <a:schemeClr val="accent2"/>
                </a:solidFill>
                <a:effectLst>
                  <a:outerShdw blurRad="38100" dist="38100" dir="2700000" algn="tl">
                    <a:srgbClr val="C0C0C0"/>
                  </a:outerShdw>
                </a:effectLst>
                <a:latin typeface="Comic Sans MS" panose="030F0702030302020204" pitchFamily="66" charset="0"/>
              </a:rPr>
              <a:t>1.3.2 GEÇİŞ CEPHESİ</a:t>
            </a:r>
          </a:p>
        </p:txBody>
      </p:sp>
      <p:sp>
        <p:nvSpPr>
          <p:cNvPr id="36868" name="Rectangle 4"/>
          <p:cNvSpPr>
            <a:spLocks noChangeArrowheads="1"/>
          </p:cNvSpPr>
          <p:nvPr/>
        </p:nvSpPr>
        <p:spPr bwMode="auto">
          <a:xfrm>
            <a:off x="5931975" y="-169277"/>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36869" name="Rectangle 5"/>
          <p:cNvSpPr>
            <a:spLocks noChangeArrowheads="1"/>
          </p:cNvSpPr>
          <p:nvPr/>
        </p:nvSpPr>
        <p:spPr bwMode="auto">
          <a:xfrm>
            <a:off x="5931975" y="3026361"/>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36870" name="Rectangle 6"/>
          <p:cNvSpPr>
            <a:spLocks noChangeArrowheads="1"/>
          </p:cNvSpPr>
          <p:nvPr/>
        </p:nvSpPr>
        <p:spPr bwMode="auto">
          <a:xfrm>
            <a:off x="1992313" y="1989138"/>
            <a:ext cx="8424862"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l" eaLnBrk="1" hangingPunct="1">
              <a:buFontTx/>
              <a:buNone/>
            </a:pPr>
            <a:r>
              <a:rPr lang="tr-TR" altLang="tr-TR" sz="1800" b="0"/>
              <a:t>Geçiş cebi uzunluğu çok düşük yaklaşım hızı için bile </a:t>
            </a:r>
            <a:r>
              <a:rPr lang="tr-TR" altLang="tr-TR" sz="1800" b="0">
                <a:solidFill>
                  <a:srgbClr val="CC0000"/>
                </a:solidFill>
              </a:rPr>
              <a:t>60</a:t>
            </a:r>
            <a:r>
              <a:rPr lang="tr-TR" altLang="tr-TR" sz="1800" b="0"/>
              <a:t> m'den kısa olmamalıdır. Aynı şekilde taşıtların geçiş cebini, geçiş şeridi olarak kullanmaya yönelebilmeleri nedeniyle geçiş cebi </a:t>
            </a:r>
            <a:r>
              <a:rPr lang="tr-TR" altLang="tr-TR" sz="1800" b="0">
                <a:solidFill>
                  <a:srgbClr val="CC0000"/>
                </a:solidFill>
              </a:rPr>
              <a:t>185</a:t>
            </a:r>
            <a:r>
              <a:rPr lang="tr-TR" altLang="tr-TR" sz="1800" b="0"/>
              <a:t> m'den uzun olmamalıdır. Geçiş cebi giriş ve çıkışta </a:t>
            </a:r>
            <a:r>
              <a:rPr lang="tr-TR" altLang="tr-TR" sz="1800" b="0">
                <a:solidFill>
                  <a:srgbClr val="CC0000"/>
                </a:solidFill>
              </a:rPr>
              <a:t>15-30</a:t>
            </a:r>
            <a:r>
              <a:rPr lang="tr-TR" altLang="tr-TR" sz="1800" b="0"/>
              <a:t> m. uzunlukta uygun bir rakortman ile düzenlenmeli ve genişliği minimum </a:t>
            </a:r>
            <a:r>
              <a:rPr lang="tr-TR" altLang="tr-TR" sz="1800" b="0">
                <a:solidFill>
                  <a:srgbClr val="CC0000"/>
                </a:solidFill>
              </a:rPr>
              <a:t>3,60</a:t>
            </a:r>
            <a:r>
              <a:rPr lang="tr-TR" altLang="tr-TR" sz="1800" b="0"/>
              <a:t> m. olmalıdır</a:t>
            </a:r>
            <a:r>
              <a:rPr lang="tr-TR" altLang="tr-TR"/>
              <a:t> </a:t>
            </a:r>
          </a:p>
        </p:txBody>
      </p:sp>
      <p:sp>
        <p:nvSpPr>
          <p:cNvPr id="36871" name="Rectangle 7"/>
          <p:cNvSpPr>
            <a:spLocks noChangeArrowheads="1"/>
          </p:cNvSpPr>
          <p:nvPr/>
        </p:nvSpPr>
        <p:spPr bwMode="auto">
          <a:xfrm>
            <a:off x="5931975" y="2972386"/>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graphicFrame>
        <p:nvGraphicFramePr>
          <p:cNvPr id="190611" name="Group 147"/>
          <p:cNvGraphicFramePr>
            <a:graphicFrameLocks noGrp="1"/>
          </p:cNvGraphicFramePr>
          <p:nvPr>
            <p:ph/>
          </p:nvPr>
        </p:nvGraphicFramePr>
        <p:xfrm>
          <a:off x="2135188" y="3500438"/>
          <a:ext cx="3313112" cy="2743200"/>
        </p:xfrm>
        <a:graphic>
          <a:graphicData uri="http://schemas.openxmlformats.org/drawingml/2006/table">
            <a:tbl>
              <a:tblPr/>
              <a:tblGrid>
                <a:gridCol w="1371600"/>
                <a:gridCol w="1941512"/>
              </a:tblGrid>
              <a:tr h="190500">
                <a:tc>
                  <a:txBody>
                    <a:bodyPr/>
                    <a:lstStyle>
                      <a:lvl1pPr marL="342900" indent="-342900" algn="l">
                        <a:spcBef>
                          <a:spcPct val="20000"/>
                        </a:spcBef>
                        <a:defRPr sz="2800">
                          <a:solidFill>
                            <a:schemeClr val="tx1"/>
                          </a:solidFill>
                          <a:latin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Yaklaşım Hızı</a:t>
                      </a:r>
                      <a:endParaRPr kumimoji="0" lang="tr-TR" altLang="tr-TR" sz="1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Mim Uzunluk</a:t>
                      </a:r>
                      <a:endParaRPr kumimoji="0" lang="tr-TR" altLang="tr-TR" sz="1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lvl1pPr marL="342900" indent="-342900" algn="l">
                        <a:spcBef>
                          <a:spcPct val="20000"/>
                        </a:spcBef>
                        <a:defRPr sz="2800">
                          <a:solidFill>
                            <a:schemeClr val="tx1"/>
                          </a:solidFill>
                          <a:latin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(km/h)</a:t>
                      </a:r>
                      <a:endParaRPr kumimoji="0" lang="tr-TR" altLang="tr-TR" sz="1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a:t>
                      </a:r>
                      <a:endParaRPr kumimoji="0" lang="tr-TR" altLang="tr-TR" sz="1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lvl1pPr marL="342900" indent="-342900" algn="l">
                        <a:spcBef>
                          <a:spcPct val="20000"/>
                        </a:spcBef>
                        <a:defRPr sz="2800">
                          <a:solidFill>
                            <a:schemeClr val="tx1"/>
                          </a:solidFill>
                          <a:latin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30</a:t>
                      </a:r>
                      <a:endParaRPr kumimoji="0" lang="tr-TR" altLang="tr-TR" sz="1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60</a:t>
                      </a:r>
                      <a:endParaRPr kumimoji="0" lang="tr-TR" altLang="tr-TR" sz="1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lvl1pPr marL="342900" indent="-342900" algn="l">
                        <a:spcBef>
                          <a:spcPct val="20000"/>
                        </a:spcBef>
                        <a:defRPr sz="2800">
                          <a:solidFill>
                            <a:schemeClr val="tx1"/>
                          </a:solidFill>
                          <a:latin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40</a:t>
                      </a:r>
                      <a:endParaRPr kumimoji="0" lang="tr-TR" altLang="tr-TR" sz="1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60</a:t>
                      </a:r>
                      <a:endParaRPr kumimoji="0" lang="tr-TR" altLang="tr-TR" sz="1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lvl1pPr marL="342900" indent="-342900" algn="l">
                        <a:spcBef>
                          <a:spcPct val="20000"/>
                        </a:spcBef>
                        <a:defRPr sz="2800">
                          <a:solidFill>
                            <a:schemeClr val="tx1"/>
                          </a:solidFill>
                          <a:latin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50</a:t>
                      </a:r>
                      <a:endParaRPr kumimoji="0" lang="tr-TR" altLang="tr-TR" sz="1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65</a:t>
                      </a:r>
                      <a:endParaRPr kumimoji="0" lang="tr-TR" altLang="tr-TR" sz="1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lvl1pPr marL="342900" indent="-342900" algn="l">
                        <a:spcBef>
                          <a:spcPct val="20000"/>
                        </a:spcBef>
                        <a:defRPr sz="2800">
                          <a:solidFill>
                            <a:schemeClr val="tx1"/>
                          </a:solidFill>
                          <a:latin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60</a:t>
                      </a:r>
                      <a:endParaRPr kumimoji="0" lang="tr-TR" altLang="tr-TR" sz="1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85</a:t>
                      </a:r>
                      <a:endParaRPr kumimoji="0" lang="tr-TR" altLang="tr-TR" sz="1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lvl1pPr marL="342900" indent="-342900" algn="l">
                        <a:spcBef>
                          <a:spcPct val="20000"/>
                        </a:spcBef>
                        <a:defRPr sz="2800">
                          <a:solidFill>
                            <a:schemeClr val="tx1"/>
                          </a:solidFill>
                          <a:latin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70</a:t>
                      </a:r>
                      <a:endParaRPr kumimoji="0" lang="tr-TR" altLang="tr-TR" sz="1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105</a:t>
                      </a:r>
                      <a:endParaRPr kumimoji="0" lang="tr-TR" altLang="tr-TR" sz="1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lvl1pPr marL="342900" indent="-342900" algn="l">
                        <a:spcBef>
                          <a:spcPct val="20000"/>
                        </a:spcBef>
                        <a:defRPr sz="2800">
                          <a:solidFill>
                            <a:schemeClr val="tx1"/>
                          </a:solidFill>
                          <a:latin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80</a:t>
                      </a:r>
                      <a:endParaRPr kumimoji="0" lang="tr-TR" altLang="tr-TR" sz="1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135</a:t>
                      </a:r>
                      <a:endParaRPr kumimoji="0" lang="tr-TR" altLang="tr-TR" sz="1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lvl1pPr marL="342900" indent="-342900" algn="l">
                        <a:spcBef>
                          <a:spcPct val="20000"/>
                        </a:spcBef>
                        <a:defRPr sz="2800">
                          <a:solidFill>
                            <a:schemeClr val="tx1"/>
                          </a:solidFill>
                          <a:latin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90</a:t>
                      </a:r>
                      <a:endParaRPr kumimoji="0" lang="tr-TR" altLang="tr-TR" sz="1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170</a:t>
                      </a:r>
                      <a:endParaRPr kumimoji="0" lang="tr-TR" altLang="tr-TR" sz="1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lvl1pPr marL="342900" indent="-342900" algn="l">
                        <a:spcBef>
                          <a:spcPct val="20000"/>
                        </a:spcBef>
                        <a:defRPr sz="2800">
                          <a:solidFill>
                            <a:schemeClr val="tx1"/>
                          </a:solidFill>
                          <a:latin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tr-TR" altLang="tr-TR" sz="1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defRPr>
                      </a:lvl3pPr>
                      <a:lvl4pPr marL="1600200" indent="-228600" algn="l">
                        <a:spcBef>
                          <a:spcPct val="20000"/>
                        </a:spcBef>
                        <a:defRPr>
                          <a:solidFill>
                            <a:schemeClr val="tx1"/>
                          </a:solidFill>
                          <a:latin typeface="Arial" panose="020B0604020202020204" pitchFamily="34" charset="0"/>
                        </a:defRPr>
                      </a:lvl4pPr>
                      <a:lvl5pPr marL="2057400" indent="-228600" algn="l">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185</a:t>
                      </a:r>
                      <a:endParaRPr kumimoji="0" lang="tr-TR" altLang="tr-TR" sz="1800" b="0" i="0" u="none" strike="noStrike" cap="none" normalizeH="0" baseline="0" smtClean="0">
                        <a:ln>
                          <a:noFill/>
                        </a:ln>
                        <a:solidFill>
                          <a:schemeClr val="tx1"/>
                        </a:solidFill>
                        <a:effectLst/>
                        <a:latin typeface="Arial" panose="020B0604020202020204" pitchFamily="34" charset="0"/>
                      </a:endParaRPr>
                    </a:p>
                  </a:txBody>
                  <a:tcPr marR="16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70681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774826" y="365133"/>
            <a:ext cx="7777163"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tr-TR" altLang="tr-TR" sz="2400">
                <a:solidFill>
                  <a:schemeClr val="accent2"/>
                </a:solidFill>
                <a:latin typeface="Comic Sans MS" panose="030F0702030302020204" pitchFamily="66" charset="0"/>
              </a:rPr>
              <a:t>KARAYOLLARI GEOMETRİK ELEMANLARI TASARIMI</a:t>
            </a:r>
          </a:p>
        </p:txBody>
      </p:sp>
      <p:sp>
        <p:nvSpPr>
          <p:cNvPr id="195587" name="Text Box 3"/>
          <p:cNvSpPr txBox="1">
            <a:spLocks noChangeArrowheads="1"/>
          </p:cNvSpPr>
          <p:nvPr/>
        </p:nvSpPr>
        <p:spPr bwMode="auto">
          <a:xfrm>
            <a:off x="1992313" y="1341438"/>
            <a:ext cx="7993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tr-TR" altLang="tr-TR" sz="2400">
                <a:solidFill>
                  <a:schemeClr val="accent2"/>
                </a:solidFill>
                <a:effectLst>
                  <a:outerShdw blurRad="38100" dist="38100" dir="2700000" algn="tl">
                    <a:srgbClr val="C0C0C0"/>
                  </a:outerShdw>
                </a:effectLst>
                <a:latin typeface="Comic Sans MS" panose="030F0702030302020204" pitchFamily="66" charset="0"/>
              </a:rPr>
              <a:t>2.YATAY MESAFE</a:t>
            </a:r>
          </a:p>
        </p:txBody>
      </p:sp>
      <p:sp>
        <p:nvSpPr>
          <p:cNvPr id="38916" name="Rectangle 4"/>
          <p:cNvSpPr>
            <a:spLocks noChangeArrowheads="1"/>
          </p:cNvSpPr>
          <p:nvPr/>
        </p:nvSpPr>
        <p:spPr bwMode="auto">
          <a:xfrm>
            <a:off x="5931975" y="-169277"/>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38917" name="Rectangle 5"/>
          <p:cNvSpPr>
            <a:spLocks noChangeArrowheads="1"/>
          </p:cNvSpPr>
          <p:nvPr/>
        </p:nvSpPr>
        <p:spPr bwMode="auto">
          <a:xfrm>
            <a:off x="5931975" y="3026361"/>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38918" name="Rectangle 6"/>
          <p:cNvSpPr>
            <a:spLocks noChangeArrowheads="1"/>
          </p:cNvSpPr>
          <p:nvPr/>
        </p:nvSpPr>
        <p:spPr bwMode="auto">
          <a:xfrm>
            <a:off x="1992313" y="1989138"/>
            <a:ext cx="8424862"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l" eaLnBrk="1" hangingPunct="1">
              <a:buFontTx/>
              <a:buNone/>
            </a:pPr>
            <a:r>
              <a:rPr lang="tr-TR" altLang="tr-TR" sz="1800" b="0"/>
              <a:t>Yatay  eksen tasarımında güvenlik, seyahat süresi ve kapasite (veya trafik kalitesi) etkin kriterlerden olup tasarım hızı (Vt) topografik yapı ve arazi şartlarına (dere, demiryolu, kanal, vadi, geçit, vb.) uyum ve ekonomi göz önünde bulundurulmalıdır. Yatay eksen elemanları aliyman, kurp, geçiş eğrisi ve dever yer verilecektir.</a:t>
            </a:r>
          </a:p>
        </p:txBody>
      </p:sp>
      <p:sp>
        <p:nvSpPr>
          <p:cNvPr id="38919" name="Rectangle 7"/>
          <p:cNvSpPr>
            <a:spLocks noChangeArrowheads="1"/>
          </p:cNvSpPr>
          <p:nvPr/>
        </p:nvSpPr>
        <p:spPr bwMode="auto">
          <a:xfrm>
            <a:off x="5931975" y="2972386"/>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Tree>
    <p:extLst>
      <p:ext uri="{BB962C8B-B14F-4D97-AF65-F5344CB8AC3E}">
        <p14:creationId xmlns:p14="http://schemas.microsoft.com/office/powerpoint/2010/main" val="575271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774826" y="365133"/>
            <a:ext cx="7777163"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tr-TR" altLang="tr-TR" sz="2400">
                <a:solidFill>
                  <a:schemeClr val="accent2"/>
                </a:solidFill>
                <a:latin typeface="Comic Sans MS" panose="030F0702030302020204" pitchFamily="66" charset="0"/>
              </a:rPr>
              <a:t>KARAYOLLARI GEOMETRİK ELEMANLARI TASARIMI</a:t>
            </a:r>
          </a:p>
        </p:txBody>
      </p:sp>
      <p:sp>
        <p:nvSpPr>
          <p:cNvPr id="172035" name="Text Box 3"/>
          <p:cNvSpPr txBox="1">
            <a:spLocks noChangeArrowheads="1"/>
          </p:cNvSpPr>
          <p:nvPr/>
        </p:nvSpPr>
        <p:spPr bwMode="auto">
          <a:xfrm>
            <a:off x="1992313" y="1341438"/>
            <a:ext cx="7993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tr-TR" altLang="tr-TR" sz="2400">
                <a:solidFill>
                  <a:schemeClr val="accent2"/>
                </a:solidFill>
                <a:effectLst>
                  <a:outerShdw blurRad="38100" dist="38100" dir="2700000" algn="tl">
                    <a:srgbClr val="C0C0C0"/>
                  </a:outerShdw>
                </a:effectLst>
                <a:latin typeface="Comic Sans MS" panose="030F0702030302020204" pitchFamily="66" charset="0"/>
              </a:rPr>
              <a:t>1.2.GEÇİŞ GÖRÜŞ MESAFESİ(GGM)</a:t>
            </a:r>
          </a:p>
        </p:txBody>
      </p:sp>
      <p:sp>
        <p:nvSpPr>
          <p:cNvPr id="20484" name="Rectangle 4"/>
          <p:cNvSpPr>
            <a:spLocks noChangeArrowheads="1"/>
          </p:cNvSpPr>
          <p:nvPr/>
        </p:nvSpPr>
        <p:spPr bwMode="auto">
          <a:xfrm>
            <a:off x="5931975" y="-169277"/>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20485" name="Rectangle 5"/>
          <p:cNvSpPr>
            <a:spLocks noChangeArrowheads="1"/>
          </p:cNvSpPr>
          <p:nvPr/>
        </p:nvSpPr>
        <p:spPr bwMode="auto">
          <a:xfrm>
            <a:off x="5931975" y="3026361"/>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20486" name="Rectangle 6"/>
          <p:cNvSpPr>
            <a:spLocks noChangeArrowheads="1"/>
          </p:cNvSpPr>
          <p:nvPr/>
        </p:nvSpPr>
        <p:spPr bwMode="auto">
          <a:xfrm>
            <a:off x="1919288" y="1852613"/>
            <a:ext cx="8424862"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l" eaLnBrk="1" hangingPunct="1">
              <a:buFontTx/>
              <a:buNone/>
            </a:pPr>
            <a:r>
              <a:rPr lang="tr-TR" altLang="tr-TR" sz="1800"/>
              <a:t>d1:</a:t>
            </a:r>
            <a:r>
              <a:rPr lang="tr-TR" altLang="tr-TR" sz="1800" b="0"/>
              <a:t> İlk geçiş uzunluğu, intikal ve reaksiyon zamanı ile sürücünün öndeki aracı geçmeyi başlatacağı pozisyona getirmesine kadar geçen toplam sürede gidilen mesafedir,</a:t>
            </a:r>
            <a:endParaRPr lang="tr-TR" altLang="tr-TR" sz="1800"/>
          </a:p>
          <a:p>
            <a:pPr algn="l" eaLnBrk="1" hangingPunct="1">
              <a:buFontTx/>
              <a:buNone/>
            </a:pPr>
            <a:r>
              <a:rPr lang="tr-TR" altLang="tr-TR" sz="1800"/>
              <a:t>d</a:t>
            </a:r>
            <a:r>
              <a:rPr lang="tr-TR" altLang="tr-TR" sz="1800" baseline="-25000"/>
              <a:t>2</a:t>
            </a:r>
            <a:r>
              <a:rPr lang="tr-TR" altLang="tr-TR" sz="1800"/>
              <a:t>: </a:t>
            </a:r>
            <a:r>
              <a:rPr lang="tr-TR" altLang="tr-TR" sz="1800" b="0"/>
              <a:t>Geçen taşıtın sol şeridi işgal ettiği sürede aldığı mesafedir,</a:t>
            </a:r>
            <a:endParaRPr lang="tr-TR" altLang="tr-TR" sz="1800"/>
          </a:p>
          <a:p>
            <a:pPr algn="l" eaLnBrk="1" hangingPunct="1">
              <a:buFontTx/>
              <a:buNone/>
            </a:pPr>
            <a:r>
              <a:rPr lang="tr-TR" altLang="tr-TR" sz="1800"/>
              <a:t>d</a:t>
            </a:r>
            <a:r>
              <a:rPr lang="tr-TR" altLang="tr-TR" sz="1800" baseline="-25000"/>
              <a:t>3</a:t>
            </a:r>
            <a:r>
              <a:rPr lang="tr-TR" altLang="tr-TR" sz="1800"/>
              <a:t>: </a:t>
            </a:r>
            <a:r>
              <a:rPr lang="tr-TR" altLang="tr-TR" sz="1800" b="0"/>
              <a:t>Geçiş eylemi sonunda geçen taşıt ile karşıdan gelen taşıt arasmdaki mesafedir,</a:t>
            </a:r>
          </a:p>
          <a:p>
            <a:pPr algn="l" eaLnBrk="1" hangingPunct="1">
              <a:buFontTx/>
              <a:buNone/>
            </a:pPr>
            <a:r>
              <a:rPr lang="tr-TR" altLang="tr-TR" sz="1800" b="0"/>
              <a:t> </a:t>
            </a:r>
            <a:r>
              <a:rPr lang="tr-TR" altLang="tr-TR" sz="1800"/>
              <a:t>d</a:t>
            </a:r>
            <a:r>
              <a:rPr lang="tr-TR" altLang="tr-TR" sz="1800" baseline="-25000"/>
              <a:t>4</a:t>
            </a:r>
            <a:r>
              <a:rPr lang="tr-TR" altLang="tr-TR" sz="1800"/>
              <a:t>(=2/3d</a:t>
            </a:r>
            <a:r>
              <a:rPr lang="tr-TR" altLang="tr-TR" sz="1800" baseline="-25000"/>
              <a:t>2</a:t>
            </a:r>
            <a:r>
              <a:rPr lang="tr-TR" altLang="tr-TR" sz="1800"/>
              <a:t>):</a:t>
            </a:r>
            <a:r>
              <a:rPr lang="tr-TR" altLang="tr-TR" sz="1800" b="0"/>
              <a:t>Geçen taşıtın sol şeritte harcadığı sürenin 2/3'ü kadar sürede karşıdan gelen taşıtın kat ettiği mesafedir.</a:t>
            </a:r>
          </a:p>
          <a:p>
            <a:pPr algn="l" eaLnBrk="1" hangingPunct="1">
              <a:buFontTx/>
              <a:buNone/>
            </a:pPr>
            <a:r>
              <a:rPr lang="tr-TR" altLang="tr-TR" sz="1800" b="0"/>
              <a:t>Geçiş Görüş Mesafesi'ni oluşturan</a:t>
            </a:r>
            <a:r>
              <a:rPr lang="tr-TR" altLang="tr-TR" sz="1800"/>
              <a:t> d</a:t>
            </a:r>
            <a:r>
              <a:rPr lang="tr-TR" altLang="tr-TR" sz="1800" baseline="-25000"/>
              <a:t>ı</a:t>
            </a:r>
            <a:r>
              <a:rPr lang="tr-TR" altLang="tr-TR" sz="1800"/>
              <a:t>, d</a:t>
            </a:r>
            <a:r>
              <a:rPr lang="tr-TR" altLang="tr-TR" sz="1800" baseline="-25000"/>
              <a:t>2</a:t>
            </a:r>
            <a:r>
              <a:rPr lang="tr-TR" altLang="tr-TR" sz="1800"/>
              <a:t>, d</a:t>
            </a:r>
            <a:r>
              <a:rPr lang="tr-TR" altLang="tr-TR" sz="1800" baseline="-25000"/>
              <a:t>3 </a:t>
            </a:r>
            <a:r>
              <a:rPr lang="tr-TR" altLang="tr-TR" sz="1800"/>
              <a:t>ve d</a:t>
            </a:r>
            <a:r>
              <a:rPr lang="tr-TR" altLang="tr-TR" sz="1800" baseline="-25000"/>
              <a:t>4</a:t>
            </a:r>
            <a:r>
              <a:rPr lang="tr-TR" altLang="tr-TR" sz="1800" b="0"/>
              <a:t> mesafelerinin hesaplanmasında aşağıdaki formüller kullanılmaktadır.</a:t>
            </a:r>
          </a:p>
        </p:txBody>
      </p:sp>
      <p:sp>
        <p:nvSpPr>
          <p:cNvPr id="20487" name="Rectangle 8"/>
          <p:cNvSpPr>
            <a:spLocks noChangeArrowheads="1"/>
          </p:cNvSpPr>
          <p:nvPr/>
        </p:nvSpPr>
        <p:spPr bwMode="auto">
          <a:xfrm>
            <a:off x="5931975" y="3045411"/>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graphicFrame>
        <p:nvGraphicFramePr>
          <p:cNvPr id="20488" name="Object 7"/>
          <p:cNvGraphicFramePr>
            <a:graphicFrameLocks noChangeAspect="1"/>
          </p:cNvGraphicFramePr>
          <p:nvPr/>
        </p:nvGraphicFramePr>
        <p:xfrm>
          <a:off x="2063751" y="4689476"/>
          <a:ext cx="4175125" cy="1044575"/>
        </p:xfrm>
        <a:graphic>
          <a:graphicData uri="http://schemas.openxmlformats.org/presentationml/2006/ole">
            <mc:AlternateContent xmlns:mc="http://schemas.openxmlformats.org/markup-compatibility/2006">
              <mc:Choice xmlns:v="urn:schemas-microsoft-com:vml" Requires="v">
                <p:oleObj spid="_x0000_s3074" name="Denklem" r:id="rId4" imgW="1803400" imgH="457200" progId="Equation.3">
                  <p:embed/>
                </p:oleObj>
              </mc:Choice>
              <mc:Fallback>
                <p:oleObj name="Denklem" r:id="rId4" imgW="18034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51" y="4689476"/>
                        <a:ext cx="417512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9" name="Rectangle 9"/>
          <p:cNvSpPr>
            <a:spLocks noChangeArrowheads="1"/>
          </p:cNvSpPr>
          <p:nvPr/>
        </p:nvSpPr>
        <p:spPr bwMode="auto">
          <a:xfrm>
            <a:off x="2135189" y="5668964"/>
            <a:ext cx="181768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l" eaLnBrk="1" hangingPunct="1">
              <a:buFontTx/>
              <a:buNone/>
            </a:pPr>
            <a:r>
              <a:rPr lang="tr-TR" altLang="tr-TR" sz="1800" b="0"/>
              <a:t>d</a:t>
            </a:r>
            <a:r>
              <a:rPr lang="tr-TR" altLang="tr-TR" sz="1800" b="0" baseline="-25000"/>
              <a:t>2</a:t>
            </a:r>
            <a:r>
              <a:rPr lang="tr-TR" altLang="tr-TR" sz="1800" b="0"/>
              <a:t>= 0,278 V</a:t>
            </a:r>
            <a:r>
              <a:rPr lang="tr-TR" altLang="tr-TR" sz="1800" b="0" baseline="-25000"/>
              <a:t>p</a:t>
            </a:r>
            <a:r>
              <a:rPr lang="tr-TR" altLang="tr-TR" sz="1800" b="0"/>
              <a:t> t</a:t>
            </a:r>
            <a:r>
              <a:rPr lang="tr-TR" altLang="tr-TR" sz="1800" b="0" baseline="-25000"/>
              <a:t>z</a:t>
            </a:r>
            <a:r>
              <a:rPr lang="tr-TR" altLang="tr-TR" sz="1800"/>
              <a:t> </a:t>
            </a:r>
          </a:p>
        </p:txBody>
      </p:sp>
    </p:spTree>
    <p:extLst>
      <p:ext uri="{BB962C8B-B14F-4D97-AF65-F5344CB8AC3E}">
        <p14:creationId xmlns:p14="http://schemas.microsoft.com/office/powerpoint/2010/main" val="707211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774826" y="365133"/>
            <a:ext cx="7777163"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tr-TR" altLang="tr-TR" sz="2400">
                <a:solidFill>
                  <a:schemeClr val="accent2"/>
                </a:solidFill>
                <a:latin typeface="Comic Sans MS" panose="030F0702030302020204" pitchFamily="66" charset="0"/>
              </a:rPr>
              <a:t>KARAYOLLARI GEOMETRİK ELEMANLARI TASARIMI</a:t>
            </a:r>
          </a:p>
        </p:txBody>
      </p:sp>
      <p:sp>
        <p:nvSpPr>
          <p:cNvPr id="174083" name="Text Box 3"/>
          <p:cNvSpPr txBox="1">
            <a:spLocks noChangeArrowheads="1"/>
          </p:cNvSpPr>
          <p:nvPr/>
        </p:nvSpPr>
        <p:spPr bwMode="auto">
          <a:xfrm>
            <a:off x="1992313" y="1341438"/>
            <a:ext cx="7993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tr-TR" altLang="tr-TR" sz="2400">
                <a:solidFill>
                  <a:schemeClr val="accent2"/>
                </a:solidFill>
                <a:effectLst>
                  <a:outerShdw blurRad="38100" dist="38100" dir="2700000" algn="tl">
                    <a:srgbClr val="C0C0C0"/>
                  </a:outerShdw>
                </a:effectLst>
                <a:latin typeface="Comic Sans MS" panose="030F0702030302020204" pitchFamily="66" charset="0"/>
              </a:rPr>
              <a:t>1.2.GEÇİŞ GÖRÜŞ MESAFESİ(GGM)</a:t>
            </a:r>
          </a:p>
        </p:txBody>
      </p:sp>
      <p:sp>
        <p:nvSpPr>
          <p:cNvPr id="22532" name="Rectangle 4"/>
          <p:cNvSpPr>
            <a:spLocks noChangeArrowheads="1"/>
          </p:cNvSpPr>
          <p:nvPr/>
        </p:nvSpPr>
        <p:spPr bwMode="auto">
          <a:xfrm>
            <a:off x="5931975" y="-169277"/>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22533" name="Rectangle 5"/>
          <p:cNvSpPr>
            <a:spLocks noChangeArrowheads="1"/>
          </p:cNvSpPr>
          <p:nvPr/>
        </p:nvSpPr>
        <p:spPr bwMode="auto">
          <a:xfrm>
            <a:off x="5931975" y="3026361"/>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22534" name="Rectangle 7"/>
          <p:cNvSpPr>
            <a:spLocks noChangeArrowheads="1"/>
          </p:cNvSpPr>
          <p:nvPr/>
        </p:nvSpPr>
        <p:spPr bwMode="auto">
          <a:xfrm>
            <a:off x="5931975" y="3045411"/>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22535" name="Rectangle 10"/>
          <p:cNvSpPr>
            <a:spLocks noChangeArrowheads="1"/>
          </p:cNvSpPr>
          <p:nvPr/>
        </p:nvSpPr>
        <p:spPr bwMode="auto">
          <a:xfrm>
            <a:off x="1841500" y="1916114"/>
            <a:ext cx="88265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l" eaLnBrk="1" hangingPunct="1">
              <a:buFontTx/>
              <a:buNone/>
            </a:pPr>
            <a:r>
              <a:rPr lang="tr-TR" altLang="tr-TR" sz="1800" b="0"/>
              <a:t>d</a:t>
            </a:r>
            <a:r>
              <a:rPr lang="tr-TR" altLang="tr-TR" sz="1800" b="0" baseline="-25000"/>
              <a:t>3</a:t>
            </a:r>
            <a:r>
              <a:rPr lang="tr-TR" altLang="tr-TR" sz="1800" b="0"/>
              <a:t>= 30 ~ 90 m								</a:t>
            </a:r>
          </a:p>
          <a:p>
            <a:pPr algn="l" eaLnBrk="1" hangingPunct="1">
              <a:buFontTx/>
              <a:buNone/>
            </a:pPr>
            <a:r>
              <a:rPr lang="tr-TR" altLang="tr-TR" sz="1800" b="0"/>
              <a:t>d</a:t>
            </a:r>
            <a:r>
              <a:rPr lang="tr-TR" altLang="tr-TR" sz="1800" b="0" baseline="-25000"/>
              <a:t>4</a:t>
            </a:r>
            <a:r>
              <a:rPr lang="tr-TR" altLang="tr-TR" sz="1800" b="0"/>
              <a:t>= 2/3 d2= 0,185 V</a:t>
            </a:r>
            <a:r>
              <a:rPr lang="tr-TR" altLang="tr-TR" sz="1800" b="0" baseline="-25000"/>
              <a:t>p</a:t>
            </a:r>
            <a:r>
              <a:rPr lang="tr-TR" altLang="tr-TR" sz="1800" b="0"/>
              <a:t>t</a:t>
            </a:r>
            <a:r>
              <a:rPr lang="tr-TR" altLang="tr-TR" sz="1800" b="0" baseline="-25000"/>
              <a:t>2</a:t>
            </a:r>
          </a:p>
          <a:p>
            <a:pPr algn="l" eaLnBrk="1" hangingPunct="1">
              <a:buFontTx/>
              <a:buNone/>
            </a:pPr>
            <a:endParaRPr lang="tr-TR" altLang="tr-TR" sz="1800" b="0"/>
          </a:p>
          <a:p>
            <a:pPr algn="l" eaLnBrk="1" hangingPunct="1">
              <a:buFontTx/>
              <a:buNone/>
            </a:pPr>
            <a:r>
              <a:rPr lang="tr-TR" altLang="tr-TR" sz="1800" b="0"/>
              <a:t>tı : îlk geçiş zamanı, san</a:t>
            </a:r>
          </a:p>
          <a:p>
            <a:pPr algn="l" eaLnBrk="1" hangingPunct="1">
              <a:buFontTx/>
              <a:buNone/>
            </a:pPr>
            <a:r>
              <a:rPr lang="tr-TR" altLang="tr-TR" sz="1800" b="0"/>
              <a:t>t</a:t>
            </a:r>
            <a:r>
              <a:rPr lang="tr-TR" altLang="tr-TR" sz="1800" b="0" baseline="-25000"/>
              <a:t>2</a:t>
            </a:r>
            <a:r>
              <a:rPr lang="tr-TR" altLang="tr-TR" sz="1800" b="0"/>
              <a:t> : Geçen taşıtın sol şeridi kullandığı süre, saniye</a:t>
            </a:r>
          </a:p>
          <a:p>
            <a:pPr algn="l" eaLnBrk="1" hangingPunct="1">
              <a:buFontTx/>
              <a:buNone/>
            </a:pPr>
            <a:r>
              <a:rPr lang="tr-TR" altLang="tr-TR" sz="1800" b="0"/>
              <a:t>v</a:t>
            </a:r>
            <a:r>
              <a:rPr lang="tr-TR" altLang="tr-TR" sz="1800" b="0" baseline="-25000"/>
              <a:t>p</a:t>
            </a:r>
            <a:r>
              <a:rPr lang="tr-TR" altLang="tr-TR" sz="1800" b="0"/>
              <a:t> : Geçen taşıtın ortalama hızı, km/sa</a:t>
            </a:r>
          </a:p>
          <a:p>
            <a:pPr algn="l" eaLnBrk="1" hangingPunct="1">
              <a:buFontTx/>
              <a:buNone/>
            </a:pPr>
            <a:r>
              <a:rPr lang="tr-TR" altLang="tr-TR" sz="1800" b="0"/>
              <a:t>m  : Geçen taşıt ile geçilen taşıt arasındaki hız farkı, km/h</a:t>
            </a:r>
          </a:p>
          <a:p>
            <a:pPr algn="l" eaLnBrk="1" hangingPunct="1">
              <a:buFontTx/>
              <a:buNone/>
            </a:pPr>
            <a:r>
              <a:rPr lang="tr-TR" altLang="tr-TR" sz="1800" b="0"/>
              <a:t>a    : Ortalama hızlanma ivmesi, km/saat</a:t>
            </a:r>
          </a:p>
        </p:txBody>
      </p:sp>
    </p:spTree>
    <p:extLst>
      <p:ext uri="{BB962C8B-B14F-4D97-AF65-F5344CB8AC3E}">
        <p14:creationId xmlns:p14="http://schemas.microsoft.com/office/powerpoint/2010/main" val="2985894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774826" y="365133"/>
            <a:ext cx="7777163"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tr-TR" altLang="tr-TR" sz="2400">
                <a:solidFill>
                  <a:schemeClr val="accent2"/>
                </a:solidFill>
                <a:latin typeface="Comic Sans MS" panose="030F0702030302020204" pitchFamily="66" charset="0"/>
              </a:rPr>
              <a:t>KARAYOLLARI GEOMETRİK ELEMANLARI TASARIMI</a:t>
            </a:r>
          </a:p>
        </p:txBody>
      </p:sp>
      <p:sp>
        <p:nvSpPr>
          <p:cNvPr id="176131" name="Text Box 3"/>
          <p:cNvSpPr txBox="1">
            <a:spLocks noChangeArrowheads="1"/>
          </p:cNvSpPr>
          <p:nvPr/>
        </p:nvSpPr>
        <p:spPr bwMode="auto">
          <a:xfrm>
            <a:off x="1992313" y="1341438"/>
            <a:ext cx="7993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tr-TR" altLang="tr-TR" sz="2400">
                <a:solidFill>
                  <a:schemeClr val="accent2"/>
                </a:solidFill>
                <a:effectLst>
                  <a:outerShdw blurRad="38100" dist="38100" dir="2700000" algn="tl">
                    <a:srgbClr val="C0C0C0"/>
                  </a:outerShdw>
                </a:effectLst>
                <a:latin typeface="Comic Sans MS" panose="030F0702030302020204" pitchFamily="66" charset="0"/>
              </a:rPr>
              <a:t>1.2.GEÇİŞ GÖRÜŞ MESAFESİ(GGM)</a:t>
            </a:r>
          </a:p>
        </p:txBody>
      </p:sp>
      <p:sp>
        <p:nvSpPr>
          <p:cNvPr id="24580" name="Rectangle 4"/>
          <p:cNvSpPr>
            <a:spLocks noChangeArrowheads="1"/>
          </p:cNvSpPr>
          <p:nvPr/>
        </p:nvSpPr>
        <p:spPr bwMode="auto">
          <a:xfrm>
            <a:off x="5931975" y="-169277"/>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24581" name="Rectangle 5"/>
          <p:cNvSpPr>
            <a:spLocks noChangeArrowheads="1"/>
          </p:cNvSpPr>
          <p:nvPr/>
        </p:nvSpPr>
        <p:spPr bwMode="auto">
          <a:xfrm>
            <a:off x="5931975" y="3026361"/>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24582" name="Rectangle 6"/>
          <p:cNvSpPr>
            <a:spLocks noChangeArrowheads="1"/>
          </p:cNvSpPr>
          <p:nvPr/>
        </p:nvSpPr>
        <p:spPr bwMode="auto">
          <a:xfrm>
            <a:off x="5931975" y="3045411"/>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24583" name="Rectangle 8"/>
          <p:cNvSpPr>
            <a:spLocks noChangeArrowheads="1"/>
          </p:cNvSpPr>
          <p:nvPr/>
        </p:nvSpPr>
        <p:spPr bwMode="auto">
          <a:xfrm>
            <a:off x="1858427" y="1837016"/>
            <a:ext cx="60780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justLow" eaLnBrk="1" hangingPunct="1">
              <a:buFontTx/>
              <a:buNone/>
            </a:pPr>
            <a:r>
              <a:rPr lang="tr-TR" altLang="tr-TR" sz="1800" b="0">
                <a:cs typeface="Times New Roman" panose="02020603050405020304" pitchFamily="18" charset="0"/>
              </a:rPr>
              <a:t> İki Şeritli Karayollarında Minimum Geçiş Görüş Mesafesi</a:t>
            </a:r>
            <a:endParaRPr lang="tr-TR" altLang="tr-TR" sz="1800" b="0"/>
          </a:p>
        </p:txBody>
      </p:sp>
      <p:graphicFrame>
        <p:nvGraphicFramePr>
          <p:cNvPr id="176440" name="Group 312"/>
          <p:cNvGraphicFramePr>
            <a:graphicFrameLocks noGrp="1"/>
          </p:cNvGraphicFramePr>
          <p:nvPr/>
        </p:nvGraphicFramePr>
        <p:xfrm>
          <a:off x="2063750" y="2276475"/>
          <a:ext cx="7634288" cy="4389438"/>
        </p:xfrm>
        <a:graphic>
          <a:graphicData uri="http://schemas.openxmlformats.org/drawingml/2006/table">
            <a:tbl>
              <a:tblPr/>
              <a:tblGrid>
                <a:gridCol w="1158875"/>
                <a:gridCol w="1757363"/>
                <a:gridCol w="1758950"/>
                <a:gridCol w="1373187"/>
                <a:gridCol w="1585913"/>
              </a:tblGrid>
              <a:tr h="731573">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Tasarım Hızı</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Kabul Edilen Hızlar (km/h)</a:t>
                      </a: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GGM(m)</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M(m)</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r>
              <a:tr h="304822">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(km/h)</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Geçilen Vasıta</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Geçen Vasıta</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Hesaplanan</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Yuvarlatılmış</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2">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30</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29</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44</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200</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200</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04822">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40</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36</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51</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266</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270</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04822">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50</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44</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59</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341</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345</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04822">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60</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51</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66</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407</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410</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04822">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70</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59</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74</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482</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485</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04822">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80</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65</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80</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538</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540</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04822">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90</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73</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88</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613</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6İ5</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04822">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79</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94</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670</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670</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04822">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110</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85</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727</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730</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04822">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120</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90</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105</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774</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775</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04822">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130</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94</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109</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812</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815</a:t>
                      </a:r>
                      <a:endParaRPr kumimoji="0" lang="tr-TR" altLang="tr-TR" sz="1400" b="0" i="0" u="none" strike="noStrike" cap="none" normalizeH="0" baseline="0" smtClean="0">
                        <a:ln>
                          <a:noFill/>
                        </a:ln>
                        <a:solidFill>
                          <a:schemeClr val="tx1"/>
                        </a:solidFill>
                        <a:effectLst/>
                        <a:latin typeface="Arial" panose="020B0604020202020204" pitchFamily="34" charset="0"/>
                      </a:endParaRPr>
                    </a:p>
                  </a:txBody>
                  <a:tcPr marR="16200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55820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774826" y="365133"/>
            <a:ext cx="7777163"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tr-TR" altLang="tr-TR" sz="2400">
                <a:solidFill>
                  <a:schemeClr val="accent2"/>
                </a:solidFill>
                <a:latin typeface="Comic Sans MS" panose="030F0702030302020204" pitchFamily="66" charset="0"/>
              </a:rPr>
              <a:t>KARAYOLLARI GEOMETRİK ELEMANLARI TASARIMI</a:t>
            </a:r>
          </a:p>
        </p:txBody>
      </p:sp>
      <p:sp>
        <p:nvSpPr>
          <p:cNvPr id="178179" name="Text Box 3"/>
          <p:cNvSpPr txBox="1">
            <a:spLocks noChangeArrowheads="1"/>
          </p:cNvSpPr>
          <p:nvPr/>
        </p:nvSpPr>
        <p:spPr bwMode="auto">
          <a:xfrm>
            <a:off x="1992313" y="1341439"/>
            <a:ext cx="79930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tr-TR" altLang="tr-TR" sz="2400">
                <a:solidFill>
                  <a:schemeClr val="accent2"/>
                </a:solidFill>
                <a:effectLst>
                  <a:outerShdw blurRad="38100" dist="38100" dir="2700000" algn="tl">
                    <a:srgbClr val="C0C0C0"/>
                  </a:outerShdw>
                </a:effectLst>
                <a:latin typeface="Comic Sans MS" panose="030F0702030302020204" pitchFamily="66" charset="0"/>
              </a:rPr>
              <a:t>1.3.İKİ ŞERİTLİ KARAYOLUNDA GEÇİŞ OLANAKLARI ARTIRMA YÖNTEMLERİ</a:t>
            </a:r>
          </a:p>
        </p:txBody>
      </p:sp>
      <p:sp>
        <p:nvSpPr>
          <p:cNvPr id="26628" name="Rectangle 4"/>
          <p:cNvSpPr>
            <a:spLocks noChangeArrowheads="1"/>
          </p:cNvSpPr>
          <p:nvPr/>
        </p:nvSpPr>
        <p:spPr bwMode="auto">
          <a:xfrm>
            <a:off x="5931975" y="-169277"/>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26629" name="Rectangle 5"/>
          <p:cNvSpPr>
            <a:spLocks noChangeArrowheads="1"/>
          </p:cNvSpPr>
          <p:nvPr/>
        </p:nvSpPr>
        <p:spPr bwMode="auto">
          <a:xfrm>
            <a:off x="5931975" y="3026361"/>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26630" name="Rectangle 6"/>
          <p:cNvSpPr>
            <a:spLocks noChangeArrowheads="1"/>
          </p:cNvSpPr>
          <p:nvPr/>
        </p:nvSpPr>
        <p:spPr bwMode="auto">
          <a:xfrm>
            <a:off x="1919288" y="2279651"/>
            <a:ext cx="8424862"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l" eaLnBrk="1" hangingPunct="1">
              <a:buFontTx/>
              <a:buNone/>
            </a:pPr>
            <a:r>
              <a:rPr lang="tr-TR" altLang="tr-TR" sz="1800" b="0"/>
              <a:t>Dağlık bölgelerdeki iki şeritli karayollarında taşıtların geçiş olanağını artırmak amacıyla, tasarımcı aşağıda belirtilen tasarım yöntemlerini dikkate alarak geçiş şeridi, geçiş cebi, tırmanma şeridi uygulama olanaklarını araştıracaktır.</a:t>
            </a:r>
          </a:p>
          <a:p>
            <a:pPr algn="l" eaLnBrk="1" hangingPunct="1">
              <a:buFontTx/>
              <a:buNone/>
            </a:pPr>
            <a:r>
              <a:rPr lang="tr-TR" altLang="tr-TR" sz="1800" b="0"/>
              <a:t>1. Yatay ve düşey eksen mümkün olduğunca GGM sağlayacak şekilde tasarlanmalıdır.</a:t>
            </a:r>
          </a:p>
          <a:p>
            <a:pPr algn="l" eaLnBrk="1" hangingPunct="1">
              <a:buFontTx/>
              <a:buNone/>
            </a:pPr>
            <a:r>
              <a:rPr lang="tr-TR" altLang="tr-TR" sz="1800" b="0"/>
              <a:t>2. Tasarım hacmi kapasiteye yaklaştığında, taşıtların geçiş olasılığının azalması nedeniyle hizmet seviyesindeki düşüş dikkate alınmalıdır.</a:t>
            </a:r>
          </a:p>
          <a:p>
            <a:pPr algn="l" eaLnBrk="1" hangingPunct="1">
              <a:buFontTx/>
              <a:buNone/>
            </a:pPr>
            <a:r>
              <a:rPr lang="tr-TR" altLang="tr-TR" sz="1800" b="0"/>
              <a:t>3. Rampa boyu kritik eğim boyunu aştığında, tırmanma şeridi yapımı dikkate alınmalıdır. </a:t>
            </a:r>
          </a:p>
          <a:p>
            <a:pPr algn="l" eaLnBrk="1" hangingPunct="1">
              <a:buFontTx/>
              <a:buNone/>
            </a:pPr>
            <a:r>
              <a:rPr lang="tr-TR" altLang="tr-TR" sz="1800" b="0"/>
              <a:t>4. 1 ve 3.ncü kriterlerin uygulanmasına karşın, geçme olasılığının sıklığı ve uzunluğu halen yeterli değil ise geçme şeritli kesimlerin yapımı dikkate alınmalıdır </a:t>
            </a:r>
          </a:p>
        </p:txBody>
      </p:sp>
      <p:sp>
        <p:nvSpPr>
          <p:cNvPr id="26631" name="Rectangle 7"/>
          <p:cNvSpPr>
            <a:spLocks noChangeArrowheads="1"/>
          </p:cNvSpPr>
          <p:nvPr/>
        </p:nvSpPr>
        <p:spPr bwMode="auto">
          <a:xfrm>
            <a:off x="5931975" y="3045411"/>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Tree>
    <p:extLst>
      <p:ext uri="{BB962C8B-B14F-4D97-AF65-F5344CB8AC3E}">
        <p14:creationId xmlns:p14="http://schemas.microsoft.com/office/powerpoint/2010/main" val="340800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774826" y="365133"/>
            <a:ext cx="7777163"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tr-TR" altLang="tr-TR" sz="2400">
                <a:solidFill>
                  <a:schemeClr val="accent2"/>
                </a:solidFill>
                <a:latin typeface="Comic Sans MS" panose="030F0702030302020204" pitchFamily="66" charset="0"/>
              </a:rPr>
              <a:t>KARAYOLLARI GEOMETRİK ELEMANLARI TASARIMI</a:t>
            </a:r>
          </a:p>
        </p:txBody>
      </p:sp>
      <p:sp>
        <p:nvSpPr>
          <p:cNvPr id="180227" name="Text Box 3"/>
          <p:cNvSpPr txBox="1">
            <a:spLocks noChangeArrowheads="1"/>
          </p:cNvSpPr>
          <p:nvPr/>
        </p:nvSpPr>
        <p:spPr bwMode="auto">
          <a:xfrm>
            <a:off x="1992313" y="1341439"/>
            <a:ext cx="79930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tr-TR" altLang="tr-TR" sz="2400">
                <a:solidFill>
                  <a:schemeClr val="accent2"/>
                </a:solidFill>
                <a:effectLst>
                  <a:outerShdw blurRad="38100" dist="38100" dir="2700000" algn="tl">
                    <a:srgbClr val="C0C0C0"/>
                  </a:outerShdw>
                </a:effectLst>
                <a:latin typeface="Comic Sans MS" panose="030F0702030302020204" pitchFamily="66" charset="0"/>
              </a:rPr>
              <a:t>1.3.İKİ ŞERİTLİ KARAYOLUNDA GEÇİŞ OLANAKLARI ARTIRMA YÖNTEMLERİ</a:t>
            </a:r>
          </a:p>
        </p:txBody>
      </p:sp>
      <p:sp>
        <p:nvSpPr>
          <p:cNvPr id="28676" name="Rectangle 4"/>
          <p:cNvSpPr>
            <a:spLocks noChangeArrowheads="1"/>
          </p:cNvSpPr>
          <p:nvPr/>
        </p:nvSpPr>
        <p:spPr bwMode="auto">
          <a:xfrm>
            <a:off x="5931975" y="-169277"/>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28677" name="Rectangle 5"/>
          <p:cNvSpPr>
            <a:spLocks noChangeArrowheads="1"/>
          </p:cNvSpPr>
          <p:nvPr/>
        </p:nvSpPr>
        <p:spPr bwMode="auto">
          <a:xfrm>
            <a:off x="5931975" y="3026361"/>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28678" name="Rectangle 6"/>
          <p:cNvSpPr>
            <a:spLocks noChangeArrowheads="1"/>
          </p:cNvSpPr>
          <p:nvPr/>
        </p:nvSpPr>
        <p:spPr bwMode="auto">
          <a:xfrm>
            <a:off x="1919288" y="2992865"/>
            <a:ext cx="84248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l" eaLnBrk="1" hangingPunct="1">
              <a:buFontTx/>
              <a:buNone/>
            </a:pPr>
            <a:r>
              <a:rPr lang="tr-TR" altLang="tr-TR" sz="2400" b="0"/>
              <a:t>   1 Geçiş Şeridi</a:t>
            </a:r>
          </a:p>
          <a:p>
            <a:pPr algn="l" eaLnBrk="1" hangingPunct="1">
              <a:buFontTx/>
              <a:buNone/>
            </a:pPr>
            <a:r>
              <a:rPr lang="tr-TR" altLang="tr-TR" sz="2400" b="0"/>
              <a:t>   2 Geçiş Cephesi</a:t>
            </a:r>
          </a:p>
        </p:txBody>
      </p:sp>
      <p:sp>
        <p:nvSpPr>
          <p:cNvPr id="28679" name="Rectangle 7"/>
          <p:cNvSpPr>
            <a:spLocks noChangeArrowheads="1"/>
          </p:cNvSpPr>
          <p:nvPr/>
        </p:nvSpPr>
        <p:spPr bwMode="auto">
          <a:xfrm>
            <a:off x="5931975" y="3043823"/>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Tree>
    <p:extLst>
      <p:ext uri="{BB962C8B-B14F-4D97-AF65-F5344CB8AC3E}">
        <p14:creationId xmlns:p14="http://schemas.microsoft.com/office/powerpoint/2010/main" val="3590918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774826" y="365133"/>
            <a:ext cx="7777163"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tr-TR" altLang="tr-TR" sz="2400">
                <a:solidFill>
                  <a:schemeClr val="accent2"/>
                </a:solidFill>
                <a:latin typeface="Comic Sans MS" panose="030F0702030302020204" pitchFamily="66" charset="0"/>
              </a:rPr>
              <a:t>KARAYOLLARI GEOMETRİK ELEMANLARI TASARIMI</a:t>
            </a:r>
          </a:p>
        </p:txBody>
      </p:sp>
      <p:sp>
        <p:nvSpPr>
          <p:cNvPr id="182275" name="Text Box 3"/>
          <p:cNvSpPr txBox="1">
            <a:spLocks noChangeArrowheads="1"/>
          </p:cNvSpPr>
          <p:nvPr/>
        </p:nvSpPr>
        <p:spPr bwMode="auto">
          <a:xfrm>
            <a:off x="1992313" y="1341438"/>
            <a:ext cx="7993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tr-TR" altLang="tr-TR" sz="2400">
                <a:solidFill>
                  <a:schemeClr val="accent2"/>
                </a:solidFill>
                <a:effectLst>
                  <a:outerShdw blurRad="38100" dist="38100" dir="2700000" algn="tl">
                    <a:srgbClr val="C0C0C0"/>
                  </a:outerShdw>
                </a:effectLst>
                <a:latin typeface="Comic Sans MS" panose="030F0702030302020204" pitchFamily="66" charset="0"/>
              </a:rPr>
              <a:t>1.3.1 GEÇİŞ ŞERİDİ</a:t>
            </a:r>
          </a:p>
        </p:txBody>
      </p:sp>
      <p:sp>
        <p:nvSpPr>
          <p:cNvPr id="30724" name="Rectangle 4"/>
          <p:cNvSpPr>
            <a:spLocks noChangeArrowheads="1"/>
          </p:cNvSpPr>
          <p:nvPr/>
        </p:nvSpPr>
        <p:spPr bwMode="auto">
          <a:xfrm>
            <a:off x="5931975" y="-169277"/>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30725" name="Rectangle 5"/>
          <p:cNvSpPr>
            <a:spLocks noChangeArrowheads="1"/>
          </p:cNvSpPr>
          <p:nvPr/>
        </p:nvSpPr>
        <p:spPr bwMode="auto">
          <a:xfrm>
            <a:off x="5931975" y="3026361"/>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30726" name="Rectangle 6"/>
          <p:cNvSpPr>
            <a:spLocks noChangeArrowheads="1"/>
          </p:cNvSpPr>
          <p:nvPr/>
        </p:nvSpPr>
        <p:spPr bwMode="auto">
          <a:xfrm>
            <a:off x="1919288" y="1989139"/>
            <a:ext cx="842486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l" eaLnBrk="1" hangingPunct="1">
              <a:buFontTx/>
              <a:buNone/>
            </a:pPr>
            <a:r>
              <a:rPr lang="tr-TR" altLang="tr-TR" sz="1800" b="0"/>
              <a:t>Geçiş şeritleri, iki şeritli karayollarında geçiş bölgesinin arzu edilen sıklıkta sağlanması veya düşük hızlı ağır taşıtların trafiğe yaptığı müdahalenin ortadan kaldırılması amacıyla şekil de görüldüğü gibi üç veya dört şerit genişliğinde inşa edilir. Geçiş şeridi için en uygun uzunluk 0,8 ile 3,2 km 'dir.</a:t>
            </a:r>
            <a:r>
              <a:rPr lang="tr-TR" altLang="tr-TR" sz="1800"/>
              <a:t> </a:t>
            </a:r>
          </a:p>
        </p:txBody>
      </p:sp>
      <p:sp>
        <p:nvSpPr>
          <p:cNvPr id="30727" name="Rectangle 7"/>
          <p:cNvSpPr>
            <a:spLocks noChangeArrowheads="1"/>
          </p:cNvSpPr>
          <p:nvPr/>
        </p:nvSpPr>
        <p:spPr bwMode="auto">
          <a:xfrm>
            <a:off x="5931975" y="3043823"/>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pic>
        <p:nvPicPr>
          <p:cNvPr id="3072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1" y="3141664"/>
            <a:ext cx="7777163"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628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774826" y="365133"/>
            <a:ext cx="7777163"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tr-TR" altLang="tr-TR" sz="2400">
                <a:solidFill>
                  <a:schemeClr val="accent2"/>
                </a:solidFill>
                <a:latin typeface="Comic Sans MS" panose="030F0702030302020204" pitchFamily="66" charset="0"/>
              </a:rPr>
              <a:t>KARAYOLLARI GEOMETRİK ELEMANLARI TASARIMI</a:t>
            </a:r>
          </a:p>
        </p:txBody>
      </p:sp>
      <p:sp>
        <p:nvSpPr>
          <p:cNvPr id="184323" name="Text Box 3"/>
          <p:cNvSpPr txBox="1">
            <a:spLocks noChangeArrowheads="1"/>
          </p:cNvSpPr>
          <p:nvPr/>
        </p:nvSpPr>
        <p:spPr bwMode="auto">
          <a:xfrm>
            <a:off x="1992313" y="1341438"/>
            <a:ext cx="7993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tr-TR" altLang="tr-TR" sz="2400">
                <a:solidFill>
                  <a:schemeClr val="accent2"/>
                </a:solidFill>
                <a:effectLst>
                  <a:outerShdw blurRad="38100" dist="38100" dir="2700000" algn="tl">
                    <a:srgbClr val="C0C0C0"/>
                  </a:outerShdw>
                </a:effectLst>
                <a:latin typeface="Comic Sans MS" panose="030F0702030302020204" pitchFamily="66" charset="0"/>
              </a:rPr>
              <a:t>1.3.1 GEÇİŞ ŞERİDİ</a:t>
            </a:r>
          </a:p>
        </p:txBody>
      </p:sp>
      <p:sp>
        <p:nvSpPr>
          <p:cNvPr id="32772" name="Rectangle 4"/>
          <p:cNvSpPr>
            <a:spLocks noChangeArrowheads="1"/>
          </p:cNvSpPr>
          <p:nvPr/>
        </p:nvSpPr>
        <p:spPr bwMode="auto">
          <a:xfrm>
            <a:off x="5931975" y="-169277"/>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32773" name="Rectangle 5"/>
          <p:cNvSpPr>
            <a:spLocks noChangeArrowheads="1"/>
          </p:cNvSpPr>
          <p:nvPr/>
        </p:nvSpPr>
        <p:spPr bwMode="auto">
          <a:xfrm>
            <a:off x="5931975" y="3026361"/>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32774" name="Rectangle 7"/>
          <p:cNvSpPr>
            <a:spLocks noChangeArrowheads="1"/>
          </p:cNvSpPr>
          <p:nvPr/>
        </p:nvSpPr>
        <p:spPr bwMode="auto">
          <a:xfrm>
            <a:off x="5931975" y="3043823"/>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pic>
        <p:nvPicPr>
          <p:cNvPr id="3277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1" y="2060576"/>
            <a:ext cx="7777163" cy="420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601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774826" y="365133"/>
            <a:ext cx="7777163"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tr-TR" altLang="tr-TR" sz="2400">
                <a:solidFill>
                  <a:schemeClr val="accent2"/>
                </a:solidFill>
                <a:latin typeface="Comic Sans MS" panose="030F0702030302020204" pitchFamily="66" charset="0"/>
              </a:rPr>
              <a:t>KARAYOLLARI GEOMETRİK ELEMANLARI TASARIMI</a:t>
            </a:r>
          </a:p>
        </p:txBody>
      </p:sp>
      <p:sp>
        <p:nvSpPr>
          <p:cNvPr id="188419" name="Text Box 3"/>
          <p:cNvSpPr txBox="1">
            <a:spLocks noChangeArrowheads="1"/>
          </p:cNvSpPr>
          <p:nvPr/>
        </p:nvSpPr>
        <p:spPr bwMode="auto">
          <a:xfrm>
            <a:off x="1992313" y="1341438"/>
            <a:ext cx="7993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tr-TR" altLang="tr-TR" sz="2400">
                <a:solidFill>
                  <a:schemeClr val="accent2"/>
                </a:solidFill>
                <a:effectLst>
                  <a:outerShdw blurRad="38100" dist="38100" dir="2700000" algn="tl">
                    <a:srgbClr val="C0C0C0"/>
                  </a:outerShdw>
                </a:effectLst>
                <a:latin typeface="Comic Sans MS" panose="030F0702030302020204" pitchFamily="66" charset="0"/>
              </a:rPr>
              <a:t>1.3.2 GEÇİŞ CEPHESİ</a:t>
            </a:r>
          </a:p>
        </p:txBody>
      </p:sp>
      <p:sp>
        <p:nvSpPr>
          <p:cNvPr id="34820" name="Rectangle 4"/>
          <p:cNvSpPr>
            <a:spLocks noChangeArrowheads="1"/>
          </p:cNvSpPr>
          <p:nvPr/>
        </p:nvSpPr>
        <p:spPr bwMode="auto">
          <a:xfrm>
            <a:off x="5931975" y="-169277"/>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34821" name="Rectangle 5"/>
          <p:cNvSpPr>
            <a:spLocks noChangeArrowheads="1"/>
          </p:cNvSpPr>
          <p:nvPr/>
        </p:nvSpPr>
        <p:spPr bwMode="auto">
          <a:xfrm>
            <a:off x="5931975" y="3026361"/>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
        <p:nvSpPr>
          <p:cNvPr id="34822" name="Rectangle 6"/>
          <p:cNvSpPr>
            <a:spLocks noChangeArrowheads="1"/>
          </p:cNvSpPr>
          <p:nvPr/>
        </p:nvSpPr>
        <p:spPr bwMode="auto">
          <a:xfrm>
            <a:off x="1992313" y="1801813"/>
            <a:ext cx="8424862"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l" eaLnBrk="1" hangingPunct="1">
              <a:buFontTx/>
              <a:buNone/>
            </a:pPr>
            <a:r>
              <a:rPr lang="tr-TR" altLang="tr-TR" sz="1800" b="0"/>
              <a:t>İki şeritli dağlık karayollarında yapılacak geçiş cepleri ağaç, direk, çalı vb. sabit nesnelerin olmadığı ve yavaş hareket eden taşıtların yoldan dışa doğru çekilerek arkasındaki hızlı taşıtların geçmesine olanak tanımak için yapılan genişletilmiş banket alanlarıdır.</a:t>
            </a:r>
          </a:p>
          <a:p>
            <a:pPr algn="l" eaLnBrk="1" hangingPunct="1">
              <a:buFontTx/>
              <a:buNone/>
            </a:pPr>
            <a:r>
              <a:rPr lang="tr-TR" altLang="tr-TR" sz="1800" b="0"/>
              <a:t>Geçiş cepleri, yavaş taşıtın cebe girmesini ve arkasındaki hızlı taşıtın kendisini geçtikten sonra tekrar yola katılmasını, ayrıca geçen taşıt sayısının bir veya iki tane olması halinde geçiş cebine giren taşıtın cepte durmadan arkasındaki hızlı araçların geçmesini sağlayacak kadar uzun olmalıdır.</a:t>
            </a:r>
          </a:p>
          <a:p>
            <a:pPr algn="l" eaLnBrk="1" hangingPunct="1">
              <a:buFontTx/>
              <a:buNone/>
            </a:pPr>
            <a:endParaRPr lang="tr-TR" altLang="tr-TR" sz="1800" b="0"/>
          </a:p>
        </p:txBody>
      </p:sp>
      <p:sp>
        <p:nvSpPr>
          <p:cNvPr id="34823" name="Rectangle 7"/>
          <p:cNvSpPr>
            <a:spLocks noChangeArrowheads="1"/>
          </p:cNvSpPr>
          <p:nvPr/>
        </p:nvSpPr>
        <p:spPr bwMode="auto">
          <a:xfrm>
            <a:off x="5931975" y="2972386"/>
            <a:ext cx="3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162000" anchor="ct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endParaRPr lang="tr-TR" altLang="tr-TR"/>
          </a:p>
        </p:txBody>
      </p:sp>
    </p:spTree>
    <p:extLst>
      <p:ext uri="{BB962C8B-B14F-4D97-AF65-F5344CB8AC3E}">
        <p14:creationId xmlns:p14="http://schemas.microsoft.com/office/powerpoint/2010/main" val="2328661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662</Words>
  <Application>Microsoft Office PowerPoint</Application>
  <PresentationFormat>Geniş ekran</PresentationFormat>
  <Paragraphs>147</Paragraphs>
  <Slides>11</Slides>
  <Notes>11</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11</vt:i4>
      </vt:variant>
    </vt:vector>
  </HeadingPairs>
  <TitlesOfParts>
    <vt:vector size="19" baseType="lpstr">
      <vt:lpstr>Arial</vt:lpstr>
      <vt:lpstr>Calibri</vt:lpstr>
      <vt:lpstr>Calibri Light</vt:lpstr>
      <vt:lpstr>Comic Sans MS</vt:lpstr>
      <vt:lpstr>Times New Roman</vt:lpstr>
      <vt:lpstr>Verdana</vt:lpstr>
      <vt:lpstr>Office Teması</vt:lpstr>
      <vt:lpstr>Microsoft Denklem 3.0</vt:lpstr>
      <vt:lpstr>  KIRSAL YOLLAR DERSİ  3. HAFTA    Doç.Dr. Havva Eylem POLAT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KIRSAL YOLLAR DERSİ  2. HAFTA    Doç.Dr. Havva Eylem POLAT</dc:title>
  <dc:creator>user</dc:creator>
  <cp:lastModifiedBy>user</cp:lastModifiedBy>
  <cp:revision>2</cp:revision>
  <dcterms:created xsi:type="dcterms:W3CDTF">2020-12-03T12:34:00Z</dcterms:created>
  <dcterms:modified xsi:type="dcterms:W3CDTF">2020-12-03T12:35:00Z</dcterms:modified>
</cp:coreProperties>
</file>