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HAN ERTUC" initials="EE" lastIdx="1" clrIdx="0">
    <p:extLst>
      <p:ext uri="{19B8F6BF-5375-455C-9EA6-DF929625EA0E}">
        <p15:presenceInfo xmlns:p15="http://schemas.microsoft.com/office/powerpoint/2012/main" userId="c7106e902b9e5d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16F63-5419-4745-92C4-FEE5914680FC}" type="datetimeFigureOut">
              <a:rPr lang="tr-TR" smtClean="0"/>
              <a:t>29.10.2020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5A427-C175-44DA-9D83-608DFA4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954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5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9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4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2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9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3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6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8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6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3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2" r:id="rId5"/>
    <p:sldLayoutId id="2147483677" r:id="rId6"/>
    <p:sldLayoutId id="2147483673" r:id="rId7"/>
    <p:sldLayoutId id="2147483674" r:id="rId8"/>
    <p:sldLayoutId id="2147483675" r:id="rId9"/>
    <p:sldLayoutId id="2147483676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xmlns="" id="{30103171-0BA0-4AF0-AF05-04AFA1A4AC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04B13F5A-93F4-4C0C-A6AB-D397F7080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27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128B901-D4EA-4C4D-A150-23D2A6DEC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A760B08A-B322-4C79-AB6D-7E4246352E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CA523EC-B301-445A-B52D-8C0D0988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5270" y="2360427"/>
            <a:ext cx="4643230" cy="1371601"/>
          </a:xfrm>
        </p:spPr>
        <p:txBody>
          <a:bodyPr>
            <a:normAutofit/>
          </a:bodyPr>
          <a:lstStyle/>
          <a:p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exocrıne</a:t>
            </a:r>
            <a:r>
              <a:rPr lang="tr-TR" b="1" dirty="0"/>
              <a:t> </a:t>
            </a:r>
            <a:r>
              <a:rPr lang="tr-TR" b="1" dirty="0" err="1"/>
              <a:t>Pancreas</a:t>
            </a:r>
            <a:endParaRPr lang="tr-TR" b="1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93B96E56-9D27-4C69-898C-2C1A634CE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114800"/>
            <a:ext cx="4762500" cy="1371601"/>
          </a:xfrm>
        </p:spPr>
        <p:txBody>
          <a:bodyPr>
            <a:normAutofit lnSpcReduction="10000"/>
          </a:bodyPr>
          <a:lstStyle/>
          <a:p>
            <a:r>
              <a:rPr lang="tr-TR" dirty="0"/>
              <a:t>-2020-</a:t>
            </a:r>
          </a:p>
          <a:p>
            <a:r>
              <a:rPr lang="tr-TR" dirty="0"/>
              <a:t>-</a:t>
            </a:r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Medıcıne</a:t>
            </a:r>
            <a:r>
              <a:rPr lang="tr-TR" dirty="0"/>
              <a:t> </a:t>
            </a:r>
            <a:r>
              <a:rPr lang="tr-TR" dirty="0" smtClean="0"/>
              <a:t>I-</a:t>
            </a:r>
          </a:p>
          <a:p>
            <a:r>
              <a:rPr lang="tr-TR" dirty="0" smtClean="0"/>
              <a:t>Prof. Dr. Ebubekir Ceylan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285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486E287D-159B-42DC-94A7-FE9C9E13D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681" y="316575"/>
            <a:ext cx="8365402" cy="423702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38AFD574-B11A-4B80-8C7B-726058CEF3F1}"/>
              </a:ext>
            </a:extLst>
          </p:cNvPr>
          <p:cNvSpPr txBox="1"/>
          <p:nvPr/>
        </p:nvSpPr>
        <p:spPr>
          <a:xfrm>
            <a:off x="1197681" y="4744277"/>
            <a:ext cx="8998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Calibri" panose="020F0502020204030204" pitchFamily="34" charset="0"/>
              </a:rPr>
              <a:t>Carefully palpating a Cocker Spaniel for cranial abdominal pain. A , The clinician should</a:t>
            </a:r>
          </a:p>
          <a:p>
            <a:pPr algn="l"/>
            <a:r>
              <a:rPr lang="en-US" sz="1800" b="1" i="0" u="none" strike="noStrike" baseline="0" dirty="0">
                <a:latin typeface="Calibri" panose="020F0502020204030204" pitchFamily="34" charset="0"/>
              </a:rPr>
              <a:t>palpate craniodorsally under the rib cage for evidence of focal pancreatic pain (as shown</a:t>
            </a:r>
          </a:p>
          <a:p>
            <a:pPr algn="l"/>
            <a:r>
              <a:rPr lang="en-US" sz="1800" b="1" i="0" u="none" strike="noStrike" baseline="0" dirty="0">
                <a:latin typeface="Calibri" panose="020F0502020204030204" pitchFamily="34" charset="0"/>
              </a:rPr>
              <a:t>in this dog by turning of the head). B, With deep-chested dogs it helps to ask an assistant</a:t>
            </a:r>
          </a:p>
          <a:p>
            <a:pPr algn="l"/>
            <a:r>
              <a:rPr lang="en-US" sz="1800" b="1" i="0" u="none" strike="noStrike" baseline="0" dirty="0">
                <a:latin typeface="Calibri" panose="020F0502020204030204" pitchFamily="34" charset="0"/>
              </a:rPr>
              <a:t>to elevate the head of the dog to displace the pancreas caudally</a:t>
            </a:r>
            <a:endParaRPr lang="tr-T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FCF5638-477C-4C91-AD6D-80F4CEC4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3" y="1176130"/>
            <a:ext cx="4837044" cy="586409"/>
          </a:xfrm>
        </p:spPr>
        <p:txBody>
          <a:bodyPr/>
          <a:lstStyle/>
          <a:p>
            <a:r>
              <a:rPr lang="en-US" sz="1800" b="1" i="0" u="none" strike="noStrike" baseline="0" dirty="0">
                <a:solidFill>
                  <a:srgbClr val="2C417F"/>
                </a:solidFill>
                <a:latin typeface="Arial" panose="020B0604020202020204" pitchFamily="34" charset="0"/>
              </a:rPr>
              <a:t>More Specific Pancreatic Enzyme Assays</a:t>
            </a:r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211DA9A3-02F0-48FB-8ABB-0A46C0785AFD}"/>
              </a:ext>
            </a:extLst>
          </p:cNvPr>
          <p:cNvSpPr txBox="1"/>
          <p:nvPr/>
        </p:nvSpPr>
        <p:spPr>
          <a:xfrm>
            <a:off x="755373" y="1926996"/>
            <a:ext cx="95150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More specific laboratory tests for the pancreas are the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catalytic assays amylase and lipase and the immunoassays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trypsinlike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immunoreactivity (TLI) and pancreatic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lipase</a:t>
            </a:r>
            <a:r>
              <a:rPr lang="tr-TR" sz="200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immunoreactivity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(PLI).</a:t>
            </a:r>
          </a:p>
          <a:p>
            <a:pPr algn="l"/>
            <a:endParaRPr lang="tr-TR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Immunoassays, however, use an antibody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against a part of the enzyme molecule distant from the active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site and thus will also measure inactive precursors (e.g., trypsinogen)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and tend to be organ and species specific. </a:t>
            </a:r>
            <a:endParaRPr lang="tr-TR" sz="2000" dirty="0">
              <a:latin typeface="Times New Roman" panose="02020603050405020304" pitchFamily="18" charset="0"/>
            </a:endParaRPr>
          </a:p>
          <a:p>
            <a:pPr algn="l"/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Overall, PLI has the highest sensitivity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and likely the highest specificity in both species and is the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only reliable test for pancreatitis currently available in cats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tr-TR" sz="24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tr-TR" sz="2000" dirty="0">
              <a:latin typeface="Times New Roman" panose="02020603050405020304" pitchFamily="18" charset="0"/>
            </a:endParaRPr>
          </a:p>
          <a:p>
            <a:pPr algn="l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002678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0F79002-C7A2-4B99-9163-592557E19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95" y="410818"/>
            <a:ext cx="9427265" cy="506896"/>
          </a:xfrm>
        </p:spPr>
        <p:txBody>
          <a:bodyPr/>
          <a:lstStyle/>
          <a:p>
            <a:r>
              <a:rPr lang="tr-TR" sz="1800" b="1" i="0" u="none" strike="noStrike" baseline="0" dirty="0" err="1">
                <a:solidFill>
                  <a:srgbClr val="2C417F"/>
                </a:solidFill>
                <a:latin typeface="Arial" panose="020B0604020202020204" pitchFamily="34" charset="0"/>
              </a:rPr>
              <a:t>Diagnostic</a:t>
            </a:r>
            <a:r>
              <a:rPr lang="tr-TR" sz="1800" b="1" i="0" u="none" strike="noStrike" baseline="0" dirty="0">
                <a:solidFill>
                  <a:srgbClr val="2C417F"/>
                </a:solidFill>
                <a:latin typeface="Arial" panose="020B0604020202020204" pitchFamily="34" charset="0"/>
              </a:rPr>
              <a:t> </a:t>
            </a:r>
            <a:r>
              <a:rPr lang="tr-TR" sz="1800" b="1" i="0" u="none" strike="noStrike" baseline="0" dirty="0" err="1">
                <a:solidFill>
                  <a:srgbClr val="2C417F"/>
                </a:solidFill>
                <a:latin typeface="Arial" panose="020B0604020202020204" pitchFamily="34" charset="0"/>
              </a:rPr>
              <a:t>Imaging</a:t>
            </a:r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6D482932-36B0-4954-951B-17A11E7E880F}"/>
              </a:ext>
            </a:extLst>
          </p:cNvPr>
          <p:cNvSpPr txBox="1"/>
          <p:nvPr/>
        </p:nvSpPr>
        <p:spPr>
          <a:xfrm>
            <a:off x="384313" y="917714"/>
            <a:ext cx="995279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The most sensitive way to image the canine and feline pancreas</a:t>
            </a:r>
            <a:r>
              <a:rPr lang="tr-TR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noninvasively is by ultrasonography. Abdominal radiographs</a:t>
            </a:r>
            <a:r>
              <a:rPr lang="tr-TR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in patients with pancreatitis usually show mild or no</a:t>
            </a:r>
            <a:r>
              <a:rPr lang="tr-TR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changes, even in those with severe disease</a:t>
            </a:r>
            <a:r>
              <a:rPr lang="tr-TR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tr-TR" dirty="0">
              <a:latin typeface="Times New Roman" panose="02020603050405020304" pitchFamily="18" charset="0"/>
            </a:endParaRPr>
          </a:p>
          <a:p>
            <a:pPr algn="l"/>
            <a:r>
              <a:rPr lang="tr-TR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Occasionally, a "mass" effect may be seen in the region of the</a:t>
            </a:r>
            <a:r>
              <a:rPr lang="tr-TR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pancreas, usually the result of fat necrosis. Pancreatic tumors</a:t>
            </a:r>
            <a:r>
              <a:rPr lang="tr-TR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by contrast are usually small, but it is impossible to differentiate</a:t>
            </a:r>
            <a:r>
              <a:rPr lang="tr-TR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fat necrosis from neoplasia using imaging alone.</a:t>
            </a:r>
            <a:r>
              <a:rPr lang="tr-TR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Abdominal radiographs appear normal in many dogs and</a:t>
            </a:r>
            <a:r>
              <a:rPr lang="tr-TR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cats with acute or chronic pancreatitis.</a:t>
            </a:r>
            <a:endParaRPr lang="tr-TR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tr-TR" sz="18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Histopathology</a:t>
            </a:r>
            <a:endParaRPr lang="tr-TR" sz="1800" b="1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l"/>
            <a:endParaRPr lang="tr-TR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Definitive diagnosis of acute pancreatitis can be achieved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only via histopathology of a pancreatic biopsy, but this is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invasive and not indicated in most cases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tr-TR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pancreas usually appears grossly inflamed and may have a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masslike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appearance. The latter is usually due to fat necrosis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and/or fibrosis and not neoplasia; therefore no animal should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be euthanized on the basis of a tumorlike appearance in the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pancreas without supportive cytology or pathology because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most large masses in the pancreas are not tumors.</a:t>
            </a:r>
            <a:endParaRPr lang="tr-TR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tr-TR" sz="2000" b="0" i="0" u="none" strike="noStrike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l"/>
            <a:endParaRPr lang="tr-TR" dirty="0">
              <a:latin typeface="Times New Roman" panose="02020603050405020304" pitchFamily="18" charset="0"/>
            </a:endParaRPr>
          </a:p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684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B0B4A21-2B7A-42F1-B2B4-52A1D7D4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795131"/>
            <a:ext cx="9334500" cy="414130"/>
          </a:xfrm>
        </p:spPr>
        <p:txBody>
          <a:bodyPr>
            <a:normAutofit/>
          </a:bodyPr>
          <a:lstStyle/>
          <a:p>
            <a:r>
              <a:rPr lang="tr-TR" sz="2000" b="1" i="0" u="none" strike="noStrike" baseline="0" dirty="0" err="1">
                <a:solidFill>
                  <a:srgbClr val="C00000"/>
                </a:solidFill>
                <a:latin typeface="Arial" panose="020B0604020202020204" pitchFamily="34" charset="0"/>
              </a:rPr>
              <a:t>Treatment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6686B208-3506-4DE2-9FD9-E6884F1A229F}"/>
              </a:ext>
            </a:extLst>
          </p:cNvPr>
          <p:cNvSpPr txBox="1"/>
          <p:nvPr/>
        </p:nvSpPr>
        <p:spPr>
          <a:xfrm>
            <a:off x="689114" y="1683026"/>
            <a:ext cx="101246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Intravenous</a:t>
            </a:r>
            <a:r>
              <a:rPr lang="tr-TR" sz="1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tr-TR" sz="18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Fluids</a:t>
            </a:r>
            <a:r>
              <a:rPr lang="tr-TR" sz="1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tr-TR" sz="18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and</a:t>
            </a:r>
            <a:r>
              <a:rPr lang="tr-TR" sz="1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tr-TR" sz="18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Electrolytes</a:t>
            </a:r>
            <a:endParaRPr lang="tr-TR" sz="1800" b="1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tr-TR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Intravenous fluid therapy is very important in all but the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mildest cases of pancreatitis to reverse dehydration, address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electrolyte imbalances associated with vomiting and fluid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pooling in the hypomotile gastrointestinal tract, and maintain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adequate pancreatic circulation. It is vital to prevent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pancreatic ischemia associated with reduced perfusion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because it contributes to necrosis.</a:t>
            </a:r>
            <a:endParaRPr lang="tr-TR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tr-TR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tr-TR" sz="18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Analgesia</a:t>
            </a:r>
            <a:endParaRPr lang="tr-TR" sz="1800" b="1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l"/>
            <a:endParaRPr lang="tr-TR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In practice, analgesia is indicated in almost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all patients with pancreatitis and should be given routinely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to cats with pancreatitis because pain is difficult to assess in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this species. Morphine agonists or partial agonists are often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used, particularly buprenorphine. Morphine, meperidine,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and fentanyl (intravenous or patches) can also be used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E102671-424A-4CB9-9C63-20760631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2" y="596346"/>
            <a:ext cx="9639300" cy="440635"/>
          </a:xfrm>
        </p:spPr>
        <p:txBody>
          <a:bodyPr/>
          <a:lstStyle/>
          <a:p>
            <a:r>
              <a:rPr lang="tr-TR" sz="18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Nutrition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A8E4722-4D23-4D30-8407-095491EE108A}"/>
              </a:ext>
            </a:extLst>
          </p:cNvPr>
          <p:cNvSpPr txBox="1"/>
          <p:nvPr/>
        </p:nvSpPr>
        <p:spPr>
          <a:xfrm>
            <a:off x="490332" y="1036981"/>
            <a:ext cx="76862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Initially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, it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was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believed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that early enteral nutrition was contraindicated because it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was likely to result in cholecystokinin and secretin release,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with consequent release of pancreatic enzymes and worsening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of pancreatitis and associated pain. </a:t>
            </a:r>
            <a:endParaRPr lang="tr-TR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Total parenteral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nutrition (TPN) seemed a more logical route early in the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disease process, with jejunal tube feeding later in the disease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aiming to bypass the areas of pancreatic enzyme stimulation.</a:t>
            </a:r>
            <a:endParaRPr lang="tr-TR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tr-TR" dirty="0">
              <a:latin typeface="Times New Roman" panose="02020603050405020304" pitchFamily="18" charset="0"/>
            </a:endParaRPr>
          </a:p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The more severe the disease, the more important it is to feed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early. In severe cases this is best achieved with jejunostomy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tube feeding by continuous infusion of an elemental diet,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although frequent small-volume feeds of a low-fat food via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 gastrostomy tube is also well tolerated in most dogs and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cats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with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moderate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pancreatitis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tr-TR" dirty="0">
              <a:latin typeface="Times New Roman" panose="02020603050405020304" pitchFamily="18" charset="0"/>
            </a:endParaRPr>
          </a:p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 good initial choice is baby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rice mixed with water followed by a low-fat proprietary veterinary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diet (such as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Eukanuba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Intestinal Formula; Hill’s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/d; Royal-Canin-Waltham Digestive low fat or Purina E N -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formula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)</a:t>
            </a:r>
          </a:p>
          <a:p>
            <a:pPr algn="l"/>
            <a:endParaRPr lang="tr-TR" sz="18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5C6ADE3-7322-4B75-870C-D4FE0B32D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191" y="596346"/>
            <a:ext cx="3484495" cy="492807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5FB1B658-7B2D-4E6D-AE02-E37FD373C2DA}"/>
              </a:ext>
            </a:extLst>
          </p:cNvPr>
          <p:cNvSpPr txBox="1"/>
          <p:nvPr/>
        </p:nvSpPr>
        <p:spPr>
          <a:xfrm>
            <a:off x="8176592" y="5632174"/>
            <a:ext cx="375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Altunyurt, Umay ‘’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Royal Canin</a:t>
            </a:r>
            <a:r>
              <a:rPr lang="tr-TR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Gastrointestinal Low Fat Dry</a:t>
            </a:r>
            <a:r>
              <a:rPr lang="tr-TR" sz="1200" i="1" dirty="0">
                <a:latin typeface="Arial" panose="020B0604020202020204" pitchFamily="34" charset="0"/>
                <a:cs typeface="Arial" panose="020B0604020202020204" pitchFamily="34" charset="0"/>
              </a:rPr>
              <a:t>’’, October,2020.</a:t>
            </a:r>
          </a:p>
        </p:txBody>
      </p:sp>
    </p:spTree>
    <p:extLst>
      <p:ext uri="{BB962C8B-B14F-4D97-AF65-F5344CB8AC3E}">
        <p14:creationId xmlns:p14="http://schemas.microsoft.com/office/powerpoint/2010/main" val="3014486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1CCA08E-7A3F-4178-A1C5-6757584B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821634"/>
            <a:ext cx="9148970" cy="374374"/>
          </a:xfrm>
        </p:spPr>
        <p:txBody>
          <a:bodyPr/>
          <a:lstStyle/>
          <a:p>
            <a:r>
              <a:rPr lang="tr-TR" sz="18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Antiemetics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0B283CA-1240-4E09-90DB-25D8F8ACEDAA}"/>
              </a:ext>
            </a:extLst>
          </p:cNvPr>
          <p:cNvSpPr txBox="1"/>
          <p:nvPr/>
        </p:nvSpPr>
        <p:spPr>
          <a:xfrm>
            <a:off x="808383" y="1351722"/>
            <a:ext cx="98066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Antiemetics are often necessary to manage acute vomiting in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dogs and cats with pancreatitis. Metoclopramide has been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used successfully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n dogs with pancreatitis (0.5 to 1 mg/kg,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administered intramuscularly, subcutaneously, or orally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t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hree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times a day, or 1 to 2 mg/kg, administered intravenously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over 24 hours as a slow infusion)</a:t>
            </a:r>
            <a:endParaRPr lang="tr-TR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tr-TR" dirty="0">
              <a:latin typeface="Times New Roman" panose="02020603050405020304" pitchFamily="18" charset="0"/>
            </a:endParaRPr>
          </a:p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	A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phenothiazine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antiemetic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such as chlorpromazine may be more effective in</a:t>
            </a:r>
          </a:p>
          <a:p>
            <a:pPr algn="l"/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some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patients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tr-TR" dirty="0">
              <a:latin typeface="Times New Roman" panose="02020603050405020304" pitchFamily="18" charset="0"/>
            </a:endParaRPr>
          </a:p>
          <a:p>
            <a:pPr algn="l"/>
            <a:r>
              <a:rPr lang="tr-TR" sz="1600" b="0" i="0" u="none" strike="noStrike" baseline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Gastroprotectans</a:t>
            </a:r>
            <a:endParaRPr lang="tr-TR" sz="1600" b="0" i="0" u="none" strike="noStrike" baseline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Patients with acute pancreatitis have an increased risk of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gastroduodenal ulceration caused by local peritonitis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treated</a:t>
            </a:r>
            <a:r>
              <a:rPr lang="tr-TR" dirty="0">
                <a:latin typeface="Times New Roman" panose="02020603050405020304" pitchFamily="18" charset="0"/>
              </a:rPr>
              <a:t> as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necessary with sucralfate and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acid secretory inhibitors ( H 2 blockers such as cimetidine,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famotidine, ranitidine, or nizatidine or the proton pump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inhibitor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omeprazole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).</a:t>
            </a:r>
          </a:p>
          <a:p>
            <a:pPr algn="l"/>
            <a:endParaRPr lang="tr-TR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tr-TR" sz="1800" b="1" i="0" u="none" strike="noStrike" baseline="0" dirty="0" err="1">
                <a:solidFill>
                  <a:srgbClr val="2C417F"/>
                </a:solidFill>
                <a:latin typeface="Arial" panose="020B0604020202020204" pitchFamily="34" charset="0"/>
              </a:rPr>
              <a:t>Antibiotics</a:t>
            </a:r>
            <a:endParaRPr lang="tr-TR" sz="1800" b="1" i="0" u="none" strike="noStrike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tr-TR" dirty="0">
                <a:latin typeface="Times New Roman" panose="02020603050405020304" pitchFamily="18" charset="0"/>
              </a:rPr>
              <a:t>	</a:t>
            </a:r>
            <a:r>
              <a:rPr lang="tr-TR" dirty="0" err="1">
                <a:latin typeface="Times New Roman" panose="02020603050405020304" pitchFamily="18" charset="0"/>
              </a:rPr>
              <a:t>F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luroquinolones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are effective against only aerobes, so combination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with another antibiotic with action against anaerobes, such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as metronidazole or amoxicillin, may be necessary.</a:t>
            </a:r>
            <a:endParaRPr lang="tr-TR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l"/>
            <a:endParaRPr lang="tr-TR" sz="1600" b="0" i="0" u="none" strike="noStrike" baseline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l"/>
            <a:endParaRPr lang="tr-TR" sz="1600" b="0" i="0" u="none" strike="noStrike" baseline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2788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9CCC9EC-7FCB-47CD-AD48-5767421A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848139"/>
            <a:ext cx="9175474" cy="477078"/>
          </a:xfrm>
        </p:spPr>
        <p:txBody>
          <a:bodyPr>
            <a:normAutofit/>
          </a:bodyPr>
          <a:lstStyle/>
          <a:p>
            <a:r>
              <a:rPr lang="tr-TR" sz="2000" b="1" i="0" u="none" strike="noStrike" baseline="0" dirty="0">
                <a:solidFill>
                  <a:srgbClr val="A7322E"/>
                </a:solidFill>
                <a:latin typeface="Arial" panose="020B0604020202020204" pitchFamily="34" charset="0"/>
              </a:rPr>
              <a:t>CHRONIC PANCREATITIS</a:t>
            </a:r>
            <a:endParaRPr lang="tr-TR" sz="40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C7B25F7F-46C2-484F-AFAF-AEF6A9B7E3A4}"/>
              </a:ext>
            </a:extLst>
          </p:cNvPr>
          <p:cNvSpPr txBox="1"/>
          <p:nvPr/>
        </p:nvSpPr>
        <p:spPr>
          <a:xfrm>
            <a:off x="808383" y="1568746"/>
            <a:ext cx="91754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0" i="1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1" u="none" strike="noStrike" baseline="0" dirty="0">
                <a:latin typeface="Times New Roman" panose="02020603050405020304" pitchFamily="18" charset="0"/>
              </a:rPr>
              <a:t>Chronic pancreatitis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is defined as "a continuing inflammatory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disease characterized by the destruction of pancreatic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parenchyma leading to progressive or permanent impairment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of exocrine or endocrine function or both.«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tr-TR" sz="2000" dirty="0">
              <a:latin typeface="Times New Roman" panose="02020603050405020304" pitchFamily="18" charset="0"/>
            </a:endParaRPr>
          </a:p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The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gold</a:t>
            </a:r>
            <a:r>
              <a:rPr lang="tr-TR" sz="200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standard for diagnosis is histology, but this is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rarely indicated or performed in dogs or cats. Noninvasive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diagnosis is difficult with the currently available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diagnosti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tr-TR" sz="200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imaging, and blood tests have a lower sensitivity than for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acute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disease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tr-TR" sz="2000" dirty="0">
              <a:latin typeface="Times New Roman" panose="02020603050405020304" pitchFamily="18" charset="0"/>
            </a:endParaRPr>
          </a:p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Chronic pancreatitis has been considered a rare and not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p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articularly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important disease in dogs, whereas it is recognized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as the most common form of pancreatitis in cats.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However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tr-TR" sz="2000" dirty="0">
                <a:latin typeface="Times New Roman" panose="02020603050405020304" pitchFamily="18" charset="0"/>
              </a:rPr>
              <a:t>i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t was noted that a high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proportion of cases of EPI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(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Exocrine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Pancreas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Insufficiency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)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in dogs were caused by chronic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pancreatitis and also that it might be responsible for up to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30% or more of cases of diabetes mellitus (DM).</a:t>
            </a:r>
            <a:endParaRPr lang="tr-TR" sz="24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137001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FAB8777-13E3-4AC8-8D84-02B6DDA0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359" y="662608"/>
            <a:ext cx="9215230" cy="347870"/>
          </a:xfrm>
        </p:spPr>
        <p:txBody>
          <a:bodyPr/>
          <a:lstStyle/>
          <a:p>
            <a:r>
              <a:rPr lang="tr-TR" sz="1800" b="1" i="0" u="none" strike="noStrike" baseline="0" dirty="0" err="1">
                <a:solidFill>
                  <a:srgbClr val="A7322E"/>
                </a:solidFill>
                <a:latin typeface="Arial" panose="020B0604020202020204" pitchFamily="34" charset="0"/>
              </a:rPr>
              <a:t>Clinical</a:t>
            </a:r>
            <a:r>
              <a:rPr lang="tr-TR" sz="1800" b="1" i="0" u="none" strike="noStrike" baseline="0" dirty="0">
                <a:solidFill>
                  <a:srgbClr val="A7322E"/>
                </a:solidFill>
                <a:latin typeface="Arial" panose="020B0604020202020204" pitchFamily="34" charset="0"/>
              </a:rPr>
              <a:t> </a:t>
            </a:r>
            <a:r>
              <a:rPr lang="tr-TR" sz="1800" b="1" i="0" u="none" strike="noStrike" baseline="0" dirty="0" err="1">
                <a:solidFill>
                  <a:srgbClr val="A7322E"/>
                </a:solidFill>
                <a:latin typeface="Arial" panose="020B0604020202020204" pitchFamily="34" charset="0"/>
              </a:rPr>
              <a:t>Features</a:t>
            </a:r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1AE0E141-47A7-49C9-ADAA-9BC31998FB96}"/>
              </a:ext>
            </a:extLst>
          </p:cNvPr>
          <p:cNvSpPr txBox="1"/>
          <p:nvPr/>
        </p:nvSpPr>
        <p:spPr>
          <a:xfrm>
            <a:off x="715617" y="1311965"/>
            <a:ext cx="102571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Dogs with chronic pancreatitis, regardless of the cause, most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commonly present with mild intermittent gastrointestinal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signs</a:t>
            </a:r>
            <a:r>
              <a:rPr lang="tr-TR" sz="2000" dirty="0">
                <a:latin typeface="Times New Roman" panose="02020603050405020304" pitchFamily="18" charset="0"/>
              </a:rPr>
              <a:t>; 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2400" dirty="0">
                <a:latin typeface="Times New Roman" panose="02020603050405020304" pitchFamily="18" charset="0"/>
              </a:rPr>
              <a:t>*</a:t>
            </a:r>
            <a:r>
              <a:rPr lang="tr-TR" sz="2000" dirty="0" err="1">
                <a:latin typeface="Times New Roman" panose="02020603050405020304" pitchFamily="18" charset="0"/>
              </a:rPr>
              <a:t>A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norexia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algn="l"/>
            <a:r>
              <a:rPr lang="tr-TR" sz="2000" dirty="0">
                <a:latin typeface="Times New Roman" panose="02020603050405020304" pitchFamily="18" charset="0"/>
              </a:rPr>
              <a:t>*</a:t>
            </a:r>
            <a:r>
              <a:rPr lang="tr-TR" sz="2000" dirty="0" err="1">
                <a:latin typeface="Times New Roman" panose="02020603050405020304" pitchFamily="18" charset="0"/>
              </a:rPr>
              <a:t>O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ccasional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vomiting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algn="l"/>
            <a:r>
              <a:rPr lang="tr-TR" sz="2000" dirty="0">
                <a:latin typeface="Times New Roman" panose="02020603050405020304" pitchFamily="18" charset="0"/>
              </a:rPr>
              <a:t>*M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ild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hematochezia, and obvious postprandial pain,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which often goes on for months to years before a veterinarian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is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consulted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tr-TR" sz="2000" dirty="0">
              <a:latin typeface="Times New Roman" panose="02020603050405020304" pitchFamily="18" charset="0"/>
            </a:endParaRPr>
          </a:p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In cats the clinical signs of chronic pancreatitis are usually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very mild and nonspecific. This is not surprising considering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that cats display mild clinical signs, even in association with</a:t>
            </a:r>
          </a:p>
          <a:p>
            <a:pPr algn="l"/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acute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necrotizing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pancreatitis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tr-TR" sz="2000" dirty="0">
              <a:latin typeface="Times New Roman" panose="02020603050405020304" pitchFamily="18" charset="0"/>
            </a:endParaRPr>
          </a:p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Chronic pancreatitis is the most common cause of extrahepatic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biliary obstruction in dogs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and</a:t>
            </a:r>
            <a:r>
              <a:rPr lang="tr-TR" sz="200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dogs and cats with acute-on-chronic pancreatitis frequently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develop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jaundice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  <a:r>
              <a:rPr lang="tr-TR" sz="2800" b="0" i="0" u="none" strike="noStrike" baseline="0" dirty="0">
                <a:latin typeface="Times New Roman" panose="02020603050405020304" pitchFamily="18" charset="0"/>
              </a:rPr>
              <a:t>	</a:t>
            </a:r>
          </a:p>
          <a:p>
            <a:pPr algn="l"/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tr-TR" sz="2000" dirty="0">
              <a:latin typeface="Times New Roman" panose="02020603050405020304" pitchFamily="18" charset="0"/>
            </a:endParaRPr>
          </a:p>
          <a:p>
            <a:pPr algn="l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89553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9C554D4-A399-43CD-85D9-623F65D3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47" y="596347"/>
            <a:ext cx="8963439" cy="374374"/>
          </a:xfrm>
        </p:spPr>
        <p:txBody>
          <a:bodyPr>
            <a:normAutofit/>
          </a:bodyPr>
          <a:lstStyle/>
          <a:p>
            <a:r>
              <a:rPr lang="tr-TR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Diagnosis</a:t>
            </a:r>
            <a:endParaRPr lang="tr-TR" sz="4000" dirty="0">
              <a:solidFill>
                <a:srgbClr val="00206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7ABB61EA-4A91-42DD-8758-06082AE3F4C6}"/>
              </a:ext>
            </a:extLst>
          </p:cNvPr>
          <p:cNvSpPr txBox="1"/>
          <p:nvPr/>
        </p:nvSpPr>
        <p:spPr>
          <a:xfrm>
            <a:off x="596348" y="970721"/>
            <a:ext cx="5499652" cy="580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0" u="none" strike="noStrike" baseline="0" dirty="0" err="1">
                <a:solidFill>
                  <a:srgbClr val="C00000"/>
                </a:solidFill>
                <a:latin typeface="Arial" panose="020B0604020202020204" pitchFamily="34" charset="0"/>
              </a:rPr>
              <a:t>Noninvasive</a:t>
            </a:r>
            <a:r>
              <a:rPr lang="tr-TR" sz="16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tr-TR" sz="1600" b="1" i="0" u="none" strike="noStrike" baseline="0" dirty="0" err="1">
                <a:solidFill>
                  <a:srgbClr val="C00000"/>
                </a:solidFill>
                <a:latin typeface="Arial" panose="020B0604020202020204" pitchFamily="34" charset="0"/>
              </a:rPr>
              <a:t>Diagnosis</a:t>
            </a:r>
            <a:endParaRPr lang="tr-TR" sz="1600" b="1" i="0" u="none" strike="noStrike" baseline="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tr-TR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In the absence of a biopsy, which is the gold standard, the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clinician must rely on a combination of clinical history,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ultrasonography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and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clinical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pathology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tr-TR" dirty="0">
                <a:solidFill>
                  <a:srgbClr val="C00000"/>
                </a:solidFill>
              </a:rPr>
              <a:t>	</a:t>
            </a:r>
          </a:p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Ultrasonography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has a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lower</a:t>
            </a:r>
            <a:r>
              <a:rPr lang="tr-TR" sz="200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sensitivity in dogs and cats with chronic disease because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there is less edema than in those with acute disease. A variety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of ultrasonographic changes may be seen in patients with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chronic pancreatitis, including a normal pancreas, a mass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lesion, a mixed hyperechoic and hypoechoic appearance to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the pancreas, and sometimes an appearance resembling that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of classical acute pancreatitis with a hypoechoic pancreas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and a bright surrounding mesentery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tr-TR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F5ECE18D-2E12-4086-B565-1A86EED355E5}"/>
              </a:ext>
            </a:extLst>
          </p:cNvPr>
          <p:cNvSpPr txBox="1"/>
          <p:nvPr/>
        </p:nvSpPr>
        <p:spPr>
          <a:xfrm>
            <a:off x="6333397" y="903838"/>
            <a:ext cx="53008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400" b="1" i="0" u="none" strike="noStrike" baseline="0" dirty="0" err="1">
                <a:solidFill>
                  <a:srgbClr val="C00000"/>
                </a:solidFill>
                <a:latin typeface="Arial" panose="020B0604020202020204" pitchFamily="34" charset="0"/>
              </a:rPr>
              <a:t>Biopsy</a:t>
            </a:r>
            <a:endParaRPr lang="tr-TR" sz="1400" b="1" i="0" u="none" strike="noStrike" baseline="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l"/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l"/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Establishing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a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definitive</a:t>
            </a:r>
            <a:r>
              <a:rPr lang="tr-TR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diagnosis relies on obtaining a pancreatic biopsy. However,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this will not be indicated in most cases until there are effective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treatments because a biopsy is a relatively invasive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procedure, the results of which do not alter treatment or</a:t>
            </a:r>
          </a:p>
          <a:p>
            <a:pPr algn="l"/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outcome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tr-TR" sz="1800" dirty="0">
              <a:solidFill>
                <a:srgbClr val="C00000"/>
              </a:solidFill>
            </a:endParaRP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FA6633F7-1A59-4A8D-A846-6BAB37769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157" y="3207027"/>
            <a:ext cx="4321349" cy="30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CF9E0B9-3405-4B0D-9847-A34850FA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4" y="675860"/>
            <a:ext cx="9135717" cy="467139"/>
          </a:xfrm>
        </p:spPr>
        <p:txBody>
          <a:bodyPr>
            <a:normAutofit/>
          </a:bodyPr>
          <a:lstStyle/>
          <a:p>
            <a:r>
              <a:rPr lang="tr-TR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Treatment</a:t>
            </a:r>
            <a:endParaRPr lang="tr-TR" sz="4000" dirty="0">
              <a:solidFill>
                <a:srgbClr val="00206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046185F2-5F2C-448E-B4EC-BAF390541A9A}"/>
              </a:ext>
            </a:extLst>
          </p:cNvPr>
          <p:cNvSpPr txBox="1"/>
          <p:nvPr/>
        </p:nvSpPr>
        <p:spPr>
          <a:xfrm>
            <a:off x="1126434" y="1970689"/>
            <a:ext cx="94885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In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the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milder</a:t>
            </a:r>
            <a:r>
              <a:rPr lang="tr-TR" sz="200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cases symptomatic treatment can make a real difference in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the animal's quality of life. Changing to a low-fat diet (such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as Hill's ID, Royal-Canin-Waltham Digestive low fat, or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Eukanuba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Intestinal) apparently reduces postprandial pain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and acute flare-ups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i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n many cases.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tr-TR" sz="2000" dirty="0">
              <a:latin typeface="Times New Roman" panose="02020603050405020304" pitchFamily="18" charset="0"/>
            </a:endParaRPr>
          </a:p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-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short courses of metronidazole (10 mg/kg, PO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ql2h)</a:t>
            </a:r>
          </a:p>
          <a:p>
            <a:pPr algn="l"/>
            <a:r>
              <a:rPr lang="tr-TR" sz="2000" dirty="0">
                <a:latin typeface="Times New Roman" panose="02020603050405020304" pitchFamily="18" charset="0"/>
              </a:rPr>
              <a:t>	-s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erum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B12 concentration should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be measured regularly, and cobalamin should be supplemented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parenterally as necessary (0.02 mg/kg, administered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intramuscularly 2 to 4 weeks until serum concentration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normalizes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)</a:t>
            </a:r>
          </a:p>
          <a:p>
            <a:pPr algn="l"/>
            <a:r>
              <a:rPr lang="tr-TR" dirty="0">
                <a:latin typeface="Times New Roman" panose="02020603050405020304" pitchFamily="18" charset="0"/>
              </a:rPr>
              <a:t>	</a:t>
            </a:r>
          </a:p>
          <a:p>
            <a:pPr algn="l"/>
            <a:r>
              <a:rPr lang="tr-TR" dirty="0">
                <a:latin typeface="Times New Roman" panose="02020603050405020304" pitchFamily="18" charset="0"/>
              </a:rPr>
              <a:t>	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192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>
            <a:extLst>
              <a:ext uri="{FF2B5EF4-FFF2-40B4-BE49-F238E27FC236}">
                <a16:creationId xmlns:a16="http://schemas.microsoft.com/office/drawing/2014/main" xmlns="" id="{8CCEDDF6-588D-4CC5-8E01-9B477AED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2" y="781879"/>
            <a:ext cx="9268239" cy="533400"/>
          </a:xfrm>
        </p:spPr>
        <p:txBody>
          <a:bodyPr>
            <a:normAutofit/>
          </a:bodyPr>
          <a:lstStyle/>
          <a:p>
            <a:r>
              <a:rPr lang="tr-TR" sz="2000" b="1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GENERAL CONSIDERATIONS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795E5734-42EC-4826-ADAF-6E328B39756B}"/>
              </a:ext>
            </a:extLst>
          </p:cNvPr>
          <p:cNvSpPr txBox="1"/>
          <p:nvPr/>
        </p:nvSpPr>
        <p:spPr>
          <a:xfrm>
            <a:off x="768627" y="1408044"/>
            <a:ext cx="989937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The pancreas is located in the cranial abdomen, with the left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limb positioned between the transverse colon and the greater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curvature of the stomach and the right limb running alongside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the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proximal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duodenum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The</a:t>
            </a:r>
            <a:r>
              <a:rPr lang="tr-TR" sz="200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major function of the exocrine pancreas is to secrete digestive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enzymes, bicarbonate, and intrinsic factor (IF) into the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proximal duodenum. Pancreatic enzymes are responsible for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the initial digestion of larger food molecules and require an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alkaline pH to function (hence the concurrent bicarbonate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secretion by pancreatic duct cells).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tr-TR" sz="2000" dirty="0">
              <a:latin typeface="Times New Roman" panose="02020603050405020304" pitchFamily="18" charset="0"/>
            </a:endParaRPr>
          </a:p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The pancreas is the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only significant source of lipase, and hence steatorrhea (fatty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feces) is a prominent sign of exocrine pancreatic insufficiency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(EPI).</a:t>
            </a:r>
          </a:p>
          <a:p>
            <a:pPr algn="l"/>
            <a:endParaRPr lang="tr-TR" sz="24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Pancreatitis is the most common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disease of the exocrine pancreas in both cats and dogs; EPI,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although less common, is also recognized frequently. Uncommon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diseases of the pancreas include pancreatic abscess,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pseudocyst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and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neoplasia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tr-TR" sz="2800" dirty="0">
              <a:latin typeface="Times New Roman" panose="02020603050405020304" pitchFamily="18" charset="0"/>
            </a:endParaRPr>
          </a:p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1118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9A4DAB6-903D-4A9E-B71A-56B2157A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443" y="742122"/>
            <a:ext cx="8989943" cy="414130"/>
          </a:xfrm>
        </p:spPr>
        <p:txBody>
          <a:bodyPr/>
          <a:lstStyle/>
          <a:p>
            <a:r>
              <a:rPr lang="tr-TR" sz="1800" b="1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EXOCRINE PANCREATIC INSUFFICIENCY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ACE1B3D1-FB35-43C4-98FA-6E4C6CF36C6F}"/>
              </a:ext>
            </a:extLst>
          </p:cNvPr>
          <p:cNvSpPr txBox="1"/>
          <p:nvPr/>
        </p:nvSpPr>
        <p:spPr>
          <a:xfrm>
            <a:off x="848139" y="1336794"/>
            <a:ext cx="100053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EPI is a functional diagnosis that results from a lack of pancreatic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enzymes. As such, unlike pancreatitis, it is diagnosed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on the basis of clinical signs and pancreatic function tests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	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The</a:t>
            </a:r>
            <a:r>
              <a:rPr lang="tr-TR" sz="200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pancreas is the only significant source of lipase, so fat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maldigestion with fatty feces (steatorrhea) and weight loss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are the predominant signs of EPI.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2400" dirty="0">
                <a:latin typeface="Times New Roman" panose="02020603050405020304" pitchFamily="18" charset="0"/>
              </a:rPr>
              <a:t>	</a:t>
            </a:r>
          </a:p>
          <a:p>
            <a:pPr algn="l"/>
            <a:r>
              <a:rPr lang="tr-TR" sz="240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Pancreatic acinar atrophy (PAA) is believed to be the predominant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cause of EPI in dogs, but recent work has shown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that end-stage chronic pancreatitis is also important in this</a:t>
            </a:r>
          </a:p>
          <a:p>
            <a:pPr algn="l"/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species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tr-TR" sz="200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 has not been recognized in cats; end-stage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pancreatitis is the most common cause of feline EPI. The development of clinical EPI requires approximately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 90% reduction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i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n lipase production and thus extensive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loss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of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pancreatic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acini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tr-TR" sz="200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In contrast, many dogs with end-stage chronic pancreatitis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also develop D M either before or after EPI as a result of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concurrent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islet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cell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destruction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tr-TR" sz="2000" dirty="0"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57599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025DD14C-8863-490B-A59D-44BBE7FEDE87}"/>
              </a:ext>
            </a:extLst>
          </p:cNvPr>
          <p:cNvSpPr txBox="1"/>
          <p:nvPr/>
        </p:nvSpPr>
        <p:spPr>
          <a:xfrm>
            <a:off x="1232453" y="1338469"/>
            <a:ext cx="4625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 has not been recognized in cats; end-stage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pancreatitis is the most common cause of feline EPI. The development of clinical EPI requires approximately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 90% reduction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n lipase production and thus extensive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loss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of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pancreatic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acini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4438BE5D-D02E-49BD-A726-9E590EF43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635" y="887896"/>
            <a:ext cx="3894302" cy="373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EB08125C-DB31-4FA1-9FA6-85273E1EA3C2}"/>
              </a:ext>
            </a:extLst>
          </p:cNvPr>
          <p:cNvSpPr txBox="1"/>
          <p:nvPr/>
        </p:nvSpPr>
        <p:spPr>
          <a:xfrm>
            <a:off x="2875722" y="3765206"/>
            <a:ext cx="4041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b="1" i="0" u="none" strike="noStrike" baseline="0" dirty="0">
                <a:latin typeface="Calibri" panose="020F0502020204030204" pitchFamily="34" charset="0"/>
              </a:rPr>
              <a:t>	</a:t>
            </a:r>
            <a:r>
              <a:rPr lang="en-US" sz="1600" b="1" i="0" u="none" strike="noStrike" baseline="0" dirty="0">
                <a:latin typeface="Calibri" panose="020F0502020204030204" pitchFamily="34" charset="0"/>
              </a:rPr>
              <a:t>A middle-aged Persian cat with end-stage chronic pancreatitis</a:t>
            </a:r>
            <a:r>
              <a:rPr lang="tr-TR" sz="1600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600" b="1" i="0" u="none" strike="noStrike" baseline="0" dirty="0">
                <a:latin typeface="Calibri" panose="020F0502020204030204" pitchFamily="34" charset="0"/>
              </a:rPr>
              <a:t>and exocrine pancreatic insufficiency. Note </a:t>
            </a:r>
            <a:r>
              <a:rPr lang="en-US" sz="16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matting of</a:t>
            </a:r>
            <a:r>
              <a:rPr lang="tr-TR" sz="16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coat </a:t>
            </a:r>
            <a:r>
              <a:rPr lang="en-US" sz="1600" b="1" i="0" u="none" strike="noStrike" baseline="0" dirty="0">
                <a:latin typeface="Calibri" panose="020F0502020204030204" pitchFamily="34" charset="0"/>
              </a:rPr>
              <a:t>with feces and poor body condition.</a:t>
            </a:r>
            <a:endParaRPr lang="tr-TR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61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0093F0B5-0657-40F9-B443-8965F66E6010}"/>
              </a:ext>
            </a:extLst>
          </p:cNvPr>
          <p:cNvSpPr txBox="1"/>
          <p:nvPr/>
        </p:nvSpPr>
        <p:spPr>
          <a:xfrm>
            <a:off x="1345097" y="2459504"/>
            <a:ext cx="393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Other causes of EPI in dogs and cats are pancreatic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tumors, hyperacidity of the duodenum inactivating lipase,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and isolated enzyme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(particularly lipase) deficiency. These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are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all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rare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causes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tr-TR" sz="2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108E391C-E7FA-460D-BAF8-95282DED2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538" y="1497496"/>
            <a:ext cx="4512365" cy="33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5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1F549EE-8BA2-4982-8BF9-8A163AB2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1444485"/>
            <a:ext cx="9188725" cy="503585"/>
          </a:xfrm>
        </p:spPr>
        <p:txBody>
          <a:bodyPr>
            <a:normAutofit/>
          </a:bodyPr>
          <a:lstStyle/>
          <a:p>
            <a:r>
              <a:rPr lang="tr-TR" sz="1800" b="1" i="0" u="none" strike="noStrike" baseline="0" dirty="0" err="1">
                <a:solidFill>
                  <a:srgbClr val="C00000"/>
                </a:solidFill>
                <a:latin typeface="Arial" panose="020B0604020202020204" pitchFamily="34" charset="0"/>
              </a:rPr>
              <a:t>Clinical</a:t>
            </a:r>
            <a:r>
              <a:rPr lang="tr-TR" sz="18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tr-TR" sz="1800" b="1" i="0" u="none" strike="noStrike" baseline="0" dirty="0" err="1">
                <a:solidFill>
                  <a:srgbClr val="C00000"/>
                </a:solidFill>
                <a:latin typeface="Arial" panose="020B0604020202020204" pitchFamily="34" charset="0"/>
              </a:rPr>
              <a:t>Features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12095878-3FFB-4B45-A89B-DBBC0769AC9B}"/>
              </a:ext>
            </a:extLst>
          </p:cNvPr>
          <p:cNvSpPr txBox="1"/>
          <p:nvPr/>
        </p:nvSpPr>
        <p:spPr>
          <a:xfrm>
            <a:off x="817493" y="2442198"/>
            <a:ext cx="100318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Most dogs and cats with EPI present because of chronic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diarrhea and emaciation in tandem with a ravenous appetite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tr-TR" sz="2000" dirty="0"/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The diarrhea tends to be fatty (steatorrhea)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because of prominent fat maldigestion but is variable from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day to day and among individuals.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200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If EPI is due to chronic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pancreatitis, the diagnosis may be complicated by concurrent</a:t>
            </a:r>
          </a:p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ongoing pancreatitis that may cause intermittent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anorexia and vomiting. Animals with end-stage chronic pancreatitis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may also develop D M either before or months to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years after the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development of EPI.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2000" dirty="0">
                <a:latin typeface="Times New Roman" panose="02020603050405020304" pitchFamily="18" charset="0"/>
              </a:rPr>
              <a:t>	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2000" dirty="0">
                <a:latin typeface="Times New Roman" panose="02020603050405020304" pitchFamily="18" charset="0"/>
              </a:rPr>
              <a:t>	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139254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0855029-F728-4CE4-AD4D-B6D254AB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94" y="851454"/>
            <a:ext cx="9135717" cy="400878"/>
          </a:xfrm>
        </p:spPr>
        <p:txBody>
          <a:bodyPr>
            <a:normAutofit/>
          </a:bodyPr>
          <a:lstStyle/>
          <a:p>
            <a:r>
              <a:rPr lang="tr-TR" sz="2000" b="1" i="0" u="none" strike="noStrike" baseline="0" dirty="0" err="1">
                <a:solidFill>
                  <a:srgbClr val="C00000"/>
                </a:solidFill>
                <a:latin typeface="Arial" panose="020B0604020202020204" pitchFamily="34" charset="0"/>
              </a:rPr>
              <a:t>Diagnosis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C80E982-7A42-4697-9E52-1A7BE796274C}"/>
              </a:ext>
            </a:extLst>
          </p:cNvPr>
          <p:cNvSpPr txBox="1"/>
          <p:nvPr/>
        </p:nvSpPr>
        <p:spPr>
          <a:xfrm>
            <a:off x="954157" y="1420675"/>
            <a:ext cx="999213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Routine</a:t>
            </a:r>
            <a:r>
              <a:rPr lang="tr-TR" sz="1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tr-TR" sz="18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Clinical</a:t>
            </a:r>
            <a:r>
              <a:rPr lang="tr-TR" sz="1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tr-TR" sz="18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Pathology</a:t>
            </a:r>
            <a:endParaRPr lang="tr-TR" sz="1800" b="1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tr-TR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CBCs and serum biochemistry profiles are often normal in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dogs and cats with EPI. In very cachectic animals there may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be subtle nonspecific changes consistent with malnutrition,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negative nitrogen balance, and breakdown of body muscle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such as low albumin and globulin concentrations, mildly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increased liver enzyme activities, low cholesterol and triglyceride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concentrations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and</a:t>
            </a:r>
            <a:r>
              <a:rPr lang="tr-TR" sz="200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lymphopenia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tr-TR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tr-TR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Pancreatic</a:t>
            </a:r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tr-T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tr-T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The diagnosis of EPI in dogs and cats relies on demonstrating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reduced pancreatic enzyme output. The most sensitive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and specific way of doing this is by measuring reduced circulating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enzyme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activity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Measurement of reduced TLI</a:t>
            </a:r>
            <a:r>
              <a:rPr lang="tr-TR" sz="2000" dirty="0">
                <a:latin typeface="Times New Roman" panose="02020603050405020304" pitchFamily="18" charset="0"/>
              </a:rPr>
              <a:t>(</a:t>
            </a:r>
            <a:r>
              <a:rPr lang="tr-TR" sz="2000" dirty="0" err="1">
                <a:latin typeface="Times New Roman" panose="02020603050405020304" pitchFamily="18" charset="0"/>
              </a:rPr>
              <a:t>Trypsin-like</a:t>
            </a:r>
            <a:r>
              <a:rPr lang="tr-TR" sz="2000" dirty="0"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</a:rPr>
              <a:t>immunoreactivity</a:t>
            </a:r>
            <a:r>
              <a:rPr lang="tr-TR" sz="2000" dirty="0">
                <a:latin typeface="Times New Roman" panose="02020603050405020304" pitchFamily="18" charset="0"/>
              </a:rPr>
              <a:t>)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in the blood has a high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sensitivity and specificity for the diagnosis of EPI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tr-T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97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C3E0BB3-D551-4220-8987-40DD73CA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56" y="901146"/>
            <a:ext cx="8910430" cy="281609"/>
          </a:xfrm>
        </p:spPr>
        <p:txBody>
          <a:bodyPr>
            <a:normAutofit fontScale="90000"/>
          </a:bodyPr>
          <a:lstStyle/>
          <a:p>
            <a:r>
              <a:rPr lang="tr-TR" sz="2000" b="1" i="0" u="none" strike="noStrike" baseline="0" dirty="0" err="1">
                <a:solidFill>
                  <a:srgbClr val="C00000"/>
                </a:solidFill>
                <a:latin typeface="Arial" panose="020B0604020202020204" pitchFamily="34" charset="0"/>
              </a:rPr>
              <a:t>Treatment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01F17D7B-02AF-4431-B1A2-CF9A23E62334}"/>
              </a:ext>
            </a:extLst>
          </p:cNvPr>
          <p:cNvSpPr txBox="1"/>
          <p:nvPr/>
        </p:nvSpPr>
        <p:spPr>
          <a:xfrm>
            <a:off x="1020416" y="1683026"/>
            <a:ext cx="95150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l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l dogs and cats with clinical EPI require enzyme supplementation</a:t>
            </a:r>
          </a:p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for life. In most cases this is provided as a powder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or in the form of a capsule, which is opened and then sprinkled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on the food. 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200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Fresh raw pancreas (which can be frozen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in aliquots) may be used as an alternative and can be very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effective, but there is also the potential for acquiring gastrointestinal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infections (such as Salmonella and Campylobacter).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200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Dogs and cats with EPI and concurrent SIBO(Small Intestinal Bacterial Overgrowth) require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courses of appropriate antibiotics (oxytetracycline,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tylosin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or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metronidazole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).</a:t>
            </a:r>
          </a:p>
          <a:p>
            <a:pPr algn="l"/>
            <a:r>
              <a:rPr lang="tr-TR" sz="200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Dogs and cats with documented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hypocobalaminemia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will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require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parenteral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vitamin B </a:t>
            </a:r>
            <a:r>
              <a:rPr lang="tr-TR" sz="800" b="0" i="0" u="none" strike="noStrike" baseline="0" dirty="0">
                <a:latin typeface="Times New Roman" panose="02020603050405020304" pitchFamily="18" charset="0"/>
              </a:rPr>
              <a:t>1 2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injections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(0.02 mg/kg,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administered</a:t>
            </a:r>
            <a:r>
              <a:rPr lang="tr-TR" sz="200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intrumuscularly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every 2 to 4 weeks until serum concentration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normalizes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).</a:t>
            </a:r>
            <a:endParaRPr lang="tr-TR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42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5563CC8-A83E-4252-87F0-9A838BB6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8" y="795130"/>
            <a:ext cx="9082709" cy="467139"/>
          </a:xfrm>
        </p:spPr>
        <p:txBody>
          <a:bodyPr/>
          <a:lstStyle/>
          <a:p>
            <a:r>
              <a:rPr lang="tr-TR" sz="1800" b="1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PANCREATIC ABSCESSES, CYSTS, AND PSEUDOCYSTS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8BBEADC1-82ED-4BFB-B303-8051F9130D88}"/>
              </a:ext>
            </a:extLst>
          </p:cNvPr>
          <p:cNvSpPr txBox="1"/>
          <p:nvPr/>
        </p:nvSpPr>
        <p:spPr>
          <a:xfrm>
            <a:off x="1152938" y="1444487"/>
            <a:ext cx="90827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Pancreatic abscesses, cysts, and pseudocysts are uncommonly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reported in dogs and cats and are usually a complication or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sequela of pancreatitis.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Pancreatic cysts may be congenital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</a:rPr>
              <a:t>(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e.g., as part of the polycystic renal disease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i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n Persian cats)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or secondary to cystic neoplasia, but the most common are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pseudocysts secondary to pancreatitis. 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 pancreatic pseudocyst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is a collection of fluid containing pancreatic enzymes</a:t>
            </a:r>
          </a:p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and debris in a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nonepithelialized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sac.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200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 true pancreatic abscess is a collection of septic exudate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that results from secondary infection of necrotic pancreatic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tissue or a pancreatic pseudocyst.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2000" dirty="0">
                <a:latin typeface="Times New Roman" panose="02020603050405020304" pitchFamily="18" charset="0"/>
              </a:rPr>
              <a:t>	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7969AEFA-4F7D-40FC-BB15-C828CE2745A1}"/>
              </a:ext>
            </a:extLst>
          </p:cNvPr>
          <p:cNvSpPr txBox="1"/>
          <p:nvPr/>
        </p:nvSpPr>
        <p:spPr>
          <a:xfrm>
            <a:off x="3949147" y="4617415"/>
            <a:ext cx="7301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of pancreatic pseudocysts can be surgical or</a:t>
            </a:r>
            <a:r>
              <a:rPr lang="tr-TR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medical. Medical treatment by ultrasound-guided cyst aspiration</a:t>
            </a:r>
            <a:r>
              <a:rPr lang="tr-TR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has had a reasonable success rate. Pancreatic abscesses</a:t>
            </a:r>
            <a:r>
              <a:rPr lang="tr-TR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should be treated surgically with </a:t>
            </a:r>
            <a:r>
              <a:rPr lang="en-US" sz="16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omentalization</a:t>
            </a:r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or open</a:t>
            </a:r>
            <a:r>
              <a:rPr lang="tr-TR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peritoneal drainage. Both carry a high mortality rate, but a</a:t>
            </a:r>
            <a:r>
              <a:rPr lang="tr-TR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recent study suggested that </a:t>
            </a:r>
            <a:r>
              <a:rPr lang="en-US" sz="16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omentalization</a:t>
            </a:r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may be preferable</a:t>
            </a:r>
            <a:r>
              <a:rPr lang="tr-TR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xmlns="" id="{1F82AD5C-D997-4041-A873-963E805C6982}"/>
              </a:ext>
            </a:extLst>
          </p:cNvPr>
          <p:cNvSpPr/>
          <p:nvPr/>
        </p:nvSpPr>
        <p:spPr>
          <a:xfrm>
            <a:off x="1895061" y="4796804"/>
            <a:ext cx="1603513" cy="822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254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5862198-62C1-4DAB-B80E-678D05F2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16" y="1298711"/>
            <a:ext cx="9228483" cy="586409"/>
          </a:xfrm>
        </p:spPr>
        <p:txBody>
          <a:bodyPr>
            <a:normAutofit/>
          </a:bodyPr>
          <a:lstStyle/>
          <a:p>
            <a:r>
              <a:rPr lang="tr-TR" sz="3200" i="1" dirty="0">
                <a:solidFill>
                  <a:srgbClr val="C00000"/>
                </a:solidFill>
              </a:rPr>
              <a:t>REFERENCES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86B4FAD9-F997-4A43-85DB-4FE1C9746F44}"/>
              </a:ext>
            </a:extLst>
          </p:cNvPr>
          <p:cNvSpPr txBox="1"/>
          <p:nvPr/>
        </p:nvSpPr>
        <p:spPr>
          <a:xfrm>
            <a:off x="1033670" y="2411896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0" u="none" strike="noStrike" baseline="0" dirty="0">
                <a:latin typeface="Times New Roman" panose="02020603050405020304" pitchFamily="18" charset="0"/>
              </a:rPr>
              <a:t>-</a:t>
            </a:r>
            <a:r>
              <a:rPr lang="en-US" sz="1800" b="0" u="none" strike="noStrike" baseline="0" dirty="0">
                <a:latin typeface="Times New Roman" panose="02020603050405020304" pitchFamily="18" charset="0"/>
              </a:rPr>
              <a:t>Small animal internal medicine / [edited by] Richard W. Nelson, C. Guillermo Couto.—4th ed.</a:t>
            </a:r>
            <a:endParaRPr lang="tr-TR" sz="1800" b="0" u="none" strike="noStrike" baseline="0" dirty="0">
              <a:latin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52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88D9736-D5E5-459C-A269-D140A774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70" y="616227"/>
            <a:ext cx="8910430" cy="400878"/>
          </a:xfrm>
        </p:spPr>
        <p:txBody>
          <a:bodyPr>
            <a:normAutofit/>
          </a:bodyPr>
          <a:lstStyle/>
          <a:p>
            <a:r>
              <a:rPr lang="tr-TR" sz="2000" b="1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PANCREATITIS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966CA429-7A51-421E-84E0-DC23B06DFEC1}"/>
              </a:ext>
            </a:extLst>
          </p:cNvPr>
          <p:cNvSpPr txBox="1"/>
          <p:nvPr/>
        </p:nvSpPr>
        <p:spPr>
          <a:xfrm>
            <a:off x="503582" y="1017105"/>
            <a:ext cx="105354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Pancreatitis may be acute or chronic. As with acute and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chronic hepatitis, the difference is histological and not necessarily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clinical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and there is some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clinical overlap between the two.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tr-TR" sz="2000" dirty="0">
              <a:latin typeface="Times New Roman" panose="02020603050405020304" pitchFamily="18" charset="0"/>
            </a:endParaRPr>
          </a:p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The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causes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of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acute and chronic pancreatitis may be different, but there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may also be some overlap between them.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tr-TR" sz="2000" dirty="0">
              <a:latin typeface="Times New Roman" panose="02020603050405020304" pitchFamily="18" charset="0"/>
            </a:endParaRPr>
          </a:p>
          <a:p>
            <a:pPr algn="l"/>
            <a:endParaRPr lang="tr-TR" sz="2000" dirty="0">
              <a:latin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AABC16CE-5A54-481D-AF8A-DCF01D406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" y="2725726"/>
            <a:ext cx="10349947" cy="374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73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B026304-E1C5-464C-B0D9-5E7B0E08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71" y="886171"/>
            <a:ext cx="9056204" cy="453887"/>
          </a:xfrm>
        </p:spPr>
        <p:txBody>
          <a:bodyPr>
            <a:normAutofit/>
          </a:bodyPr>
          <a:lstStyle/>
          <a:p>
            <a:r>
              <a:rPr lang="tr-TR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ACUTE PANCREATITIS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C7058A6B-1862-4D4A-A63E-EA75247862F4}"/>
              </a:ext>
            </a:extLst>
          </p:cNvPr>
          <p:cNvSpPr txBox="1"/>
          <p:nvPr/>
        </p:nvSpPr>
        <p:spPr>
          <a:xfrm>
            <a:off x="589721" y="2009289"/>
            <a:ext cx="1101255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 dirty="0">
                <a:latin typeface="Times New Roman" panose="02020603050405020304" pitchFamily="18" charset="0"/>
              </a:rPr>
              <a:t>	I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n recent years with the discovery</a:t>
            </a:r>
            <a:r>
              <a:rPr lang="tr-TR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of hereditary mutations of trypsin, which predispose to pancreatitis;</a:t>
            </a:r>
            <a:r>
              <a:rPr lang="tr-TR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the pathophysiology of this disease is believed to be</a:t>
            </a:r>
            <a:r>
              <a:rPr lang="tr-TR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similar in dogs and cats. The final common pathway in all</a:t>
            </a:r>
            <a:r>
              <a:rPr lang="tr-TR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cases is the inappropriate early activation of trypsinogen</a:t>
            </a:r>
            <a:r>
              <a:rPr lang="tr-TR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within the pancreas as a result of increased autoactivation</a:t>
            </a:r>
            <a:r>
              <a:rPr lang="tr-TR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</a:rPr>
              <a:t>and</a:t>
            </a:r>
            <a:r>
              <a:rPr lang="tr-TR" sz="2400" b="0" i="0" u="none" strike="noStrike" baseline="0" dirty="0">
                <a:latin typeface="Times New Roman" panose="02020603050405020304" pitchFamily="18" charset="0"/>
              </a:rPr>
              <a:t>/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</a:rPr>
              <a:t>or</a:t>
            </a:r>
            <a:r>
              <a:rPr lang="tr-TR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</a:rPr>
              <a:t>reduced</a:t>
            </a:r>
            <a:r>
              <a:rPr lang="tr-TR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</a:rPr>
              <a:t>autolysis</a:t>
            </a:r>
            <a:r>
              <a:rPr lang="tr-TR" sz="24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tr-TR" sz="2800" i="0" u="none" strike="noStrike" baseline="0" dirty="0">
              <a:latin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</a:endParaRPr>
          </a:p>
          <a:p>
            <a:r>
              <a:rPr lang="en-US" sz="2400" i="0" u="none" strike="noStrike" baseline="0" dirty="0">
                <a:latin typeface="Arial" panose="020B0604020202020204" pitchFamily="34" charset="0"/>
              </a:rPr>
              <a:t>It </a:t>
            </a:r>
            <a:r>
              <a:rPr lang="tr-TR" sz="2400" i="0" u="none" strike="noStrike" baseline="0" dirty="0">
                <a:latin typeface="Arial" panose="020B0604020202020204" pitchFamily="34" charset="0"/>
              </a:rPr>
              <a:t>can be </a:t>
            </a:r>
            <a:r>
              <a:rPr lang="tr-TR" sz="2400" i="0" u="none" strike="noStrike" baseline="0" dirty="0" err="1">
                <a:latin typeface="Arial" panose="020B0604020202020204" pitchFamily="34" charset="0"/>
              </a:rPr>
              <a:t>seen</a:t>
            </a:r>
            <a:r>
              <a:rPr lang="en-US" sz="2400" i="0" u="none" strike="noStrike" baseline="0" dirty="0">
                <a:latin typeface="Arial" panose="020B0604020202020204" pitchFamily="34" charset="0"/>
              </a:rPr>
              <a:t> in fat</a:t>
            </a:r>
            <a:r>
              <a:rPr lang="tr-TR" sz="2400" i="0" u="none" strike="noStrike" baseline="0" dirty="0" err="1">
                <a:latin typeface="Arial" panose="020B0604020202020204" pitchFamily="34" charset="0"/>
              </a:rPr>
              <a:t>ty</a:t>
            </a:r>
            <a:r>
              <a:rPr lang="en-US" sz="2400" i="0" u="none" strike="noStrike" baseline="0" dirty="0">
                <a:latin typeface="Arial" panose="020B0604020202020204" pitchFamily="34" charset="0"/>
              </a:rPr>
              <a:t> animals or those who eat too much fatty food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.</a:t>
            </a:r>
            <a:endParaRPr lang="tr-TR" sz="2000" b="1" i="0" u="none" strike="noStrike" baseline="0" dirty="0">
              <a:latin typeface="Arial" panose="020B0604020202020204" pitchFamily="34" charset="0"/>
            </a:endParaRPr>
          </a:p>
          <a:p>
            <a:endParaRPr lang="tr-TR" b="1" i="0" u="none" strike="noStrike" baseline="0" dirty="0">
              <a:latin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770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6617CFA7-04A7-4A93-A371-76DF7161D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53" y="1246047"/>
            <a:ext cx="10204174" cy="4926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8C38432-9B51-4DCA-9CD3-972824E5D0F6}"/>
              </a:ext>
            </a:extLst>
          </p:cNvPr>
          <p:cNvSpPr txBox="1"/>
          <p:nvPr/>
        </p:nvSpPr>
        <p:spPr>
          <a:xfrm>
            <a:off x="1036153" y="819042"/>
            <a:ext cx="756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rgbClr val="C00000"/>
                </a:solidFill>
              </a:rPr>
              <a:t>Causes</a:t>
            </a:r>
            <a:r>
              <a:rPr lang="tr-TR" b="1" dirty="0">
                <a:solidFill>
                  <a:srgbClr val="C00000"/>
                </a:solidFill>
              </a:rPr>
              <a:t> of </a:t>
            </a:r>
            <a:r>
              <a:rPr lang="tr-TR" b="1" dirty="0" err="1">
                <a:solidFill>
                  <a:srgbClr val="C00000"/>
                </a:solidFill>
              </a:rPr>
              <a:t>Acute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Pancreatitis</a:t>
            </a:r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7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7AB5F13-56AD-4085-B3F8-7F11D5AA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2" y="516835"/>
            <a:ext cx="9307996" cy="705678"/>
          </a:xfrm>
        </p:spPr>
        <p:txBody>
          <a:bodyPr>
            <a:normAutofit/>
          </a:bodyPr>
          <a:lstStyle/>
          <a:p>
            <a:r>
              <a:rPr lang="tr-TR" sz="2000" b="1" i="0" u="none" strike="noStrike" baseline="0" dirty="0" err="1">
                <a:solidFill>
                  <a:srgbClr val="C00000"/>
                </a:solidFill>
                <a:latin typeface="Arial" panose="020B0604020202020204" pitchFamily="34" charset="0"/>
              </a:rPr>
              <a:t>Clinical</a:t>
            </a:r>
            <a:r>
              <a:rPr lang="tr-TR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tr-TR" sz="2000" b="1" i="0" u="none" strike="noStrike" baseline="0" dirty="0" err="1">
                <a:solidFill>
                  <a:srgbClr val="C00000"/>
                </a:solidFill>
                <a:latin typeface="Arial" panose="020B0604020202020204" pitchFamily="34" charset="0"/>
              </a:rPr>
              <a:t>Features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C7E7DB7F-8D71-4459-826B-A96D78CE691F}"/>
              </a:ext>
            </a:extLst>
          </p:cNvPr>
          <p:cNvSpPr txBox="1"/>
          <p:nvPr/>
        </p:nvSpPr>
        <p:spPr>
          <a:xfrm>
            <a:off x="410817" y="1348800"/>
            <a:ext cx="101163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Acute pancreatitis typically affects middle-aged dogs and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cats, although very young and very old individuals may also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be </a:t>
            </a:r>
            <a:r>
              <a:rPr lang="tr-TR" sz="2000" b="0" i="0" u="none" strike="noStrike" baseline="0" dirty="0" err="1">
                <a:latin typeface="Times New Roman" panose="02020603050405020304" pitchFamily="18" charset="0"/>
              </a:rPr>
              <a:t>affected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tr-TR" sz="2000" dirty="0">
              <a:latin typeface="Times New Roman" panose="02020603050405020304" pitchFamily="18" charset="0"/>
            </a:endParaRPr>
          </a:p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It is likely that the disease is multifactorial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with a genetic tendency and superimposed triggering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factors. For example, eating a high-fat meal may be a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trigger for a susceptible terrier. Some studies suggest a slight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increase in risk in female dogs, whereas others show no sex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predisposition. 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Obesity has been suggested as a predisposing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factor in dogs, but it is unclear whether this is a cause or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whether it is co-segregating with disease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.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(i.e., breeds at high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risk for acute pancreatitis may coincidentally also be breeds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with a high risk for obesity).</a:t>
            </a:r>
            <a:endParaRPr lang="tr-TR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tr-TR" dirty="0">
              <a:latin typeface="Times New Roman" panose="02020603050405020304" pitchFamily="18" charset="0"/>
            </a:endParaRPr>
          </a:p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Concurrent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endocrine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diseases such as hypothyroidism, hyperadrenocorticism, or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diabetes mellitus (DM) increase the risk of severe fatal pancreatitis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in dogs; therefore it is important to identify these in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the history. In cats the history may include features of concurrent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cholangiohepatitis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inflammatory bowel disease, or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hepatic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lipidosis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tr-TR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tr-TR" sz="2000" dirty="0">
              <a:latin typeface="Times New Roman" panose="02020603050405020304" pitchFamily="18" charset="0"/>
            </a:endParaRPr>
          </a:p>
          <a:p>
            <a:pPr algn="l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6549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112E445-3F8F-4D2E-A5A3-A1E08AA7FECA}"/>
              </a:ext>
            </a:extLst>
          </p:cNvPr>
          <p:cNvSpPr txBox="1"/>
          <p:nvPr/>
        </p:nvSpPr>
        <p:spPr>
          <a:xfrm>
            <a:off x="566530" y="1166190"/>
            <a:ext cx="11058939" cy="5480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endParaRPr lang="tr-TR" sz="1800" spc="-5" dirty="0">
              <a:latin typeface="Arial"/>
              <a:cs typeface="Arial"/>
            </a:endParaRPr>
          </a:p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lang="tr-TR" sz="2000" spc="-5" dirty="0" err="1">
                <a:latin typeface="Arial"/>
                <a:cs typeface="Arial"/>
              </a:rPr>
              <a:t>In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mild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cases</a:t>
            </a:r>
            <a:r>
              <a:rPr lang="tr-TR" sz="2000" spc="-5" dirty="0">
                <a:latin typeface="Arial"/>
                <a:cs typeface="Arial"/>
              </a:rPr>
              <a:t>, </a:t>
            </a:r>
            <a:r>
              <a:rPr lang="tr-TR" sz="2000" spc="-5" dirty="0" err="1">
                <a:latin typeface="Arial"/>
                <a:cs typeface="Arial"/>
              </a:rPr>
              <a:t>we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observe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lack</a:t>
            </a:r>
            <a:r>
              <a:rPr lang="tr-TR" sz="2000" spc="-5" dirty="0">
                <a:latin typeface="Arial"/>
                <a:cs typeface="Arial"/>
              </a:rPr>
              <a:t> of </a:t>
            </a:r>
            <a:r>
              <a:rPr lang="tr-TR" sz="2000" spc="-5" dirty="0" err="1">
                <a:latin typeface="Arial"/>
                <a:cs typeface="Arial"/>
              </a:rPr>
              <a:t>appetite</a:t>
            </a:r>
            <a:r>
              <a:rPr lang="tr-TR" sz="2000" spc="-5" dirty="0">
                <a:latin typeface="Arial"/>
                <a:cs typeface="Arial"/>
              </a:rPr>
              <a:t>, </a:t>
            </a:r>
            <a:r>
              <a:rPr lang="tr-TR" sz="2000" spc="-5" dirty="0" err="1">
                <a:latin typeface="Arial"/>
                <a:cs typeface="Arial"/>
              </a:rPr>
              <a:t>depression</a:t>
            </a:r>
            <a:r>
              <a:rPr lang="tr-TR" sz="2000" spc="-5" dirty="0">
                <a:latin typeface="Arial"/>
                <a:cs typeface="Arial"/>
              </a:rPr>
              <a:t>, </a:t>
            </a:r>
            <a:r>
              <a:rPr lang="tr-TR" sz="2000" spc="-5" dirty="0" err="1">
                <a:latin typeface="Arial"/>
                <a:cs typeface="Arial"/>
              </a:rPr>
              <a:t>and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abdominal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pain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whereas</a:t>
            </a:r>
            <a:r>
              <a:rPr lang="tr-TR" sz="2000" spc="-5" dirty="0">
                <a:latin typeface="Arial"/>
                <a:cs typeface="Arial"/>
              </a:rPr>
              <a:t> in severe </a:t>
            </a:r>
            <a:r>
              <a:rPr lang="tr-TR" sz="2000" spc="-5" dirty="0" err="1">
                <a:latin typeface="Arial"/>
                <a:cs typeface="Arial"/>
              </a:rPr>
              <a:t>conditions</a:t>
            </a:r>
            <a:r>
              <a:rPr lang="tr-TR" sz="2000" spc="-5" dirty="0">
                <a:latin typeface="Arial"/>
                <a:cs typeface="Arial"/>
              </a:rPr>
              <a:t>, </a:t>
            </a:r>
            <a:r>
              <a:rPr lang="tr-TR" sz="2000" spc="-5" dirty="0" err="1">
                <a:latin typeface="Arial"/>
                <a:cs typeface="Arial"/>
              </a:rPr>
              <a:t>acute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vomitting</a:t>
            </a:r>
            <a:r>
              <a:rPr lang="tr-TR" sz="2000" spc="-5" dirty="0">
                <a:latin typeface="Arial"/>
                <a:cs typeface="Arial"/>
              </a:rPr>
              <a:t>, </a:t>
            </a:r>
            <a:r>
              <a:rPr lang="tr-TR" sz="2000" spc="-5" dirty="0" err="1">
                <a:latin typeface="Arial"/>
                <a:cs typeface="Arial"/>
              </a:rPr>
              <a:t>hemorrhagic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diarrhea</a:t>
            </a:r>
            <a:r>
              <a:rPr lang="tr-TR" sz="2000" spc="-5" dirty="0">
                <a:latin typeface="Arial"/>
                <a:cs typeface="Arial"/>
              </a:rPr>
              <a:t>, </a:t>
            </a:r>
            <a:r>
              <a:rPr lang="tr-TR" sz="2000" spc="-5" dirty="0" err="1">
                <a:latin typeface="Arial"/>
                <a:cs typeface="Arial"/>
              </a:rPr>
              <a:t>shock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and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death</a:t>
            </a:r>
            <a:r>
              <a:rPr lang="tr-TR" sz="2000" spc="-5" dirty="0">
                <a:latin typeface="Arial"/>
                <a:cs typeface="Arial"/>
              </a:rPr>
              <a:t> can be </a:t>
            </a:r>
            <a:r>
              <a:rPr lang="tr-TR" sz="2000" spc="-5" dirty="0" err="1">
                <a:latin typeface="Arial"/>
                <a:cs typeface="Arial"/>
              </a:rPr>
              <a:t>observed</a:t>
            </a:r>
            <a:r>
              <a:rPr lang="tr-TR" sz="2000" spc="-5" dirty="0">
                <a:latin typeface="Arial"/>
                <a:cs typeface="Arial"/>
              </a:rPr>
              <a:t>.</a:t>
            </a:r>
          </a:p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endParaRPr lang="tr-TR" sz="2000" spc="-5" dirty="0">
              <a:latin typeface="Arial"/>
              <a:cs typeface="Arial"/>
            </a:endParaRPr>
          </a:p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lang="tr-TR" sz="2000" spc="-5" dirty="0" err="1">
                <a:latin typeface="Arial"/>
                <a:cs typeface="Arial"/>
              </a:rPr>
              <a:t>In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complete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blood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count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tests</a:t>
            </a:r>
            <a:r>
              <a:rPr lang="tr-TR" sz="2000" spc="-5" dirty="0">
                <a:latin typeface="Arial"/>
                <a:cs typeface="Arial"/>
              </a:rPr>
              <a:t>, </a:t>
            </a:r>
            <a:r>
              <a:rPr lang="tr-TR" sz="2000" spc="-5" dirty="0" err="1">
                <a:latin typeface="Arial"/>
                <a:cs typeface="Arial"/>
              </a:rPr>
              <a:t>dehydration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and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leukocytosis</a:t>
            </a:r>
            <a:r>
              <a:rPr lang="tr-TR" sz="2000" spc="-5" dirty="0">
                <a:latin typeface="Arial"/>
                <a:cs typeface="Arial"/>
              </a:rPr>
              <a:t>; </a:t>
            </a:r>
            <a:r>
              <a:rPr lang="tr-TR" sz="2000" spc="-5" dirty="0" err="1">
                <a:latin typeface="Arial"/>
                <a:cs typeface="Arial"/>
              </a:rPr>
              <a:t>if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there</a:t>
            </a:r>
            <a:r>
              <a:rPr lang="tr-TR" sz="2000" spc="-5" dirty="0">
                <a:latin typeface="Arial"/>
                <a:cs typeface="Arial"/>
              </a:rPr>
              <a:t> is </a:t>
            </a:r>
            <a:r>
              <a:rPr lang="tr-TR" sz="2000" spc="-5" dirty="0" err="1">
                <a:latin typeface="Arial"/>
                <a:cs typeface="Arial"/>
              </a:rPr>
              <a:t>diffuse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intravascular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coagulation</a:t>
            </a:r>
            <a:r>
              <a:rPr lang="tr-TR" sz="2000" spc="-5" dirty="0">
                <a:latin typeface="Arial"/>
                <a:cs typeface="Arial"/>
              </a:rPr>
              <a:t> (DIC), </a:t>
            </a:r>
            <a:r>
              <a:rPr lang="tr-TR" sz="2000" spc="-5" dirty="0" err="1">
                <a:latin typeface="Arial"/>
                <a:cs typeface="Arial"/>
              </a:rPr>
              <a:t>thrombocytopenia</a:t>
            </a:r>
            <a:r>
              <a:rPr lang="tr-TR" sz="2000" spc="-5" dirty="0">
                <a:latin typeface="Arial"/>
                <a:cs typeface="Arial"/>
              </a:rPr>
              <a:t> can be </a:t>
            </a:r>
            <a:r>
              <a:rPr lang="tr-TR" sz="2000" spc="-5" dirty="0" err="1">
                <a:latin typeface="Arial"/>
                <a:cs typeface="Arial"/>
              </a:rPr>
              <a:t>seen</a:t>
            </a:r>
            <a:r>
              <a:rPr lang="tr-TR" sz="2000" spc="-5" dirty="0">
                <a:latin typeface="Arial"/>
                <a:cs typeface="Arial"/>
              </a:rPr>
              <a:t>.</a:t>
            </a:r>
          </a:p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endParaRPr lang="tr-TR" sz="2000" spc="-5" dirty="0">
              <a:latin typeface="Arial"/>
              <a:cs typeface="Arial"/>
            </a:endParaRPr>
          </a:p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lang="tr-TR" sz="2000" spc="-5" dirty="0" err="1">
                <a:latin typeface="Arial"/>
                <a:cs typeface="Arial"/>
              </a:rPr>
              <a:t>Plasma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color</a:t>
            </a:r>
            <a:r>
              <a:rPr lang="tr-TR" sz="2000" spc="-5" dirty="0">
                <a:latin typeface="Arial"/>
                <a:cs typeface="Arial"/>
              </a:rPr>
              <a:t> can </a:t>
            </a:r>
            <a:r>
              <a:rPr lang="tr-TR" sz="2000" spc="-5" dirty="0" err="1">
                <a:latin typeface="Arial"/>
                <a:cs typeface="Arial"/>
              </a:rPr>
              <a:t>also</a:t>
            </a:r>
            <a:r>
              <a:rPr lang="tr-TR" sz="2000" spc="-5" dirty="0">
                <a:latin typeface="Arial"/>
                <a:cs typeface="Arial"/>
              </a:rPr>
              <a:t> be </a:t>
            </a:r>
            <a:r>
              <a:rPr lang="tr-TR" sz="2000" spc="-5" dirty="0" err="1">
                <a:latin typeface="Arial"/>
                <a:cs typeface="Arial"/>
              </a:rPr>
              <a:t>indicative</a:t>
            </a:r>
            <a:r>
              <a:rPr lang="tr-TR" sz="2000" spc="-5" dirty="0">
                <a:latin typeface="Arial"/>
                <a:cs typeface="Arial"/>
              </a:rPr>
              <a:t>; it is </a:t>
            </a:r>
            <a:r>
              <a:rPr lang="tr-TR" sz="2000" spc="-5" dirty="0" err="1">
                <a:latin typeface="Arial"/>
                <a:cs typeface="Arial"/>
              </a:rPr>
              <a:t>lipemic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and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sometimes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icteric</a:t>
            </a:r>
            <a:r>
              <a:rPr lang="tr-TR" sz="2000" spc="-5" dirty="0">
                <a:latin typeface="Arial"/>
                <a:cs typeface="Arial"/>
              </a:rPr>
              <a:t>.</a:t>
            </a:r>
          </a:p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endParaRPr lang="tr-TR" spc="-5" dirty="0">
              <a:latin typeface="Arial"/>
              <a:cs typeface="Arial"/>
            </a:endParaRPr>
          </a:p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endParaRPr lang="tr-TR" spc="-5" dirty="0">
              <a:latin typeface="Arial"/>
              <a:cs typeface="Arial"/>
            </a:endParaRPr>
          </a:p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endParaRPr lang="tr-TR" sz="1800" spc="-5" dirty="0">
              <a:latin typeface="Arial"/>
              <a:cs typeface="Arial"/>
            </a:endParaRPr>
          </a:p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endParaRPr lang="tr-TR" spc="-5" dirty="0">
              <a:latin typeface="Arial"/>
              <a:cs typeface="Arial"/>
            </a:endParaRPr>
          </a:p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endParaRPr lang="tr-TR" sz="1800" spc="-5" dirty="0">
              <a:latin typeface="Arial"/>
              <a:cs typeface="Arial"/>
            </a:endParaRPr>
          </a:p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endParaRPr lang="tr-TR" spc="-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587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E8CD710F-D724-4BBC-A51E-03AB3763BA7B}"/>
              </a:ext>
            </a:extLst>
          </p:cNvPr>
          <p:cNvSpPr txBox="1"/>
          <p:nvPr/>
        </p:nvSpPr>
        <p:spPr>
          <a:xfrm>
            <a:off x="834887" y="1590035"/>
            <a:ext cx="10522226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lang="tr-TR" sz="2000" spc="-5" dirty="0" err="1">
                <a:latin typeface="Arial"/>
                <a:cs typeface="Arial"/>
              </a:rPr>
              <a:t>Azotemia</a:t>
            </a:r>
            <a:r>
              <a:rPr lang="tr-TR" sz="2000" spc="-5" dirty="0">
                <a:latin typeface="Arial"/>
                <a:cs typeface="Arial"/>
              </a:rPr>
              <a:t>, </a:t>
            </a:r>
            <a:r>
              <a:rPr lang="tr-TR" sz="2000" spc="-5" dirty="0" err="1">
                <a:latin typeface="Arial"/>
                <a:cs typeface="Arial"/>
              </a:rPr>
              <a:t>which</a:t>
            </a:r>
            <a:r>
              <a:rPr lang="tr-TR" sz="2000" spc="-5" dirty="0">
                <a:latin typeface="Arial"/>
                <a:cs typeface="Arial"/>
              </a:rPr>
              <a:t> is 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Roboto"/>
              </a:rPr>
              <a:t>an elevation of blood urea nitrogen</a:t>
            </a:r>
            <a:r>
              <a:rPr lang="tr-TR" sz="2000" b="0" i="0" dirty="0">
                <a:solidFill>
                  <a:srgbClr val="222222"/>
                </a:solidFill>
                <a:effectLst/>
                <a:latin typeface="Roboto"/>
              </a:rPr>
              <a:t>, can be </a:t>
            </a:r>
            <a:r>
              <a:rPr lang="tr-TR" sz="2000" b="0" i="0" dirty="0" err="1">
                <a:solidFill>
                  <a:srgbClr val="222222"/>
                </a:solidFill>
                <a:effectLst/>
                <a:latin typeface="Roboto"/>
              </a:rPr>
              <a:t>seen</a:t>
            </a:r>
            <a:r>
              <a:rPr lang="tr-TR" sz="2000" b="0" i="0" dirty="0">
                <a:solidFill>
                  <a:srgbClr val="222222"/>
                </a:solidFill>
                <a:effectLst/>
                <a:latin typeface="Roboto"/>
              </a:rPr>
              <a:t> in </a:t>
            </a:r>
            <a:r>
              <a:rPr lang="tr-TR" sz="2000" b="0" i="0" dirty="0" err="1">
                <a:solidFill>
                  <a:srgbClr val="222222"/>
                </a:solidFill>
                <a:effectLst/>
                <a:latin typeface="Roboto"/>
              </a:rPr>
              <a:t>blood</a:t>
            </a:r>
            <a:r>
              <a:rPr lang="tr-TR" sz="2000" b="0" i="0" dirty="0">
                <a:solidFill>
                  <a:srgbClr val="222222"/>
                </a:solidFill>
                <a:effectLst/>
                <a:latin typeface="Roboto"/>
              </a:rPr>
              <a:t> serum </a:t>
            </a:r>
            <a:r>
              <a:rPr lang="tr-TR" sz="2000" b="0" i="0" dirty="0" err="1">
                <a:solidFill>
                  <a:srgbClr val="222222"/>
                </a:solidFill>
                <a:effectLst/>
                <a:latin typeface="Roboto"/>
              </a:rPr>
              <a:t>because</a:t>
            </a:r>
            <a:r>
              <a:rPr lang="tr-TR" sz="2000" b="0" i="0" dirty="0">
                <a:solidFill>
                  <a:srgbClr val="222222"/>
                </a:solidFill>
                <a:effectLst/>
                <a:latin typeface="Roboto"/>
              </a:rPr>
              <a:t> of </a:t>
            </a:r>
            <a:r>
              <a:rPr lang="tr-TR" sz="2000" b="0" i="0" dirty="0" err="1">
                <a:solidFill>
                  <a:srgbClr val="222222"/>
                </a:solidFill>
                <a:effectLst/>
                <a:latin typeface="Roboto"/>
              </a:rPr>
              <a:t>dehydration</a:t>
            </a:r>
            <a:r>
              <a:rPr lang="tr-TR" sz="2000" b="0" i="0" dirty="0">
                <a:solidFill>
                  <a:srgbClr val="222222"/>
                </a:solidFill>
                <a:effectLst/>
                <a:latin typeface="Roboto"/>
              </a:rPr>
              <a:t>.</a:t>
            </a:r>
          </a:p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endParaRPr lang="tr-TR" sz="2000" b="0" i="0" dirty="0">
              <a:solidFill>
                <a:srgbClr val="222222"/>
              </a:solidFill>
              <a:effectLst/>
              <a:latin typeface="Roboto"/>
            </a:endParaRPr>
          </a:p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lang="en-US" sz="2000" b="0" i="0" dirty="0">
                <a:solidFill>
                  <a:srgbClr val="222222"/>
                </a:solidFill>
                <a:effectLst/>
                <a:latin typeface="Roboto"/>
              </a:rPr>
              <a:t>ALP level rises 2-12 times, ALT level is normal, or may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Roboto"/>
              </a:rPr>
              <a:t>increas</a:t>
            </a:r>
            <a:r>
              <a:rPr lang="tr-TR" sz="2000" b="0" i="0" dirty="0">
                <a:solidFill>
                  <a:srgbClr val="222222"/>
                </a:solidFill>
                <a:effectLst/>
                <a:latin typeface="Roboto"/>
              </a:rPr>
              <a:t>e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Roboto"/>
              </a:rPr>
              <a:t> eight times.</a:t>
            </a:r>
            <a:endParaRPr lang="tr-TR" sz="2000" b="0" i="0" dirty="0">
              <a:solidFill>
                <a:srgbClr val="222222"/>
              </a:solidFill>
              <a:effectLst/>
              <a:latin typeface="Roboto"/>
            </a:endParaRPr>
          </a:p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endParaRPr lang="tr-TR" sz="2000" spc="-5" dirty="0">
              <a:latin typeface="Arial"/>
              <a:cs typeface="Arial"/>
            </a:endParaRPr>
          </a:p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lang="tr-TR" sz="2000" spc="-5" dirty="0" err="1">
                <a:latin typeface="Arial"/>
                <a:cs typeface="Arial"/>
              </a:rPr>
              <a:t>Mild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versions</a:t>
            </a:r>
            <a:r>
              <a:rPr lang="tr-TR" sz="2000" spc="-5" dirty="0">
                <a:latin typeface="Arial"/>
                <a:cs typeface="Arial"/>
              </a:rPr>
              <a:t> of </a:t>
            </a:r>
            <a:r>
              <a:rPr lang="tr-TR" sz="2000" spc="-5" dirty="0" err="1">
                <a:latin typeface="Arial"/>
                <a:cs typeface="Arial"/>
              </a:rPr>
              <a:t>hyperglisemia</a:t>
            </a:r>
            <a:r>
              <a:rPr lang="tr-TR" sz="2000" spc="-5" dirty="0">
                <a:latin typeface="Arial"/>
                <a:cs typeface="Arial"/>
              </a:rPr>
              <a:t>, </a:t>
            </a:r>
            <a:r>
              <a:rPr lang="tr-TR" sz="2000" spc="-5" dirty="0" err="1">
                <a:latin typeface="Arial"/>
                <a:cs typeface="Arial"/>
              </a:rPr>
              <a:t>hypoalbuminemia</a:t>
            </a:r>
            <a:r>
              <a:rPr lang="tr-TR" sz="2000" spc="-5" dirty="0">
                <a:latin typeface="Arial"/>
                <a:cs typeface="Arial"/>
              </a:rPr>
              <a:t>, </a:t>
            </a:r>
            <a:r>
              <a:rPr lang="tr-TR" sz="2000" spc="-5" dirty="0" err="1">
                <a:latin typeface="Arial"/>
                <a:cs typeface="Arial"/>
              </a:rPr>
              <a:t>hypocalcemia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and</a:t>
            </a:r>
            <a:r>
              <a:rPr lang="tr-TR" sz="2000" spc="-5" dirty="0">
                <a:latin typeface="Arial"/>
                <a:cs typeface="Arial"/>
              </a:rPr>
              <a:t>  </a:t>
            </a:r>
            <a:r>
              <a:rPr lang="tr-TR" sz="2000" spc="-5" dirty="0" err="1">
                <a:latin typeface="Arial"/>
                <a:cs typeface="Arial"/>
              </a:rPr>
              <a:t>hyperbilirubinemia</a:t>
            </a:r>
            <a:r>
              <a:rPr lang="tr-TR" sz="2000" spc="-5" dirty="0">
                <a:latin typeface="Arial"/>
                <a:cs typeface="Arial"/>
              </a:rPr>
              <a:t> can be </a:t>
            </a:r>
            <a:r>
              <a:rPr lang="tr-TR" sz="2000" spc="-5" dirty="0" err="1">
                <a:latin typeface="Arial"/>
                <a:cs typeface="Arial"/>
              </a:rPr>
              <a:t>observed</a:t>
            </a:r>
            <a:r>
              <a:rPr lang="tr-TR" sz="2000" spc="-5" dirty="0">
                <a:latin typeface="Arial"/>
                <a:cs typeface="Arial"/>
              </a:rPr>
              <a:t>.</a:t>
            </a:r>
          </a:p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endParaRPr lang="tr-TR" sz="2000" spc="-5" dirty="0">
              <a:latin typeface="Arial"/>
              <a:cs typeface="Arial"/>
            </a:endParaRPr>
          </a:p>
          <a:p>
            <a:pPr marL="355600" marR="419734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lang="tr-TR" sz="2000" spc="-5" dirty="0" err="1">
                <a:latin typeface="Arial"/>
                <a:cs typeface="Arial"/>
              </a:rPr>
              <a:t>Amilase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level</a:t>
            </a:r>
            <a:r>
              <a:rPr lang="tr-TR" sz="2000" spc="-5" dirty="0">
                <a:latin typeface="Arial"/>
                <a:cs typeface="Arial"/>
              </a:rPr>
              <a:t>, </a:t>
            </a:r>
            <a:r>
              <a:rPr lang="tr-TR" sz="2000" spc="-5" dirty="0" err="1">
                <a:latin typeface="Arial"/>
                <a:cs typeface="Arial"/>
              </a:rPr>
              <a:t>which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increase</a:t>
            </a:r>
            <a:r>
              <a:rPr lang="tr-TR" sz="2000" spc="-5" dirty="0">
                <a:latin typeface="Arial"/>
                <a:cs typeface="Arial"/>
              </a:rPr>
              <a:t> in </a:t>
            </a:r>
            <a:r>
              <a:rPr lang="tr-TR" sz="2000" spc="-5" dirty="0" err="1">
                <a:latin typeface="Arial"/>
                <a:cs typeface="Arial"/>
              </a:rPr>
              <a:t>the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beginnig</a:t>
            </a:r>
            <a:r>
              <a:rPr lang="tr-TR" sz="2000" spc="-5" dirty="0">
                <a:latin typeface="Arial"/>
                <a:cs typeface="Arial"/>
              </a:rPr>
              <a:t>, </a:t>
            </a:r>
            <a:r>
              <a:rPr lang="tr-TR" sz="2000" spc="-5" dirty="0" err="1">
                <a:latin typeface="Arial"/>
                <a:cs typeface="Arial"/>
              </a:rPr>
              <a:t>decrease</a:t>
            </a:r>
            <a:r>
              <a:rPr lang="tr-TR" sz="2000" spc="-5" dirty="0">
                <a:latin typeface="Arial"/>
                <a:cs typeface="Arial"/>
              </a:rPr>
              <a:t> </a:t>
            </a:r>
            <a:r>
              <a:rPr lang="tr-TR" sz="2000" spc="-5" dirty="0" err="1">
                <a:latin typeface="Arial"/>
                <a:cs typeface="Arial"/>
              </a:rPr>
              <a:t>gradually</a:t>
            </a:r>
            <a:r>
              <a:rPr lang="tr-TR" sz="2000" spc="-5" dirty="0">
                <a:latin typeface="Arial"/>
                <a:cs typeface="Arial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756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6AA4140-0305-446D-A5FD-A1884BD4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5" y="728869"/>
            <a:ext cx="9294743" cy="374374"/>
          </a:xfrm>
        </p:spPr>
        <p:txBody>
          <a:bodyPr>
            <a:normAutofit/>
          </a:bodyPr>
          <a:lstStyle/>
          <a:p>
            <a:r>
              <a:rPr lang="tr-TR" sz="2000" b="1" i="0" u="none" strike="noStrike" baseline="0" dirty="0" err="1">
                <a:solidFill>
                  <a:srgbClr val="A7322E"/>
                </a:solidFill>
                <a:latin typeface="Arial" panose="020B0604020202020204" pitchFamily="34" charset="0"/>
              </a:rPr>
              <a:t>Diagnosis</a:t>
            </a:r>
            <a:endParaRPr lang="tr-TR" sz="40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D491ED9C-0D32-4059-B28F-1BE2C4CEC54F}"/>
              </a:ext>
            </a:extLst>
          </p:cNvPr>
          <p:cNvSpPr txBox="1"/>
          <p:nvPr/>
        </p:nvSpPr>
        <p:spPr>
          <a:xfrm>
            <a:off x="755375" y="1767006"/>
            <a:ext cx="42141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0" u="none" strike="noStrike" baseline="0" dirty="0" err="1">
                <a:solidFill>
                  <a:srgbClr val="2C417F"/>
                </a:solidFill>
                <a:latin typeface="Arial" panose="020B0604020202020204" pitchFamily="34" charset="0"/>
              </a:rPr>
              <a:t>Routine</a:t>
            </a:r>
            <a:r>
              <a:rPr lang="tr-TR" sz="1600" b="1" i="0" u="none" strike="noStrike" baseline="0" dirty="0">
                <a:solidFill>
                  <a:srgbClr val="2C417F"/>
                </a:solidFill>
                <a:latin typeface="Arial" panose="020B0604020202020204" pitchFamily="34" charset="0"/>
              </a:rPr>
              <a:t> </a:t>
            </a:r>
            <a:r>
              <a:rPr lang="tr-TR" sz="1600" b="1" i="0" u="none" strike="noStrike" baseline="0" dirty="0" err="1">
                <a:solidFill>
                  <a:srgbClr val="2C417F"/>
                </a:solidFill>
                <a:latin typeface="Arial" panose="020B0604020202020204" pitchFamily="34" charset="0"/>
              </a:rPr>
              <a:t>Clinical</a:t>
            </a:r>
            <a:r>
              <a:rPr lang="tr-TR" sz="1600" b="1" i="0" u="none" strike="noStrike" baseline="0" dirty="0">
                <a:solidFill>
                  <a:srgbClr val="2C417F"/>
                </a:solidFill>
                <a:latin typeface="Arial" panose="020B0604020202020204" pitchFamily="34" charset="0"/>
              </a:rPr>
              <a:t> </a:t>
            </a:r>
            <a:r>
              <a:rPr lang="tr-TR" sz="1600" b="1" i="0" u="none" strike="noStrike" baseline="0" dirty="0" err="1">
                <a:solidFill>
                  <a:srgbClr val="2C417F"/>
                </a:solidFill>
                <a:latin typeface="Arial" panose="020B0604020202020204" pitchFamily="34" charset="0"/>
              </a:rPr>
              <a:t>Pathology</a:t>
            </a:r>
            <a:endParaRPr lang="tr-TR" sz="1600" b="1" i="0" u="none" strike="noStrike" baseline="0" dirty="0">
              <a:solidFill>
                <a:srgbClr val="2C417F"/>
              </a:solidFill>
              <a:latin typeface="Arial" panose="020B0604020202020204" pitchFamily="34" charset="0"/>
            </a:endParaRPr>
          </a:p>
          <a:p>
            <a:endParaRPr lang="tr-TR" sz="1600" b="1" dirty="0">
              <a:solidFill>
                <a:srgbClr val="2C417F"/>
              </a:solidFill>
              <a:latin typeface="Arial" panose="020B0604020202020204" pitchFamily="34" charset="0"/>
            </a:endParaRPr>
          </a:p>
          <a:p>
            <a:pPr algn="l"/>
            <a:r>
              <a:rPr lang="tr-TR" dirty="0">
                <a:latin typeface="Times New Roman" panose="02020603050405020304" pitchFamily="18" charset="0"/>
              </a:rPr>
              <a:t>	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Routine laboratory analysis (i.e., complete blood count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[CBC], serum biochemical profile, and urinalysis) typically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does not help in arriving at a specific diagnosis, but it is very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important to perform these in all but the mildest cases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because they give important prognostic information and aid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in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effective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 err="1">
                <a:latin typeface="Times New Roman" panose="02020603050405020304" pitchFamily="18" charset="0"/>
              </a:rPr>
              <a:t>treatment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algn="l"/>
            <a:endParaRPr lang="tr-TR" sz="1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960DE363-1077-4CE6-8273-4A6B5235F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981" y="916056"/>
            <a:ext cx="4638261" cy="40287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75B75229-072E-4259-9038-942E9DB698EA}"/>
              </a:ext>
            </a:extLst>
          </p:cNvPr>
          <p:cNvSpPr txBox="1"/>
          <p:nvPr/>
        </p:nvSpPr>
        <p:spPr>
          <a:xfrm>
            <a:off x="5645426" y="5051913"/>
            <a:ext cx="5605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u="none" strike="noStrike" baseline="0" dirty="0">
                <a:latin typeface="Calibri" panose="020F0502020204030204" pitchFamily="34" charset="0"/>
              </a:rPr>
              <a:t>Dog exhibiting evidence of cranial abdominal pain by</a:t>
            </a:r>
          </a:p>
          <a:p>
            <a:pPr algn="l"/>
            <a:r>
              <a:rPr lang="en-US" sz="1600" b="1" i="0" u="none" strike="noStrike" baseline="0" dirty="0">
                <a:latin typeface="Calibri" panose="020F0502020204030204" pitchFamily="34" charset="0"/>
              </a:rPr>
              <a:t>assuming the "position of relief." (Courtesy Dr. William E.</a:t>
            </a:r>
          </a:p>
          <a:p>
            <a:pPr algn="l"/>
            <a:r>
              <a:rPr lang="en-US" sz="1600" b="1" i="0" u="none" strike="noStrike" baseline="0" dirty="0">
                <a:latin typeface="Calibri" panose="020F0502020204030204" pitchFamily="34" charset="0"/>
              </a:rPr>
              <a:t>Hornbuckle, Cornell University, College of Veterinary</a:t>
            </a:r>
          </a:p>
          <a:p>
            <a:pPr algn="l"/>
            <a:r>
              <a:rPr lang="tr-TR" sz="1600" b="1" i="0" u="none" strike="noStrike" baseline="0" dirty="0" err="1">
                <a:latin typeface="Calibri" panose="020F0502020204030204" pitchFamily="34" charset="0"/>
              </a:rPr>
              <a:t>Medicine</a:t>
            </a:r>
            <a:r>
              <a:rPr lang="tr-TR" sz="1600" b="1" i="0" u="none" strike="noStrike" baseline="0" dirty="0">
                <a:latin typeface="Calibri" panose="020F0502020204030204" pitchFamily="34" charset="0"/>
              </a:rPr>
              <a:t>.)</a:t>
            </a:r>
            <a:endParaRPr lang="tr-TR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6661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6E2"/>
      </a:lt2>
      <a:accent1>
        <a:srgbClr val="7CA2E1"/>
      </a:accent1>
      <a:accent2>
        <a:srgbClr val="46B0CB"/>
      </a:accent2>
      <a:accent3>
        <a:srgbClr val="59B29F"/>
      </a:accent3>
      <a:accent4>
        <a:srgbClr val="4FB675"/>
      </a:accent4>
      <a:accent5>
        <a:srgbClr val="55B850"/>
      </a:accent5>
      <a:accent6>
        <a:srgbClr val="7AB04C"/>
      </a:accent6>
      <a:hlink>
        <a:srgbClr val="967F5B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472</Words>
  <Application>Microsoft Office PowerPoint</Application>
  <PresentationFormat>Geniş ekran</PresentationFormat>
  <Paragraphs>187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Gill Sans MT</vt:lpstr>
      <vt:lpstr>Goudy Old Style</vt:lpstr>
      <vt:lpstr>Roboto</vt:lpstr>
      <vt:lpstr>Times New Roman</vt:lpstr>
      <vt:lpstr>ClassicFrameVTI</vt:lpstr>
      <vt:lpstr>The exocrıne Pancreas</vt:lpstr>
      <vt:lpstr>GENERAL CONSIDERATIONS</vt:lpstr>
      <vt:lpstr>PANCREATITIS</vt:lpstr>
      <vt:lpstr>ACUTE PANCREATITIS</vt:lpstr>
      <vt:lpstr>PowerPoint Sunusu</vt:lpstr>
      <vt:lpstr>Clinical Features</vt:lpstr>
      <vt:lpstr>PowerPoint Sunusu</vt:lpstr>
      <vt:lpstr>PowerPoint Sunusu</vt:lpstr>
      <vt:lpstr>Diagnosis</vt:lpstr>
      <vt:lpstr>PowerPoint Sunusu</vt:lpstr>
      <vt:lpstr>More Specific Pancreatic Enzyme Assays</vt:lpstr>
      <vt:lpstr>Diagnostic Imaging</vt:lpstr>
      <vt:lpstr>Treatment</vt:lpstr>
      <vt:lpstr>Nutrition</vt:lpstr>
      <vt:lpstr>Antiemetics</vt:lpstr>
      <vt:lpstr>CHRONIC PANCREATITIS</vt:lpstr>
      <vt:lpstr>Clinical Features</vt:lpstr>
      <vt:lpstr>Diagnosis</vt:lpstr>
      <vt:lpstr>Treatment</vt:lpstr>
      <vt:lpstr>EXOCRINE PANCREATIC INSUFFICIENCY</vt:lpstr>
      <vt:lpstr>PowerPoint Sunusu</vt:lpstr>
      <vt:lpstr>PowerPoint Sunusu</vt:lpstr>
      <vt:lpstr>Clinical Features</vt:lpstr>
      <vt:lpstr>Diagnosis</vt:lpstr>
      <vt:lpstr>Treatment</vt:lpstr>
      <vt:lpstr>PANCREATIC ABSCESSES, CYSTS, AND PSEUDOCYSTS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exocrıne Pancreas</dc:title>
  <dc:creator>ERHAN ERTUC</dc:creator>
  <cp:lastModifiedBy>Bilinmiyor</cp:lastModifiedBy>
  <cp:revision>26</cp:revision>
  <dcterms:created xsi:type="dcterms:W3CDTF">2020-10-13T12:45:14Z</dcterms:created>
  <dcterms:modified xsi:type="dcterms:W3CDTF">2020-10-29T09:46:06Z</dcterms:modified>
</cp:coreProperties>
</file>