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81" r:id="rId3"/>
    <p:sldMasterId id="2147483669" r:id="rId4"/>
    <p:sldMasterId id="2147483684" r:id="rId5"/>
    <p:sldMasterId id="2147483686" r:id="rId6"/>
  </p:sldMasterIdLst>
  <p:notesMasterIdLst>
    <p:notesMasterId r:id="rId52"/>
  </p:notesMasterIdLst>
  <p:sldIdLst>
    <p:sldId id="256"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72"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DF3DE-45C0-447F-BFB2-22AD1524876B}" v="15" dt="2020-10-24T10:24:23.904"/>
    <p1510:client id="{FD120F17-39B3-40BA-9279-937157577CFC}" v="92" dt="2020-10-24T09:33:27.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131" Type="http://schemas.microsoft.com/office/2015/10/relationships/revisionInfo" Target="revisionInfo.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1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h Örmeci" userId="6b20c2cec841dbb8" providerId="LiveId" clId="{FD120F17-39B3-40BA-9279-937157577CFC}"/>
    <pc:docChg chg="undo redo custSel addSld delSld modSld sldOrd">
      <pc:chgData name="Melih Örmeci" userId="6b20c2cec841dbb8" providerId="LiveId" clId="{FD120F17-39B3-40BA-9279-937157577CFC}" dt="2020-10-24T09:34:30.478" v="371" actId="1076"/>
      <pc:docMkLst>
        <pc:docMk/>
      </pc:docMkLst>
      <pc:sldChg chg="add del setBg">
        <pc:chgData name="Melih Örmeci" userId="6b20c2cec841dbb8" providerId="LiveId" clId="{FD120F17-39B3-40BA-9279-937157577CFC}" dt="2020-10-24T08:56:29.343" v="17"/>
        <pc:sldMkLst>
          <pc:docMk/>
          <pc:sldMk cId="1227355251" sldId="256"/>
        </pc:sldMkLst>
      </pc:sldChg>
      <pc:sldChg chg="add del">
        <pc:chgData name="Melih Örmeci" userId="6b20c2cec841dbb8" providerId="LiveId" clId="{FD120F17-39B3-40BA-9279-937157577CFC}" dt="2020-10-24T08:56:36.352" v="19"/>
        <pc:sldMkLst>
          <pc:docMk/>
          <pc:sldMk cId="1905147222" sldId="256"/>
        </pc:sldMkLst>
      </pc:sldChg>
      <pc:sldChg chg="modSp">
        <pc:chgData name="Melih Örmeci" userId="6b20c2cec841dbb8" providerId="LiveId" clId="{FD120F17-39B3-40BA-9279-937157577CFC}" dt="2020-10-24T08:56:59.080" v="35" actId="20577"/>
        <pc:sldMkLst>
          <pc:docMk/>
          <pc:sldMk cId="1992855074" sldId="256"/>
        </pc:sldMkLst>
        <pc:spChg chg="mod">
          <ac:chgData name="Melih Örmeci" userId="6b20c2cec841dbb8" providerId="LiveId" clId="{FD120F17-39B3-40BA-9279-937157577CFC}" dt="2020-10-24T08:56:59.080" v="35" actId="20577"/>
          <ac:spMkLst>
            <pc:docMk/>
            <pc:sldMk cId="1992855074" sldId="256"/>
            <ac:spMk id="2" creationId="{0CA523EC-B301-445A-B52D-8C0D09882C2F}"/>
          </ac:spMkLst>
        </pc:spChg>
      </pc:sldChg>
      <pc:sldChg chg="modSp add">
        <pc:chgData name="Melih Örmeci" userId="6b20c2cec841dbb8" providerId="LiveId" clId="{FD120F17-39B3-40BA-9279-937157577CFC}" dt="2020-10-24T09:11:27.011" v="70" actId="5793"/>
        <pc:sldMkLst>
          <pc:docMk/>
          <pc:sldMk cId="1821123317" sldId="257"/>
        </pc:sldMkLst>
        <pc:spChg chg="mod">
          <ac:chgData name="Melih Örmeci" userId="6b20c2cec841dbb8" providerId="LiveId" clId="{FD120F17-39B3-40BA-9279-937157577CFC}" dt="2020-10-24T08:59:34.141" v="59" actId="1076"/>
          <ac:spMkLst>
            <pc:docMk/>
            <pc:sldMk cId="1821123317" sldId="257"/>
            <ac:spMk id="2" creationId="{F5907E9F-F7EE-4D9C-BB33-F9997B3846F1}"/>
          </ac:spMkLst>
        </pc:spChg>
        <pc:spChg chg="mod">
          <ac:chgData name="Melih Örmeci" userId="6b20c2cec841dbb8" providerId="LiveId" clId="{FD120F17-39B3-40BA-9279-937157577CFC}" dt="2020-10-24T09:11:27.011" v="70" actId="5793"/>
          <ac:spMkLst>
            <pc:docMk/>
            <pc:sldMk cId="1821123317" sldId="257"/>
            <ac:spMk id="3" creationId="{392CF347-4A59-4D91-9C71-716C68647108}"/>
          </ac:spMkLst>
        </pc:spChg>
      </pc:sldChg>
      <pc:sldChg chg="addSp modSp add">
        <pc:chgData name="Melih Örmeci" userId="6b20c2cec841dbb8" providerId="LiveId" clId="{FD120F17-39B3-40BA-9279-937157577CFC}" dt="2020-10-24T09:13:23.887" v="94" actId="255"/>
        <pc:sldMkLst>
          <pc:docMk/>
          <pc:sldMk cId="16665777" sldId="258"/>
        </pc:sldMkLst>
        <pc:spChg chg="mod">
          <ac:chgData name="Melih Örmeci" userId="6b20c2cec841dbb8" providerId="LiveId" clId="{FD120F17-39B3-40BA-9279-937157577CFC}" dt="2020-10-24T09:12:23.158" v="79" actId="1076"/>
          <ac:spMkLst>
            <pc:docMk/>
            <pc:sldMk cId="16665777" sldId="258"/>
            <ac:spMk id="2" creationId="{356D3673-50D6-4106-B228-12BB6A3FA20F}"/>
          </ac:spMkLst>
        </pc:spChg>
        <pc:spChg chg="mod">
          <ac:chgData name="Melih Örmeci" userId="6b20c2cec841dbb8" providerId="LiveId" clId="{FD120F17-39B3-40BA-9279-937157577CFC}" dt="2020-10-24T09:12:26.300" v="80" actId="1076"/>
          <ac:spMkLst>
            <pc:docMk/>
            <pc:sldMk cId="16665777" sldId="258"/>
            <ac:spMk id="3" creationId="{D2175AFF-9CFF-4C19-8F7E-EF933862A25F}"/>
          </ac:spMkLst>
        </pc:spChg>
        <pc:spChg chg="add mod">
          <ac:chgData name="Melih Örmeci" userId="6b20c2cec841dbb8" providerId="LiveId" clId="{FD120F17-39B3-40BA-9279-937157577CFC}" dt="2020-10-24T09:13:23.887" v="94" actId="255"/>
          <ac:spMkLst>
            <pc:docMk/>
            <pc:sldMk cId="16665777" sldId="258"/>
            <ac:spMk id="5" creationId="{93FB3990-D8EC-4319-BEDF-ABA9BF5AD46C}"/>
          </ac:spMkLst>
        </pc:spChg>
        <pc:picChg chg="add mod">
          <ac:chgData name="Melih Örmeci" userId="6b20c2cec841dbb8" providerId="LiveId" clId="{FD120F17-39B3-40BA-9279-937157577CFC}" dt="2020-10-24T09:12:49.443" v="88" actId="1076"/>
          <ac:picMkLst>
            <pc:docMk/>
            <pc:sldMk cId="16665777" sldId="258"/>
            <ac:picMk id="4" creationId="{80B62637-F528-4886-88C2-A1577CD76DE9}"/>
          </ac:picMkLst>
        </pc:picChg>
      </pc:sldChg>
      <pc:sldChg chg="addSp modSp add">
        <pc:chgData name="Melih Örmeci" userId="6b20c2cec841dbb8" providerId="LiveId" clId="{FD120F17-39B3-40BA-9279-937157577CFC}" dt="2020-10-24T09:18:07.559" v="181" actId="1076"/>
        <pc:sldMkLst>
          <pc:docMk/>
          <pc:sldMk cId="2781656230" sldId="259"/>
        </pc:sldMkLst>
        <pc:spChg chg="mod">
          <ac:chgData name="Melih Örmeci" userId="6b20c2cec841dbb8" providerId="LiveId" clId="{FD120F17-39B3-40BA-9279-937157577CFC}" dt="2020-10-24T09:18:07.559" v="181" actId="1076"/>
          <ac:spMkLst>
            <pc:docMk/>
            <pc:sldMk cId="2781656230" sldId="259"/>
            <ac:spMk id="2" creationId="{97BEBA4D-AE26-40D1-BC91-4D22C12C5B4B}"/>
          </ac:spMkLst>
        </pc:spChg>
        <pc:spChg chg="mod">
          <ac:chgData name="Melih Örmeci" userId="6b20c2cec841dbb8" providerId="LiveId" clId="{FD120F17-39B3-40BA-9279-937157577CFC}" dt="2020-10-24T09:17:58.958" v="178"/>
          <ac:spMkLst>
            <pc:docMk/>
            <pc:sldMk cId="2781656230" sldId="259"/>
            <ac:spMk id="3" creationId="{7BFE28B8-0D64-4235-A5C6-0CFA679F4D24}"/>
          </ac:spMkLst>
        </pc:spChg>
        <pc:spChg chg="add mod">
          <ac:chgData name="Melih Örmeci" userId="6b20c2cec841dbb8" providerId="LiveId" clId="{FD120F17-39B3-40BA-9279-937157577CFC}" dt="2020-10-24T09:17:24.472" v="168" actId="1076"/>
          <ac:spMkLst>
            <pc:docMk/>
            <pc:sldMk cId="2781656230" sldId="259"/>
            <ac:spMk id="4" creationId="{29A19786-BD3C-47E7-BB44-60D85675F457}"/>
          </ac:spMkLst>
        </pc:spChg>
        <pc:spChg chg="add mod">
          <ac:chgData name="Melih Örmeci" userId="6b20c2cec841dbb8" providerId="LiveId" clId="{FD120F17-39B3-40BA-9279-937157577CFC}" dt="2020-10-24T09:17:34.075" v="171" actId="14100"/>
          <ac:spMkLst>
            <pc:docMk/>
            <pc:sldMk cId="2781656230" sldId="259"/>
            <ac:spMk id="5" creationId="{CB009576-4FEC-4E78-8ACB-97D24CD76C75}"/>
          </ac:spMkLst>
        </pc:spChg>
      </pc:sldChg>
      <pc:sldChg chg="modSp add">
        <pc:chgData name="Melih Örmeci" userId="6b20c2cec841dbb8" providerId="LiveId" clId="{FD120F17-39B3-40BA-9279-937157577CFC}" dt="2020-10-24T09:22:51.584" v="226" actId="20577"/>
        <pc:sldMkLst>
          <pc:docMk/>
          <pc:sldMk cId="3556992756" sldId="260"/>
        </pc:sldMkLst>
        <pc:spChg chg="mod">
          <ac:chgData name="Melih Örmeci" userId="6b20c2cec841dbb8" providerId="LiveId" clId="{FD120F17-39B3-40BA-9279-937157577CFC}" dt="2020-10-24T09:22:41.696" v="224" actId="1076"/>
          <ac:spMkLst>
            <pc:docMk/>
            <pc:sldMk cId="3556992756" sldId="260"/>
            <ac:spMk id="2" creationId="{5C90CE13-65BD-47F1-99F5-7CD97D54CA1D}"/>
          </ac:spMkLst>
        </pc:spChg>
        <pc:spChg chg="mod">
          <ac:chgData name="Melih Örmeci" userId="6b20c2cec841dbb8" providerId="LiveId" clId="{FD120F17-39B3-40BA-9279-937157577CFC}" dt="2020-10-24T09:22:51.584" v="226" actId="20577"/>
          <ac:spMkLst>
            <pc:docMk/>
            <pc:sldMk cId="3556992756" sldId="260"/>
            <ac:spMk id="3" creationId="{0503FB5E-4B1C-4674-939E-4217BA682DAA}"/>
          </ac:spMkLst>
        </pc:spChg>
      </pc:sldChg>
      <pc:sldChg chg="modSp add">
        <pc:chgData name="Melih Örmeci" userId="6b20c2cec841dbb8" providerId="LiveId" clId="{FD120F17-39B3-40BA-9279-937157577CFC}" dt="2020-10-24T09:28:14.279" v="300" actId="255"/>
        <pc:sldMkLst>
          <pc:docMk/>
          <pc:sldMk cId="3188413620" sldId="261"/>
        </pc:sldMkLst>
        <pc:spChg chg="mod">
          <ac:chgData name="Melih Örmeci" userId="6b20c2cec841dbb8" providerId="LiveId" clId="{FD120F17-39B3-40BA-9279-937157577CFC}" dt="2020-10-24T09:24:27.452" v="260" actId="1076"/>
          <ac:spMkLst>
            <pc:docMk/>
            <pc:sldMk cId="3188413620" sldId="261"/>
            <ac:spMk id="2" creationId="{A2F847E2-5ED5-40DB-862F-3624B3ECCF29}"/>
          </ac:spMkLst>
        </pc:spChg>
        <pc:spChg chg="mod">
          <ac:chgData name="Melih Örmeci" userId="6b20c2cec841dbb8" providerId="LiveId" clId="{FD120F17-39B3-40BA-9279-937157577CFC}" dt="2020-10-24T09:28:14.279" v="300" actId="255"/>
          <ac:spMkLst>
            <pc:docMk/>
            <pc:sldMk cId="3188413620" sldId="261"/>
            <ac:spMk id="3" creationId="{685978EB-B1F4-480E-98EC-DB3E455D892F}"/>
          </ac:spMkLst>
        </pc:spChg>
      </pc:sldChg>
      <pc:sldChg chg="modSp add">
        <pc:chgData name="Melih Örmeci" userId="6b20c2cec841dbb8" providerId="LiveId" clId="{FD120F17-39B3-40BA-9279-937157577CFC}" dt="2020-10-24T09:22:11.117" v="217" actId="5793"/>
        <pc:sldMkLst>
          <pc:docMk/>
          <pc:sldMk cId="657143915" sldId="262"/>
        </pc:sldMkLst>
        <pc:spChg chg="mod">
          <ac:chgData name="Melih Örmeci" userId="6b20c2cec841dbb8" providerId="LiveId" clId="{FD120F17-39B3-40BA-9279-937157577CFC}" dt="2020-10-24T09:21:16.364" v="211" actId="1076"/>
          <ac:spMkLst>
            <pc:docMk/>
            <pc:sldMk cId="657143915" sldId="262"/>
            <ac:spMk id="2" creationId="{6FFA5184-35E4-4F06-953E-544736032C60}"/>
          </ac:spMkLst>
        </pc:spChg>
        <pc:spChg chg="mod">
          <ac:chgData name="Melih Örmeci" userId="6b20c2cec841dbb8" providerId="LiveId" clId="{FD120F17-39B3-40BA-9279-937157577CFC}" dt="2020-10-24T09:22:11.117" v="217" actId="5793"/>
          <ac:spMkLst>
            <pc:docMk/>
            <pc:sldMk cId="657143915" sldId="262"/>
            <ac:spMk id="3" creationId="{6A0179AF-41B4-48C9-9F54-EC5F770B77F1}"/>
          </ac:spMkLst>
        </pc:spChg>
      </pc:sldChg>
      <pc:sldChg chg="modSp add">
        <pc:chgData name="Melih Örmeci" userId="6b20c2cec841dbb8" providerId="LiveId" clId="{FD120F17-39B3-40BA-9279-937157577CFC}" dt="2020-10-24T09:20:53.070" v="205" actId="27636"/>
        <pc:sldMkLst>
          <pc:docMk/>
          <pc:sldMk cId="1334473822" sldId="263"/>
        </pc:sldMkLst>
        <pc:spChg chg="mod">
          <ac:chgData name="Melih Örmeci" userId="6b20c2cec841dbb8" providerId="LiveId" clId="{FD120F17-39B3-40BA-9279-937157577CFC}" dt="2020-10-24T09:20:09.932" v="197" actId="1076"/>
          <ac:spMkLst>
            <pc:docMk/>
            <pc:sldMk cId="1334473822" sldId="263"/>
            <ac:spMk id="2" creationId="{D0F10DAB-538A-4E7B-A4CC-3ABDF91B3392}"/>
          </ac:spMkLst>
        </pc:spChg>
        <pc:spChg chg="mod">
          <ac:chgData name="Melih Örmeci" userId="6b20c2cec841dbb8" providerId="LiveId" clId="{FD120F17-39B3-40BA-9279-937157577CFC}" dt="2020-10-24T09:20:53.070" v="205" actId="27636"/>
          <ac:spMkLst>
            <pc:docMk/>
            <pc:sldMk cId="1334473822" sldId="263"/>
            <ac:spMk id="3" creationId="{A7BD3E19-826C-4B27-BEDD-823F4CE72EA8}"/>
          </ac:spMkLst>
        </pc:spChg>
      </pc:sldChg>
      <pc:sldChg chg="modSp add">
        <pc:chgData name="Melih Örmeci" userId="6b20c2cec841dbb8" providerId="LiveId" clId="{FD120F17-39B3-40BA-9279-937157577CFC}" dt="2020-10-24T09:20:24.868" v="202" actId="1076"/>
        <pc:sldMkLst>
          <pc:docMk/>
          <pc:sldMk cId="3634951091" sldId="264"/>
        </pc:sldMkLst>
        <pc:spChg chg="mod">
          <ac:chgData name="Melih Örmeci" userId="6b20c2cec841dbb8" providerId="LiveId" clId="{FD120F17-39B3-40BA-9279-937157577CFC}" dt="2020-10-24T09:20:21.125" v="201" actId="1076"/>
          <ac:spMkLst>
            <pc:docMk/>
            <pc:sldMk cId="3634951091" sldId="264"/>
            <ac:spMk id="2" creationId="{AB054682-44C5-492C-B37A-25971D02CDE6}"/>
          </ac:spMkLst>
        </pc:spChg>
        <pc:spChg chg="mod">
          <ac:chgData name="Melih Örmeci" userId="6b20c2cec841dbb8" providerId="LiveId" clId="{FD120F17-39B3-40BA-9279-937157577CFC}" dt="2020-10-24T09:20:24.868" v="202" actId="1076"/>
          <ac:spMkLst>
            <pc:docMk/>
            <pc:sldMk cId="3634951091" sldId="264"/>
            <ac:spMk id="3" creationId="{2FE6254B-8290-4E16-BC41-17054D3949B2}"/>
          </ac:spMkLst>
        </pc:spChg>
      </pc:sldChg>
      <pc:sldChg chg="modSp add">
        <pc:chgData name="Melih Örmeci" userId="6b20c2cec841dbb8" providerId="LiveId" clId="{FD120F17-39B3-40BA-9279-937157577CFC}" dt="2020-10-24T09:30:34.389" v="326" actId="1076"/>
        <pc:sldMkLst>
          <pc:docMk/>
          <pc:sldMk cId="25002578" sldId="265"/>
        </pc:sldMkLst>
        <pc:spChg chg="mod">
          <ac:chgData name="Melih Örmeci" userId="6b20c2cec841dbb8" providerId="LiveId" clId="{FD120F17-39B3-40BA-9279-937157577CFC}" dt="2020-10-24T09:30:28.146" v="325" actId="1076"/>
          <ac:spMkLst>
            <pc:docMk/>
            <pc:sldMk cId="25002578" sldId="265"/>
            <ac:spMk id="2" creationId="{AA897F00-27A7-4AA1-8AAA-CE96E40E1802}"/>
          </ac:spMkLst>
        </pc:spChg>
        <pc:spChg chg="mod">
          <ac:chgData name="Melih Örmeci" userId="6b20c2cec841dbb8" providerId="LiveId" clId="{FD120F17-39B3-40BA-9279-937157577CFC}" dt="2020-10-24T09:30:34.389" v="326" actId="1076"/>
          <ac:spMkLst>
            <pc:docMk/>
            <pc:sldMk cId="25002578" sldId="265"/>
            <ac:spMk id="3" creationId="{0FA01673-4BE8-486F-9CED-40F7FC33B8C8}"/>
          </ac:spMkLst>
        </pc:spChg>
      </pc:sldChg>
      <pc:sldChg chg="modSp add ord">
        <pc:chgData name="Melih Örmeci" userId="6b20c2cec841dbb8" providerId="LiveId" clId="{FD120F17-39B3-40BA-9279-937157577CFC}" dt="2020-10-24T09:29:16.205" v="312"/>
        <pc:sldMkLst>
          <pc:docMk/>
          <pc:sldMk cId="67624049" sldId="266"/>
        </pc:sldMkLst>
        <pc:spChg chg="mod">
          <ac:chgData name="Melih Örmeci" userId="6b20c2cec841dbb8" providerId="LiveId" clId="{FD120F17-39B3-40BA-9279-937157577CFC}" dt="2020-10-24T09:28:50.133" v="307" actId="1076"/>
          <ac:spMkLst>
            <pc:docMk/>
            <pc:sldMk cId="67624049" sldId="266"/>
            <ac:spMk id="2" creationId="{1456CF7B-6C6D-4793-A6DB-2D6911D79F96}"/>
          </ac:spMkLst>
        </pc:spChg>
        <pc:spChg chg="mod">
          <ac:chgData name="Melih Örmeci" userId="6b20c2cec841dbb8" providerId="LiveId" clId="{FD120F17-39B3-40BA-9279-937157577CFC}" dt="2020-10-24T09:29:11.644" v="311" actId="255"/>
          <ac:spMkLst>
            <pc:docMk/>
            <pc:sldMk cId="67624049" sldId="266"/>
            <ac:spMk id="3" creationId="{F6778864-1B78-4D18-A269-930D5CBAD5DF}"/>
          </ac:spMkLst>
        </pc:spChg>
      </pc:sldChg>
      <pc:sldChg chg="modSp add">
        <pc:chgData name="Melih Örmeci" userId="6b20c2cec841dbb8" providerId="LiveId" clId="{FD120F17-39B3-40BA-9279-937157577CFC}" dt="2020-10-24T09:31:21.817" v="337" actId="255"/>
        <pc:sldMkLst>
          <pc:docMk/>
          <pc:sldMk cId="301136137" sldId="267"/>
        </pc:sldMkLst>
        <pc:spChg chg="mod">
          <ac:chgData name="Melih Örmeci" userId="6b20c2cec841dbb8" providerId="LiveId" clId="{FD120F17-39B3-40BA-9279-937157577CFC}" dt="2020-10-24T09:31:05.978" v="333" actId="1076"/>
          <ac:spMkLst>
            <pc:docMk/>
            <pc:sldMk cId="301136137" sldId="267"/>
            <ac:spMk id="2" creationId="{2FEB8B90-B809-417D-B811-A1EFF75EC576}"/>
          </ac:spMkLst>
        </pc:spChg>
        <pc:spChg chg="mod">
          <ac:chgData name="Melih Örmeci" userId="6b20c2cec841dbb8" providerId="LiveId" clId="{FD120F17-39B3-40BA-9279-937157577CFC}" dt="2020-10-24T09:31:21.817" v="337" actId="255"/>
          <ac:spMkLst>
            <pc:docMk/>
            <pc:sldMk cId="301136137" sldId="267"/>
            <ac:spMk id="3" creationId="{88FA1B5B-5026-4F73-9604-4AD6F09DAA2A}"/>
          </ac:spMkLst>
        </pc:spChg>
      </pc:sldChg>
      <pc:sldChg chg="modSp add">
        <pc:chgData name="Melih Örmeci" userId="6b20c2cec841dbb8" providerId="LiveId" clId="{FD120F17-39B3-40BA-9279-937157577CFC}" dt="2020-10-24T09:34:30.478" v="371" actId="1076"/>
        <pc:sldMkLst>
          <pc:docMk/>
          <pc:sldMk cId="2423000299" sldId="268"/>
        </pc:sldMkLst>
        <pc:spChg chg="mod">
          <ac:chgData name="Melih Örmeci" userId="6b20c2cec841dbb8" providerId="LiveId" clId="{FD120F17-39B3-40BA-9279-937157577CFC}" dt="2020-10-24T09:34:30.478" v="371" actId="1076"/>
          <ac:spMkLst>
            <pc:docMk/>
            <pc:sldMk cId="2423000299" sldId="268"/>
            <ac:spMk id="2" creationId="{02539762-3224-4EF8-ADD0-4F9A3B16B207}"/>
          </ac:spMkLst>
        </pc:spChg>
        <pc:spChg chg="mod">
          <ac:chgData name="Melih Örmeci" userId="6b20c2cec841dbb8" providerId="LiveId" clId="{FD120F17-39B3-40BA-9279-937157577CFC}" dt="2020-10-24T09:34:24.915" v="370" actId="1076"/>
          <ac:spMkLst>
            <pc:docMk/>
            <pc:sldMk cId="2423000299" sldId="268"/>
            <ac:spMk id="3" creationId="{50E2096E-45B5-4F0F-B0B3-A324BDF75080}"/>
          </ac:spMkLst>
        </pc:spChg>
      </pc:sldChg>
      <pc:sldChg chg="modSp add">
        <pc:chgData name="Melih Örmeci" userId="6b20c2cec841dbb8" providerId="LiveId" clId="{FD120F17-39B3-40BA-9279-937157577CFC}" dt="2020-10-24T09:33:28.845" v="363" actId="5793"/>
        <pc:sldMkLst>
          <pc:docMk/>
          <pc:sldMk cId="1559849938" sldId="269"/>
        </pc:sldMkLst>
        <pc:spChg chg="mod">
          <ac:chgData name="Melih Örmeci" userId="6b20c2cec841dbb8" providerId="LiveId" clId="{FD120F17-39B3-40BA-9279-937157577CFC}" dt="2020-10-24T09:33:10.984" v="358" actId="1076"/>
          <ac:spMkLst>
            <pc:docMk/>
            <pc:sldMk cId="1559849938" sldId="269"/>
            <ac:spMk id="2" creationId="{72BD0ABF-E435-4D50-8350-89ED4F34B956}"/>
          </ac:spMkLst>
        </pc:spChg>
        <pc:spChg chg="mod">
          <ac:chgData name="Melih Örmeci" userId="6b20c2cec841dbb8" providerId="LiveId" clId="{FD120F17-39B3-40BA-9279-937157577CFC}" dt="2020-10-24T09:33:28.845" v="363" actId="5793"/>
          <ac:spMkLst>
            <pc:docMk/>
            <pc:sldMk cId="1559849938" sldId="269"/>
            <ac:spMk id="3" creationId="{236517B6-0BD6-4F68-8C69-9B08777C7D76}"/>
          </ac:spMkLst>
        </pc:spChg>
      </pc:sldChg>
    </pc:docChg>
  </pc:docChgLst>
  <pc:docChgLst>
    <pc:chgData name="Melih Örmeci" userId="6b20c2cec841dbb8" providerId="LiveId" clId="{997DF3DE-45C0-447F-BFB2-22AD1524876B}"/>
    <pc:docChg chg="undo custSel addSld delSld modSld addMainMaster delMainMaster modMainMaster">
      <pc:chgData name="Melih Örmeci" userId="6b20c2cec841dbb8" providerId="LiveId" clId="{997DF3DE-45C0-447F-BFB2-22AD1524876B}" dt="2020-10-24T10:24:28.338" v="279" actId="2696"/>
      <pc:docMkLst>
        <pc:docMk/>
      </pc:docMkLst>
      <pc:sldChg chg="modSp add del">
        <pc:chgData name="Melih Örmeci" userId="6b20c2cec841dbb8" providerId="LiveId" clId="{997DF3DE-45C0-447F-BFB2-22AD1524876B}" dt="2020-10-24T10:23:33.446" v="277" actId="1076"/>
        <pc:sldMkLst>
          <pc:docMk/>
          <pc:sldMk cId="2841285251" sldId="270"/>
        </pc:sldMkLst>
        <pc:spChg chg="mod">
          <ac:chgData name="Melih Örmeci" userId="6b20c2cec841dbb8" providerId="LiveId" clId="{997DF3DE-45C0-447F-BFB2-22AD1524876B}" dt="2020-10-24T10:23:33.446" v="277" actId="1076"/>
          <ac:spMkLst>
            <pc:docMk/>
            <pc:sldMk cId="2841285251" sldId="270"/>
            <ac:spMk id="2" creationId="{00000000-0000-0000-0000-000000000000}"/>
          </ac:spMkLst>
        </pc:spChg>
        <pc:spChg chg="mod">
          <ac:chgData name="Melih Örmeci" userId="6b20c2cec841dbb8" providerId="LiveId" clId="{997DF3DE-45C0-447F-BFB2-22AD1524876B}" dt="2020-10-24T09:37:02.032" v="0" actId="27636"/>
          <ac:spMkLst>
            <pc:docMk/>
            <pc:sldMk cId="2841285251" sldId="270"/>
            <ac:spMk id="3" creationId="{00000000-0000-0000-0000-000000000000}"/>
          </ac:spMkLst>
        </pc:spChg>
      </pc:sldChg>
      <pc:sldChg chg="add del">
        <pc:chgData name="Melih Örmeci" userId="6b20c2cec841dbb8" providerId="LiveId" clId="{997DF3DE-45C0-447F-BFB2-22AD1524876B}" dt="2020-10-24T09:39:29.412" v="6" actId="27028"/>
        <pc:sldMkLst>
          <pc:docMk/>
          <pc:sldMk cId="682196561" sldId="271"/>
        </pc:sldMkLst>
      </pc:sldChg>
      <pc:sldChg chg="add">
        <pc:chgData name="Melih Örmeci" userId="6b20c2cec841dbb8" providerId="LiveId" clId="{997DF3DE-45C0-447F-BFB2-22AD1524876B}" dt="2020-10-24T09:39:32.932" v="8"/>
        <pc:sldMkLst>
          <pc:docMk/>
          <pc:sldMk cId="2231523964" sldId="271"/>
        </pc:sldMkLst>
      </pc:sldChg>
      <pc:sldChg chg="add">
        <pc:chgData name="Melih Örmeci" userId="6b20c2cec841dbb8" providerId="LiveId" clId="{997DF3DE-45C0-447F-BFB2-22AD1524876B}" dt="2020-10-24T09:39:34.932" v="10"/>
        <pc:sldMkLst>
          <pc:docMk/>
          <pc:sldMk cId="2465591391" sldId="272"/>
        </pc:sldMkLst>
      </pc:sldChg>
      <pc:sldChg chg="add">
        <pc:chgData name="Melih Örmeci" userId="6b20c2cec841dbb8" providerId="LiveId" clId="{997DF3DE-45C0-447F-BFB2-22AD1524876B}" dt="2020-10-24T09:39:36.257" v="12"/>
        <pc:sldMkLst>
          <pc:docMk/>
          <pc:sldMk cId="2620241381" sldId="273"/>
        </pc:sldMkLst>
      </pc:sldChg>
      <pc:sldChg chg="add">
        <pc:chgData name="Melih Örmeci" userId="6b20c2cec841dbb8" providerId="LiveId" clId="{997DF3DE-45C0-447F-BFB2-22AD1524876B}" dt="2020-10-24T09:39:37.412" v="14"/>
        <pc:sldMkLst>
          <pc:docMk/>
          <pc:sldMk cId="3037770911" sldId="274"/>
        </pc:sldMkLst>
      </pc:sldChg>
      <pc:sldChg chg="add">
        <pc:chgData name="Melih Örmeci" userId="6b20c2cec841dbb8" providerId="LiveId" clId="{997DF3DE-45C0-447F-BFB2-22AD1524876B}" dt="2020-10-24T09:39:38.862" v="16"/>
        <pc:sldMkLst>
          <pc:docMk/>
          <pc:sldMk cId="3165350747" sldId="275"/>
        </pc:sldMkLst>
      </pc:sldChg>
      <pc:sldChg chg="add">
        <pc:chgData name="Melih Örmeci" userId="6b20c2cec841dbb8" providerId="LiveId" clId="{997DF3DE-45C0-447F-BFB2-22AD1524876B}" dt="2020-10-24T09:39:40.177" v="18"/>
        <pc:sldMkLst>
          <pc:docMk/>
          <pc:sldMk cId="4073131321" sldId="276"/>
        </pc:sldMkLst>
      </pc:sldChg>
      <pc:sldChg chg="add">
        <pc:chgData name="Melih Örmeci" userId="6b20c2cec841dbb8" providerId="LiveId" clId="{997DF3DE-45C0-447F-BFB2-22AD1524876B}" dt="2020-10-24T09:39:41.882" v="20"/>
        <pc:sldMkLst>
          <pc:docMk/>
          <pc:sldMk cId="2065378583" sldId="277"/>
        </pc:sldMkLst>
      </pc:sldChg>
      <pc:sldChg chg="modSp add">
        <pc:chgData name="Melih Örmeci" userId="6b20c2cec841dbb8" providerId="LiveId" clId="{997DF3DE-45C0-447F-BFB2-22AD1524876B}" dt="2020-10-24T10:19:50.948" v="233" actId="113"/>
        <pc:sldMkLst>
          <pc:docMk/>
          <pc:sldMk cId="1047439363" sldId="278"/>
        </pc:sldMkLst>
        <pc:spChg chg="mod">
          <ac:chgData name="Melih Örmeci" userId="6b20c2cec841dbb8" providerId="LiveId" clId="{997DF3DE-45C0-447F-BFB2-22AD1524876B}" dt="2020-10-24T10:19:50.948" v="233" actId="113"/>
          <ac:spMkLst>
            <pc:docMk/>
            <pc:sldMk cId="1047439363" sldId="278"/>
            <ac:spMk id="6" creationId="{00000000-0000-0000-0000-000000000000}"/>
          </ac:spMkLst>
        </pc:spChg>
      </pc:sldChg>
      <pc:sldChg chg="add">
        <pc:chgData name="Melih Örmeci" userId="6b20c2cec841dbb8" providerId="LiveId" clId="{997DF3DE-45C0-447F-BFB2-22AD1524876B}" dt="2020-10-24T09:39:45.164" v="24"/>
        <pc:sldMkLst>
          <pc:docMk/>
          <pc:sldMk cId="3360201751" sldId="279"/>
        </pc:sldMkLst>
      </pc:sldChg>
      <pc:sldChg chg="add">
        <pc:chgData name="Melih Örmeci" userId="6b20c2cec841dbb8" providerId="LiveId" clId="{997DF3DE-45C0-447F-BFB2-22AD1524876B}" dt="2020-10-24T09:39:47.602" v="26"/>
        <pc:sldMkLst>
          <pc:docMk/>
          <pc:sldMk cId="3200858674" sldId="280"/>
        </pc:sldMkLst>
      </pc:sldChg>
      <pc:sldChg chg="add">
        <pc:chgData name="Melih Örmeci" userId="6b20c2cec841dbb8" providerId="LiveId" clId="{997DF3DE-45C0-447F-BFB2-22AD1524876B}" dt="2020-10-24T09:39:53.032" v="28"/>
        <pc:sldMkLst>
          <pc:docMk/>
          <pc:sldMk cId="3340499114" sldId="281"/>
        </pc:sldMkLst>
      </pc:sldChg>
      <pc:sldChg chg="add">
        <pc:chgData name="Melih Örmeci" userId="6b20c2cec841dbb8" providerId="LiveId" clId="{997DF3DE-45C0-447F-BFB2-22AD1524876B}" dt="2020-10-24T09:39:56.518" v="30"/>
        <pc:sldMkLst>
          <pc:docMk/>
          <pc:sldMk cId="1360500834" sldId="282"/>
        </pc:sldMkLst>
      </pc:sldChg>
      <pc:sldChg chg="add">
        <pc:chgData name="Melih Örmeci" userId="6b20c2cec841dbb8" providerId="LiveId" clId="{997DF3DE-45C0-447F-BFB2-22AD1524876B}" dt="2020-10-24T09:39:58.342" v="32"/>
        <pc:sldMkLst>
          <pc:docMk/>
          <pc:sldMk cId="1124880375" sldId="283"/>
        </pc:sldMkLst>
      </pc:sldChg>
      <pc:sldChg chg="add del">
        <pc:chgData name="Melih Örmeci" userId="6b20c2cec841dbb8" providerId="LiveId" clId="{997DF3DE-45C0-447F-BFB2-22AD1524876B}" dt="2020-10-24T09:40:07.392" v="35" actId="2696"/>
        <pc:sldMkLst>
          <pc:docMk/>
          <pc:sldMk cId="367588248" sldId="284"/>
        </pc:sldMkLst>
      </pc:sldChg>
      <pc:sldChg chg="add">
        <pc:chgData name="Melih Örmeci" userId="6b20c2cec841dbb8" providerId="LiveId" clId="{997DF3DE-45C0-447F-BFB2-22AD1524876B}" dt="2020-10-24T09:40:09.927" v="37"/>
        <pc:sldMkLst>
          <pc:docMk/>
          <pc:sldMk cId="1352317003" sldId="284"/>
        </pc:sldMkLst>
      </pc:sldChg>
      <pc:sldChg chg="modSp add">
        <pc:chgData name="Melih Örmeci" userId="6b20c2cec841dbb8" providerId="LiveId" clId="{997DF3DE-45C0-447F-BFB2-22AD1524876B}" dt="2020-10-24T10:23:12.210" v="276" actId="1076"/>
        <pc:sldMkLst>
          <pc:docMk/>
          <pc:sldMk cId="2907693557" sldId="285"/>
        </pc:sldMkLst>
        <pc:spChg chg="mod">
          <ac:chgData name="Melih Örmeci" userId="6b20c2cec841dbb8" providerId="LiveId" clId="{997DF3DE-45C0-447F-BFB2-22AD1524876B}" dt="2020-10-24T10:23:12.210" v="276" actId="1076"/>
          <ac:spMkLst>
            <pc:docMk/>
            <pc:sldMk cId="2907693557" sldId="285"/>
            <ac:spMk id="3" creationId="{00000000-0000-0000-0000-000000000000}"/>
          </ac:spMkLst>
        </pc:spChg>
        <pc:spChg chg="mod">
          <ac:chgData name="Melih Örmeci" userId="6b20c2cec841dbb8" providerId="LiveId" clId="{997DF3DE-45C0-447F-BFB2-22AD1524876B}" dt="2020-10-24T10:23:07.418" v="275" actId="1076"/>
          <ac:spMkLst>
            <pc:docMk/>
            <pc:sldMk cId="2907693557" sldId="285"/>
            <ac:spMk id="7" creationId="{00000000-0000-0000-0000-000000000000}"/>
          </ac:spMkLst>
        </pc:spChg>
      </pc:sldChg>
      <pc:sldChg chg="modSp add">
        <pc:chgData name="Melih Örmeci" userId="6b20c2cec841dbb8" providerId="LiveId" clId="{997DF3DE-45C0-447F-BFB2-22AD1524876B}" dt="2020-10-24T10:20:34.115" v="239" actId="207"/>
        <pc:sldMkLst>
          <pc:docMk/>
          <pc:sldMk cId="37804248" sldId="286"/>
        </pc:sldMkLst>
        <pc:spChg chg="mod">
          <ac:chgData name="Melih Örmeci" userId="6b20c2cec841dbb8" providerId="LiveId" clId="{997DF3DE-45C0-447F-BFB2-22AD1524876B}" dt="2020-10-24T10:20:34.115" v="239" actId="207"/>
          <ac:spMkLst>
            <pc:docMk/>
            <pc:sldMk cId="37804248" sldId="286"/>
            <ac:spMk id="2" creationId="{00000000-0000-0000-0000-000000000000}"/>
          </ac:spMkLst>
        </pc:spChg>
      </pc:sldChg>
      <pc:sldChg chg="modSp add">
        <pc:chgData name="Melih Örmeci" userId="6b20c2cec841dbb8" providerId="LiveId" clId="{997DF3DE-45C0-447F-BFB2-22AD1524876B}" dt="2020-10-24T10:23:03.825" v="273" actId="113"/>
        <pc:sldMkLst>
          <pc:docMk/>
          <pc:sldMk cId="1116089979" sldId="287"/>
        </pc:sldMkLst>
        <pc:spChg chg="mod">
          <ac:chgData name="Melih Örmeci" userId="6b20c2cec841dbb8" providerId="LiveId" clId="{997DF3DE-45C0-447F-BFB2-22AD1524876B}" dt="2020-10-24T10:23:03.825" v="273" actId="113"/>
          <ac:spMkLst>
            <pc:docMk/>
            <pc:sldMk cId="1116089979" sldId="287"/>
            <ac:spMk id="4" creationId="{00000000-0000-0000-0000-000000000000}"/>
          </ac:spMkLst>
        </pc:spChg>
        <pc:spChg chg="mod">
          <ac:chgData name="Melih Örmeci" userId="6b20c2cec841dbb8" providerId="LiveId" clId="{997DF3DE-45C0-447F-BFB2-22AD1524876B}" dt="2020-10-24T10:23:03.392" v="272" actId="113"/>
          <ac:spMkLst>
            <pc:docMk/>
            <pc:sldMk cId="1116089979" sldId="287"/>
            <ac:spMk id="5" creationId="{00000000-0000-0000-0000-000000000000}"/>
          </ac:spMkLst>
        </pc:spChg>
      </pc:sldChg>
      <pc:sldChg chg="modSp add">
        <pc:chgData name="Melih Örmeci" userId="6b20c2cec841dbb8" providerId="LiveId" clId="{997DF3DE-45C0-447F-BFB2-22AD1524876B}" dt="2020-10-24T10:23:01.705" v="270" actId="1076"/>
        <pc:sldMkLst>
          <pc:docMk/>
          <pc:sldMk cId="973779350" sldId="288"/>
        </pc:sldMkLst>
        <pc:spChg chg="mod">
          <ac:chgData name="Melih Örmeci" userId="6b20c2cec841dbb8" providerId="LiveId" clId="{997DF3DE-45C0-447F-BFB2-22AD1524876B}" dt="2020-10-24T10:23:01.705" v="270" actId="1076"/>
          <ac:spMkLst>
            <pc:docMk/>
            <pc:sldMk cId="973779350" sldId="288"/>
            <ac:spMk id="6" creationId="{00000000-0000-0000-0000-000000000000}"/>
          </ac:spMkLst>
        </pc:spChg>
        <pc:spChg chg="mod">
          <ac:chgData name="Melih Örmeci" userId="6b20c2cec841dbb8" providerId="LiveId" clId="{997DF3DE-45C0-447F-BFB2-22AD1524876B}" dt="2020-10-24T10:23:00.220" v="268" actId="113"/>
          <ac:spMkLst>
            <pc:docMk/>
            <pc:sldMk cId="973779350" sldId="288"/>
            <ac:spMk id="7" creationId="{00000000-0000-0000-0000-000000000000}"/>
          </ac:spMkLst>
        </pc:spChg>
        <pc:spChg chg="mod">
          <ac:chgData name="Melih Örmeci" userId="6b20c2cec841dbb8" providerId="LiveId" clId="{997DF3DE-45C0-447F-BFB2-22AD1524876B}" dt="2020-10-24T10:23:00.703" v="269" actId="113"/>
          <ac:spMkLst>
            <pc:docMk/>
            <pc:sldMk cId="973779350" sldId="288"/>
            <ac:spMk id="9" creationId="{00000000-0000-0000-0000-000000000000}"/>
          </ac:spMkLst>
        </pc:spChg>
        <pc:spChg chg="mod">
          <ac:chgData name="Melih Örmeci" userId="6b20c2cec841dbb8" providerId="LiveId" clId="{997DF3DE-45C0-447F-BFB2-22AD1524876B}" dt="2020-10-24T10:22:59.386" v="266" actId="1076"/>
          <ac:spMkLst>
            <pc:docMk/>
            <pc:sldMk cId="973779350" sldId="288"/>
            <ac:spMk id="10" creationId="{00000000-0000-0000-0000-000000000000}"/>
          </ac:spMkLst>
        </pc:spChg>
        <pc:spChg chg="mod">
          <ac:chgData name="Melih Örmeci" userId="6b20c2cec841dbb8" providerId="LiveId" clId="{997DF3DE-45C0-447F-BFB2-22AD1524876B}" dt="2020-10-24T10:22:58.069" v="264" actId="113"/>
          <ac:spMkLst>
            <pc:docMk/>
            <pc:sldMk cId="973779350" sldId="288"/>
            <ac:spMk id="11" creationId="{00000000-0000-0000-0000-000000000000}"/>
          </ac:spMkLst>
        </pc:spChg>
      </pc:sldChg>
      <pc:sldChg chg="modSp add">
        <pc:chgData name="Melih Örmeci" userId="6b20c2cec841dbb8" providerId="LiveId" clId="{997DF3DE-45C0-447F-BFB2-22AD1524876B}" dt="2020-10-24T10:22:57.400" v="263" actId="113"/>
        <pc:sldMkLst>
          <pc:docMk/>
          <pc:sldMk cId="1077650829" sldId="289"/>
        </pc:sldMkLst>
        <pc:spChg chg="mod">
          <ac:chgData name="Melih Örmeci" userId="6b20c2cec841dbb8" providerId="LiveId" clId="{997DF3DE-45C0-447F-BFB2-22AD1524876B}" dt="2020-10-24T10:21:51.507" v="261" actId="207"/>
          <ac:spMkLst>
            <pc:docMk/>
            <pc:sldMk cId="1077650829" sldId="289"/>
            <ac:spMk id="3" creationId="{00000000-0000-0000-0000-000000000000}"/>
          </ac:spMkLst>
        </pc:spChg>
        <pc:spChg chg="mod">
          <ac:chgData name="Melih Örmeci" userId="6b20c2cec841dbb8" providerId="LiveId" clId="{997DF3DE-45C0-447F-BFB2-22AD1524876B}" dt="2020-10-24T10:22:56.315" v="262" actId="113"/>
          <ac:spMkLst>
            <pc:docMk/>
            <pc:sldMk cId="1077650829" sldId="289"/>
            <ac:spMk id="4" creationId="{00000000-0000-0000-0000-000000000000}"/>
          </ac:spMkLst>
        </pc:spChg>
        <pc:spChg chg="mod">
          <ac:chgData name="Melih Örmeci" userId="6b20c2cec841dbb8" providerId="LiveId" clId="{997DF3DE-45C0-447F-BFB2-22AD1524876B}" dt="2020-10-24T10:22:57.400" v="263" actId="113"/>
          <ac:spMkLst>
            <pc:docMk/>
            <pc:sldMk cId="1077650829" sldId="289"/>
            <ac:spMk id="5" creationId="{00000000-0000-0000-0000-000000000000}"/>
          </ac:spMkLst>
        </pc:spChg>
      </pc:sldChg>
      <pc:sldChg chg="add">
        <pc:chgData name="Melih Örmeci" userId="6b20c2cec841dbb8" providerId="LiveId" clId="{997DF3DE-45C0-447F-BFB2-22AD1524876B}" dt="2020-10-24T09:40:47.390" v="49"/>
        <pc:sldMkLst>
          <pc:docMk/>
          <pc:sldMk cId="1159194720" sldId="290"/>
        </pc:sldMkLst>
      </pc:sldChg>
      <pc:sldChg chg="add">
        <pc:chgData name="Melih Örmeci" userId="6b20c2cec841dbb8" providerId="LiveId" clId="{997DF3DE-45C0-447F-BFB2-22AD1524876B}" dt="2020-10-24T09:40:48.672" v="51"/>
        <pc:sldMkLst>
          <pc:docMk/>
          <pc:sldMk cId="1011703746" sldId="291"/>
        </pc:sldMkLst>
      </pc:sldChg>
      <pc:sldChg chg="add">
        <pc:chgData name="Melih Örmeci" userId="6b20c2cec841dbb8" providerId="LiveId" clId="{997DF3DE-45C0-447F-BFB2-22AD1524876B}" dt="2020-10-24T09:40:50.677" v="53"/>
        <pc:sldMkLst>
          <pc:docMk/>
          <pc:sldMk cId="2776344262" sldId="292"/>
        </pc:sldMkLst>
      </pc:sldChg>
      <pc:sldChg chg="add">
        <pc:chgData name="Melih Örmeci" userId="6b20c2cec841dbb8" providerId="LiveId" clId="{997DF3DE-45C0-447F-BFB2-22AD1524876B}" dt="2020-10-24T09:40:51.974" v="55"/>
        <pc:sldMkLst>
          <pc:docMk/>
          <pc:sldMk cId="3268460535" sldId="293"/>
        </pc:sldMkLst>
      </pc:sldChg>
      <pc:sldChg chg="add">
        <pc:chgData name="Melih Örmeci" userId="6b20c2cec841dbb8" providerId="LiveId" clId="{997DF3DE-45C0-447F-BFB2-22AD1524876B}" dt="2020-10-24T09:40:53.419" v="57"/>
        <pc:sldMkLst>
          <pc:docMk/>
          <pc:sldMk cId="2697466244" sldId="294"/>
        </pc:sldMkLst>
      </pc:sldChg>
      <pc:sldChg chg="add">
        <pc:chgData name="Melih Örmeci" userId="6b20c2cec841dbb8" providerId="LiveId" clId="{997DF3DE-45C0-447F-BFB2-22AD1524876B}" dt="2020-10-24T09:40:54.922" v="59"/>
        <pc:sldMkLst>
          <pc:docMk/>
          <pc:sldMk cId="3594280059" sldId="295"/>
        </pc:sldMkLst>
      </pc:sldChg>
      <pc:sldChg chg="add del">
        <pc:chgData name="Melih Örmeci" userId="6b20c2cec841dbb8" providerId="LiveId" clId="{997DF3DE-45C0-447F-BFB2-22AD1524876B}" dt="2020-10-24T09:41:03.751" v="62" actId="2696"/>
        <pc:sldMkLst>
          <pc:docMk/>
          <pc:sldMk cId="2555195634" sldId="296"/>
        </pc:sldMkLst>
      </pc:sldChg>
      <pc:sldChg chg="add">
        <pc:chgData name="Melih Örmeci" userId="6b20c2cec841dbb8" providerId="LiveId" clId="{997DF3DE-45C0-447F-BFB2-22AD1524876B}" dt="2020-10-24T09:41:07.568" v="64"/>
        <pc:sldMkLst>
          <pc:docMk/>
          <pc:sldMk cId="2728216082" sldId="296"/>
        </pc:sldMkLst>
      </pc:sldChg>
      <pc:sldChg chg="add">
        <pc:chgData name="Melih Örmeci" userId="6b20c2cec841dbb8" providerId="LiveId" clId="{997DF3DE-45C0-447F-BFB2-22AD1524876B}" dt="2020-10-24T09:41:08.841" v="66"/>
        <pc:sldMkLst>
          <pc:docMk/>
          <pc:sldMk cId="1308284288" sldId="297"/>
        </pc:sldMkLst>
      </pc:sldChg>
      <pc:sldChg chg="add">
        <pc:chgData name="Melih Örmeci" userId="6b20c2cec841dbb8" providerId="LiveId" clId="{997DF3DE-45C0-447F-BFB2-22AD1524876B}" dt="2020-10-24T09:41:10.152" v="68"/>
        <pc:sldMkLst>
          <pc:docMk/>
          <pc:sldMk cId="1167452144" sldId="298"/>
        </pc:sldMkLst>
      </pc:sldChg>
      <pc:sldChg chg="add">
        <pc:chgData name="Melih Örmeci" userId="6b20c2cec841dbb8" providerId="LiveId" clId="{997DF3DE-45C0-447F-BFB2-22AD1524876B}" dt="2020-10-24T09:41:11.873" v="70"/>
        <pc:sldMkLst>
          <pc:docMk/>
          <pc:sldMk cId="2896958824" sldId="299"/>
        </pc:sldMkLst>
      </pc:sldChg>
      <pc:sldChg chg="add">
        <pc:chgData name="Melih Örmeci" userId="6b20c2cec841dbb8" providerId="LiveId" clId="{997DF3DE-45C0-447F-BFB2-22AD1524876B}" dt="2020-10-24T09:41:13.196" v="72"/>
        <pc:sldMkLst>
          <pc:docMk/>
          <pc:sldMk cId="1889696391" sldId="300"/>
        </pc:sldMkLst>
      </pc:sldChg>
      <pc:sldChg chg="add">
        <pc:chgData name="Melih Örmeci" userId="6b20c2cec841dbb8" providerId="LiveId" clId="{997DF3DE-45C0-447F-BFB2-22AD1524876B}" dt="2020-10-24T09:41:14.593" v="74"/>
        <pc:sldMkLst>
          <pc:docMk/>
          <pc:sldMk cId="1344555213" sldId="301"/>
        </pc:sldMkLst>
      </pc:sldChg>
      <pc:sldChg chg="add">
        <pc:chgData name="Melih Örmeci" userId="6b20c2cec841dbb8" providerId="LiveId" clId="{997DF3DE-45C0-447F-BFB2-22AD1524876B}" dt="2020-10-24T09:41:15.962" v="76"/>
        <pc:sldMkLst>
          <pc:docMk/>
          <pc:sldMk cId="1362101268" sldId="302"/>
        </pc:sldMkLst>
      </pc:sldChg>
      <pc:sldChg chg="add">
        <pc:chgData name="Melih Örmeci" userId="6b20c2cec841dbb8" providerId="LiveId" clId="{997DF3DE-45C0-447F-BFB2-22AD1524876B}" dt="2020-10-24T09:41:17.131" v="78"/>
        <pc:sldMkLst>
          <pc:docMk/>
          <pc:sldMk cId="1568720578" sldId="303"/>
        </pc:sldMkLst>
      </pc:sldChg>
      <pc:sldChg chg="add">
        <pc:chgData name="Melih Örmeci" userId="6b20c2cec841dbb8" providerId="LiveId" clId="{997DF3DE-45C0-447F-BFB2-22AD1524876B}" dt="2020-10-24T09:41:19.257" v="80"/>
        <pc:sldMkLst>
          <pc:docMk/>
          <pc:sldMk cId="2975759607" sldId="304"/>
        </pc:sldMkLst>
      </pc:sldChg>
      <pc:sldChg chg="add">
        <pc:chgData name="Melih Örmeci" userId="6b20c2cec841dbb8" providerId="LiveId" clId="{997DF3DE-45C0-447F-BFB2-22AD1524876B}" dt="2020-10-24T09:41:47.366" v="82"/>
        <pc:sldMkLst>
          <pc:docMk/>
          <pc:sldMk cId="3435077434" sldId="305"/>
        </pc:sldMkLst>
      </pc:sldChg>
      <pc:sldChg chg="add">
        <pc:chgData name="Melih Örmeci" userId="6b20c2cec841dbb8" providerId="LiveId" clId="{997DF3DE-45C0-447F-BFB2-22AD1524876B}" dt="2020-10-24T09:41:49.260" v="84"/>
        <pc:sldMkLst>
          <pc:docMk/>
          <pc:sldMk cId="3125801622" sldId="306"/>
        </pc:sldMkLst>
      </pc:sldChg>
      <pc:sldChg chg="add">
        <pc:chgData name="Melih Örmeci" userId="6b20c2cec841dbb8" providerId="LiveId" clId="{997DF3DE-45C0-447F-BFB2-22AD1524876B}" dt="2020-10-24T09:41:50.516" v="86"/>
        <pc:sldMkLst>
          <pc:docMk/>
          <pc:sldMk cId="3971773475" sldId="307"/>
        </pc:sldMkLst>
      </pc:sldChg>
      <pc:sldChg chg="add">
        <pc:chgData name="Melih Örmeci" userId="6b20c2cec841dbb8" providerId="LiveId" clId="{997DF3DE-45C0-447F-BFB2-22AD1524876B}" dt="2020-10-24T09:41:52.062" v="88"/>
        <pc:sldMkLst>
          <pc:docMk/>
          <pc:sldMk cId="1528124812" sldId="308"/>
        </pc:sldMkLst>
      </pc:sldChg>
      <pc:sldChg chg="add">
        <pc:chgData name="Melih Örmeci" userId="6b20c2cec841dbb8" providerId="LiveId" clId="{997DF3DE-45C0-447F-BFB2-22AD1524876B}" dt="2020-10-24T09:41:53.418" v="90"/>
        <pc:sldMkLst>
          <pc:docMk/>
          <pc:sldMk cId="1088776553" sldId="309"/>
        </pc:sldMkLst>
      </pc:sldChg>
      <pc:sldChg chg="add">
        <pc:chgData name="Melih Örmeci" userId="6b20c2cec841dbb8" providerId="LiveId" clId="{997DF3DE-45C0-447F-BFB2-22AD1524876B}" dt="2020-10-24T09:41:54.631" v="92"/>
        <pc:sldMkLst>
          <pc:docMk/>
          <pc:sldMk cId="2085906369" sldId="310"/>
        </pc:sldMkLst>
      </pc:sldChg>
      <pc:sldChg chg="add">
        <pc:chgData name="Melih Örmeci" userId="6b20c2cec841dbb8" providerId="LiveId" clId="{997DF3DE-45C0-447F-BFB2-22AD1524876B}" dt="2020-10-24T09:41:55.773" v="94"/>
        <pc:sldMkLst>
          <pc:docMk/>
          <pc:sldMk cId="2929053279" sldId="311"/>
        </pc:sldMkLst>
      </pc:sldChg>
      <pc:sldChg chg="add">
        <pc:chgData name="Melih Örmeci" userId="6b20c2cec841dbb8" providerId="LiveId" clId="{997DF3DE-45C0-447F-BFB2-22AD1524876B}" dt="2020-10-24T09:41:56.847" v="96"/>
        <pc:sldMkLst>
          <pc:docMk/>
          <pc:sldMk cId="3335556724" sldId="312"/>
        </pc:sldMkLst>
      </pc:sldChg>
      <pc:sldChg chg="add">
        <pc:chgData name="Melih Örmeci" userId="6b20c2cec841dbb8" providerId="LiveId" clId="{997DF3DE-45C0-447F-BFB2-22AD1524876B}" dt="2020-10-24T09:42:00.067" v="98"/>
        <pc:sldMkLst>
          <pc:docMk/>
          <pc:sldMk cId="2703932594" sldId="313"/>
        </pc:sldMkLst>
      </pc:sldChg>
      <pc:sldChg chg="add">
        <pc:chgData name="Melih Örmeci" userId="6b20c2cec841dbb8" providerId="LiveId" clId="{997DF3DE-45C0-447F-BFB2-22AD1524876B}" dt="2020-10-24T09:44:54.272" v="105"/>
        <pc:sldMkLst>
          <pc:docMk/>
          <pc:sldMk cId="705497410" sldId="314"/>
        </pc:sldMkLst>
      </pc:sldChg>
      <pc:sldChg chg="add del">
        <pc:chgData name="Melih Örmeci" userId="6b20c2cec841dbb8" providerId="LiveId" clId="{997DF3DE-45C0-447F-BFB2-22AD1524876B}" dt="2020-10-24T09:42:53.518" v="101" actId="2696"/>
        <pc:sldMkLst>
          <pc:docMk/>
          <pc:sldMk cId="2450408317" sldId="314"/>
        </pc:sldMkLst>
      </pc:sldChg>
      <pc:sldChg chg="add">
        <pc:chgData name="Melih Örmeci" userId="6b20c2cec841dbb8" providerId="LiveId" clId="{997DF3DE-45C0-447F-BFB2-22AD1524876B}" dt="2020-10-24T09:44:56.475" v="107"/>
        <pc:sldMkLst>
          <pc:docMk/>
          <pc:sldMk cId="2660963981" sldId="315"/>
        </pc:sldMkLst>
      </pc:sldChg>
      <pc:sldChg chg="add">
        <pc:chgData name="Melih Örmeci" userId="6b20c2cec841dbb8" providerId="LiveId" clId="{997DF3DE-45C0-447F-BFB2-22AD1524876B}" dt="2020-10-24T09:44:57.832" v="109"/>
        <pc:sldMkLst>
          <pc:docMk/>
          <pc:sldMk cId="2162138832" sldId="316"/>
        </pc:sldMkLst>
      </pc:sldChg>
      <pc:sldChg chg="add">
        <pc:chgData name="Melih Örmeci" userId="6b20c2cec841dbb8" providerId="LiveId" clId="{997DF3DE-45C0-447F-BFB2-22AD1524876B}" dt="2020-10-24T09:44:59.352" v="111"/>
        <pc:sldMkLst>
          <pc:docMk/>
          <pc:sldMk cId="2445164765" sldId="317"/>
        </pc:sldMkLst>
      </pc:sldChg>
      <pc:sldChg chg="add">
        <pc:chgData name="Melih Örmeci" userId="6b20c2cec841dbb8" providerId="LiveId" clId="{997DF3DE-45C0-447F-BFB2-22AD1524876B}" dt="2020-10-24T09:45:00.672" v="113"/>
        <pc:sldMkLst>
          <pc:docMk/>
          <pc:sldMk cId="4262058349" sldId="318"/>
        </pc:sldMkLst>
      </pc:sldChg>
      <pc:sldChg chg="add">
        <pc:chgData name="Melih Örmeci" userId="6b20c2cec841dbb8" providerId="LiveId" clId="{997DF3DE-45C0-447F-BFB2-22AD1524876B}" dt="2020-10-24T09:45:02.032" v="115"/>
        <pc:sldMkLst>
          <pc:docMk/>
          <pc:sldMk cId="576769511" sldId="319"/>
        </pc:sldMkLst>
      </pc:sldChg>
      <pc:sldChg chg="add">
        <pc:chgData name="Melih Örmeci" userId="6b20c2cec841dbb8" providerId="LiveId" clId="{997DF3DE-45C0-447F-BFB2-22AD1524876B}" dt="2020-10-24T09:45:03.212" v="117"/>
        <pc:sldMkLst>
          <pc:docMk/>
          <pc:sldMk cId="2694302030" sldId="320"/>
        </pc:sldMkLst>
      </pc:sldChg>
      <pc:sldChg chg="add">
        <pc:chgData name="Melih Örmeci" userId="6b20c2cec841dbb8" providerId="LiveId" clId="{997DF3DE-45C0-447F-BFB2-22AD1524876B}" dt="2020-10-24T09:45:04.658" v="119"/>
        <pc:sldMkLst>
          <pc:docMk/>
          <pc:sldMk cId="3024434821" sldId="321"/>
        </pc:sldMkLst>
      </pc:sldChg>
      <pc:sldChg chg="add">
        <pc:chgData name="Melih Örmeci" userId="6b20c2cec841dbb8" providerId="LiveId" clId="{997DF3DE-45C0-447F-BFB2-22AD1524876B}" dt="2020-10-24T09:45:05.922" v="121"/>
        <pc:sldMkLst>
          <pc:docMk/>
          <pc:sldMk cId="3624711856" sldId="322"/>
        </pc:sldMkLst>
      </pc:sldChg>
      <pc:sldChg chg="add">
        <pc:chgData name="Melih Örmeci" userId="6b20c2cec841dbb8" providerId="LiveId" clId="{997DF3DE-45C0-447F-BFB2-22AD1524876B}" dt="2020-10-24T09:45:07.482" v="123"/>
        <pc:sldMkLst>
          <pc:docMk/>
          <pc:sldMk cId="1434188086" sldId="323"/>
        </pc:sldMkLst>
      </pc:sldChg>
      <pc:sldChg chg="add">
        <pc:chgData name="Melih Örmeci" userId="6b20c2cec841dbb8" providerId="LiveId" clId="{997DF3DE-45C0-447F-BFB2-22AD1524876B}" dt="2020-10-24T09:45:08.682" v="125"/>
        <pc:sldMkLst>
          <pc:docMk/>
          <pc:sldMk cId="2285626154" sldId="324"/>
        </pc:sldMkLst>
      </pc:sldChg>
      <pc:sldChg chg="add del">
        <pc:chgData name="Melih Örmeci" userId="6b20c2cec841dbb8" providerId="LiveId" clId="{997DF3DE-45C0-447F-BFB2-22AD1524876B}" dt="2020-10-24T09:45:14.682" v="128" actId="2696"/>
        <pc:sldMkLst>
          <pc:docMk/>
          <pc:sldMk cId="1807756108" sldId="325"/>
        </pc:sldMkLst>
      </pc:sldChg>
      <pc:sldChg chg="add">
        <pc:chgData name="Melih Örmeci" userId="6b20c2cec841dbb8" providerId="LiveId" clId="{997DF3DE-45C0-447F-BFB2-22AD1524876B}" dt="2020-10-24T09:45:16.862" v="130"/>
        <pc:sldMkLst>
          <pc:docMk/>
          <pc:sldMk cId="1845973339" sldId="325"/>
        </pc:sldMkLst>
      </pc:sldChg>
      <pc:sldChg chg="add">
        <pc:chgData name="Melih Örmeci" userId="6b20c2cec841dbb8" providerId="LiveId" clId="{997DF3DE-45C0-447F-BFB2-22AD1524876B}" dt="2020-10-24T09:45:19.722" v="132"/>
        <pc:sldMkLst>
          <pc:docMk/>
          <pc:sldMk cId="1064127067" sldId="326"/>
        </pc:sldMkLst>
      </pc:sldChg>
      <pc:sldChg chg="add">
        <pc:chgData name="Melih Örmeci" userId="6b20c2cec841dbb8" providerId="LiveId" clId="{997DF3DE-45C0-447F-BFB2-22AD1524876B}" dt="2020-10-24T09:45:20.912" v="134"/>
        <pc:sldMkLst>
          <pc:docMk/>
          <pc:sldMk cId="4077942278" sldId="327"/>
        </pc:sldMkLst>
      </pc:sldChg>
      <pc:sldChg chg="add">
        <pc:chgData name="Melih Örmeci" userId="6b20c2cec841dbb8" providerId="LiveId" clId="{997DF3DE-45C0-447F-BFB2-22AD1524876B}" dt="2020-10-24T09:45:21.962" v="136"/>
        <pc:sldMkLst>
          <pc:docMk/>
          <pc:sldMk cId="42964856" sldId="328"/>
        </pc:sldMkLst>
      </pc:sldChg>
      <pc:sldChg chg="add">
        <pc:chgData name="Melih Örmeci" userId="6b20c2cec841dbb8" providerId="LiveId" clId="{997DF3DE-45C0-447F-BFB2-22AD1524876B}" dt="2020-10-24T09:45:22.946" v="138"/>
        <pc:sldMkLst>
          <pc:docMk/>
          <pc:sldMk cId="282212864" sldId="329"/>
        </pc:sldMkLst>
      </pc:sldChg>
      <pc:sldChg chg="add">
        <pc:chgData name="Melih Örmeci" userId="6b20c2cec841dbb8" providerId="LiveId" clId="{997DF3DE-45C0-447F-BFB2-22AD1524876B}" dt="2020-10-24T09:45:24.548" v="140"/>
        <pc:sldMkLst>
          <pc:docMk/>
          <pc:sldMk cId="1960916943" sldId="330"/>
        </pc:sldMkLst>
      </pc:sldChg>
      <pc:sldChg chg="add">
        <pc:chgData name="Melih Örmeci" userId="6b20c2cec841dbb8" providerId="LiveId" clId="{997DF3DE-45C0-447F-BFB2-22AD1524876B}" dt="2020-10-24T09:45:26.178" v="142"/>
        <pc:sldMkLst>
          <pc:docMk/>
          <pc:sldMk cId="3127642761" sldId="331"/>
        </pc:sldMkLst>
      </pc:sldChg>
      <pc:sldChg chg="add">
        <pc:chgData name="Melih Örmeci" userId="6b20c2cec841dbb8" providerId="LiveId" clId="{997DF3DE-45C0-447F-BFB2-22AD1524876B}" dt="2020-10-24T09:45:49.932" v="144"/>
        <pc:sldMkLst>
          <pc:docMk/>
          <pc:sldMk cId="1759970160" sldId="332"/>
        </pc:sldMkLst>
      </pc:sldChg>
      <pc:sldChg chg="add">
        <pc:chgData name="Melih Örmeci" userId="6b20c2cec841dbb8" providerId="LiveId" clId="{997DF3DE-45C0-447F-BFB2-22AD1524876B}" dt="2020-10-24T09:45:51.627" v="146"/>
        <pc:sldMkLst>
          <pc:docMk/>
          <pc:sldMk cId="3516789280" sldId="333"/>
        </pc:sldMkLst>
      </pc:sldChg>
      <pc:sldChg chg="modSp add">
        <pc:chgData name="Melih Örmeci" userId="6b20c2cec841dbb8" providerId="LiveId" clId="{997DF3DE-45C0-447F-BFB2-22AD1524876B}" dt="2020-10-24T09:45:53.023" v="149" actId="27636"/>
        <pc:sldMkLst>
          <pc:docMk/>
          <pc:sldMk cId="3514878075" sldId="334"/>
        </pc:sldMkLst>
        <pc:spChg chg="mod">
          <ac:chgData name="Melih Örmeci" userId="6b20c2cec841dbb8" providerId="LiveId" clId="{997DF3DE-45C0-447F-BFB2-22AD1524876B}" dt="2020-10-24T09:45:53.023" v="149" actId="27636"/>
          <ac:spMkLst>
            <pc:docMk/>
            <pc:sldMk cId="3514878075" sldId="334"/>
            <ac:spMk id="2" creationId="{699110CF-213B-494D-ADA1-7B790FECC9FA}"/>
          </ac:spMkLst>
        </pc:spChg>
      </pc:sldChg>
      <pc:sldChg chg="add">
        <pc:chgData name="Melih Örmeci" userId="6b20c2cec841dbb8" providerId="LiveId" clId="{997DF3DE-45C0-447F-BFB2-22AD1524876B}" dt="2020-10-24T09:45:54.547" v="151"/>
        <pc:sldMkLst>
          <pc:docMk/>
          <pc:sldMk cId="1660403957" sldId="335"/>
        </pc:sldMkLst>
      </pc:sldChg>
      <pc:sldChg chg="add">
        <pc:chgData name="Melih Örmeci" userId="6b20c2cec841dbb8" providerId="LiveId" clId="{997DF3DE-45C0-447F-BFB2-22AD1524876B}" dt="2020-10-24T09:46:03.007" v="156"/>
        <pc:sldMkLst>
          <pc:docMk/>
          <pc:sldMk cId="361169715" sldId="336"/>
        </pc:sldMkLst>
      </pc:sldChg>
      <pc:sldChg chg="add del">
        <pc:chgData name="Melih Örmeci" userId="6b20c2cec841dbb8" providerId="LiveId" clId="{997DF3DE-45C0-447F-BFB2-22AD1524876B}" dt="2020-10-24T09:46:00.052" v="154" actId="2696"/>
        <pc:sldMkLst>
          <pc:docMk/>
          <pc:sldMk cId="2544224386" sldId="336"/>
        </pc:sldMkLst>
      </pc:sldChg>
      <pc:sldChg chg="add">
        <pc:chgData name="Melih Örmeci" userId="6b20c2cec841dbb8" providerId="LiveId" clId="{997DF3DE-45C0-447F-BFB2-22AD1524876B}" dt="2020-10-24T09:46:04.888" v="158"/>
        <pc:sldMkLst>
          <pc:docMk/>
          <pc:sldMk cId="371056533" sldId="337"/>
        </pc:sldMkLst>
      </pc:sldChg>
      <pc:sldChg chg="add">
        <pc:chgData name="Melih Örmeci" userId="6b20c2cec841dbb8" providerId="LiveId" clId="{997DF3DE-45C0-447F-BFB2-22AD1524876B}" dt="2020-10-24T09:46:06.702" v="160"/>
        <pc:sldMkLst>
          <pc:docMk/>
          <pc:sldMk cId="4156388881" sldId="338"/>
        </pc:sldMkLst>
      </pc:sldChg>
      <pc:sldChg chg="add">
        <pc:chgData name="Melih Örmeci" userId="6b20c2cec841dbb8" providerId="LiveId" clId="{997DF3DE-45C0-447F-BFB2-22AD1524876B}" dt="2020-10-24T09:46:08.332" v="162"/>
        <pc:sldMkLst>
          <pc:docMk/>
          <pc:sldMk cId="1439482613" sldId="339"/>
        </pc:sldMkLst>
      </pc:sldChg>
      <pc:sldChg chg="add">
        <pc:chgData name="Melih Örmeci" userId="6b20c2cec841dbb8" providerId="LiveId" clId="{997DF3DE-45C0-447F-BFB2-22AD1524876B}" dt="2020-10-24T09:46:14.592" v="164"/>
        <pc:sldMkLst>
          <pc:docMk/>
          <pc:sldMk cId="2653896859" sldId="340"/>
        </pc:sldMkLst>
      </pc:sldChg>
      <pc:sldChg chg="add">
        <pc:chgData name="Melih Örmeci" userId="6b20c2cec841dbb8" providerId="LiveId" clId="{997DF3DE-45C0-447F-BFB2-22AD1524876B}" dt="2020-10-24T09:46:17.715" v="166"/>
        <pc:sldMkLst>
          <pc:docMk/>
          <pc:sldMk cId="2989929352" sldId="341"/>
        </pc:sldMkLst>
      </pc:sldChg>
      <pc:sldChg chg="add">
        <pc:chgData name="Melih Örmeci" userId="6b20c2cec841dbb8" providerId="LiveId" clId="{997DF3DE-45C0-447F-BFB2-22AD1524876B}" dt="2020-10-24T09:46:19.502" v="168"/>
        <pc:sldMkLst>
          <pc:docMk/>
          <pc:sldMk cId="665687836" sldId="342"/>
        </pc:sldMkLst>
      </pc:sldChg>
      <pc:sldChg chg="add">
        <pc:chgData name="Melih Örmeci" userId="6b20c2cec841dbb8" providerId="LiveId" clId="{997DF3DE-45C0-447F-BFB2-22AD1524876B}" dt="2020-10-24T09:46:21.728" v="170"/>
        <pc:sldMkLst>
          <pc:docMk/>
          <pc:sldMk cId="2180757001" sldId="343"/>
        </pc:sldMkLst>
      </pc:sldChg>
      <pc:sldChg chg="add">
        <pc:chgData name="Melih Örmeci" userId="6b20c2cec841dbb8" providerId="LiveId" clId="{997DF3DE-45C0-447F-BFB2-22AD1524876B}" dt="2020-10-24T09:46:24.212" v="172"/>
        <pc:sldMkLst>
          <pc:docMk/>
          <pc:sldMk cId="360912218" sldId="344"/>
        </pc:sldMkLst>
      </pc:sldChg>
      <pc:sldChg chg="add">
        <pc:chgData name="Melih Örmeci" userId="6b20c2cec841dbb8" providerId="LiveId" clId="{997DF3DE-45C0-447F-BFB2-22AD1524876B}" dt="2020-10-24T09:46:40.672" v="174"/>
        <pc:sldMkLst>
          <pc:docMk/>
          <pc:sldMk cId="392197983" sldId="345"/>
        </pc:sldMkLst>
      </pc:sldChg>
      <pc:sldChg chg="add">
        <pc:chgData name="Melih Örmeci" userId="6b20c2cec841dbb8" providerId="LiveId" clId="{997DF3DE-45C0-447F-BFB2-22AD1524876B}" dt="2020-10-24T09:46:42.177" v="176"/>
        <pc:sldMkLst>
          <pc:docMk/>
          <pc:sldMk cId="2293303710" sldId="346"/>
        </pc:sldMkLst>
      </pc:sldChg>
      <pc:sldChg chg="add">
        <pc:chgData name="Melih Örmeci" userId="6b20c2cec841dbb8" providerId="LiveId" clId="{997DF3DE-45C0-447F-BFB2-22AD1524876B}" dt="2020-10-24T09:46:43.972" v="178"/>
        <pc:sldMkLst>
          <pc:docMk/>
          <pc:sldMk cId="3788278405" sldId="347"/>
        </pc:sldMkLst>
      </pc:sldChg>
      <pc:sldChg chg="add">
        <pc:chgData name="Melih Örmeci" userId="6b20c2cec841dbb8" providerId="LiveId" clId="{997DF3DE-45C0-447F-BFB2-22AD1524876B}" dt="2020-10-24T09:46:45.482" v="180"/>
        <pc:sldMkLst>
          <pc:docMk/>
          <pc:sldMk cId="2958382108" sldId="348"/>
        </pc:sldMkLst>
      </pc:sldChg>
      <pc:sldChg chg="add">
        <pc:chgData name="Melih Örmeci" userId="6b20c2cec841dbb8" providerId="LiveId" clId="{997DF3DE-45C0-447F-BFB2-22AD1524876B}" dt="2020-10-24T09:46:46.392" v="182"/>
        <pc:sldMkLst>
          <pc:docMk/>
          <pc:sldMk cId="275766441" sldId="349"/>
        </pc:sldMkLst>
      </pc:sldChg>
      <pc:sldChg chg="add">
        <pc:chgData name="Melih Örmeci" userId="6b20c2cec841dbb8" providerId="LiveId" clId="{997DF3DE-45C0-447F-BFB2-22AD1524876B}" dt="2020-10-24T09:46:47.282" v="184"/>
        <pc:sldMkLst>
          <pc:docMk/>
          <pc:sldMk cId="1310392027" sldId="350"/>
        </pc:sldMkLst>
      </pc:sldChg>
      <pc:sldChg chg="add">
        <pc:chgData name="Melih Örmeci" userId="6b20c2cec841dbb8" providerId="LiveId" clId="{997DF3DE-45C0-447F-BFB2-22AD1524876B}" dt="2020-10-24T09:46:48.412" v="186"/>
        <pc:sldMkLst>
          <pc:docMk/>
          <pc:sldMk cId="226078791" sldId="351"/>
        </pc:sldMkLst>
      </pc:sldChg>
      <pc:sldChg chg="add">
        <pc:chgData name="Melih Örmeci" userId="6b20c2cec841dbb8" providerId="LiveId" clId="{997DF3DE-45C0-447F-BFB2-22AD1524876B}" dt="2020-10-24T09:46:49.227" v="188"/>
        <pc:sldMkLst>
          <pc:docMk/>
          <pc:sldMk cId="457854196" sldId="352"/>
        </pc:sldMkLst>
      </pc:sldChg>
      <pc:sldChg chg="add">
        <pc:chgData name="Melih Örmeci" userId="6b20c2cec841dbb8" providerId="LiveId" clId="{997DF3DE-45C0-447F-BFB2-22AD1524876B}" dt="2020-10-24T09:46:50.259" v="190"/>
        <pc:sldMkLst>
          <pc:docMk/>
          <pc:sldMk cId="2070803207" sldId="353"/>
        </pc:sldMkLst>
      </pc:sldChg>
      <pc:sldChg chg="add">
        <pc:chgData name="Melih Örmeci" userId="6b20c2cec841dbb8" providerId="LiveId" clId="{997DF3DE-45C0-447F-BFB2-22AD1524876B}" dt="2020-10-24T09:46:51.212" v="192"/>
        <pc:sldMkLst>
          <pc:docMk/>
          <pc:sldMk cId="217836765" sldId="354"/>
        </pc:sldMkLst>
      </pc:sldChg>
      <pc:sldChg chg="add">
        <pc:chgData name="Melih Örmeci" userId="6b20c2cec841dbb8" providerId="LiveId" clId="{997DF3DE-45C0-447F-BFB2-22AD1524876B}" dt="2020-10-24T09:46:52.034" v="194"/>
        <pc:sldMkLst>
          <pc:docMk/>
          <pc:sldMk cId="683637" sldId="355"/>
        </pc:sldMkLst>
      </pc:sldChg>
      <pc:sldChg chg="add">
        <pc:chgData name="Melih Örmeci" userId="6b20c2cec841dbb8" providerId="LiveId" clId="{997DF3DE-45C0-447F-BFB2-22AD1524876B}" dt="2020-10-24T09:46:53.157" v="196"/>
        <pc:sldMkLst>
          <pc:docMk/>
          <pc:sldMk cId="2099412608" sldId="356"/>
        </pc:sldMkLst>
      </pc:sldChg>
      <pc:sldChg chg="add">
        <pc:chgData name="Melih Örmeci" userId="6b20c2cec841dbb8" providerId="LiveId" clId="{997DF3DE-45C0-447F-BFB2-22AD1524876B}" dt="2020-10-24T09:46:54.142" v="198"/>
        <pc:sldMkLst>
          <pc:docMk/>
          <pc:sldMk cId="416271613" sldId="357"/>
        </pc:sldMkLst>
      </pc:sldChg>
      <pc:sldChg chg="add">
        <pc:chgData name="Melih Örmeci" userId="6b20c2cec841dbb8" providerId="LiveId" clId="{997DF3DE-45C0-447F-BFB2-22AD1524876B}" dt="2020-10-24T09:46:55.132" v="200"/>
        <pc:sldMkLst>
          <pc:docMk/>
          <pc:sldMk cId="3284523694" sldId="358"/>
        </pc:sldMkLst>
      </pc:sldChg>
      <pc:sldChg chg="add">
        <pc:chgData name="Melih Örmeci" userId="6b20c2cec841dbb8" providerId="LiveId" clId="{997DF3DE-45C0-447F-BFB2-22AD1524876B}" dt="2020-10-24T09:46:55.942" v="202"/>
        <pc:sldMkLst>
          <pc:docMk/>
          <pc:sldMk cId="2606478230" sldId="359"/>
        </pc:sldMkLst>
      </pc:sldChg>
      <pc:sldChg chg="add">
        <pc:chgData name="Melih Örmeci" userId="6b20c2cec841dbb8" providerId="LiveId" clId="{997DF3DE-45C0-447F-BFB2-22AD1524876B}" dt="2020-10-24T09:46:57.648" v="204"/>
        <pc:sldMkLst>
          <pc:docMk/>
          <pc:sldMk cId="2622072332" sldId="360"/>
        </pc:sldMkLst>
      </pc:sldChg>
      <pc:sldChg chg="add">
        <pc:chgData name="Melih Örmeci" userId="6b20c2cec841dbb8" providerId="LiveId" clId="{997DF3DE-45C0-447F-BFB2-22AD1524876B}" dt="2020-10-24T09:47:04.312" v="206"/>
        <pc:sldMkLst>
          <pc:docMk/>
          <pc:sldMk cId="1482145993" sldId="361"/>
        </pc:sldMkLst>
      </pc:sldChg>
      <pc:sldChg chg="modSp add">
        <pc:chgData name="Melih Örmeci" userId="6b20c2cec841dbb8" providerId="LiveId" clId="{997DF3DE-45C0-447F-BFB2-22AD1524876B}" dt="2020-10-24T09:47:06.182" v="209" actId="27636"/>
        <pc:sldMkLst>
          <pc:docMk/>
          <pc:sldMk cId="3175445538" sldId="362"/>
        </pc:sldMkLst>
        <pc:spChg chg="mod">
          <ac:chgData name="Melih Örmeci" userId="6b20c2cec841dbb8" providerId="LiveId" clId="{997DF3DE-45C0-447F-BFB2-22AD1524876B}" dt="2020-10-24T09:47:06.182" v="209" actId="27636"/>
          <ac:spMkLst>
            <pc:docMk/>
            <pc:sldMk cId="3175445538" sldId="362"/>
            <ac:spMk id="3" creationId="{00000000-0000-0000-0000-000000000000}"/>
          </ac:spMkLst>
        </pc:spChg>
      </pc:sldChg>
      <pc:sldChg chg="add">
        <pc:chgData name="Melih Örmeci" userId="6b20c2cec841dbb8" providerId="LiveId" clId="{997DF3DE-45C0-447F-BFB2-22AD1524876B}" dt="2020-10-24T09:47:07.129" v="211"/>
        <pc:sldMkLst>
          <pc:docMk/>
          <pc:sldMk cId="1751106244" sldId="363"/>
        </pc:sldMkLst>
      </pc:sldChg>
      <pc:sldChg chg="add">
        <pc:chgData name="Melih Örmeci" userId="6b20c2cec841dbb8" providerId="LiveId" clId="{997DF3DE-45C0-447F-BFB2-22AD1524876B}" dt="2020-10-24T09:47:07.992" v="213"/>
        <pc:sldMkLst>
          <pc:docMk/>
          <pc:sldMk cId="4228471755" sldId="364"/>
        </pc:sldMkLst>
      </pc:sldChg>
      <pc:sldChg chg="add">
        <pc:chgData name="Melih Örmeci" userId="6b20c2cec841dbb8" providerId="LiveId" clId="{997DF3DE-45C0-447F-BFB2-22AD1524876B}" dt="2020-10-24T09:47:09.082" v="215"/>
        <pc:sldMkLst>
          <pc:docMk/>
          <pc:sldMk cId="3052127582" sldId="365"/>
        </pc:sldMkLst>
      </pc:sldChg>
      <pc:sldChg chg="add">
        <pc:chgData name="Melih Örmeci" userId="6b20c2cec841dbb8" providerId="LiveId" clId="{997DF3DE-45C0-447F-BFB2-22AD1524876B}" dt="2020-10-24T09:47:09.982" v="217"/>
        <pc:sldMkLst>
          <pc:docMk/>
          <pc:sldMk cId="2558536277" sldId="366"/>
        </pc:sldMkLst>
      </pc:sldChg>
      <pc:sldChg chg="add">
        <pc:chgData name="Melih Örmeci" userId="6b20c2cec841dbb8" providerId="LiveId" clId="{997DF3DE-45C0-447F-BFB2-22AD1524876B}" dt="2020-10-24T09:47:10.912" v="219"/>
        <pc:sldMkLst>
          <pc:docMk/>
          <pc:sldMk cId="4028635253" sldId="367"/>
        </pc:sldMkLst>
      </pc:sldChg>
      <pc:sldChg chg="add">
        <pc:chgData name="Melih Örmeci" userId="6b20c2cec841dbb8" providerId="LiveId" clId="{997DF3DE-45C0-447F-BFB2-22AD1524876B}" dt="2020-10-24T09:47:11.832" v="221"/>
        <pc:sldMkLst>
          <pc:docMk/>
          <pc:sldMk cId="3809246957" sldId="368"/>
        </pc:sldMkLst>
      </pc:sldChg>
      <pc:sldChg chg="add">
        <pc:chgData name="Melih Örmeci" userId="6b20c2cec841dbb8" providerId="LiveId" clId="{997DF3DE-45C0-447F-BFB2-22AD1524876B}" dt="2020-10-24T09:47:12.742" v="223"/>
        <pc:sldMkLst>
          <pc:docMk/>
          <pc:sldMk cId="1953927230" sldId="369"/>
        </pc:sldMkLst>
      </pc:sldChg>
      <pc:sldChg chg="modSp add">
        <pc:chgData name="Melih Örmeci" userId="6b20c2cec841dbb8" providerId="LiveId" clId="{997DF3DE-45C0-447F-BFB2-22AD1524876B}" dt="2020-10-24T09:47:13.787" v="226" actId="27636"/>
        <pc:sldMkLst>
          <pc:docMk/>
          <pc:sldMk cId="2506235594" sldId="370"/>
        </pc:sldMkLst>
        <pc:spChg chg="mod">
          <ac:chgData name="Melih Örmeci" userId="6b20c2cec841dbb8" providerId="LiveId" clId="{997DF3DE-45C0-447F-BFB2-22AD1524876B}" dt="2020-10-24T09:47:13.787" v="226" actId="27636"/>
          <ac:spMkLst>
            <pc:docMk/>
            <pc:sldMk cId="2506235594" sldId="370"/>
            <ac:spMk id="3" creationId="{00000000-0000-0000-0000-000000000000}"/>
          </ac:spMkLst>
        </pc:spChg>
      </pc:sldChg>
      <pc:sldChg chg="add del">
        <pc:chgData name="Melih Örmeci" userId="6b20c2cec841dbb8" providerId="LiveId" clId="{997DF3DE-45C0-447F-BFB2-22AD1524876B}" dt="2020-10-24T10:24:28.338" v="279" actId="2696"/>
        <pc:sldMkLst>
          <pc:docMk/>
          <pc:sldMk cId="2260028038" sldId="371"/>
        </pc:sldMkLst>
      </pc:sldChg>
      <pc:sldMasterChg chg="add addSldLayout">
        <pc:chgData name="Melih Örmeci" userId="6b20c2cec841dbb8" providerId="LiveId" clId="{997DF3DE-45C0-447F-BFB2-22AD1524876B}" dt="2020-10-24T09:46:42.177" v="175" actId="27028"/>
        <pc:sldMasterMkLst>
          <pc:docMk/>
          <pc:sldMasterMk cId="253299329" sldId="2147483648"/>
        </pc:sldMasterMkLst>
        <pc:sldLayoutChg chg="add">
          <pc:chgData name="Melih Örmeci" userId="6b20c2cec841dbb8" providerId="LiveId" clId="{997DF3DE-45C0-447F-BFB2-22AD1524876B}" dt="2020-10-24T09:46:40.672" v="173" actId="27028"/>
          <pc:sldLayoutMkLst>
            <pc:docMk/>
            <pc:sldMasterMk cId="253299329" sldId="2147483648"/>
            <pc:sldLayoutMk cId="2280860734" sldId="2147483649"/>
          </pc:sldLayoutMkLst>
        </pc:sldLayoutChg>
        <pc:sldLayoutChg chg="add">
          <pc:chgData name="Melih Örmeci" userId="6b20c2cec841dbb8" providerId="LiveId" clId="{997DF3DE-45C0-447F-BFB2-22AD1524876B}" dt="2020-10-24T09:46:42.177" v="175" actId="27028"/>
          <pc:sldLayoutMkLst>
            <pc:docMk/>
            <pc:sldMasterMk cId="253299329" sldId="2147483648"/>
            <pc:sldLayoutMk cId="2219399830" sldId="2147483650"/>
          </pc:sldLayoutMkLst>
        </pc:sldLayoutChg>
      </pc:sldMasterChg>
      <pc:sldMasterChg chg="add del addSldLayout delSldLayout">
        <pc:chgData name="Melih Örmeci" userId="6b20c2cec841dbb8" providerId="LiveId" clId="{997DF3DE-45C0-447F-BFB2-22AD1524876B}" dt="2020-10-24T09:42:53.521" v="103" actId="2696"/>
        <pc:sldMasterMkLst>
          <pc:docMk/>
          <pc:sldMasterMk cId="2939749596" sldId="2147483648"/>
        </pc:sldMasterMkLst>
        <pc:sldLayoutChg chg="add del">
          <pc:chgData name="Melih Örmeci" userId="6b20c2cec841dbb8" providerId="LiveId" clId="{997DF3DE-45C0-447F-BFB2-22AD1524876B}" dt="2020-10-24T09:42:53.520" v="102" actId="2696"/>
          <pc:sldLayoutMkLst>
            <pc:docMk/>
            <pc:sldMasterMk cId="2939749596" sldId="2147483648"/>
            <pc:sldLayoutMk cId="3857619710" sldId="2147483649"/>
          </pc:sldLayoutMkLst>
        </pc:sldLayoutChg>
      </pc:sldMasterChg>
      <pc:sldMasterChg chg="modSldLayout">
        <pc:chgData name="Melih Örmeci" userId="6b20c2cec841dbb8" providerId="LiveId" clId="{997DF3DE-45C0-447F-BFB2-22AD1524876B}" dt="2020-10-24T09:41:47.366" v="81" actId="27028"/>
        <pc:sldMasterMkLst>
          <pc:docMk/>
          <pc:sldMasterMk cId="3987087321" sldId="2147483660"/>
        </pc:sldMasterMkLst>
        <pc:sldLayoutChg chg="replId">
          <pc:chgData name="Melih Örmeci" userId="6b20c2cec841dbb8" providerId="LiveId" clId="{997DF3DE-45C0-447F-BFB2-22AD1524876B}" dt="2020-10-24T09:41:47.366" v="81" actId="27028"/>
          <pc:sldLayoutMkLst>
            <pc:docMk/>
            <pc:sldMasterMk cId="3987087321" sldId="2147483660"/>
            <pc:sldLayoutMk cId="2309318557" sldId="2147483678"/>
          </pc:sldLayoutMkLst>
        </pc:sldLayoutChg>
        <pc:sldLayoutChg chg="replId">
          <pc:chgData name="Melih Örmeci" userId="6b20c2cec841dbb8" providerId="LiveId" clId="{997DF3DE-45C0-447F-BFB2-22AD1524876B}" dt="2020-10-24T09:41:47.366" v="81" actId="27028"/>
          <pc:sldLayoutMkLst>
            <pc:docMk/>
            <pc:sldMasterMk cId="3987087321" sldId="2147483660"/>
            <pc:sldLayoutMk cId="3762780405" sldId="2147483679"/>
          </pc:sldLayoutMkLst>
        </pc:sldLayoutChg>
      </pc:sldMasterChg>
      <pc:sldMasterChg chg="add addSldLayout">
        <pc:chgData name="Melih Örmeci" userId="6b20c2cec841dbb8" providerId="LiveId" clId="{997DF3DE-45C0-447F-BFB2-22AD1524876B}" dt="2020-10-24T09:41:55.773" v="93" actId="27028"/>
        <pc:sldMasterMkLst>
          <pc:docMk/>
          <pc:sldMasterMk cId="0" sldId="2147483669"/>
        </pc:sldMasterMkLst>
        <pc:sldLayoutChg chg="add">
          <pc:chgData name="Melih Örmeci" userId="6b20c2cec841dbb8" providerId="LiveId" clId="{997DF3DE-45C0-447F-BFB2-22AD1524876B}" dt="2020-10-24T09:41:47.366" v="81" actId="27028"/>
          <pc:sldLayoutMkLst>
            <pc:docMk/>
            <pc:sldMasterMk cId="0" sldId="2147483669"/>
            <pc:sldLayoutMk cId="0" sldId="2147483671"/>
          </pc:sldLayoutMkLst>
        </pc:sldLayoutChg>
        <pc:sldLayoutChg chg="add">
          <pc:chgData name="Melih Örmeci" userId="6b20c2cec841dbb8" providerId="LiveId" clId="{997DF3DE-45C0-447F-BFB2-22AD1524876B}" dt="2020-10-24T09:41:55.773" v="93" actId="27028"/>
          <pc:sldLayoutMkLst>
            <pc:docMk/>
            <pc:sldMasterMk cId="0" sldId="2147483669"/>
            <pc:sldLayoutMk cId="0" sldId="2147483676"/>
          </pc:sldLayoutMkLst>
        </pc:sldLayoutChg>
      </pc:sldMasterChg>
      <pc:sldMasterChg chg="replId modSldLayout">
        <pc:chgData name="Melih Örmeci" userId="6b20c2cec841dbb8" providerId="LiveId" clId="{997DF3DE-45C0-447F-BFB2-22AD1524876B}" dt="2020-10-24T09:47:07.129" v="210" actId="27028"/>
        <pc:sldMasterMkLst>
          <pc:docMk/>
          <pc:sldMasterMk cId="1062532534" sldId="2147483672"/>
        </pc:sldMasterMkLst>
        <pc:sldLayoutChg chg="replId">
          <pc:chgData name="Melih Örmeci" userId="6b20c2cec841dbb8" providerId="LiveId" clId="{997DF3DE-45C0-447F-BFB2-22AD1524876B}" dt="2020-10-24T09:39:22.961" v="2" actId="27028"/>
          <pc:sldLayoutMkLst>
            <pc:docMk/>
            <pc:sldMasterMk cId="1062532534" sldId="2147483672"/>
            <pc:sldLayoutMk cId="780461311" sldId="2147483673"/>
          </pc:sldLayoutMkLst>
        </pc:sldLayoutChg>
        <pc:sldLayoutChg chg="replId">
          <pc:chgData name="Melih Örmeci" userId="6b20c2cec841dbb8" providerId="LiveId" clId="{997DF3DE-45C0-447F-BFB2-22AD1524876B}" dt="2020-10-24T09:39:32.932" v="7" actId="27028"/>
          <pc:sldLayoutMkLst>
            <pc:docMk/>
            <pc:sldMasterMk cId="1062532534" sldId="2147483672"/>
            <pc:sldLayoutMk cId="3706032391" sldId="2147483674"/>
          </pc:sldLayoutMkLst>
        </pc:sldLayoutChg>
        <pc:sldLayoutChg chg="replId">
          <pc:chgData name="Melih Örmeci" userId="6b20c2cec841dbb8" providerId="LiveId" clId="{997DF3DE-45C0-447F-BFB2-22AD1524876B}" dt="2020-10-24T09:39:40.177" v="17" actId="27028"/>
          <pc:sldLayoutMkLst>
            <pc:docMk/>
            <pc:sldMasterMk cId="1062532534" sldId="2147483672"/>
            <pc:sldLayoutMk cId="195619630" sldId="2147483675"/>
          </pc:sldLayoutMkLst>
        </pc:sldLayoutChg>
        <pc:sldLayoutChg chg="replId">
          <pc:chgData name="Melih Örmeci" userId="6b20c2cec841dbb8" providerId="LiveId" clId="{997DF3DE-45C0-447F-BFB2-22AD1524876B}" dt="2020-10-24T09:40:39.672" v="38" actId="27028"/>
          <pc:sldLayoutMkLst>
            <pc:docMk/>
            <pc:sldMasterMk cId="1062532534" sldId="2147483672"/>
            <pc:sldLayoutMk cId="2389047903" sldId="2147483677"/>
          </pc:sldLayoutMkLst>
        </pc:sldLayoutChg>
        <pc:sldLayoutChg chg="replId">
          <pc:chgData name="Melih Örmeci" userId="6b20c2cec841dbb8" providerId="LiveId" clId="{997DF3DE-45C0-447F-BFB2-22AD1524876B}" dt="2020-10-24T09:47:07.129" v="210" actId="27028"/>
          <pc:sldLayoutMkLst>
            <pc:docMk/>
            <pc:sldMasterMk cId="1062532534" sldId="2147483672"/>
            <pc:sldLayoutMk cId="4100753419" sldId="2147483688"/>
          </pc:sldLayoutMkLst>
        </pc:sldLayoutChg>
      </pc:sldMasterChg>
      <pc:sldMasterChg chg="add replId addSldLayout modSldLayout">
        <pc:chgData name="Melih Örmeci" userId="6b20c2cec841dbb8" providerId="LiveId" clId="{997DF3DE-45C0-447F-BFB2-22AD1524876B}" dt="2020-10-24T09:47:07.129" v="210" actId="27028"/>
        <pc:sldMasterMkLst>
          <pc:docMk/>
          <pc:sldMasterMk cId="929344010" sldId="2147483680"/>
        </pc:sldMasterMkLst>
        <pc:sldLayoutChg chg="add">
          <pc:chgData name="Melih Örmeci" userId="6b20c2cec841dbb8" providerId="LiveId" clId="{997DF3DE-45C0-447F-BFB2-22AD1524876B}" dt="2020-10-24T09:39:40.177" v="17" actId="27028"/>
          <pc:sldLayoutMkLst>
            <pc:docMk/>
            <pc:sldMasterMk cId="929344010" sldId="2147483680"/>
            <pc:sldLayoutMk cId="4050709033" sldId="2147483652"/>
          </pc:sldLayoutMkLst>
        </pc:sldLayoutChg>
        <pc:sldLayoutChg chg="add">
          <pc:chgData name="Melih Örmeci" userId="6b20c2cec841dbb8" providerId="LiveId" clId="{997DF3DE-45C0-447F-BFB2-22AD1524876B}" dt="2020-10-24T09:47:07.129" v="210" actId="27028"/>
          <pc:sldLayoutMkLst>
            <pc:docMk/>
            <pc:sldMasterMk cId="929344010" sldId="2147483680"/>
            <pc:sldLayoutMk cId="3270624466" sldId="2147483654"/>
          </pc:sldLayoutMkLst>
        </pc:sldLayoutChg>
        <pc:sldLayoutChg chg="add replId">
          <pc:chgData name="Melih Örmeci" userId="6b20c2cec841dbb8" providerId="LiveId" clId="{997DF3DE-45C0-447F-BFB2-22AD1524876B}" dt="2020-10-24T09:42:50.108" v="99" actId="27028"/>
          <pc:sldLayoutMkLst>
            <pc:docMk/>
            <pc:sldMasterMk cId="929344010" sldId="2147483680"/>
            <pc:sldLayoutMk cId="3282344642" sldId="2147483682"/>
          </pc:sldLayoutMkLst>
        </pc:sldLayoutChg>
        <pc:sldLayoutChg chg="add replId">
          <pc:chgData name="Melih Örmeci" userId="6b20c2cec841dbb8" providerId="LiveId" clId="{997DF3DE-45C0-447F-BFB2-22AD1524876B}" dt="2020-10-24T09:44:54.272" v="104" actId="27028"/>
          <pc:sldLayoutMkLst>
            <pc:docMk/>
            <pc:sldMasterMk cId="929344010" sldId="2147483680"/>
            <pc:sldLayoutMk cId="3190316653" sldId="2147483683"/>
          </pc:sldLayoutMkLst>
        </pc:sldLayoutChg>
      </pc:sldMasterChg>
      <pc:sldMasterChg chg="add replId addSldLayout">
        <pc:chgData name="Melih Örmeci" userId="6b20c2cec841dbb8" providerId="LiveId" clId="{997DF3DE-45C0-447F-BFB2-22AD1524876B}" dt="2020-10-24T09:42:50.108" v="99" actId="27028"/>
        <pc:sldMasterMkLst>
          <pc:docMk/>
          <pc:sldMasterMk cId="0" sldId="2147483681"/>
        </pc:sldMasterMkLst>
        <pc:sldLayoutChg chg="add">
          <pc:chgData name="Melih Örmeci" userId="6b20c2cec841dbb8" providerId="LiveId" clId="{997DF3DE-45C0-447F-BFB2-22AD1524876B}" dt="2020-10-24T09:40:39.672" v="38" actId="27028"/>
          <pc:sldLayoutMkLst>
            <pc:docMk/>
            <pc:sldMasterMk cId="0" sldId="2147483681"/>
            <pc:sldLayoutMk cId="0" sldId="2147483655"/>
          </pc:sldLayoutMkLst>
        </pc:sldLayoutChg>
      </pc:sldMasterChg>
      <pc:sldMasterChg chg="add replId addSldLayout modSldLayout">
        <pc:chgData name="Melih Örmeci" userId="6b20c2cec841dbb8" providerId="LiveId" clId="{997DF3DE-45C0-447F-BFB2-22AD1524876B}" dt="2020-10-24T09:45:49.932" v="143" actId="27028"/>
        <pc:sldMasterMkLst>
          <pc:docMk/>
          <pc:sldMasterMk cId="1914907247" sldId="2147483684"/>
        </pc:sldMasterMkLst>
        <pc:sldLayoutChg chg="add replId">
          <pc:chgData name="Melih Örmeci" userId="6b20c2cec841dbb8" providerId="LiveId" clId="{997DF3DE-45C0-447F-BFB2-22AD1524876B}" dt="2020-10-24T09:45:49.932" v="143" actId="27028"/>
          <pc:sldLayoutMkLst>
            <pc:docMk/>
            <pc:sldMasterMk cId="1914907247" sldId="2147483684"/>
            <pc:sldLayoutMk cId="4053232937" sldId="2147483685"/>
          </pc:sldLayoutMkLst>
        </pc:sldLayoutChg>
      </pc:sldMasterChg>
      <pc:sldMasterChg chg="add replId addSldLayout modSldLayout">
        <pc:chgData name="Melih Örmeci" userId="6b20c2cec841dbb8" providerId="LiveId" clId="{997DF3DE-45C0-447F-BFB2-22AD1524876B}" dt="2020-10-24T09:46:42.177" v="175" actId="27028"/>
        <pc:sldMasterMkLst>
          <pc:docMk/>
          <pc:sldMasterMk cId="1280162868" sldId="2147483686"/>
        </pc:sldMasterMkLst>
        <pc:sldLayoutChg chg="add replId">
          <pc:chgData name="Melih Örmeci" userId="6b20c2cec841dbb8" providerId="LiveId" clId="{997DF3DE-45C0-447F-BFB2-22AD1524876B}" dt="2020-10-24T09:46:42.177" v="175" actId="27028"/>
          <pc:sldLayoutMkLst>
            <pc:docMk/>
            <pc:sldMasterMk cId="1280162868" sldId="2147483686"/>
            <pc:sldLayoutMk cId="1872764389" sldId="214748368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263DF-B093-F54A-8266-77C3C563E087}" type="doc">
      <dgm:prSet loTypeId="urn:microsoft.com/office/officeart/2005/8/layout/funnel1" loCatId="" qsTypeId="urn:microsoft.com/office/officeart/2005/8/quickstyle/simple2" qsCatId="simple" csTypeId="urn:microsoft.com/office/officeart/2005/8/colors/colorful1" csCatId="colorful" phldr="1"/>
      <dgm:spPr/>
      <dgm:t>
        <a:bodyPr/>
        <a:lstStyle/>
        <a:p>
          <a:endParaRPr lang="tr-TR"/>
        </a:p>
      </dgm:t>
    </dgm:pt>
    <dgm:pt modelId="{CD960F99-FCF2-A948-A936-A0692BA1FDC0}">
      <dgm:prSet phldrT="[Metin]"/>
      <dgm:spPr/>
      <dgm:t>
        <a:bodyPr/>
        <a:lstStyle/>
        <a:p>
          <a:r>
            <a:rPr lang="tr-TR" dirty="0"/>
            <a:t>NECK PAIN</a:t>
          </a:r>
        </a:p>
      </dgm:t>
    </dgm:pt>
    <dgm:pt modelId="{30322F79-8F35-A04C-A75A-127534A818A5}" type="parTrans" cxnId="{FAC3A955-C47C-0148-8655-7AFB5665A1B9}">
      <dgm:prSet/>
      <dgm:spPr/>
      <dgm:t>
        <a:bodyPr/>
        <a:lstStyle/>
        <a:p>
          <a:endParaRPr lang="tr-TR"/>
        </a:p>
      </dgm:t>
    </dgm:pt>
    <dgm:pt modelId="{BB69488D-A00B-AF4A-A975-29E8D4420DC1}" type="sibTrans" cxnId="{FAC3A955-C47C-0148-8655-7AFB5665A1B9}">
      <dgm:prSet/>
      <dgm:spPr/>
      <dgm:t>
        <a:bodyPr/>
        <a:lstStyle/>
        <a:p>
          <a:endParaRPr lang="tr-TR"/>
        </a:p>
      </dgm:t>
    </dgm:pt>
    <dgm:pt modelId="{6BD8A82F-5B5B-1C4E-96CE-84CE51A2DF2F}">
      <dgm:prSet phldrT="[Metin]"/>
      <dgm:spPr/>
      <dgm:t>
        <a:bodyPr/>
        <a:lstStyle/>
        <a:p>
          <a:r>
            <a:rPr lang="tr-TR" b="1" dirty="0"/>
            <a:t>NON-INFECTIOUS INFLAMMATORY DISORDERS </a:t>
          </a:r>
          <a:endParaRPr lang="tr-TR" dirty="0"/>
        </a:p>
      </dgm:t>
    </dgm:pt>
    <dgm:pt modelId="{10D8CE15-6F74-0047-A17D-8868FCC887C8}" type="parTrans" cxnId="{8B5FFDA1-EC7E-E645-B22B-01962645E13C}">
      <dgm:prSet/>
      <dgm:spPr/>
      <dgm:t>
        <a:bodyPr/>
        <a:lstStyle/>
        <a:p>
          <a:endParaRPr lang="tr-TR"/>
        </a:p>
      </dgm:t>
    </dgm:pt>
    <dgm:pt modelId="{5220BB1A-3C6A-D743-8C0D-207592E8D811}" type="sibTrans" cxnId="{8B5FFDA1-EC7E-E645-B22B-01962645E13C}">
      <dgm:prSet/>
      <dgm:spPr/>
      <dgm:t>
        <a:bodyPr/>
        <a:lstStyle/>
        <a:p>
          <a:endParaRPr lang="tr-TR"/>
        </a:p>
      </dgm:t>
    </dgm:pt>
    <dgm:pt modelId="{4CDB082C-662B-7945-9877-D59FBA9CA026}">
      <dgm:prSet/>
      <dgm:spPr/>
      <dgm:t>
        <a:bodyPr/>
        <a:lstStyle/>
        <a:p>
          <a:r>
            <a:rPr lang="tr-TR" b="1"/>
            <a:t>INFECTIOUS INFLAMMATORY DISORDERS </a:t>
          </a:r>
          <a:endParaRPr lang="tr-TR" dirty="0"/>
        </a:p>
      </dgm:t>
    </dgm:pt>
    <dgm:pt modelId="{D83D2E6A-A94F-1343-8C43-A3D10DB24256}" type="parTrans" cxnId="{95183CA7-151C-D949-8842-60759CC859B9}">
      <dgm:prSet/>
      <dgm:spPr/>
      <dgm:t>
        <a:bodyPr/>
        <a:lstStyle/>
        <a:p>
          <a:endParaRPr lang="tr-TR"/>
        </a:p>
      </dgm:t>
    </dgm:pt>
    <dgm:pt modelId="{F7942DF3-A82C-9646-9B5C-4B7B14DF8AA3}" type="sibTrans" cxnId="{95183CA7-151C-D949-8842-60759CC859B9}">
      <dgm:prSet/>
      <dgm:spPr/>
      <dgm:t>
        <a:bodyPr/>
        <a:lstStyle/>
        <a:p>
          <a:endParaRPr lang="tr-TR"/>
        </a:p>
      </dgm:t>
    </dgm:pt>
    <dgm:pt modelId="{BA47C333-C8A8-4340-9B0F-82F2B660D0C5}">
      <dgm:prSet custT="1"/>
      <dgm:spPr/>
      <dgm:t>
        <a:bodyPr/>
        <a:lstStyle/>
        <a:p>
          <a:r>
            <a:rPr lang="tr-TR" sz="3600" b="1" dirty="0" err="1"/>
            <a:t>Encephalitis</a:t>
          </a:r>
          <a:r>
            <a:rPr lang="tr-TR" sz="3600" b="1" dirty="0"/>
            <a:t>, </a:t>
          </a:r>
          <a:r>
            <a:rPr lang="tr-TR" sz="3600" b="1" dirty="0" err="1"/>
            <a:t>Myelitis</a:t>
          </a:r>
          <a:r>
            <a:rPr lang="tr-TR" sz="3600" b="1" dirty="0"/>
            <a:t>, </a:t>
          </a:r>
          <a:r>
            <a:rPr lang="tr-TR" sz="3600" b="1" dirty="0" err="1"/>
            <a:t>and</a:t>
          </a:r>
          <a:r>
            <a:rPr lang="tr-TR" sz="3600" b="1" dirty="0"/>
            <a:t> </a:t>
          </a:r>
          <a:r>
            <a:rPr lang="tr-TR" sz="3600" b="1" dirty="0" err="1"/>
            <a:t>Meningitis</a:t>
          </a:r>
          <a:r>
            <a:rPr lang="tr-TR" sz="3600" b="1" dirty="0"/>
            <a:t> </a:t>
          </a:r>
          <a:br>
            <a:rPr lang="tr-TR" sz="3600" b="1" dirty="0"/>
          </a:br>
          <a:endParaRPr lang="tr-TR" sz="3600" b="1" dirty="0"/>
        </a:p>
      </dgm:t>
    </dgm:pt>
    <dgm:pt modelId="{E5372EFE-0A0A-AB40-AAC8-393D3332409D}" type="parTrans" cxnId="{05D706E5-6079-134D-9E81-495EC8DA9DD4}">
      <dgm:prSet/>
      <dgm:spPr/>
      <dgm:t>
        <a:bodyPr/>
        <a:lstStyle/>
        <a:p>
          <a:endParaRPr lang="tr-TR"/>
        </a:p>
      </dgm:t>
    </dgm:pt>
    <dgm:pt modelId="{0F830329-F035-0649-BD64-948D30C583F5}" type="sibTrans" cxnId="{05D706E5-6079-134D-9E81-495EC8DA9DD4}">
      <dgm:prSet/>
      <dgm:spPr/>
      <dgm:t>
        <a:bodyPr/>
        <a:lstStyle/>
        <a:p>
          <a:endParaRPr lang="tr-TR"/>
        </a:p>
      </dgm:t>
    </dgm:pt>
    <dgm:pt modelId="{10D14465-A9D1-CD42-9318-04C4E635FD29}" type="pres">
      <dgm:prSet presAssocID="{2A2263DF-B093-F54A-8266-77C3C563E087}" presName="Name0" presStyleCnt="0">
        <dgm:presLayoutVars>
          <dgm:chMax val="4"/>
          <dgm:resizeHandles val="exact"/>
        </dgm:presLayoutVars>
      </dgm:prSet>
      <dgm:spPr/>
      <dgm:t>
        <a:bodyPr/>
        <a:lstStyle/>
        <a:p>
          <a:endParaRPr lang="tr-TR"/>
        </a:p>
      </dgm:t>
    </dgm:pt>
    <dgm:pt modelId="{BA5A7333-7C76-B645-BC9C-D1ACEE76245B}" type="pres">
      <dgm:prSet presAssocID="{2A2263DF-B093-F54A-8266-77C3C563E087}" presName="ellipse" presStyleLbl="trBgShp" presStyleIdx="0" presStyleCnt="1"/>
      <dgm:spPr/>
    </dgm:pt>
    <dgm:pt modelId="{C18A4A13-BBB9-E844-9C44-A21C9ED6701F}" type="pres">
      <dgm:prSet presAssocID="{2A2263DF-B093-F54A-8266-77C3C563E087}" presName="arrow1" presStyleLbl="fgShp" presStyleIdx="0" presStyleCnt="1"/>
      <dgm:spPr/>
    </dgm:pt>
    <dgm:pt modelId="{34220BCD-54A7-DD4E-9959-3C5E8C13ECD7}" type="pres">
      <dgm:prSet presAssocID="{2A2263DF-B093-F54A-8266-77C3C563E087}" presName="rectangle" presStyleLbl="revTx" presStyleIdx="0" presStyleCnt="1">
        <dgm:presLayoutVars>
          <dgm:bulletEnabled val="1"/>
        </dgm:presLayoutVars>
      </dgm:prSet>
      <dgm:spPr/>
      <dgm:t>
        <a:bodyPr/>
        <a:lstStyle/>
        <a:p>
          <a:endParaRPr lang="tr-TR"/>
        </a:p>
      </dgm:t>
    </dgm:pt>
    <dgm:pt modelId="{74EC1B6D-586F-7448-9D49-F9DF85FFB239}" type="pres">
      <dgm:prSet presAssocID="{6BD8A82F-5B5B-1C4E-96CE-84CE51A2DF2F}" presName="item1" presStyleLbl="node1" presStyleIdx="0" presStyleCnt="3">
        <dgm:presLayoutVars>
          <dgm:bulletEnabled val="1"/>
        </dgm:presLayoutVars>
      </dgm:prSet>
      <dgm:spPr/>
      <dgm:t>
        <a:bodyPr/>
        <a:lstStyle/>
        <a:p>
          <a:endParaRPr lang="tr-TR"/>
        </a:p>
      </dgm:t>
    </dgm:pt>
    <dgm:pt modelId="{500978CA-E461-F34C-B7CC-12B96CB75C0D}" type="pres">
      <dgm:prSet presAssocID="{4CDB082C-662B-7945-9877-D59FBA9CA026}" presName="item2" presStyleLbl="node1" presStyleIdx="1" presStyleCnt="3">
        <dgm:presLayoutVars>
          <dgm:bulletEnabled val="1"/>
        </dgm:presLayoutVars>
      </dgm:prSet>
      <dgm:spPr/>
      <dgm:t>
        <a:bodyPr/>
        <a:lstStyle/>
        <a:p>
          <a:endParaRPr lang="tr-TR"/>
        </a:p>
      </dgm:t>
    </dgm:pt>
    <dgm:pt modelId="{F8D807A0-A1F6-2F40-B3DD-3A0D828EB04A}" type="pres">
      <dgm:prSet presAssocID="{BA47C333-C8A8-4340-9B0F-82F2B660D0C5}" presName="item3" presStyleLbl="node1" presStyleIdx="2" presStyleCnt="3">
        <dgm:presLayoutVars>
          <dgm:bulletEnabled val="1"/>
        </dgm:presLayoutVars>
      </dgm:prSet>
      <dgm:spPr/>
      <dgm:t>
        <a:bodyPr/>
        <a:lstStyle/>
        <a:p>
          <a:endParaRPr lang="tr-TR"/>
        </a:p>
      </dgm:t>
    </dgm:pt>
    <dgm:pt modelId="{BE71874D-993E-7341-89FA-3E99F5383442}" type="pres">
      <dgm:prSet presAssocID="{2A2263DF-B093-F54A-8266-77C3C563E087}" presName="funnel" presStyleLbl="trAlignAcc1" presStyleIdx="0" presStyleCnt="1" custLinFactNeighborX="1285" custLinFactNeighborY="834"/>
      <dgm:spPr/>
    </dgm:pt>
  </dgm:ptLst>
  <dgm:cxnLst>
    <dgm:cxn modelId="{90576A01-9A99-F84B-A261-70361A8DED08}" type="presOf" srcId="{2A2263DF-B093-F54A-8266-77C3C563E087}" destId="{10D14465-A9D1-CD42-9318-04C4E635FD29}" srcOrd="0" destOrd="0" presId="urn:microsoft.com/office/officeart/2005/8/layout/funnel1"/>
    <dgm:cxn modelId="{BD2491E2-ABA3-E844-B42C-15EC55CDBB36}" type="presOf" srcId="{BA47C333-C8A8-4340-9B0F-82F2B660D0C5}" destId="{34220BCD-54A7-DD4E-9959-3C5E8C13ECD7}" srcOrd="0" destOrd="0" presId="urn:microsoft.com/office/officeart/2005/8/layout/funnel1"/>
    <dgm:cxn modelId="{3549A24E-E75B-F641-92D9-DC9637E185C3}" type="presOf" srcId="{CD960F99-FCF2-A948-A936-A0692BA1FDC0}" destId="{F8D807A0-A1F6-2F40-B3DD-3A0D828EB04A}" srcOrd="0" destOrd="0" presId="urn:microsoft.com/office/officeart/2005/8/layout/funnel1"/>
    <dgm:cxn modelId="{EB308589-1971-B744-872E-8F1C4C3D6A5B}" type="presOf" srcId="{6BD8A82F-5B5B-1C4E-96CE-84CE51A2DF2F}" destId="{500978CA-E461-F34C-B7CC-12B96CB75C0D}" srcOrd="0" destOrd="0" presId="urn:microsoft.com/office/officeart/2005/8/layout/funnel1"/>
    <dgm:cxn modelId="{FAC3A955-C47C-0148-8655-7AFB5665A1B9}" srcId="{2A2263DF-B093-F54A-8266-77C3C563E087}" destId="{CD960F99-FCF2-A948-A936-A0692BA1FDC0}" srcOrd="0" destOrd="0" parTransId="{30322F79-8F35-A04C-A75A-127534A818A5}" sibTransId="{BB69488D-A00B-AF4A-A975-29E8D4420DC1}"/>
    <dgm:cxn modelId="{B77CDB3E-078A-CD42-8BF4-9DB64366C1CA}" type="presOf" srcId="{4CDB082C-662B-7945-9877-D59FBA9CA026}" destId="{74EC1B6D-586F-7448-9D49-F9DF85FFB239}" srcOrd="0" destOrd="0" presId="urn:microsoft.com/office/officeart/2005/8/layout/funnel1"/>
    <dgm:cxn modelId="{05D706E5-6079-134D-9E81-495EC8DA9DD4}" srcId="{2A2263DF-B093-F54A-8266-77C3C563E087}" destId="{BA47C333-C8A8-4340-9B0F-82F2B660D0C5}" srcOrd="3" destOrd="0" parTransId="{E5372EFE-0A0A-AB40-AAC8-393D3332409D}" sibTransId="{0F830329-F035-0649-BD64-948D30C583F5}"/>
    <dgm:cxn modelId="{8B5FFDA1-EC7E-E645-B22B-01962645E13C}" srcId="{2A2263DF-B093-F54A-8266-77C3C563E087}" destId="{6BD8A82F-5B5B-1C4E-96CE-84CE51A2DF2F}" srcOrd="1" destOrd="0" parTransId="{10D8CE15-6F74-0047-A17D-8868FCC887C8}" sibTransId="{5220BB1A-3C6A-D743-8C0D-207592E8D811}"/>
    <dgm:cxn modelId="{95183CA7-151C-D949-8842-60759CC859B9}" srcId="{2A2263DF-B093-F54A-8266-77C3C563E087}" destId="{4CDB082C-662B-7945-9877-D59FBA9CA026}" srcOrd="2" destOrd="0" parTransId="{D83D2E6A-A94F-1343-8C43-A3D10DB24256}" sibTransId="{F7942DF3-A82C-9646-9B5C-4B7B14DF8AA3}"/>
    <dgm:cxn modelId="{C3376612-B24B-8641-ACAE-208AEBBADCC5}" type="presParOf" srcId="{10D14465-A9D1-CD42-9318-04C4E635FD29}" destId="{BA5A7333-7C76-B645-BC9C-D1ACEE76245B}" srcOrd="0" destOrd="0" presId="urn:microsoft.com/office/officeart/2005/8/layout/funnel1"/>
    <dgm:cxn modelId="{C9C605A7-679C-FE4D-9FC9-632784EE84A9}" type="presParOf" srcId="{10D14465-A9D1-CD42-9318-04C4E635FD29}" destId="{C18A4A13-BBB9-E844-9C44-A21C9ED6701F}" srcOrd="1" destOrd="0" presId="urn:microsoft.com/office/officeart/2005/8/layout/funnel1"/>
    <dgm:cxn modelId="{5D87A702-741A-C246-B7EF-980055F71BF9}" type="presParOf" srcId="{10D14465-A9D1-CD42-9318-04C4E635FD29}" destId="{34220BCD-54A7-DD4E-9959-3C5E8C13ECD7}" srcOrd="2" destOrd="0" presId="urn:microsoft.com/office/officeart/2005/8/layout/funnel1"/>
    <dgm:cxn modelId="{EFBFDA5D-A8DA-E54A-97E8-A3A158EF4F56}" type="presParOf" srcId="{10D14465-A9D1-CD42-9318-04C4E635FD29}" destId="{74EC1B6D-586F-7448-9D49-F9DF85FFB239}" srcOrd="3" destOrd="0" presId="urn:microsoft.com/office/officeart/2005/8/layout/funnel1"/>
    <dgm:cxn modelId="{67A0A693-AEBA-DD49-9CB6-26C1BAC9A7A8}" type="presParOf" srcId="{10D14465-A9D1-CD42-9318-04C4E635FD29}" destId="{500978CA-E461-F34C-B7CC-12B96CB75C0D}" srcOrd="4" destOrd="0" presId="urn:microsoft.com/office/officeart/2005/8/layout/funnel1"/>
    <dgm:cxn modelId="{A8D55934-4CDB-AF46-8E71-605430CF953B}" type="presParOf" srcId="{10D14465-A9D1-CD42-9318-04C4E635FD29}" destId="{F8D807A0-A1F6-2F40-B3DD-3A0D828EB04A}" srcOrd="5" destOrd="0" presId="urn:microsoft.com/office/officeart/2005/8/layout/funnel1"/>
    <dgm:cxn modelId="{703D3302-96F9-234A-82D3-364181D8752A}" type="presParOf" srcId="{10D14465-A9D1-CD42-9318-04C4E635FD29}" destId="{BE71874D-993E-7341-89FA-3E99F538344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A7333-7C76-B645-BC9C-D1ACEE76245B}">
      <dsp:nvSpPr>
        <dsp:cNvPr id="0" name=""/>
        <dsp:cNvSpPr/>
      </dsp:nvSpPr>
      <dsp:spPr>
        <a:xfrm>
          <a:off x="2111766" y="258251"/>
          <a:ext cx="5125308" cy="177995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8A4A13-BBB9-E844-9C44-A21C9ED6701F}">
      <dsp:nvSpPr>
        <dsp:cNvPr id="0" name=""/>
        <dsp:cNvSpPr/>
      </dsp:nvSpPr>
      <dsp:spPr>
        <a:xfrm>
          <a:off x="4185728" y="4616750"/>
          <a:ext cx="993276" cy="635697"/>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4220BCD-54A7-DD4E-9959-3C5E8C13ECD7}">
      <dsp:nvSpPr>
        <dsp:cNvPr id="0" name=""/>
        <dsp:cNvSpPr/>
      </dsp:nvSpPr>
      <dsp:spPr>
        <a:xfrm>
          <a:off x="2298502" y="5125308"/>
          <a:ext cx="4767729" cy="119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tr-TR" sz="3600" b="1" kern="1200" dirty="0" err="1"/>
            <a:t>Encephalitis</a:t>
          </a:r>
          <a:r>
            <a:rPr lang="tr-TR" sz="3600" b="1" kern="1200" dirty="0"/>
            <a:t>, </a:t>
          </a:r>
          <a:r>
            <a:rPr lang="tr-TR" sz="3600" b="1" kern="1200" dirty="0" err="1"/>
            <a:t>Myelitis</a:t>
          </a:r>
          <a:r>
            <a:rPr lang="tr-TR" sz="3600" b="1" kern="1200" dirty="0"/>
            <a:t>, </a:t>
          </a:r>
          <a:r>
            <a:rPr lang="tr-TR" sz="3600" b="1" kern="1200" dirty="0" err="1"/>
            <a:t>and</a:t>
          </a:r>
          <a:r>
            <a:rPr lang="tr-TR" sz="3600" b="1" kern="1200" dirty="0"/>
            <a:t> </a:t>
          </a:r>
          <a:r>
            <a:rPr lang="tr-TR" sz="3600" b="1" kern="1200" dirty="0" err="1"/>
            <a:t>Meningitis</a:t>
          </a:r>
          <a:r>
            <a:rPr lang="tr-TR" sz="3600" b="1" kern="1200" dirty="0"/>
            <a:t> </a:t>
          </a:r>
          <a:br>
            <a:rPr lang="tr-TR" sz="3600" b="1" kern="1200" dirty="0"/>
          </a:br>
          <a:endParaRPr lang="tr-TR" sz="3600" b="1" kern="1200" dirty="0"/>
        </a:p>
      </dsp:txBody>
      <dsp:txXfrm>
        <a:off x="2298502" y="5125308"/>
        <a:ext cx="4767729" cy="1191932"/>
      </dsp:txXfrm>
    </dsp:sp>
    <dsp:sp modelId="{74EC1B6D-586F-7448-9D49-F9DF85FFB239}">
      <dsp:nvSpPr>
        <dsp:cNvPr id="0" name=""/>
        <dsp:cNvSpPr/>
      </dsp:nvSpPr>
      <dsp:spPr>
        <a:xfrm>
          <a:off x="3975153" y="2175673"/>
          <a:ext cx="1787898" cy="178789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a:t>INFECTIOUS INFLAMMATORY DISORDERS </a:t>
          </a:r>
          <a:endParaRPr lang="tr-TR" sz="1400" kern="1200" dirty="0"/>
        </a:p>
      </dsp:txBody>
      <dsp:txXfrm>
        <a:off x="4236985" y="2437505"/>
        <a:ext cx="1264234" cy="1264234"/>
      </dsp:txXfrm>
    </dsp:sp>
    <dsp:sp modelId="{500978CA-E461-F34C-B7CC-12B96CB75C0D}">
      <dsp:nvSpPr>
        <dsp:cNvPr id="0" name=""/>
        <dsp:cNvSpPr/>
      </dsp:nvSpPr>
      <dsp:spPr>
        <a:xfrm>
          <a:off x="2695813" y="834352"/>
          <a:ext cx="1787898" cy="178789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a:t>NON-INFECTIOUS INFLAMMATORY DISORDERS </a:t>
          </a:r>
          <a:endParaRPr lang="tr-TR" sz="1400" kern="1200" dirty="0"/>
        </a:p>
      </dsp:txBody>
      <dsp:txXfrm>
        <a:off x="2957645" y="1096184"/>
        <a:ext cx="1264234" cy="1264234"/>
      </dsp:txXfrm>
    </dsp:sp>
    <dsp:sp modelId="{F8D807A0-A1F6-2F40-B3DD-3A0D828EB04A}">
      <dsp:nvSpPr>
        <dsp:cNvPr id="0" name=""/>
        <dsp:cNvSpPr/>
      </dsp:nvSpPr>
      <dsp:spPr>
        <a:xfrm>
          <a:off x="4523442" y="402078"/>
          <a:ext cx="1787898" cy="1787898"/>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a:t>NECK PAIN</a:t>
          </a:r>
        </a:p>
      </dsp:txBody>
      <dsp:txXfrm>
        <a:off x="4785274" y="663910"/>
        <a:ext cx="1264234" cy="1264234"/>
      </dsp:txXfrm>
    </dsp:sp>
    <dsp:sp modelId="{BE71874D-993E-7341-89FA-3E99F5383442}">
      <dsp:nvSpPr>
        <dsp:cNvPr id="0" name=""/>
        <dsp:cNvSpPr/>
      </dsp:nvSpPr>
      <dsp:spPr>
        <a:xfrm>
          <a:off x="1972667" y="76843"/>
          <a:ext cx="5562350" cy="444988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A2D2B-1333-486E-BCD7-709F6E6DBEFD}" type="datetimeFigureOut">
              <a:rPr lang="tr-TR" smtClean="0"/>
              <a:t>11.12.2020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40C33-1780-41FE-9616-DAEB520ED871}" type="slidenum">
              <a:rPr lang="tr-TR" smtClean="0"/>
              <a:t>‹#›</a:t>
            </a:fld>
            <a:endParaRPr lang="tr-TR"/>
          </a:p>
        </p:txBody>
      </p:sp>
    </p:spTree>
    <p:extLst>
      <p:ext uri="{BB962C8B-B14F-4D97-AF65-F5344CB8AC3E}">
        <p14:creationId xmlns:p14="http://schemas.microsoft.com/office/powerpoint/2010/main" val="404205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D461-305B-4973-8C2E-76DA882B65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2FD8E12D-457A-46BC-BFC3-084BA46EEB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555F25B0-C09C-4A58-89ED-6ABD268B164F}"/>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6AF2D06E-BECF-4FAA-A993-A3CA26EAFDAF}"/>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A760855-E3FB-4F17-AC47-A5948F32014A}"/>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78046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1CFF-C143-4E7F-B5FF-061DF0BAFE14}"/>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06B282CF-ED30-4A5D-B4DE-9D7CF051BD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79D87D6-FFD6-46AD-9E8B-8C860C1139EC}"/>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CB8D6C2D-82B9-494C-B6F7-CC9D93D70F7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F97B751-BEA1-4A8F-9F9B-945D0208C69F}"/>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216544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24C1FB-2E80-4B43-80AA-81223F5710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4BA7607C-7262-4E66-B695-60BFB321E0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6D6F706-FA27-4504-A62E-D795569E1BB6}"/>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161F93D8-CCD3-4888-B5D2-97F32573C08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B68E5331-4D6E-457F-AF1A-9C106951C8E9}"/>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253411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12/11/2020</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205483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12/11/2020</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34606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12/11/2020</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34902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12/11/2020</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24836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12/11/2020</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658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12/11/2020</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71941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12/11/2020</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30092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12/11/2020</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0167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2958-7702-49C8-A63E-69A3D1349DC1}"/>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47B124D9-BC19-41CD-80E4-C7A30B15F0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C4E7ED7-EF32-4B3A-9BF0-E80DFDFA801D}"/>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B1DDE200-D9CF-42A3-9726-5E9C21D2567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7B4EF62-55E4-4953-BC5B-0C79E5681ADE}"/>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3706032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12/11/2020</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0931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12/11/2020</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61909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12/11/2020</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62780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0085FFC-6BCA-4B4E-A9E5-193CE77E2C51}" type="datetimeFigureOut">
              <a:rPr lang="tr-TR" smtClean="0"/>
              <a:pPr/>
              <a:t>11.12.2020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92E3C26-ADE6-411F-AA60-186DA14E615E}" type="slidenum">
              <a:rPr lang="tr-TR" smtClean="0"/>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61BEF0D-F0BB-DE4B-95CE-6DB70DBA9567}" type="datetimeFigureOut">
              <a:rPr lang="en-US" smtClean="0"/>
              <a:pPr/>
              <a:t>12/11/2020</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61BEF0D-F0BB-DE4B-95CE-6DB70DBA9567}" type="datetimeFigureOut">
              <a:rPr lang="en-US" smtClean="0"/>
              <a:pPr/>
              <a:t>12/11/2020</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4FCD8C-3AA8-574E-938E-ABFC8C58E46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B5B39D2-849D-7548-9C0E-791E77C8499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3EC5E92-97BD-454D-B1E9-5D978B3993EC}"/>
              </a:ext>
            </a:extLst>
          </p:cNvPr>
          <p:cNvSpPr>
            <a:spLocks noGrp="1"/>
          </p:cNvSpPr>
          <p:nvPr>
            <p:ph type="dt" sz="half" idx="10"/>
          </p:nvPr>
        </p:nvSpPr>
        <p:spPr/>
        <p:txBody>
          <a:bodyPr/>
          <a:lstStyle/>
          <a:p>
            <a:fld id="{BE28C8EA-925B-0B40-B2C7-F8AF1F7B952D}" type="datetimeFigureOut">
              <a:rPr lang="tr-TR" smtClean="0"/>
              <a:t>11.12.2020</a:t>
            </a:fld>
            <a:endParaRPr lang="tr-TR"/>
          </a:p>
        </p:txBody>
      </p:sp>
      <p:sp>
        <p:nvSpPr>
          <p:cNvPr id="5" name="Alt Bilgi Yer Tutucusu 4">
            <a:extLst>
              <a:ext uri="{FF2B5EF4-FFF2-40B4-BE49-F238E27FC236}">
                <a16:creationId xmlns:a16="http://schemas.microsoft.com/office/drawing/2014/main" id="{5B73209B-C979-DD47-9145-C2499F032F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F0CF35-A6B3-EA42-9A2F-67287655B211}"/>
              </a:ext>
            </a:extLst>
          </p:cNvPr>
          <p:cNvSpPr>
            <a:spLocks noGrp="1"/>
          </p:cNvSpPr>
          <p:nvPr>
            <p:ph type="sldNum" sz="quarter" idx="12"/>
          </p:nvPr>
        </p:nvSpPr>
        <p:spPr/>
        <p:txBody>
          <a:bodyPr/>
          <a:lstStyle/>
          <a:p>
            <a:fld id="{F6AB01F4-2CBC-2C46-8325-B23861F029B3}" type="slidenum">
              <a:rPr lang="tr-TR" smtClean="0"/>
              <a:t>‹#›</a:t>
            </a:fld>
            <a:endParaRPr lang="tr-TR"/>
          </a:p>
        </p:txBody>
      </p:sp>
    </p:spTree>
    <p:extLst>
      <p:ext uri="{BB962C8B-B14F-4D97-AF65-F5344CB8AC3E}">
        <p14:creationId xmlns:p14="http://schemas.microsoft.com/office/powerpoint/2010/main" val="4053232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77BA28-248D-F744-9FBB-DE88189F631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260FF09-EA78-3640-B89A-0F73B24757E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951C7BF-3A4A-3B43-BB33-AB0075B10BDE}"/>
              </a:ext>
            </a:extLst>
          </p:cNvPr>
          <p:cNvSpPr>
            <a:spLocks noGrp="1"/>
          </p:cNvSpPr>
          <p:nvPr>
            <p:ph type="dt" sz="half" idx="10"/>
          </p:nvPr>
        </p:nvSpPr>
        <p:spPr/>
        <p:txBody>
          <a:bodyPr/>
          <a:lstStyle/>
          <a:p>
            <a:fld id="{6E0D02C9-4BA7-D348-81C3-3B74909CDCB1}" type="datetimeFigureOut">
              <a:rPr lang="tr-TR" smtClean="0"/>
              <a:t>11.12.2020</a:t>
            </a:fld>
            <a:endParaRPr lang="tr-TR"/>
          </a:p>
        </p:txBody>
      </p:sp>
      <p:sp>
        <p:nvSpPr>
          <p:cNvPr id="5" name="Alt Bilgi Yer Tutucusu 4">
            <a:extLst>
              <a:ext uri="{FF2B5EF4-FFF2-40B4-BE49-F238E27FC236}">
                <a16:creationId xmlns:a16="http://schemas.microsoft.com/office/drawing/2014/main" id="{988A40B3-F1F0-8741-8235-40CFEF9777F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7B0EFC-1FBA-624D-AB2C-B5D118AC7A58}"/>
              </a:ext>
            </a:extLst>
          </p:cNvPr>
          <p:cNvSpPr>
            <a:spLocks noGrp="1"/>
          </p:cNvSpPr>
          <p:nvPr>
            <p:ph type="sldNum" sz="quarter" idx="12"/>
          </p:nvPr>
        </p:nvSpPr>
        <p:spPr/>
        <p:txBody>
          <a:bodyPr/>
          <a:lstStyle/>
          <a:p>
            <a:fld id="{89978D39-0B6C-3048-968D-179B05ED4377}" type="slidenum">
              <a:rPr lang="tr-TR" smtClean="0"/>
              <a:t>‹#›</a:t>
            </a:fld>
            <a:endParaRPr lang="tr-TR"/>
          </a:p>
        </p:txBody>
      </p:sp>
    </p:spTree>
    <p:extLst>
      <p:ext uri="{BB962C8B-B14F-4D97-AF65-F5344CB8AC3E}">
        <p14:creationId xmlns:p14="http://schemas.microsoft.com/office/powerpoint/2010/main" val="187276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D6AE-BB1C-4421-9643-CBA92608E8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00EFE18B-C45F-48C8-BB6F-0DA8069CB7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14652C-AEF9-44E5-8BF2-1C22837D513D}"/>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D4A7409B-33F1-4188-8045-416B200B3145}"/>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39FDA53-3AA2-485B-BCF9-89BA686DA2A8}"/>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293296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CDD7-3361-41DC-9CBE-A0A90B9A445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44970A10-A335-4D52-BEC2-6ACDDB2F5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C3A1B53C-E7DC-4E92-BB97-121DBEE955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9BDB79C7-20BF-4ADB-B053-2F26BFCC91C4}"/>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6" name="Footer Placeholder 5">
            <a:extLst>
              <a:ext uri="{FF2B5EF4-FFF2-40B4-BE49-F238E27FC236}">
                <a16:creationId xmlns:a16="http://schemas.microsoft.com/office/drawing/2014/main" id="{EF60EFF1-D0B3-446F-9B0B-DF6BDF8FEBF4}"/>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2347C7D-3438-476E-8DC5-CAC645BDCC88}"/>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9561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AAE1-5D8B-43C5-A6F9-D47861D0892A}"/>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DE29A890-E85D-424D-8594-9E079B23C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0B7AF-05F3-46DF-B921-803E724370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AA76D2C2-A761-4A43-A4CD-F17C597A2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85F7E-A24A-45D5-9BE2-DB01EA58C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4AD491F0-B4C7-467D-8CC2-933BFD122B94}"/>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8" name="Footer Placeholder 7">
            <a:extLst>
              <a:ext uri="{FF2B5EF4-FFF2-40B4-BE49-F238E27FC236}">
                <a16:creationId xmlns:a16="http://schemas.microsoft.com/office/drawing/2014/main" id="{EA79F35E-42A0-4C2C-94D8-606076927E83}"/>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AA4A8D5-4528-47AC-AB59-D29613BF478F}"/>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9312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DDF8-645F-49F8-A5B2-FFC2EEC3E6EF}"/>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41989505-0CE6-4EA2-A35F-5CB0406A0A09}"/>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4" name="Footer Placeholder 3">
            <a:extLst>
              <a:ext uri="{FF2B5EF4-FFF2-40B4-BE49-F238E27FC236}">
                <a16:creationId xmlns:a16="http://schemas.microsoft.com/office/drawing/2014/main" id="{104FFC14-9FE4-4A66-BDDA-2E2A53D3E2B0}"/>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394D55A8-A984-4EB9-BF56-B3EB768CD3CD}"/>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410075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5B34F6-51E0-4681-AB7E-111E83029025}"/>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3" name="Footer Placeholder 2">
            <a:extLst>
              <a:ext uri="{FF2B5EF4-FFF2-40B4-BE49-F238E27FC236}">
                <a16:creationId xmlns:a16="http://schemas.microsoft.com/office/drawing/2014/main" id="{BE8B4955-7952-424F-9BCA-562296EE0608}"/>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DAC15B17-7037-47B5-AE48-5DA2AE3EC234}"/>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238904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45B2-E6F4-40B3-91C4-6C12AEE02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34EDE93B-B621-4C59-BF45-083C4A72A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D8C90DB5-DF3F-4650-AB13-D544377BF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F608F-3762-4091-A589-72700AD16878}"/>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6" name="Footer Placeholder 5">
            <a:extLst>
              <a:ext uri="{FF2B5EF4-FFF2-40B4-BE49-F238E27FC236}">
                <a16:creationId xmlns:a16="http://schemas.microsoft.com/office/drawing/2014/main" id="{20DC738E-E11B-44EA-B650-D47C76424E60}"/>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B14AF35-B10F-4294-B42E-72518733C33E}"/>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91316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212E-99E9-4996-AACA-1363E04AE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1C03105F-7EE7-4B1A-B14C-92403F3D39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910D6383-7EF3-4B9B-82D7-2154981CE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BEA3E6-0896-42C8-A833-BBBE41F94C1A}"/>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6" name="Footer Placeholder 5">
            <a:extLst>
              <a:ext uri="{FF2B5EF4-FFF2-40B4-BE49-F238E27FC236}">
                <a16:creationId xmlns:a16="http://schemas.microsoft.com/office/drawing/2014/main" id="{DF050A19-E92F-4E8C-B216-B0FB6155707F}"/>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9A527CBD-A30A-4D1E-B550-EF5870B9FD23}"/>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23758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7BFF5-BBAA-414A-BCE0-ADCF7C70AD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CA6DF84B-FF8A-4F2E-A70B-B6323A8CC0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993F53B-F5BD-44A6-99D5-A116B4CD8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B31F7048-0241-4A2B-9795-98C80D3964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13B9B35E-D5D3-441D-A0EC-049A8D9FA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E4D14-BE5B-48D4-B9B6-B89364868BBD}" type="slidenum">
              <a:rPr lang="tr-TR" smtClean="0"/>
              <a:t>‹#›</a:t>
            </a:fld>
            <a:endParaRPr lang="tr-TR"/>
          </a:p>
        </p:txBody>
      </p:sp>
    </p:spTree>
    <p:extLst>
      <p:ext uri="{BB962C8B-B14F-4D97-AF65-F5344CB8AC3E}">
        <p14:creationId xmlns:p14="http://schemas.microsoft.com/office/powerpoint/2010/main" val="1062532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51" r:id="rId3"/>
    <p:sldLayoutId id="2147483675" r:id="rId4"/>
    <p:sldLayoutId id="2147483653" r:id="rId5"/>
    <p:sldLayoutId id="2147483688" r:id="rId6"/>
    <p:sldLayoutId id="2147483677"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12/11/2020</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987087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8" r:id="rId9"/>
    <p:sldLayoutId id="2147483670" r:id="rId10"/>
    <p:sldLayoutId id="2147483679"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85FFC-6BCA-4B4E-A9E5-193CE77E2C51}" type="datetimeFigureOut">
              <a:rPr lang="tr-TR" smtClean="0"/>
              <a:pPr/>
              <a:t>11.12.2020</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E3C26-ADE6-411F-AA60-186DA14E615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12/11/2020</a:t>
            </a:fld>
            <a:endParaRPr lang="en-US" dirty="0"/>
          </a:p>
        </p:txBody>
      </p:sp>
      <p:sp>
        <p:nvSpPr>
          <p:cNvPr id="5" name="4 Altbilgi Yer Tutucusu"/>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Slayt Numarası Yer Tutucusu"/>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7F56AA8-E143-E345-8167-73D7B486D5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A6329A3-F1DC-E743-9C88-427231B93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1A7C69E-A6E5-014A-BBA2-F57B590A26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8C8EA-925B-0B40-B2C7-F8AF1F7B952D}" type="datetimeFigureOut">
              <a:rPr lang="tr-TR" smtClean="0"/>
              <a:t>11.12.2020</a:t>
            </a:fld>
            <a:endParaRPr lang="tr-TR"/>
          </a:p>
        </p:txBody>
      </p:sp>
      <p:sp>
        <p:nvSpPr>
          <p:cNvPr id="5" name="Alt Bilgi Yer Tutucusu 4">
            <a:extLst>
              <a:ext uri="{FF2B5EF4-FFF2-40B4-BE49-F238E27FC236}">
                <a16:creationId xmlns:a16="http://schemas.microsoft.com/office/drawing/2014/main" id="{92505D2C-3AB9-D644-A3AC-ADA30371E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83AF962-7CC9-C749-AB09-1A62B692A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B01F4-2CBC-2C46-8325-B23861F029B3}" type="slidenum">
              <a:rPr lang="tr-TR" smtClean="0"/>
              <a:t>‹#›</a:t>
            </a:fld>
            <a:endParaRPr lang="tr-TR"/>
          </a:p>
        </p:txBody>
      </p:sp>
    </p:spTree>
    <p:extLst>
      <p:ext uri="{BB962C8B-B14F-4D97-AF65-F5344CB8AC3E}">
        <p14:creationId xmlns:p14="http://schemas.microsoft.com/office/powerpoint/2010/main" val="191490724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510A2AC-438A-3E44-930B-F8DE148AD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265386F-A22B-3845-8F2A-893D3B0A3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E8EB680-D6F2-E445-A0E4-C2B894B76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D02C9-4BA7-D348-81C3-3B74909CDCB1}" type="datetimeFigureOut">
              <a:rPr lang="tr-TR" smtClean="0"/>
              <a:t>11.12.2020</a:t>
            </a:fld>
            <a:endParaRPr lang="tr-TR"/>
          </a:p>
        </p:txBody>
      </p:sp>
      <p:sp>
        <p:nvSpPr>
          <p:cNvPr id="5" name="Alt Bilgi Yer Tutucusu 4">
            <a:extLst>
              <a:ext uri="{FF2B5EF4-FFF2-40B4-BE49-F238E27FC236}">
                <a16:creationId xmlns:a16="http://schemas.microsoft.com/office/drawing/2014/main" id="{FA431E4F-9149-854F-B922-793E19DAA5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197361-FA01-EA4E-A258-EC47380FD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78D39-0B6C-3048-968D-179B05ED4377}" type="slidenum">
              <a:rPr lang="tr-TR" smtClean="0"/>
              <a:t>‹#›</a:t>
            </a:fld>
            <a:endParaRPr lang="tr-TR"/>
          </a:p>
        </p:txBody>
      </p:sp>
    </p:spTree>
    <p:extLst>
      <p:ext uri="{BB962C8B-B14F-4D97-AF65-F5344CB8AC3E}">
        <p14:creationId xmlns:p14="http://schemas.microsoft.com/office/powerpoint/2010/main" val="1280162868"/>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30103171-0BA0-4AF0-AF05-04AFA1A4AC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14" name="Picture 3">
            <a:extLst>
              <a:ext uri="{FF2B5EF4-FFF2-40B4-BE49-F238E27FC236}">
                <a16:creationId xmlns:a16="http://schemas.microsoft.com/office/drawing/2014/main" id="{04B13F5A-93F4-4C0C-A6AB-D397F70808AE}"/>
              </a:ext>
            </a:extLst>
          </p:cNvPr>
          <p:cNvPicPr>
            <a:picLocks noChangeAspect="1"/>
          </p:cNvPicPr>
          <p:nvPr/>
        </p:nvPicPr>
        <p:blipFill rotWithShape="1">
          <a:blip r:embed="rId2"/>
          <a:srcRect l="49827"/>
          <a:stretch/>
        </p:blipFill>
        <p:spPr>
          <a:xfrm>
            <a:off x="20" y="10"/>
            <a:ext cx="4762480" cy="6857989"/>
          </a:xfrm>
          <a:prstGeom prst="rect">
            <a:avLst/>
          </a:prstGeom>
        </p:spPr>
      </p:pic>
      <p:sp>
        <p:nvSpPr>
          <p:cNvPr id="11" name="Rectangle 10">
            <a:extLst>
              <a:ext uri="{FF2B5EF4-FFF2-40B4-BE49-F238E27FC236}">
                <a16:creationId xmlns:a16="http://schemas.microsoft.com/office/drawing/2014/main" id="{E128B901-D4EA-4C4D-A150-23D2A6DEC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3" name="Rectangle 12">
            <a:extLst>
              <a:ext uri="{FF2B5EF4-FFF2-40B4-BE49-F238E27FC236}">
                <a16:creationId xmlns:a16="http://schemas.microsoft.com/office/drawing/2014/main" id="{A760B08A-B322-4C79-AB6D-7E4246352E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Başlık 1">
            <a:extLst>
              <a:ext uri="{FF2B5EF4-FFF2-40B4-BE49-F238E27FC236}">
                <a16:creationId xmlns:a16="http://schemas.microsoft.com/office/drawing/2014/main" id="{0CA523EC-B301-445A-B52D-8C0D09882C2F}"/>
              </a:ext>
            </a:extLst>
          </p:cNvPr>
          <p:cNvSpPr>
            <a:spLocks noGrp="1"/>
          </p:cNvSpPr>
          <p:nvPr>
            <p:ph type="ctrTitle"/>
          </p:nvPr>
        </p:nvSpPr>
        <p:spPr>
          <a:xfrm>
            <a:off x="6215270" y="2360427"/>
            <a:ext cx="4643230" cy="1371601"/>
          </a:xfrm>
        </p:spPr>
        <p:txBody>
          <a:bodyPr>
            <a:normAutofit/>
          </a:bodyPr>
          <a:lstStyle/>
          <a:p>
            <a:r>
              <a:rPr lang="tr-TR" b="1" dirty="0"/>
              <a:t>The</a:t>
            </a:r>
            <a:r>
              <a:rPr lang="en-US" b="1" dirty="0"/>
              <a:t> NERVOUS SYSTEM</a:t>
            </a:r>
            <a:endParaRPr lang="tr-TR" b="1" dirty="0"/>
          </a:p>
        </p:txBody>
      </p:sp>
      <p:sp>
        <p:nvSpPr>
          <p:cNvPr id="3" name="Alt Başlık 2">
            <a:extLst>
              <a:ext uri="{FF2B5EF4-FFF2-40B4-BE49-F238E27FC236}">
                <a16:creationId xmlns:a16="http://schemas.microsoft.com/office/drawing/2014/main" id="{93B96E56-9D27-4C69-898C-2C1A634CEC7D}"/>
              </a:ext>
            </a:extLst>
          </p:cNvPr>
          <p:cNvSpPr>
            <a:spLocks noGrp="1"/>
          </p:cNvSpPr>
          <p:nvPr>
            <p:ph type="subTitle" idx="1"/>
          </p:nvPr>
        </p:nvSpPr>
        <p:spPr>
          <a:xfrm>
            <a:off x="6096000" y="4114800"/>
            <a:ext cx="4762500" cy="1371601"/>
          </a:xfrm>
        </p:spPr>
        <p:txBody>
          <a:bodyPr>
            <a:normAutofit lnSpcReduction="10000"/>
          </a:bodyPr>
          <a:lstStyle/>
          <a:p>
            <a:r>
              <a:rPr lang="tr-TR" dirty="0"/>
              <a:t>-2020-</a:t>
            </a:r>
          </a:p>
          <a:p>
            <a:r>
              <a:rPr lang="tr-TR" dirty="0"/>
              <a:t>-</a:t>
            </a:r>
            <a:r>
              <a:rPr lang="tr-TR" dirty="0" err="1"/>
              <a:t>Internal</a:t>
            </a:r>
            <a:r>
              <a:rPr lang="tr-TR" dirty="0"/>
              <a:t> </a:t>
            </a:r>
            <a:r>
              <a:rPr lang="tr-TR" dirty="0" err="1"/>
              <a:t>Medıcıne</a:t>
            </a:r>
            <a:r>
              <a:rPr lang="tr-TR" dirty="0"/>
              <a:t> </a:t>
            </a:r>
            <a:r>
              <a:rPr lang="tr-TR" dirty="0" smtClean="0"/>
              <a:t>I-</a:t>
            </a:r>
          </a:p>
          <a:p>
            <a:r>
              <a:rPr lang="tr-TR" dirty="0"/>
              <a:t>Prof. Dr. Ebubekir Ceylan</a:t>
            </a:r>
          </a:p>
          <a:p>
            <a:endParaRPr lang="tr-TR" dirty="0"/>
          </a:p>
        </p:txBody>
      </p:sp>
    </p:spTree>
    <p:extLst>
      <p:ext uri="{BB962C8B-B14F-4D97-AF65-F5344CB8AC3E}">
        <p14:creationId xmlns:p14="http://schemas.microsoft.com/office/powerpoint/2010/main" val="199285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279577" y="404664"/>
            <a:ext cx="1874359" cy="369332"/>
          </a:xfrm>
          <a:prstGeom prst="rect">
            <a:avLst/>
          </a:prstGeom>
        </p:spPr>
        <p:txBody>
          <a:bodyPr wrap="square">
            <a:spAutoFit/>
          </a:bodyPr>
          <a:lstStyle/>
          <a:p>
            <a:r>
              <a:rPr lang="tr-TR" sz="1800" b="1" dirty="0">
                <a:solidFill>
                  <a:schemeClr val="accent4">
                    <a:lumMod val="75000"/>
                  </a:schemeClr>
                </a:solidFill>
              </a:rPr>
              <a:t>HYDROCEPHALUS</a:t>
            </a:r>
            <a:endParaRPr lang="tr-TR" sz="1800" dirty="0">
              <a:solidFill>
                <a:schemeClr val="accent4">
                  <a:lumMod val="75000"/>
                </a:schemeClr>
              </a:solidFill>
            </a:endParaRPr>
          </a:p>
        </p:txBody>
      </p:sp>
      <p:sp>
        <p:nvSpPr>
          <p:cNvPr id="3" name="2 Dikdörtgen"/>
          <p:cNvSpPr/>
          <p:nvPr/>
        </p:nvSpPr>
        <p:spPr>
          <a:xfrm>
            <a:off x="2135560" y="908720"/>
            <a:ext cx="4896544" cy="1477328"/>
          </a:xfrm>
          <a:prstGeom prst="rect">
            <a:avLst/>
          </a:prstGeom>
        </p:spPr>
        <p:txBody>
          <a:bodyPr wrap="square">
            <a:spAutoFit/>
          </a:bodyPr>
          <a:lstStyle/>
          <a:p>
            <a:r>
              <a:rPr lang="tr-TR" sz="1800" b="1" dirty="0"/>
              <a:t>      </a:t>
            </a:r>
            <a:r>
              <a:rPr lang="en-US" sz="1800" b="1" dirty="0"/>
              <a:t>Hydrocephalus is a condition in which the cerebral ventricular</a:t>
            </a:r>
            <a:r>
              <a:rPr lang="tr-TR" sz="1800" b="1" dirty="0"/>
              <a:t> </a:t>
            </a:r>
            <a:r>
              <a:rPr lang="en-US" sz="1800" b="1" dirty="0"/>
              <a:t>system is enlarged secondary to an increased amount</a:t>
            </a:r>
            <a:r>
              <a:rPr lang="tr-TR" sz="1800" b="1" dirty="0"/>
              <a:t> </a:t>
            </a:r>
            <a:r>
              <a:rPr lang="en-US" sz="1800" b="1" dirty="0"/>
              <a:t>of CSF, with secondary compression or atrophy of the surrounding</a:t>
            </a:r>
            <a:r>
              <a:rPr lang="tr-TR" sz="1800" b="1" dirty="0"/>
              <a:t> </a:t>
            </a:r>
            <a:r>
              <a:rPr lang="en-US" sz="1800" b="1" dirty="0"/>
              <a:t>neurologic tissue. Most cases are congenital</a:t>
            </a:r>
            <a:r>
              <a:rPr lang="tr-TR" sz="1800" b="1" dirty="0"/>
              <a:t>.</a:t>
            </a:r>
          </a:p>
        </p:txBody>
      </p:sp>
      <p:pic>
        <p:nvPicPr>
          <p:cNvPr id="16386" name="Picture 2"/>
          <p:cNvPicPr>
            <a:picLocks noChangeAspect="1" noChangeArrowheads="1"/>
          </p:cNvPicPr>
          <p:nvPr/>
        </p:nvPicPr>
        <p:blipFill>
          <a:blip r:embed="rId2" cstate="print"/>
          <a:srcRect/>
          <a:stretch>
            <a:fillRect/>
          </a:stretch>
        </p:blipFill>
        <p:spPr bwMode="auto">
          <a:xfrm>
            <a:off x="7248128" y="0"/>
            <a:ext cx="2799026" cy="6552728"/>
          </a:xfrm>
          <a:prstGeom prst="rect">
            <a:avLst/>
          </a:prstGeom>
          <a:noFill/>
          <a:ln w="9525">
            <a:noFill/>
            <a:miter lim="800000"/>
            <a:headEnd/>
            <a:tailEnd/>
          </a:ln>
        </p:spPr>
      </p:pic>
      <p:sp>
        <p:nvSpPr>
          <p:cNvPr id="5" name="4 Dikdörtgen"/>
          <p:cNvSpPr/>
          <p:nvPr/>
        </p:nvSpPr>
        <p:spPr>
          <a:xfrm>
            <a:off x="2207568" y="2420888"/>
            <a:ext cx="4572000" cy="923330"/>
          </a:xfrm>
          <a:prstGeom prst="rect">
            <a:avLst/>
          </a:prstGeom>
        </p:spPr>
        <p:txBody>
          <a:bodyPr wrap="square">
            <a:spAutoFit/>
          </a:bodyPr>
          <a:lstStyle/>
          <a:p>
            <a:r>
              <a:rPr lang="tr-TR" sz="1800" dirty="0"/>
              <a:t>    </a:t>
            </a:r>
            <a:r>
              <a:rPr lang="en-US" sz="1800" b="1" dirty="0"/>
              <a:t>Animals with symptomatic hydrocephalus are slow learners</a:t>
            </a:r>
            <a:r>
              <a:rPr lang="tr-TR" sz="1800" b="1" dirty="0"/>
              <a:t> </a:t>
            </a:r>
            <a:r>
              <a:rPr lang="en-US" sz="1800" b="1" dirty="0"/>
              <a:t>and may be difficult to housetrain</a:t>
            </a:r>
            <a:r>
              <a:rPr lang="en-US" sz="1800" dirty="0"/>
              <a:t>.</a:t>
            </a:r>
            <a:r>
              <a:rPr lang="tr-TR" sz="1800" dirty="0"/>
              <a:t> </a:t>
            </a:r>
            <a:endParaRPr lang="tr-TR" sz="1800" b="1" dirty="0"/>
          </a:p>
        </p:txBody>
      </p:sp>
      <p:sp>
        <p:nvSpPr>
          <p:cNvPr id="7" name="6 Dikdörtgen"/>
          <p:cNvSpPr/>
          <p:nvPr/>
        </p:nvSpPr>
        <p:spPr>
          <a:xfrm>
            <a:off x="2279576" y="3429000"/>
            <a:ext cx="4572000" cy="2862322"/>
          </a:xfrm>
          <a:prstGeom prst="rect">
            <a:avLst/>
          </a:prstGeom>
        </p:spPr>
        <p:txBody>
          <a:bodyPr wrap="square">
            <a:spAutoFit/>
          </a:bodyPr>
          <a:lstStyle/>
          <a:p>
            <a:pPr>
              <a:buFont typeface="Arial" pitchFamily="34" charset="0"/>
              <a:buChar char="•"/>
            </a:pPr>
            <a:r>
              <a:rPr lang="tr-TR" sz="1800" b="1" dirty="0" err="1"/>
              <a:t>Dull</a:t>
            </a:r>
            <a:r>
              <a:rPr lang="tr-TR" sz="1800" b="1" dirty="0"/>
              <a:t> </a:t>
            </a:r>
            <a:r>
              <a:rPr lang="en-US" sz="1800" b="1" dirty="0"/>
              <a:t>or depressed.</a:t>
            </a:r>
            <a:endParaRPr lang="tr-TR" sz="1800" b="1" dirty="0"/>
          </a:p>
          <a:p>
            <a:pPr>
              <a:buFont typeface="Arial" pitchFamily="34" charset="0"/>
              <a:buChar char="•"/>
            </a:pPr>
            <a:r>
              <a:rPr lang="tr-TR" sz="1800" b="1" dirty="0"/>
              <a:t>E</a:t>
            </a:r>
            <a:r>
              <a:rPr lang="en-US" sz="1800" b="1" dirty="0" err="1"/>
              <a:t>pisodic</a:t>
            </a:r>
            <a:r>
              <a:rPr lang="en-US" sz="1800" b="1" dirty="0"/>
              <a:t> or constant abnormal</a:t>
            </a:r>
            <a:r>
              <a:rPr lang="tr-TR" sz="1800" b="1" dirty="0"/>
              <a:t> </a:t>
            </a:r>
            <a:r>
              <a:rPr lang="en-US" sz="1800" b="1" dirty="0"/>
              <a:t>behavior,</a:t>
            </a:r>
            <a:endParaRPr lang="tr-TR" sz="1800" b="1" dirty="0"/>
          </a:p>
          <a:p>
            <a:pPr>
              <a:buFont typeface="Arial" pitchFamily="34" charset="0"/>
              <a:buChar char="•"/>
            </a:pPr>
            <a:r>
              <a:rPr lang="tr-TR" sz="1800" b="1" dirty="0"/>
              <a:t>D</a:t>
            </a:r>
            <a:r>
              <a:rPr lang="en-US" sz="1800" b="1" dirty="0" err="1"/>
              <a:t>elirium</a:t>
            </a:r>
            <a:r>
              <a:rPr lang="en-US" sz="1800" b="1" dirty="0"/>
              <a:t>,</a:t>
            </a:r>
            <a:endParaRPr lang="tr-TR" sz="1800" b="1" dirty="0"/>
          </a:p>
          <a:p>
            <a:pPr>
              <a:buFont typeface="Arial" pitchFamily="34" charset="0"/>
              <a:buChar char="•"/>
            </a:pPr>
            <a:r>
              <a:rPr lang="tr-TR" sz="1800" b="1" dirty="0"/>
              <a:t>C</a:t>
            </a:r>
            <a:r>
              <a:rPr lang="en-US" sz="1800" b="1" dirty="0" err="1"/>
              <a:t>ortical</a:t>
            </a:r>
            <a:r>
              <a:rPr lang="en-US" sz="1800" b="1" dirty="0"/>
              <a:t> blindness</a:t>
            </a:r>
            <a:endParaRPr lang="tr-TR" sz="1800" b="1" dirty="0"/>
          </a:p>
          <a:p>
            <a:pPr>
              <a:buFont typeface="Arial" pitchFamily="34" charset="0"/>
              <a:buChar char="•"/>
            </a:pPr>
            <a:r>
              <a:rPr lang="en-US" sz="1800" b="1" dirty="0"/>
              <a:t>Seizures may</a:t>
            </a:r>
            <a:r>
              <a:rPr lang="tr-TR" sz="1800" b="1" dirty="0"/>
              <a:t> </a:t>
            </a:r>
            <a:r>
              <a:rPr lang="en-US" sz="1800" b="1" dirty="0"/>
              <a:t>occur</a:t>
            </a:r>
            <a:endParaRPr lang="tr-TR" sz="1800" b="1" dirty="0"/>
          </a:p>
          <a:p>
            <a:pPr>
              <a:buFont typeface="Arial" pitchFamily="34" charset="0"/>
              <a:buChar char="•"/>
            </a:pPr>
            <a:r>
              <a:rPr lang="en-US" sz="1800" b="1" dirty="0"/>
              <a:t>Severely affected animals may exhibit</a:t>
            </a:r>
            <a:r>
              <a:rPr lang="tr-TR" sz="1800" b="1" dirty="0"/>
              <a:t> </a:t>
            </a:r>
            <a:r>
              <a:rPr lang="en-US" sz="1800" b="1" dirty="0" err="1"/>
              <a:t>tetraparesis</a:t>
            </a:r>
            <a:r>
              <a:rPr lang="en-US" sz="1800" b="1" dirty="0"/>
              <a:t> and</a:t>
            </a:r>
            <a:r>
              <a:rPr lang="tr-TR" sz="1800" b="1" dirty="0"/>
              <a:t> </a:t>
            </a:r>
            <a:r>
              <a:rPr lang="en-US" sz="1800" b="1" dirty="0"/>
              <a:t>slow postural reactions.</a:t>
            </a:r>
            <a:endParaRPr lang="tr-TR" sz="1800" b="1" dirty="0"/>
          </a:p>
          <a:p>
            <a:pPr>
              <a:buFont typeface="Arial" pitchFamily="34" charset="0"/>
              <a:buChar char="•"/>
            </a:pPr>
            <a:r>
              <a:rPr lang="en-US" sz="1800" b="1" dirty="0"/>
              <a:t>Some animals will develop a </a:t>
            </a:r>
            <a:r>
              <a:rPr lang="en-US" sz="1800" b="1" dirty="0" err="1"/>
              <a:t>ventrolateral</a:t>
            </a:r>
            <a:endParaRPr lang="en-US" sz="1800" b="1" dirty="0"/>
          </a:p>
          <a:p>
            <a:r>
              <a:rPr lang="tr-TR" sz="1800" b="1" dirty="0" err="1"/>
              <a:t>Strabismus</a:t>
            </a:r>
            <a:r>
              <a:rPr lang="tr-TR" sz="1800" b="1" dirty="0"/>
              <a:t>  </a:t>
            </a:r>
          </a:p>
          <a:p>
            <a:endParaRPr lang="tr-TR" sz="1800" dirty="0"/>
          </a:p>
        </p:txBody>
      </p:sp>
      <p:cxnSp>
        <p:nvCxnSpPr>
          <p:cNvPr id="10" name="9 Düz Ok Bağlayıcısı"/>
          <p:cNvCxnSpPr/>
          <p:nvPr/>
        </p:nvCxnSpPr>
        <p:spPr>
          <a:xfrm>
            <a:off x="3863752" y="5877272"/>
            <a:ext cx="864096"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Metin kutusu"/>
          <p:cNvSpPr txBox="1"/>
          <p:nvPr/>
        </p:nvSpPr>
        <p:spPr>
          <a:xfrm>
            <a:off x="4871864" y="5949281"/>
            <a:ext cx="2376264" cy="646331"/>
          </a:xfrm>
          <a:prstGeom prst="rect">
            <a:avLst/>
          </a:prstGeom>
          <a:noFill/>
        </p:spPr>
        <p:txBody>
          <a:bodyPr wrap="square" rtlCol="0">
            <a:spAutoFit/>
          </a:bodyPr>
          <a:lstStyle/>
          <a:p>
            <a:r>
              <a:rPr lang="tr-TR" sz="1800" b="1" dirty="0" err="1"/>
              <a:t>are</a:t>
            </a:r>
            <a:r>
              <a:rPr lang="tr-TR" sz="1800" b="1" dirty="0"/>
              <a:t> </a:t>
            </a:r>
            <a:r>
              <a:rPr lang="tr-TR" sz="1800" b="1" dirty="0" err="1"/>
              <a:t>seen</a:t>
            </a:r>
            <a:r>
              <a:rPr lang="tr-TR" sz="1800" b="1" dirty="0"/>
              <a:t> in </a:t>
            </a:r>
            <a:r>
              <a:rPr lang="tr-TR" sz="1800" b="1" dirty="0" err="1"/>
              <a:t>hydrocephalus</a:t>
            </a:r>
            <a:endParaRPr lang="tr-TR" sz="1800" b="1" dirty="0"/>
          </a:p>
        </p:txBody>
      </p:sp>
    </p:spTree>
    <p:extLst>
      <p:ext uri="{BB962C8B-B14F-4D97-AF65-F5344CB8AC3E}">
        <p14:creationId xmlns:p14="http://schemas.microsoft.com/office/powerpoint/2010/main" val="116745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2279576" y="692697"/>
            <a:ext cx="7488832" cy="1477328"/>
          </a:xfrm>
          <a:prstGeom prst="rect">
            <a:avLst/>
          </a:prstGeom>
        </p:spPr>
        <p:txBody>
          <a:bodyPr wrap="square">
            <a:spAutoFit/>
          </a:bodyPr>
          <a:lstStyle/>
          <a:p>
            <a:r>
              <a:rPr lang="tr-TR" sz="1800" b="1" dirty="0">
                <a:solidFill>
                  <a:srgbClr val="C00000"/>
                </a:solidFill>
              </a:rPr>
              <a:t>TREATMENT:</a:t>
            </a:r>
          </a:p>
          <a:p>
            <a:r>
              <a:rPr lang="tr-TR" sz="1800" b="1" dirty="0"/>
              <a:t>    </a:t>
            </a:r>
            <a:r>
              <a:rPr lang="tr-TR" sz="1800" b="1" dirty="0" err="1"/>
              <a:t>Glucocorticoids</a:t>
            </a:r>
            <a:r>
              <a:rPr lang="tr-TR" sz="1800" b="1" dirty="0"/>
              <a:t> </a:t>
            </a:r>
            <a:r>
              <a:rPr lang="tr-TR" sz="1800" b="1" dirty="0" err="1"/>
              <a:t>are</a:t>
            </a:r>
            <a:r>
              <a:rPr lang="tr-TR" sz="1800" b="1" dirty="0"/>
              <a:t> </a:t>
            </a:r>
            <a:r>
              <a:rPr lang="tr-TR" sz="1800" b="1" dirty="0" err="1"/>
              <a:t>administered</a:t>
            </a:r>
            <a:r>
              <a:rPr lang="tr-TR" sz="1800" b="1" dirty="0"/>
              <a:t> </a:t>
            </a:r>
            <a:r>
              <a:rPr lang="en-US" sz="1800" b="1" dirty="0"/>
              <a:t>to decrease CSF production (prednisone, 0.5 mg/kg, administered</a:t>
            </a:r>
            <a:r>
              <a:rPr lang="tr-TR" sz="1800" b="1" dirty="0"/>
              <a:t> </a:t>
            </a:r>
            <a:r>
              <a:rPr lang="en-US" sz="1800" b="1" dirty="0"/>
              <a:t>orally daily, tapered weekly until 0.1 mg/kg q48h).</a:t>
            </a:r>
          </a:p>
          <a:p>
            <a:r>
              <a:rPr lang="en-US" sz="1800" b="1" dirty="0"/>
              <a:t>Seizures may be controlled with anticonvulsant therapy, as</a:t>
            </a:r>
            <a:r>
              <a:rPr lang="tr-TR" sz="1800" b="1" dirty="0"/>
              <a:t> </a:t>
            </a:r>
            <a:r>
              <a:rPr lang="tr-TR" sz="1800" b="1" dirty="0" err="1"/>
              <a:t>described</a:t>
            </a:r>
            <a:r>
              <a:rPr lang="tr-TR" sz="1800" b="1" dirty="0"/>
              <a:t> </a:t>
            </a:r>
            <a:r>
              <a:rPr lang="tr-TR" sz="1800" b="1" dirty="0" err="1"/>
              <a:t>for</a:t>
            </a:r>
            <a:r>
              <a:rPr lang="tr-TR" sz="1800" b="1" dirty="0"/>
              <a:t> </a:t>
            </a:r>
            <a:r>
              <a:rPr lang="tr-TR" sz="1800" b="1" dirty="0" err="1"/>
              <a:t>epilepsy</a:t>
            </a:r>
            <a:r>
              <a:rPr lang="tr-TR" sz="1800" b="1" dirty="0"/>
              <a:t>.</a:t>
            </a:r>
          </a:p>
        </p:txBody>
      </p:sp>
      <p:sp>
        <p:nvSpPr>
          <p:cNvPr id="4" name="3 Dikdörtgen"/>
          <p:cNvSpPr/>
          <p:nvPr/>
        </p:nvSpPr>
        <p:spPr>
          <a:xfrm>
            <a:off x="2351584" y="2492896"/>
            <a:ext cx="1666418" cy="369332"/>
          </a:xfrm>
          <a:prstGeom prst="rect">
            <a:avLst/>
          </a:prstGeom>
        </p:spPr>
        <p:txBody>
          <a:bodyPr wrap="square">
            <a:spAutoFit/>
          </a:bodyPr>
          <a:lstStyle/>
          <a:p>
            <a:r>
              <a:rPr lang="tr-TR" sz="1800" b="1" dirty="0">
                <a:solidFill>
                  <a:schemeClr val="accent4">
                    <a:lumMod val="75000"/>
                  </a:schemeClr>
                </a:solidFill>
              </a:rPr>
              <a:t>LISSENCEPHALY</a:t>
            </a:r>
            <a:endParaRPr lang="tr-TR" sz="1800" dirty="0">
              <a:solidFill>
                <a:schemeClr val="accent4">
                  <a:lumMod val="75000"/>
                </a:schemeClr>
              </a:solidFill>
            </a:endParaRPr>
          </a:p>
        </p:txBody>
      </p:sp>
      <p:sp>
        <p:nvSpPr>
          <p:cNvPr id="5" name="4 Dikdörtgen"/>
          <p:cNvSpPr/>
          <p:nvPr/>
        </p:nvSpPr>
        <p:spPr>
          <a:xfrm>
            <a:off x="2279576" y="2996952"/>
            <a:ext cx="6912768" cy="923330"/>
          </a:xfrm>
          <a:prstGeom prst="rect">
            <a:avLst/>
          </a:prstGeom>
        </p:spPr>
        <p:txBody>
          <a:bodyPr wrap="square">
            <a:spAutoFit/>
          </a:bodyPr>
          <a:lstStyle/>
          <a:p>
            <a:r>
              <a:rPr lang="tr-TR" sz="1800" b="1" dirty="0"/>
              <a:t>     </a:t>
            </a:r>
            <a:r>
              <a:rPr lang="tr-TR" sz="1800" b="1" dirty="0" err="1"/>
              <a:t>Sulci</a:t>
            </a:r>
            <a:r>
              <a:rPr lang="tr-TR" sz="1800" b="1" dirty="0"/>
              <a:t> </a:t>
            </a:r>
            <a:r>
              <a:rPr lang="tr-TR" sz="1800" b="1" dirty="0" err="1"/>
              <a:t>and</a:t>
            </a:r>
            <a:r>
              <a:rPr lang="tr-TR" sz="1800" b="1" dirty="0"/>
              <a:t> </a:t>
            </a:r>
            <a:r>
              <a:rPr lang="tr-TR" sz="1800" b="1" dirty="0" err="1"/>
              <a:t>gyri</a:t>
            </a:r>
            <a:r>
              <a:rPr lang="tr-TR" sz="1800" b="1" dirty="0"/>
              <a:t> </a:t>
            </a:r>
            <a:r>
              <a:rPr lang="tr-TR" sz="1800" b="1" dirty="0" err="1"/>
              <a:t>developmental</a:t>
            </a:r>
            <a:r>
              <a:rPr lang="tr-TR" sz="1800" b="1" dirty="0"/>
              <a:t> </a:t>
            </a:r>
            <a:r>
              <a:rPr lang="tr-TR" sz="1800" b="1" dirty="0" err="1"/>
              <a:t>failure</a:t>
            </a:r>
            <a:r>
              <a:rPr lang="tr-TR" sz="1800" b="1" dirty="0"/>
              <a:t> </a:t>
            </a:r>
            <a:r>
              <a:rPr lang="en-US" sz="1800" b="1" dirty="0"/>
              <a:t>, resulting in a smooth cerebral</a:t>
            </a:r>
            <a:r>
              <a:rPr lang="tr-TR" sz="1800" b="1" dirty="0"/>
              <a:t> </a:t>
            </a:r>
            <a:r>
              <a:rPr lang="en-US" sz="1800" b="1" dirty="0"/>
              <a:t>cortex. </a:t>
            </a:r>
            <a:r>
              <a:rPr lang="en-US" sz="1800" b="1" dirty="0" err="1"/>
              <a:t>Cerebellar</a:t>
            </a:r>
            <a:r>
              <a:rPr lang="en-US" sz="1800" b="1" dirty="0"/>
              <a:t> </a:t>
            </a:r>
            <a:r>
              <a:rPr lang="en-US" sz="1800" b="1" dirty="0" err="1"/>
              <a:t>hypoplasia</a:t>
            </a:r>
            <a:r>
              <a:rPr lang="en-US" sz="1800" b="1" dirty="0"/>
              <a:t> may be seen in association</a:t>
            </a:r>
            <a:r>
              <a:rPr lang="tr-TR" sz="1800" b="1" dirty="0"/>
              <a:t> </a:t>
            </a:r>
            <a:r>
              <a:rPr lang="tr-TR" sz="1800" b="1" dirty="0" err="1"/>
              <a:t>with</a:t>
            </a:r>
            <a:r>
              <a:rPr lang="tr-TR" sz="1800" b="1" dirty="0"/>
              <a:t> </a:t>
            </a:r>
            <a:r>
              <a:rPr lang="tr-TR" sz="1800" b="1" dirty="0" err="1"/>
              <a:t>this</a:t>
            </a:r>
            <a:r>
              <a:rPr lang="tr-TR" sz="1800" b="1" dirty="0"/>
              <a:t> </a:t>
            </a:r>
            <a:r>
              <a:rPr lang="tr-TR" sz="1800" b="1" dirty="0" err="1"/>
              <a:t>malformation</a:t>
            </a:r>
            <a:r>
              <a:rPr lang="tr-TR" sz="1800" b="1" dirty="0"/>
              <a:t>.</a:t>
            </a:r>
          </a:p>
        </p:txBody>
      </p:sp>
      <p:sp>
        <p:nvSpPr>
          <p:cNvPr id="6" name="5 Dikdörtgen"/>
          <p:cNvSpPr/>
          <p:nvPr/>
        </p:nvSpPr>
        <p:spPr>
          <a:xfrm>
            <a:off x="2351584" y="4005065"/>
            <a:ext cx="7056784" cy="1200329"/>
          </a:xfrm>
          <a:prstGeom prst="rect">
            <a:avLst/>
          </a:prstGeom>
        </p:spPr>
        <p:txBody>
          <a:bodyPr wrap="square">
            <a:spAutoFit/>
          </a:bodyPr>
          <a:lstStyle/>
          <a:p>
            <a:r>
              <a:rPr lang="tr-TR" sz="1800" b="1" dirty="0"/>
              <a:t>    </a:t>
            </a:r>
            <a:r>
              <a:rPr lang="en-US" sz="1800" b="1" dirty="0"/>
              <a:t>Behavioral abnormalities and visual deficits are</a:t>
            </a:r>
            <a:r>
              <a:rPr lang="tr-TR" sz="1800" b="1" dirty="0"/>
              <a:t> </a:t>
            </a:r>
            <a:r>
              <a:rPr lang="en-US" sz="1800" b="1" dirty="0"/>
              <a:t>common. These animals are also very difficult to train and</a:t>
            </a:r>
            <a:r>
              <a:rPr lang="tr-TR" sz="1800" b="1" dirty="0"/>
              <a:t> </a:t>
            </a:r>
            <a:r>
              <a:rPr lang="en-US" sz="1800" b="1" dirty="0"/>
              <a:t>may not be housebroken. If seizures occur, they often are not</a:t>
            </a:r>
            <a:r>
              <a:rPr lang="tr-TR" sz="1800" b="1" dirty="0"/>
              <a:t> </a:t>
            </a:r>
            <a:r>
              <a:rPr lang="en-US" sz="1800" b="1" dirty="0"/>
              <a:t>prominent until the end of the first year of life</a:t>
            </a:r>
            <a:r>
              <a:rPr lang="tr-TR" sz="1800" b="1" dirty="0"/>
              <a:t>.</a:t>
            </a:r>
          </a:p>
        </p:txBody>
      </p:sp>
    </p:spTree>
    <p:extLst>
      <p:ext uri="{BB962C8B-B14F-4D97-AF65-F5344CB8AC3E}">
        <p14:creationId xmlns:p14="http://schemas.microsoft.com/office/powerpoint/2010/main" val="289695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495600" y="620688"/>
            <a:ext cx="2339102" cy="369332"/>
          </a:xfrm>
          <a:prstGeom prst="rect">
            <a:avLst/>
          </a:prstGeom>
        </p:spPr>
        <p:txBody>
          <a:bodyPr wrap="square">
            <a:spAutoFit/>
          </a:bodyPr>
          <a:lstStyle/>
          <a:p>
            <a:r>
              <a:rPr lang="tr-TR" sz="1800" b="1" dirty="0">
                <a:solidFill>
                  <a:schemeClr val="accent4">
                    <a:lumMod val="75000"/>
                  </a:schemeClr>
                </a:solidFill>
              </a:rPr>
              <a:t>THIAMINE DEFICIENCY</a:t>
            </a:r>
            <a:endParaRPr lang="tr-TR" sz="1800" dirty="0">
              <a:solidFill>
                <a:schemeClr val="accent4">
                  <a:lumMod val="75000"/>
                </a:schemeClr>
              </a:solidFill>
            </a:endParaRPr>
          </a:p>
        </p:txBody>
      </p:sp>
      <p:sp>
        <p:nvSpPr>
          <p:cNvPr id="3" name="2 Dikdörtgen"/>
          <p:cNvSpPr/>
          <p:nvPr/>
        </p:nvSpPr>
        <p:spPr>
          <a:xfrm>
            <a:off x="2351584" y="1124745"/>
            <a:ext cx="7056784" cy="1200329"/>
          </a:xfrm>
          <a:prstGeom prst="rect">
            <a:avLst/>
          </a:prstGeom>
        </p:spPr>
        <p:txBody>
          <a:bodyPr wrap="square">
            <a:spAutoFit/>
          </a:bodyPr>
          <a:lstStyle/>
          <a:p>
            <a:r>
              <a:rPr lang="tr-TR" sz="1800" dirty="0"/>
              <a:t>     </a:t>
            </a:r>
            <a:r>
              <a:rPr lang="en-US" sz="1800" b="1" dirty="0"/>
              <a:t>Thiamine (vitamin B1) deficiency may occur </a:t>
            </a:r>
            <a:r>
              <a:rPr lang="en-US" sz="1800" b="1" dirty="0" err="1"/>
              <a:t>i</a:t>
            </a:r>
            <a:r>
              <a:rPr lang="en-US" sz="1800" b="1" dirty="0"/>
              <a:t> n anorexic cats</a:t>
            </a:r>
            <a:r>
              <a:rPr lang="tr-TR" sz="1800" b="1" dirty="0"/>
              <a:t> </a:t>
            </a:r>
            <a:r>
              <a:rPr lang="en-US" sz="1800" b="1" dirty="0"/>
              <a:t>or cats fed uncooked all-fish diets that contain </a:t>
            </a:r>
            <a:r>
              <a:rPr lang="en-US" sz="1800" b="1" dirty="0" err="1"/>
              <a:t>thiaminase.Thiamine</a:t>
            </a:r>
            <a:r>
              <a:rPr lang="en-US" sz="1800" b="1" dirty="0"/>
              <a:t> deficiency is almost never seen clinically in dogs,</a:t>
            </a:r>
            <a:r>
              <a:rPr lang="tr-TR" sz="1800" b="1" dirty="0"/>
              <a:t> </a:t>
            </a:r>
            <a:r>
              <a:rPr lang="en-US" sz="1800" b="1" dirty="0"/>
              <a:t>except in racing sled dogs fed a diet high in raw fish.</a:t>
            </a:r>
            <a:endParaRPr lang="tr-TR" sz="1800" b="1" dirty="0"/>
          </a:p>
        </p:txBody>
      </p:sp>
      <p:sp>
        <p:nvSpPr>
          <p:cNvPr id="4" name="3 Dikdörtgen"/>
          <p:cNvSpPr/>
          <p:nvPr/>
        </p:nvSpPr>
        <p:spPr>
          <a:xfrm>
            <a:off x="2423592" y="2636914"/>
            <a:ext cx="7056784" cy="3139321"/>
          </a:xfrm>
          <a:prstGeom prst="rect">
            <a:avLst/>
          </a:prstGeom>
        </p:spPr>
        <p:txBody>
          <a:bodyPr wrap="square">
            <a:spAutoFit/>
          </a:bodyPr>
          <a:lstStyle/>
          <a:p>
            <a:r>
              <a:rPr lang="tr-TR" sz="1800" b="1" dirty="0"/>
              <a:t>  </a:t>
            </a:r>
            <a:r>
              <a:rPr lang="tr-TR" sz="1800" b="1" dirty="0" err="1"/>
              <a:t>Results</a:t>
            </a:r>
            <a:r>
              <a:rPr lang="tr-TR" sz="1800" b="1" dirty="0"/>
              <a:t> in </a:t>
            </a:r>
            <a:r>
              <a:rPr lang="tr-TR" sz="1800" b="1" dirty="0" err="1"/>
              <a:t>abnormal</a:t>
            </a:r>
            <a:r>
              <a:rPr lang="tr-TR" sz="1800" b="1" dirty="0"/>
              <a:t> </a:t>
            </a:r>
            <a:r>
              <a:rPr lang="tr-TR" sz="1800" b="1" dirty="0" err="1"/>
              <a:t>glucose</a:t>
            </a:r>
            <a:r>
              <a:rPr lang="tr-TR" sz="1800" b="1" dirty="0"/>
              <a:t> </a:t>
            </a:r>
            <a:r>
              <a:rPr lang="tr-TR" sz="1800" b="1" dirty="0" err="1"/>
              <a:t>metabolism</a:t>
            </a:r>
            <a:r>
              <a:rPr lang="tr-TR" sz="1800" b="1" dirty="0"/>
              <a:t> in </a:t>
            </a:r>
            <a:r>
              <a:rPr lang="en-US" sz="1800" b="1" dirty="0"/>
              <a:t>the brain, encephalopathy, and hemorrhage of brainstem</a:t>
            </a:r>
            <a:r>
              <a:rPr lang="tr-TR" sz="1800" b="1" dirty="0"/>
              <a:t> </a:t>
            </a:r>
            <a:r>
              <a:rPr lang="en-US" sz="1800" b="1" dirty="0"/>
              <a:t>nuclei. </a:t>
            </a:r>
            <a:endParaRPr lang="tr-TR" sz="1800" b="1" dirty="0"/>
          </a:p>
          <a:p>
            <a:endParaRPr lang="tr-TR" sz="1800" b="1" dirty="0"/>
          </a:p>
          <a:p>
            <a:r>
              <a:rPr lang="en-US" sz="1800" b="1" dirty="0">
                <a:solidFill>
                  <a:srgbClr val="C00000"/>
                </a:solidFill>
              </a:rPr>
              <a:t>Clinical signs</a:t>
            </a:r>
            <a:r>
              <a:rPr lang="tr-TR" sz="1800" b="1" dirty="0">
                <a:solidFill>
                  <a:srgbClr val="C00000"/>
                </a:solidFill>
              </a:rPr>
              <a:t>;</a:t>
            </a:r>
          </a:p>
          <a:p>
            <a:pPr>
              <a:buFont typeface="Arial" pitchFamily="34" charset="0"/>
              <a:buChar char="•"/>
            </a:pPr>
            <a:r>
              <a:rPr lang="tr-TR" sz="1800" b="1" dirty="0"/>
              <a:t>L</a:t>
            </a:r>
            <a:r>
              <a:rPr lang="en-US" sz="1800" b="1" dirty="0" err="1"/>
              <a:t>ethargy</a:t>
            </a:r>
            <a:r>
              <a:rPr lang="en-US" sz="1800" b="1" dirty="0"/>
              <a:t> </a:t>
            </a:r>
            <a:endParaRPr lang="tr-TR" sz="1800" b="1" dirty="0"/>
          </a:p>
          <a:p>
            <a:pPr>
              <a:buFont typeface="Arial" pitchFamily="34" charset="0"/>
              <a:buChar char="•"/>
            </a:pPr>
            <a:r>
              <a:rPr lang="en-US" sz="1800" b="1" dirty="0"/>
              <a:t>Ataxia</a:t>
            </a:r>
            <a:r>
              <a:rPr lang="tr-TR" sz="1800" b="1" dirty="0"/>
              <a:t> </a:t>
            </a:r>
            <a:r>
              <a:rPr lang="en-US" sz="1800" b="1" dirty="0"/>
              <a:t>followed by bilateral vestibular ataxia</a:t>
            </a:r>
            <a:endParaRPr lang="tr-TR" sz="1800" b="1" dirty="0"/>
          </a:p>
          <a:p>
            <a:pPr>
              <a:buFont typeface="Arial" pitchFamily="34" charset="0"/>
              <a:buChar char="•"/>
            </a:pPr>
            <a:r>
              <a:rPr lang="en-US" sz="1800" b="1" dirty="0"/>
              <a:t> </a:t>
            </a:r>
            <a:r>
              <a:rPr lang="en-US" sz="1800" b="1" dirty="0" err="1"/>
              <a:t>Ventroflexion</a:t>
            </a:r>
            <a:r>
              <a:rPr lang="en-US" sz="1800" b="1" dirty="0"/>
              <a:t> of the</a:t>
            </a:r>
            <a:r>
              <a:rPr lang="tr-TR" sz="1800" b="1" dirty="0"/>
              <a:t> </a:t>
            </a:r>
            <a:r>
              <a:rPr lang="en-US" sz="1800" b="1" dirty="0"/>
              <a:t>head and neck</a:t>
            </a:r>
            <a:endParaRPr lang="tr-TR" sz="1800" b="1" dirty="0"/>
          </a:p>
          <a:p>
            <a:pPr>
              <a:buFont typeface="Arial" pitchFamily="34" charset="0"/>
              <a:buChar char="•"/>
            </a:pPr>
            <a:r>
              <a:rPr lang="tr-TR" sz="1800" b="1" dirty="0"/>
              <a:t>B</a:t>
            </a:r>
            <a:r>
              <a:rPr lang="en-US" sz="1800" b="1" dirty="0" err="1"/>
              <a:t>lindness</a:t>
            </a:r>
            <a:r>
              <a:rPr lang="en-US" sz="1800" b="1" dirty="0"/>
              <a:t>, </a:t>
            </a:r>
            <a:endParaRPr lang="tr-TR" sz="1800" b="1" dirty="0"/>
          </a:p>
          <a:p>
            <a:pPr>
              <a:buFont typeface="Arial" pitchFamily="34" charset="0"/>
              <a:buChar char="•"/>
            </a:pPr>
            <a:r>
              <a:rPr lang="tr-TR" sz="1800" b="1" dirty="0"/>
              <a:t>D</a:t>
            </a:r>
            <a:r>
              <a:rPr lang="en-US" sz="1800" b="1" dirty="0" err="1"/>
              <a:t>ementia</a:t>
            </a:r>
            <a:r>
              <a:rPr lang="en-US" sz="1800" b="1" dirty="0"/>
              <a:t>, </a:t>
            </a:r>
            <a:endParaRPr lang="tr-TR" sz="1800" b="1" dirty="0"/>
          </a:p>
          <a:p>
            <a:pPr>
              <a:buFont typeface="Arial" pitchFamily="34" charset="0"/>
              <a:buChar char="•"/>
            </a:pPr>
            <a:r>
              <a:rPr lang="tr-TR" sz="1800" b="1" dirty="0"/>
              <a:t>H</a:t>
            </a:r>
            <a:r>
              <a:rPr lang="en-US" sz="1800" b="1" dirty="0" err="1"/>
              <a:t>ead</a:t>
            </a:r>
            <a:r>
              <a:rPr lang="en-US" sz="1800" b="1" dirty="0"/>
              <a:t> tilt, </a:t>
            </a:r>
            <a:endParaRPr lang="tr-TR" sz="1800" b="1" dirty="0"/>
          </a:p>
          <a:p>
            <a:pPr>
              <a:buFont typeface="Arial" pitchFamily="34" charset="0"/>
              <a:buChar char="•"/>
            </a:pPr>
            <a:r>
              <a:rPr lang="tr-TR" sz="1800" b="1" dirty="0" err="1"/>
              <a:t>N</a:t>
            </a:r>
            <a:r>
              <a:rPr lang="en-US" sz="1800" b="1" dirty="0" err="1"/>
              <a:t>ystagmus</a:t>
            </a:r>
            <a:r>
              <a:rPr lang="en-US" sz="1800" b="1" dirty="0"/>
              <a:t>,</a:t>
            </a:r>
            <a:r>
              <a:rPr lang="tr-TR" sz="1800" b="1" dirty="0"/>
              <a:t> </a:t>
            </a:r>
            <a:r>
              <a:rPr lang="en-US" sz="1800" b="1" dirty="0"/>
              <a:t>and seizures may be seen</a:t>
            </a:r>
            <a:endParaRPr lang="tr-TR" sz="1800" b="1" dirty="0"/>
          </a:p>
        </p:txBody>
      </p:sp>
    </p:spTree>
    <p:extLst>
      <p:ext uri="{BB962C8B-B14F-4D97-AF65-F5344CB8AC3E}">
        <p14:creationId xmlns:p14="http://schemas.microsoft.com/office/powerpoint/2010/main" val="1889696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35560" y="620689"/>
            <a:ext cx="4572000" cy="646331"/>
          </a:xfrm>
          <a:prstGeom prst="rect">
            <a:avLst/>
          </a:prstGeom>
        </p:spPr>
        <p:txBody>
          <a:bodyPr wrap="square">
            <a:spAutoFit/>
          </a:bodyPr>
          <a:lstStyle/>
          <a:p>
            <a:r>
              <a:rPr lang="tr-TR" sz="1800" b="1" dirty="0">
                <a:solidFill>
                  <a:schemeClr val="accent4">
                    <a:lumMod val="75000"/>
                  </a:schemeClr>
                </a:solidFill>
              </a:rPr>
              <a:t>INFLAMMATORY DISEASES</a:t>
            </a:r>
          </a:p>
          <a:p>
            <a:r>
              <a:rPr lang="tr-TR" sz="1800" b="1" dirty="0">
                <a:solidFill>
                  <a:schemeClr val="accent4">
                    <a:lumMod val="75000"/>
                  </a:schemeClr>
                </a:solidFill>
              </a:rPr>
              <a:t>(ENCEPHALITIS)</a:t>
            </a:r>
            <a:endParaRPr lang="tr-TR" sz="1800" dirty="0">
              <a:solidFill>
                <a:schemeClr val="accent4">
                  <a:lumMod val="75000"/>
                </a:schemeClr>
              </a:solidFill>
            </a:endParaRPr>
          </a:p>
        </p:txBody>
      </p:sp>
      <p:sp>
        <p:nvSpPr>
          <p:cNvPr id="3" name="2 Dikdörtgen"/>
          <p:cNvSpPr/>
          <p:nvPr/>
        </p:nvSpPr>
        <p:spPr>
          <a:xfrm>
            <a:off x="2135560" y="1340768"/>
            <a:ext cx="7488832" cy="923330"/>
          </a:xfrm>
          <a:prstGeom prst="rect">
            <a:avLst/>
          </a:prstGeom>
        </p:spPr>
        <p:txBody>
          <a:bodyPr wrap="square">
            <a:spAutoFit/>
          </a:bodyPr>
          <a:lstStyle/>
          <a:p>
            <a:r>
              <a:rPr lang="tr-TR" sz="1800" dirty="0"/>
              <a:t>      </a:t>
            </a:r>
            <a:r>
              <a:rPr lang="tr-TR" sz="1800" b="1" dirty="0" err="1"/>
              <a:t>Granulomatous</a:t>
            </a:r>
            <a:r>
              <a:rPr lang="tr-TR" sz="1800" b="1" dirty="0"/>
              <a:t> </a:t>
            </a:r>
            <a:r>
              <a:rPr lang="tr-TR" sz="1800" b="1" dirty="0" err="1"/>
              <a:t>meningoencephalitis</a:t>
            </a:r>
            <a:r>
              <a:rPr lang="tr-TR" sz="1800" b="1" dirty="0"/>
              <a:t> (GME), a </a:t>
            </a:r>
            <a:r>
              <a:rPr lang="tr-TR" sz="1800" b="1" dirty="0" err="1"/>
              <a:t>common</a:t>
            </a:r>
            <a:r>
              <a:rPr lang="tr-TR" sz="1800" b="1" dirty="0"/>
              <a:t> </a:t>
            </a:r>
            <a:r>
              <a:rPr lang="tr-TR" sz="1800" b="1" dirty="0" err="1"/>
              <a:t>noninfectious</a:t>
            </a:r>
            <a:r>
              <a:rPr lang="en-US" sz="1800" b="1" dirty="0"/>
              <a:t> inflammatory disease in dogs, commonly affects the forebrain,</a:t>
            </a:r>
            <a:r>
              <a:rPr lang="tr-TR" sz="1800" b="1" dirty="0"/>
              <a:t> </a:t>
            </a:r>
            <a:r>
              <a:rPr lang="en-US" sz="1800" b="1" dirty="0"/>
              <a:t>brainstem, or cerebellum to cause a wide range of</a:t>
            </a:r>
            <a:r>
              <a:rPr lang="tr-TR" sz="1800" b="1" dirty="0"/>
              <a:t> </a:t>
            </a:r>
            <a:r>
              <a:rPr lang="tr-TR" sz="1800" b="1" dirty="0" err="1"/>
              <a:t>neurologic</a:t>
            </a:r>
            <a:r>
              <a:rPr lang="tr-TR" sz="1800" b="1" dirty="0"/>
              <a:t> </a:t>
            </a:r>
            <a:r>
              <a:rPr lang="tr-TR" sz="1800" b="1" dirty="0" err="1"/>
              <a:t>abnormalitis</a:t>
            </a:r>
            <a:r>
              <a:rPr lang="tr-TR" sz="1800" dirty="0"/>
              <a:t>.</a:t>
            </a:r>
          </a:p>
        </p:txBody>
      </p:sp>
      <p:sp>
        <p:nvSpPr>
          <p:cNvPr id="4" name="3 Dikdörtgen"/>
          <p:cNvSpPr/>
          <p:nvPr/>
        </p:nvSpPr>
        <p:spPr>
          <a:xfrm>
            <a:off x="2207569" y="2564904"/>
            <a:ext cx="3873561" cy="369332"/>
          </a:xfrm>
          <a:prstGeom prst="rect">
            <a:avLst/>
          </a:prstGeom>
        </p:spPr>
        <p:txBody>
          <a:bodyPr wrap="square">
            <a:spAutoFit/>
          </a:bodyPr>
          <a:lstStyle/>
          <a:p>
            <a:r>
              <a:rPr lang="tr-TR" sz="1800" b="1" dirty="0">
                <a:solidFill>
                  <a:schemeClr val="accent4">
                    <a:lumMod val="75000"/>
                  </a:schemeClr>
                </a:solidFill>
              </a:rPr>
              <a:t>INHERITED DEGENERATIVE DISORDERS</a:t>
            </a:r>
            <a:endParaRPr lang="tr-TR" sz="1800" dirty="0">
              <a:solidFill>
                <a:schemeClr val="accent4">
                  <a:lumMod val="75000"/>
                </a:schemeClr>
              </a:solidFill>
            </a:endParaRPr>
          </a:p>
        </p:txBody>
      </p:sp>
      <p:sp>
        <p:nvSpPr>
          <p:cNvPr id="5" name="4 Dikdörtgen"/>
          <p:cNvSpPr/>
          <p:nvPr/>
        </p:nvSpPr>
        <p:spPr>
          <a:xfrm>
            <a:off x="2279576" y="2996952"/>
            <a:ext cx="7416824" cy="923330"/>
          </a:xfrm>
          <a:prstGeom prst="rect">
            <a:avLst/>
          </a:prstGeom>
        </p:spPr>
        <p:txBody>
          <a:bodyPr wrap="square">
            <a:spAutoFit/>
          </a:bodyPr>
          <a:lstStyle/>
          <a:p>
            <a:r>
              <a:rPr lang="tr-TR" sz="1800" b="1" dirty="0"/>
              <a:t>     </a:t>
            </a:r>
            <a:r>
              <a:rPr lang="en-US" sz="1800" b="1" dirty="0"/>
              <a:t>Metabolic storage diseases are fatal neurodegenerative disorders</a:t>
            </a:r>
            <a:r>
              <a:rPr lang="tr-TR" sz="1800" b="1" dirty="0"/>
              <a:t> </a:t>
            </a:r>
            <a:r>
              <a:rPr lang="en-US" sz="1800" b="1" dirty="0"/>
              <a:t>resulting from an inherited deficiency of enzymes within</a:t>
            </a:r>
            <a:r>
              <a:rPr lang="tr-TR" sz="1800" b="1" dirty="0"/>
              <a:t> </a:t>
            </a:r>
            <a:r>
              <a:rPr lang="en-US" sz="1800" b="1" dirty="0"/>
              <a:t>the cells of the nervous system.</a:t>
            </a:r>
            <a:endParaRPr lang="tr-TR" sz="1800" b="1" dirty="0"/>
          </a:p>
        </p:txBody>
      </p:sp>
      <p:sp>
        <p:nvSpPr>
          <p:cNvPr id="6" name="5 Dikdörtgen"/>
          <p:cNvSpPr/>
          <p:nvPr/>
        </p:nvSpPr>
        <p:spPr>
          <a:xfrm>
            <a:off x="2351584" y="4077072"/>
            <a:ext cx="3528392" cy="923330"/>
          </a:xfrm>
          <a:prstGeom prst="rect">
            <a:avLst/>
          </a:prstGeom>
        </p:spPr>
        <p:txBody>
          <a:bodyPr wrap="square">
            <a:spAutoFit/>
          </a:bodyPr>
          <a:lstStyle/>
          <a:p>
            <a:r>
              <a:rPr lang="tr-TR" sz="1800" b="1" dirty="0" err="1">
                <a:solidFill>
                  <a:srgbClr val="C00000"/>
                </a:solidFill>
              </a:rPr>
              <a:t>Clinical</a:t>
            </a:r>
            <a:r>
              <a:rPr lang="tr-TR" sz="1800" b="1" dirty="0">
                <a:solidFill>
                  <a:srgbClr val="C00000"/>
                </a:solidFill>
              </a:rPr>
              <a:t> </a:t>
            </a:r>
            <a:r>
              <a:rPr lang="tr-TR" sz="1800" b="1" dirty="0" err="1">
                <a:solidFill>
                  <a:srgbClr val="C00000"/>
                </a:solidFill>
              </a:rPr>
              <a:t>Signs</a:t>
            </a:r>
            <a:r>
              <a:rPr lang="tr-TR" sz="1800" b="1" dirty="0">
                <a:solidFill>
                  <a:srgbClr val="C00000"/>
                </a:solidFill>
              </a:rPr>
              <a:t>:</a:t>
            </a:r>
          </a:p>
          <a:p>
            <a:r>
              <a:rPr lang="tr-TR" sz="1800" b="1" dirty="0" err="1"/>
              <a:t>Seizures</a:t>
            </a:r>
            <a:r>
              <a:rPr lang="tr-TR" sz="1800" b="1" dirty="0"/>
              <a:t> </a:t>
            </a:r>
            <a:r>
              <a:rPr lang="tr-TR" sz="1800" b="1" dirty="0" err="1"/>
              <a:t>and</a:t>
            </a:r>
            <a:r>
              <a:rPr lang="tr-TR" sz="1800" b="1" dirty="0"/>
              <a:t> severe </a:t>
            </a:r>
            <a:r>
              <a:rPr lang="tr-TR" sz="1800" b="1" dirty="0" err="1"/>
              <a:t>alterations</a:t>
            </a:r>
            <a:r>
              <a:rPr lang="tr-TR" sz="1800" b="1" dirty="0"/>
              <a:t> in </a:t>
            </a:r>
            <a:r>
              <a:rPr lang="tr-TR" sz="1800" b="1" dirty="0" err="1"/>
              <a:t>consciousness</a:t>
            </a:r>
            <a:r>
              <a:rPr lang="tr-TR" sz="1800" b="1" dirty="0"/>
              <a:t> </a:t>
            </a:r>
            <a:r>
              <a:rPr lang="tr-TR" sz="1800" b="1" dirty="0" err="1"/>
              <a:t>may</a:t>
            </a:r>
            <a:r>
              <a:rPr lang="tr-TR" sz="1800" b="1" dirty="0"/>
              <a:t> </a:t>
            </a:r>
            <a:r>
              <a:rPr lang="tr-TR" sz="1800" b="1" dirty="0" err="1"/>
              <a:t>develop</a:t>
            </a:r>
            <a:r>
              <a:rPr lang="tr-TR" sz="1800" b="1" dirty="0"/>
              <a:t>.</a:t>
            </a:r>
          </a:p>
        </p:txBody>
      </p:sp>
      <p:sp>
        <p:nvSpPr>
          <p:cNvPr id="7" name="6 Dikdörtgen"/>
          <p:cNvSpPr/>
          <p:nvPr/>
        </p:nvSpPr>
        <p:spPr>
          <a:xfrm>
            <a:off x="7464153" y="4365104"/>
            <a:ext cx="1484317" cy="369332"/>
          </a:xfrm>
          <a:prstGeom prst="rect">
            <a:avLst/>
          </a:prstGeom>
        </p:spPr>
        <p:txBody>
          <a:bodyPr wrap="square">
            <a:spAutoFit/>
          </a:bodyPr>
          <a:lstStyle/>
          <a:p>
            <a:r>
              <a:rPr lang="tr-TR" sz="1800" b="1" dirty="0"/>
              <a:t>No </a:t>
            </a:r>
            <a:r>
              <a:rPr lang="tr-TR" sz="1800" b="1" dirty="0" err="1"/>
              <a:t>treatment</a:t>
            </a:r>
            <a:endParaRPr lang="tr-TR" sz="1800" b="1" dirty="0"/>
          </a:p>
        </p:txBody>
      </p:sp>
    </p:spTree>
    <p:extLst>
      <p:ext uri="{BB962C8B-B14F-4D97-AF65-F5344CB8AC3E}">
        <p14:creationId xmlns:p14="http://schemas.microsoft.com/office/powerpoint/2010/main" val="134455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35560" y="692696"/>
            <a:ext cx="4950296" cy="369332"/>
          </a:xfrm>
          <a:prstGeom prst="rect">
            <a:avLst/>
          </a:prstGeom>
        </p:spPr>
        <p:txBody>
          <a:bodyPr wrap="square">
            <a:spAutoFit/>
          </a:bodyPr>
          <a:lstStyle/>
          <a:p>
            <a:r>
              <a:rPr lang="tr-TR" sz="1800" b="1" dirty="0">
                <a:solidFill>
                  <a:schemeClr val="accent4">
                    <a:lumMod val="75000"/>
                  </a:schemeClr>
                </a:solidFill>
              </a:rPr>
              <a:t>GERIATRIC CANINE COGNITIVE DYSFUNCTION</a:t>
            </a:r>
            <a:endParaRPr lang="tr-TR" sz="1800" dirty="0">
              <a:solidFill>
                <a:schemeClr val="accent4">
                  <a:lumMod val="75000"/>
                </a:schemeClr>
              </a:solidFill>
            </a:endParaRPr>
          </a:p>
        </p:txBody>
      </p:sp>
      <p:sp>
        <p:nvSpPr>
          <p:cNvPr id="3" name="2 Dikdörtgen"/>
          <p:cNvSpPr/>
          <p:nvPr/>
        </p:nvSpPr>
        <p:spPr>
          <a:xfrm>
            <a:off x="2135560" y="1196753"/>
            <a:ext cx="7344816" cy="1200329"/>
          </a:xfrm>
          <a:prstGeom prst="rect">
            <a:avLst/>
          </a:prstGeom>
        </p:spPr>
        <p:txBody>
          <a:bodyPr wrap="square">
            <a:spAutoFit/>
          </a:bodyPr>
          <a:lstStyle/>
          <a:p>
            <a:r>
              <a:rPr lang="en-US" sz="1800" b="1" dirty="0"/>
              <a:t>Older dogs with degenerative brain disorders similar to</a:t>
            </a:r>
            <a:r>
              <a:rPr lang="tr-TR" sz="1800" b="1" dirty="0"/>
              <a:t> </a:t>
            </a:r>
            <a:r>
              <a:rPr lang="en-US" sz="1800" b="1" dirty="0"/>
              <a:t>human Alzheimer's disease may develop chronic progressive</a:t>
            </a:r>
            <a:r>
              <a:rPr lang="tr-TR" sz="1800" b="1" dirty="0"/>
              <a:t> </a:t>
            </a:r>
            <a:r>
              <a:rPr lang="en-US" sz="1800" b="1" dirty="0"/>
              <a:t>behavioral abnormalities, including loss of housebreaking,</a:t>
            </a:r>
            <a:r>
              <a:rPr lang="tr-TR" sz="1800" b="1" dirty="0"/>
              <a:t> </a:t>
            </a:r>
            <a:r>
              <a:rPr lang="en-US" sz="1800" b="1" dirty="0"/>
              <a:t>forgetting learned behaviors, altered sleep-wake cycles, and</a:t>
            </a:r>
            <a:r>
              <a:rPr lang="tr-TR" sz="1800" b="1" dirty="0"/>
              <a:t> </a:t>
            </a:r>
            <a:r>
              <a:rPr lang="en-US" sz="1800" b="1" dirty="0"/>
              <a:t>failure to recognize or interact with their owners.</a:t>
            </a:r>
            <a:endParaRPr lang="tr-TR" sz="1800" b="1" dirty="0"/>
          </a:p>
        </p:txBody>
      </p:sp>
      <p:sp>
        <p:nvSpPr>
          <p:cNvPr id="4" name="3 Dikdörtgen"/>
          <p:cNvSpPr/>
          <p:nvPr/>
        </p:nvSpPr>
        <p:spPr>
          <a:xfrm>
            <a:off x="2207568" y="2564904"/>
            <a:ext cx="1270732" cy="369332"/>
          </a:xfrm>
          <a:prstGeom prst="rect">
            <a:avLst/>
          </a:prstGeom>
        </p:spPr>
        <p:txBody>
          <a:bodyPr wrap="square">
            <a:spAutoFit/>
          </a:bodyPr>
          <a:lstStyle/>
          <a:p>
            <a:r>
              <a:rPr lang="tr-TR" sz="1800" b="1" dirty="0">
                <a:solidFill>
                  <a:schemeClr val="accent4">
                    <a:lumMod val="75000"/>
                  </a:schemeClr>
                </a:solidFill>
              </a:rPr>
              <a:t>NEOPLASIA</a:t>
            </a:r>
            <a:endParaRPr lang="tr-TR" sz="1800" dirty="0">
              <a:solidFill>
                <a:schemeClr val="accent4">
                  <a:lumMod val="75000"/>
                </a:schemeClr>
              </a:solidFill>
            </a:endParaRPr>
          </a:p>
        </p:txBody>
      </p:sp>
      <p:sp>
        <p:nvSpPr>
          <p:cNvPr id="5" name="4 Dikdörtgen"/>
          <p:cNvSpPr/>
          <p:nvPr/>
        </p:nvSpPr>
        <p:spPr>
          <a:xfrm>
            <a:off x="2279576" y="3140968"/>
            <a:ext cx="6984776" cy="1754326"/>
          </a:xfrm>
          <a:prstGeom prst="rect">
            <a:avLst/>
          </a:prstGeom>
        </p:spPr>
        <p:txBody>
          <a:bodyPr wrap="square">
            <a:spAutoFit/>
          </a:bodyPr>
          <a:lstStyle/>
          <a:p>
            <a:r>
              <a:rPr lang="tr-TR" sz="1800" dirty="0"/>
              <a:t>     </a:t>
            </a:r>
            <a:r>
              <a:rPr lang="en-US" sz="1800" b="1" dirty="0"/>
              <a:t>Brain tumors cause signs by destroying adjacent tissue,</a:t>
            </a:r>
            <a:r>
              <a:rPr lang="tr-TR" sz="1800" b="1" dirty="0"/>
              <a:t> </a:t>
            </a:r>
            <a:r>
              <a:rPr lang="en-US" sz="1800" b="1" dirty="0"/>
              <a:t>increasing intracranial pressure, or causing hemorrhage or</a:t>
            </a:r>
            <a:r>
              <a:rPr lang="tr-TR" sz="1800" b="1" dirty="0"/>
              <a:t> </a:t>
            </a:r>
            <a:r>
              <a:rPr lang="en-US" sz="1800" b="1" dirty="0"/>
              <a:t>obstructive </a:t>
            </a:r>
            <a:r>
              <a:rPr lang="en-US" sz="1800" b="1" dirty="0" err="1"/>
              <a:t>hydrocephalus.Seizures</a:t>
            </a:r>
            <a:r>
              <a:rPr lang="en-US" sz="1800" b="1" dirty="0"/>
              <a:t> are the most common</a:t>
            </a:r>
            <a:r>
              <a:rPr lang="tr-TR" sz="1800" b="1" dirty="0"/>
              <a:t> </a:t>
            </a:r>
            <a:r>
              <a:rPr lang="en-US" sz="1800" b="1" dirty="0"/>
              <a:t>reason for presentation. Circling, ataxia, and head tilt are less</a:t>
            </a:r>
            <a:r>
              <a:rPr lang="tr-TR" sz="1800" b="1" dirty="0"/>
              <a:t> </a:t>
            </a:r>
            <a:r>
              <a:rPr lang="en-US" sz="1800" b="1" dirty="0"/>
              <a:t>common. As intracranial tumors enlarge, they may cause an</a:t>
            </a:r>
            <a:r>
              <a:rPr lang="tr-TR" sz="1800" b="1" dirty="0"/>
              <a:t> </a:t>
            </a:r>
            <a:r>
              <a:rPr lang="en-US" sz="1800" b="1" dirty="0"/>
              <a:t>increase in intracranial pressure with progressive loss of consciousness</a:t>
            </a:r>
            <a:r>
              <a:rPr lang="tr-TR" sz="1800" b="1" dirty="0"/>
              <a:t> </a:t>
            </a:r>
            <a:r>
              <a:rPr lang="tr-TR" sz="1800" b="1" dirty="0" err="1"/>
              <a:t>and</a:t>
            </a:r>
            <a:r>
              <a:rPr lang="tr-TR" sz="1800" b="1" dirty="0"/>
              <a:t> </a:t>
            </a:r>
            <a:r>
              <a:rPr lang="tr-TR" sz="1800" b="1" dirty="0" err="1"/>
              <a:t>altered</a:t>
            </a:r>
            <a:r>
              <a:rPr lang="tr-TR" sz="1800" b="1" dirty="0"/>
              <a:t> </a:t>
            </a:r>
            <a:r>
              <a:rPr lang="tr-TR" sz="1800" b="1" dirty="0" err="1"/>
              <a:t>mentation</a:t>
            </a:r>
            <a:r>
              <a:rPr lang="tr-TR" sz="1800" b="1" dirty="0"/>
              <a:t>.</a:t>
            </a:r>
          </a:p>
        </p:txBody>
      </p:sp>
      <p:sp>
        <p:nvSpPr>
          <p:cNvPr id="6" name="5 Dikdörtgen"/>
          <p:cNvSpPr/>
          <p:nvPr/>
        </p:nvSpPr>
        <p:spPr>
          <a:xfrm>
            <a:off x="2351584" y="5085184"/>
            <a:ext cx="7128792" cy="923330"/>
          </a:xfrm>
          <a:prstGeom prst="rect">
            <a:avLst/>
          </a:prstGeom>
        </p:spPr>
        <p:txBody>
          <a:bodyPr wrap="square">
            <a:spAutoFit/>
          </a:bodyPr>
          <a:lstStyle/>
          <a:p>
            <a:r>
              <a:rPr lang="tr-TR" sz="1800" b="1" dirty="0"/>
              <a:t>   </a:t>
            </a:r>
            <a:r>
              <a:rPr lang="en-US" sz="1800" b="1" dirty="0"/>
              <a:t>Compulsive circling toward the side of the lesion</a:t>
            </a:r>
            <a:r>
              <a:rPr lang="tr-TR" sz="1800" b="1" dirty="0"/>
              <a:t> </a:t>
            </a:r>
            <a:r>
              <a:rPr lang="en-US" sz="1800" b="1" dirty="0"/>
              <a:t>and abnormal postural reactions and vision on the side</a:t>
            </a:r>
            <a:r>
              <a:rPr lang="tr-TR" sz="1800" b="1" dirty="0"/>
              <a:t> </a:t>
            </a:r>
            <a:r>
              <a:rPr lang="en-US" sz="1800" b="1" dirty="0"/>
              <a:t>opposite the lesion are common with forebrain lesions.</a:t>
            </a:r>
            <a:endParaRPr lang="tr-TR" sz="1800" b="1" dirty="0"/>
          </a:p>
        </p:txBody>
      </p:sp>
    </p:spTree>
    <p:extLst>
      <p:ext uri="{BB962C8B-B14F-4D97-AF65-F5344CB8AC3E}">
        <p14:creationId xmlns:p14="http://schemas.microsoft.com/office/powerpoint/2010/main" val="136210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655841" y="620689"/>
            <a:ext cx="2039341" cy="461665"/>
          </a:xfrm>
          <a:prstGeom prst="rect">
            <a:avLst/>
          </a:prstGeom>
        </p:spPr>
        <p:txBody>
          <a:bodyPr wrap="square">
            <a:spAutoFit/>
          </a:bodyPr>
          <a:lstStyle/>
          <a:p>
            <a:r>
              <a:rPr lang="tr-TR" sz="2400" b="1" dirty="0">
                <a:solidFill>
                  <a:srgbClr val="C00000"/>
                </a:solidFill>
              </a:rPr>
              <a:t>HYPERMETRIA</a:t>
            </a:r>
          </a:p>
        </p:txBody>
      </p:sp>
      <p:sp>
        <p:nvSpPr>
          <p:cNvPr id="5" name="4 Dikdörtgen"/>
          <p:cNvSpPr/>
          <p:nvPr/>
        </p:nvSpPr>
        <p:spPr>
          <a:xfrm>
            <a:off x="2063552" y="1124745"/>
            <a:ext cx="7848872" cy="1477328"/>
          </a:xfrm>
          <a:prstGeom prst="rect">
            <a:avLst/>
          </a:prstGeom>
        </p:spPr>
        <p:txBody>
          <a:bodyPr wrap="square">
            <a:spAutoFit/>
          </a:bodyPr>
          <a:lstStyle/>
          <a:p>
            <a:r>
              <a:rPr lang="tr-TR" sz="1800" b="1" dirty="0"/>
              <a:t>     </a:t>
            </a:r>
            <a:r>
              <a:rPr lang="en-US" sz="1800" b="1" dirty="0"/>
              <a:t>A hypermetric gait, with each limb raised excessively during</a:t>
            </a:r>
            <a:r>
              <a:rPr lang="tr-TR" sz="1800" b="1" dirty="0"/>
              <a:t> </a:t>
            </a:r>
            <a:r>
              <a:rPr lang="en-US" sz="1800" b="1" dirty="0"/>
              <a:t>protraction and then returned more forcefully than normal</a:t>
            </a:r>
            <a:r>
              <a:rPr lang="tr-TR" sz="1800" b="1" dirty="0"/>
              <a:t> </a:t>
            </a:r>
            <a:r>
              <a:rPr lang="en-US" sz="1800" b="1" dirty="0"/>
              <a:t>to weight bearing, suggests that there has been a loss of the</a:t>
            </a:r>
            <a:r>
              <a:rPr lang="tr-TR" sz="1800" b="1" dirty="0"/>
              <a:t> </a:t>
            </a:r>
            <a:r>
              <a:rPr lang="en-US" sz="1800" b="1" dirty="0"/>
              <a:t>normal </a:t>
            </a:r>
            <a:r>
              <a:rPr lang="en-US" sz="1800" b="1" dirty="0" err="1"/>
              <a:t>cerebellar</a:t>
            </a:r>
            <a:r>
              <a:rPr lang="en-US" sz="1800" b="1" dirty="0"/>
              <a:t> regulation of the rate, range, and force of</a:t>
            </a:r>
            <a:r>
              <a:rPr lang="tr-TR" sz="1800" b="1" dirty="0"/>
              <a:t> </a:t>
            </a:r>
            <a:r>
              <a:rPr lang="tr-TR" sz="1800" b="1" dirty="0" err="1"/>
              <a:t>movement</a:t>
            </a:r>
            <a:r>
              <a:rPr lang="tr-TR" sz="1800" b="1" dirty="0"/>
              <a:t>.</a:t>
            </a:r>
            <a:r>
              <a:rPr lang="en-US" sz="1800" b="1" dirty="0"/>
              <a:t> Affected animals are unable to judge</a:t>
            </a:r>
            <a:r>
              <a:rPr lang="tr-TR" sz="1800" b="1" dirty="0"/>
              <a:t> </a:t>
            </a:r>
            <a:r>
              <a:rPr lang="en-US" sz="1800" b="1" dirty="0"/>
              <a:t>distances</a:t>
            </a:r>
            <a:r>
              <a:rPr lang="tr-TR" sz="1800" dirty="0"/>
              <a:t>.</a:t>
            </a:r>
          </a:p>
          <a:p>
            <a:endParaRPr lang="tr-TR" sz="1800" b="1" dirty="0"/>
          </a:p>
        </p:txBody>
      </p:sp>
      <p:sp>
        <p:nvSpPr>
          <p:cNvPr id="7" name="6 Dikdörtgen"/>
          <p:cNvSpPr/>
          <p:nvPr/>
        </p:nvSpPr>
        <p:spPr>
          <a:xfrm>
            <a:off x="2135561" y="2564904"/>
            <a:ext cx="3214919" cy="369332"/>
          </a:xfrm>
          <a:prstGeom prst="rect">
            <a:avLst/>
          </a:prstGeom>
        </p:spPr>
        <p:txBody>
          <a:bodyPr wrap="square">
            <a:spAutoFit/>
          </a:bodyPr>
          <a:lstStyle/>
          <a:p>
            <a:r>
              <a:rPr lang="tr-TR" sz="1800" b="1" dirty="0">
                <a:solidFill>
                  <a:schemeClr val="accent4">
                    <a:lumMod val="75000"/>
                  </a:schemeClr>
                </a:solidFill>
              </a:rPr>
              <a:t>CONGENITAL MALFORMATIONS</a:t>
            </a:r>
            <a:endParaRPr lang="tr-TR" sz="1800" dirty="0">
              <a:solidFill>
                <a:schemeClr val="accent4">
                  <a:lumMod val="75000"/>
                </a:schemeClr>
              </a:solidFill>
            </a:endParaRPr>
          </a:p>
        </p:txBody>
      </p:sp>
      <p:sp>
        <p:nvSpPr>
          <p:cNvPr id="8" name="7 Dikdörtgen"/>
          <p:cNvSpPr/>
          <p:nvPr/>
        </p:nvSpPr>
        <p:spPr>
          <a:xfrm>
            <a:off x="2207568" y="3140968"/>
            <a:ext cx="5814392" cy="369332"/>
          </a:xfrm>
          <a:prstGeom prst="rect">
            <a:avLst/>
          </a:prstGeom>
        </p:spPr>
        <p:txBody>
          <a:bodyPr wrap="square">
            <a:spAutoFit/>
          </a:bodyPr>
          <a:lstStyle/>
          <a:p>
            <a:r>
              <a:rPr lang="tr-TR" sz="1800" b="1" dirty="0">
                <a:solidFill>
                  <a:schemeClr val="accent4">
                    <a:lumMod val="75000"/>
                  </a:schemeClr>
                </a:solidFill>
              </a:rPr>
              <a:t>CEREBELLAR CORTICAL DEGENERATION (ABIOTROPHY)</a:t>
            </a:r>
            <a:endParaRPr lang="tr-TR" sz="1800" dirty="0">
              <a:solidFill>
                <a:schemeClr val="accent4">
                  <a:lumMod val="75000"/>
                </a:schemeClr>
              </a:solidFill>
            </a:endParaRPr>
          </a:p>
        </p:txBody>
      </p:sp>
      <p:sp>
        <p:nvSpPr>
          <p:cNvPr id="9" name="8 Dikdörtgen"/>
          <p:cNvSpPr/>
          <p:nvPr/>
        </p:nvSpPr>
        <p:spPr>
          <a:xfrm>
            <a:off x="2279576" y="3501008"/>
            <a:ext cx="7488832" cy="923330"/>
          </a:xfrm>
          <a:prstGeom prst="rect">
            <a:avLst/>
          </a:prstGeom>
        </p:spPr>
        <p:txBody>
          <a:bodyPr wrap="square">
            <a:spAutoFit/>
          </a:bodyPr>
          <a:lstStyle/>
          <a:p>
            <a:r>
              <a:rPr lang="tr-TR" sz="1800" dirty="0"/>
              <a:t>     </a:t>
            </a:r>
            <a:r>
              <a:rPr lang="en-US" sz="1800" b="1" dirty="0" err="1"/>
              <a:t>Cerebellar</a:t>
            </a:r>
            <a:r>
              <a:rPr lang="en-US" sz="1800" b="1" dirty="0"/>
              <a:t> </a:t>
            </a:r>
            <a:r>
              <a:rPr lang="en-US" sz="1800" b="1" dirty="0" err="1"/>
              <a:t>abiotrophy</a:t>
            </a:r>
            <a:r>
              <a:rPr lang="en-US" sz="1800" b="1" dirty="0"/>
              <a:t> is a syndrome of premature degeneration</a:t>
            </a:r>
            <a:r>
              <a:rPr lang="tr-TR" sz="1800" b="1" dirty="0"/>
              <a:t> </a:t>
            </a:r>
            <a:r>
              <a:rPr lang="en-US" sz="1800" b="1" dirty="0"/>
              <a:t>of cells within the cerebellum. Cells develop normally</a:t>
            </a:r>
            <a:r>
              <a:rPr lang="tr-TR" sz="1800" b="1" dirty="0"/>
              <a:t> </a:t>
            </a:r>
            <a:r>
              <a:rPr lang="en-US" sz="1800" b="1" dirty="0"/>
              <a:t>but later degenerate because of an intrinsic cellular</a:t>
            </a:r>
            <a:r>
              <a:rPr lang="tr-TR" sz="1800" b="1" dirty="0"/>
              <a:t> </a:t>
            </a:r>
            <a:r>
              <a:rPr lang="tr-TR" sz="1800" b="1" dirty="0" err="1"/>
              <a:t>defect</a:t>
            </a:r>
            <a:r>
              <a:rPr lang="tr-TR" sz="1800" b="1" dirty="0"/>
              <a:t>.</a:t>
            </a:r>
          </a:p>
        </p:txBody>
      </p:sp>
      <p:sp>
        <p:nvSpPr>
          <p:cNvPr id="10" name="9 Dikdörtgen"/>
          <p:cNvSpPr/>
          <p:nvPr/>
        </p:nvSpPr>
        <p:spPr>
          <a:xfrm>
            <a:off x="2423593" y="4509120"/>
            <a:ext cx="2625847" cy="369332"/>
          </a:xfrm>
          <a:prstGeom prst="rect">
            <a:avLst/>
          </a:prstGeom>
        </p:spPr>
        <p:txBody>
          <a:bodyPr wrap="square">
            <a:spAutoFit/>
          </a:bodyPr>
          <a:lstStyle/>
          <a:p>
            <a:r>
              <a:rPr lang="tr-TR" sz="1800" b="1" dirty="0"/>
              <a:t>No </a:t>
            </a:r>
            <a:r>
              <a:rPr lang="tr-TR" sz="1800" b="1" dirty="0" err="1"/>
              <a:t>treatment</a:t>
            </a:r>
            <a:r>
              <a:rPr lang="tr-TR" sz="1800" b="1" dirty="0"/>
              <a:t> is </a:t>
            </a:r>
            <a:r>
              <a:rPr lang="tr-TR" sz="1800" b="1" dirty="0" err="1"/>
              <a:t>effective</a:t>
            </a:r>
            <a:r>
              <a:rPr lang="tr-TR" sz="1800" b="1" dirty="0"/>
              <a:t>.</a:t>
            </a:r>
          </a:p>
        </p:txBody>
      </p:sp>
    </p:spTree>
    <p:extLst>
      <p:ext uri="{BB962C8B-B14F-4D97-AF65-F5344CB8AC3E}">
        <p14:creationId xmlns:p14="http://schemas.microsoft.com/office/powerpoint/2010/main" val="156872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35560" y="476672"/>
            <a:ext cx="2885598" cy="369332"/>
          </a:xfrm>
          <a:prstGeom prst="rect">
            <a:avLst/>
          </a:prstGeom>
        </p:spPr>
        <p:txBody>
          <a:bodyPr wrap="square">
            <a:spAutoFit/>
          </a:bodyPr>
          <a:lstStyle/>
          <a:p>
            <a:r>
              <a:rPr lang="tr-TR" sz="1800" b="1" dirty="0">
                <a:solidFill>
                  <a:schemeClr val="accent4">
                    <a:lumMod val="75000"/>
                  </a:schemeClr>
                </a:solidFill>
              </a:rPr>
              <a:t>NEUROAXONAL DYSTROPHY</a:t>
            </a:r>
            <a:endParaRPr lang="tr-TR" sz="1800" dirty="0">
              <a:solidFill>
                <a:schemeClr val="accent4">
                  <a:lumMod val="75000"/>
                </a:schemeClr>
              </a:solidFill>
            </a:endParaRPr>
          </a:p>
        </p:txBody>
      </p:sp>
      <p:sp>
        <p:nvSpPr>
          <p:cNvPr id="3" name="2 Dikdörtgen"/>
          <p:cNvSpPr/>
          <p:nvPr/>
        </p:nvSpPr>
        <p:spPr>
          <a:xfrm>
            <a:off x="1919536" y="1124744"/>
            <a:ext cx="8244408" cy="923330"/>
          </a:xfrm>
          <a:prstGeom prst="rect">
            <a:avLst/>
          </a:prstGeom>
        </p:spPr>
        <p:txBody>
          <a:bodyPr wrap="square">
            <a:spAutoFit/>
          </a:bodyPr>
          <a:lstStyle/>
          <a:p>
            <a:r>
              <a:rPr lang="tr-TR" sz="1800" dirty="0"/>
              <a:t>       </a:t>
            </a:r>
            <a:r>
              <a:rPr lang="en-US" sz="1800" b="1" dirty="0" err="1"/>
              <a:t>Neuroaxonal</a:t>
            </a:r>
            <a:r>
              <a:rPr lang="en-US" sz="1800" b="1" dirty="0"/>
              <a:t> dystrophy is a slowly progressive degenerative</a:t>
            </a:r>
            <a:r>
              <a:rPr lang="tr-TR" sz="1800" b="1" dirty="0"/>
              <a:t> </a:t>
            </a:r>
            <a:r>
              <a:rPr lang="en-US" sz="1800" b="1" dirty="0"/>
              <a:t>disorder affecting nerve cell bodies within gray matter</a:t>
            </a:r>
            <a:r>
              <a:rPr lang="tr-TR" sz="1800" b="1" dirty="0"/>
              <a:t> </a:t>
            </a:r>
            <a:r>
              <a:rPr lang="en-US" sz="1800" b="1" dirty="0"/>
              <a:t>throughout much of the central nervous system, with most</a:t>
            </a:r>
            <a:r>
              <a:rPr lang="tr-TR" sz="1800" b="1" dirty="0"/>
              <a:t> </a:t>
            </a:r>
            <a:r>
              <a:rPr lang="en-US" sz="1800" b="1" dirty="0"/>
              <a:t>severe lesions within the </a:t>
            </a:r>
            <a:r>
              <a:rPr lang="en-US" sz="1800" b="1" dirty="0" err="1"/>
              <a:t>spinocerebellar</a:t>
            </a:r>
            <a:r>
              <a:rPr lang="en-US" sz="1800" b="1" dirty="0"/>
              <a:t> tracts and the</a:t>
            </a:r>
            <a:r>
              <a:rPr lang="tr-TR" sz="1800" b="1" dirty="0"/>
              <a:t> </a:t>
            </a:r>
            <a:r>
              <a:rPr lang="tr-TR" sz="1800" b="1" dirty="0" err="1"/>
              <a:t>Purkinje</a:t>
            </a:r>
            <a:r>
              <a:rPr lang="tr-TR" sz="1800" b="1" dirty="0"/>
              <a:t> </a:t>
            </a:r>
            <a:r>
              <a:rPr lang="tr-TR" sz="1800" b="1" dirty="0" err="1"/>
              <a:t>cells</a:t>
            </a:r>
            <a:r>
              <a:rPr lang="tr-TR" sz="1800" b="1" dirty="0"/>
              <a:t>.</a:t>
            </a:r>
          </a:p>
        </p:txBody>
      </p:sp>
      <p:sp>
        <p:nvSpPr>
          <p:cNvPr id="4" name="3 Dikdörtgen"/>
          <p:cNvSpPr/>
          <p:nvPr/>
        </p:nvSpPr>
        <p:spPr>
          <a:xfrm>
            <a:off x="1991544" y="2204865"/>
            <a:ext cx="5958408" cy="646331"/>
          </a:xfrm>
          <a:prstGeom prst="rect">
            <a:avLst/>
          </a:prstGeom>
        </p:spPr>
        <p:txBody>
          <a:bodyPr wrap="square">
            <a:spAutoFit/>
          </a:bodyPr>
          <a:lstStyle/>
          <a:p>
            <a:r>
              <a:rPr lang="tr-TR" sz="1800" b="1" dirty="0"/>
              <a:t>      </a:t>
            </a:r>
            <a:r>
              <a:rPr lang="tr-TR" sz="1800" b="1" dirty="0" err="1"/>
              <a:t>Affected</a:t>
            </a:r>
            <a:r>
              <a:rPr lang="tr-TR" sz="1800" b="1" dirty="0"/>
              <a:t> </a:t>
            </a:r>
            <a:r>
              <a:rPr lang="tr-TR" sz="1800" b="1" dirty="0" err="1"/>
              <a:t>dogs</a:t>
            </a:r>
            <a:r>
              <a:rPr lang="tr-TR" sz="1800" b="1" dirty="0"/>
              <a:t> </a:t>
            </a:r>
            <a:r>
              <a:rPr lang="tr-TR" sz="1800" b="1" dirty="0" err="1"/>
              <a:t>develop</a:t>
            </a:r>
            <a:r>
              <a:rPr lang="tr-TR" sz="1800" b="1" dirty="0"/>
              <a:t> </a:t>
            </a:r>
            <a:r>
              <a:rPr lang="en-US" sz="1800" b="1" dirty="0"/>
              <a:t>an intention tremor, a constant fine tremor, </a:t>
            </a:r>
            <a:r>
              <a:rPr lang="en-US" sz="1800" b="1" dirty="0" err="1"/>
              <a:t>nystagmus</a:t>
            </a:r>
            <a:r>
              <a:rPr lang="en-US" sz="1800" b="1" dirty="0"/>
              <a:t>, and</a:t>
            </a:r>
            <a:r>
              <a:rPr lang="tr-TR" sz="1800" b="1" dirty="0"/>
              <a:t> </a:t>
            </a:r>
            <a:r>
              <a:rPr lang="tr-TR" sz="1800" b="1" dirty="0" err="1"/>
              <a:t>menace</a:t>
            </a:r>
            <a:r>
              <a:rPr lang="tr-TR" sz="1800" b="1" dirty="0"/>
              <a:t> </a:t>
            </a:r>
            <a:r>
              <a:rPr lang="tr-TR" sz="1800" b="1" dirty="0" err="1"/>
              <a:t>deficits</a:t>
            </a:r>
            <a:r>
              <a:rPr lang="tr-TR" sz="1800" b="1" dirty="0"/>
              <a:t>.</a:t>
            </a:r>
          </a:p>
        </p:txBody>
      </p:sp>
      <p:sp>
        <p:nvSpPr>
          <p:cNvPr id="5" name="4 Dikdörtgen"/>
          <p:cNvSpPr/>
          <p:nvPr/>
        </p:nvSpPr>
        <p:spPr>
          <a:xfrm>
            <a:off x="2135561" y="2996952"/>
            <a:ext cx="1416991" cy="369332"/>
          </a:xfrm>
          <a:prstGeom prst="rect">
            <a:avLst/>
          </a:prstGeom>
        </p:spPr>
        <p:txBody>
          <a:bodyPr wrap="square">
            <a:spAutoFit/>
          </a:bodyPr>
          <a:lstStyle/>
          <a:p>
            <a:r>
              <a:rPr lang="tr-TR" sz="1800" b="1" dirty="0">
                <a:solidFill>
                  <a:schemeClr val="accent4">
                    <a:lumMod val="75000"/>
                  </a:schemeClr>
                </a:solidFill>
              </a:rPr>
              <a:t>BRAIN CYSTS</a:t>
            </a:r>
            <a:endParaRPr lang="tr-TR" sz="1800" dirty="0">
              <a:solidFill>
                <a:schemeClr val="accent4">
                  <a:lumMod val="75000"/>
                </a:schemeClr>
              </a:solidFill>
            </a:endParaRPr>
          </a:p>
        </p:txBody>
      </p:sp>
      <p:sp>
        <p:nvSpPr>
          <p:cNvPr id="6" name="5 Dikdörtgen"/>
          <p:cNvSpPr/>
          <p:nvPr/>
        </p:nvSpPr>
        <p:spPr>
          <a:xfrm>
            <a:off x="2207568" y="3356993"/>
            <a:ext cx="7272808" cy="646331"/>
          </a:xfrm>
          <a:prstGeom prst="rect">
            <a:avLst/>
          </a:prstGeom>
        </p:spPr>
        <p:txBody>
          <a:bodyPr wrap="square">
            <a:spAutoFit/>
          </a:bodyPr>
          <a:lstStyle/>
          <a:p>
            <a:r>
              <a:rPr lang="tr-TR" sz="1800" b="1" dirty="0"/>
              <a:t>    </a:t>
            </a:r>
            <a:r>
              <a:rPr lang="en-US" sz="1800" b="1" dirty="0" err="1"/>
              <a:t>Epidermoid</a:t>
            </a:r>
            <a:r>
              <a:rPr lang="en-US" sz="1800" b="1" dirty="0"/>
              <a:t>, </a:t>
            </a:r>
            <a:r>
              <a:rPr lang="en-US" sz="1800" b="1" dirty="0" err="1"/>
              <a:t>dermoid</a:t>
            </a:r>
            <a:r>
              <a:rPr lang="en-US" sz="1800" b="1" dirty="0"/>
              <a:t>, and </a:t>
            </a:r>
            <a:r>
              <a:rPr lang="en-US" sz="1800" b="1" dirty="0" err="1"/>
              <a:t>arachnoid</a:t>
            </a:r>
            <a:r>
              <a:rPr lang="en-US" sz="1800" b="1" dirty="0"/>
              <a:t> cysts occasionally</a:t>
            </a:r>
            <a:r>
              <a:rPr lang="tr-TR" sz="1800" b="1" dirty="0"/>
              <a:t>  </a:t>
            </a:r>
            <a:r>
              <a:rPr lang="tr-TR" sz="1800" b="1" dirty="0" err="1"/>
              <a:t>compress</a:t>
            </a:r>
            <a:r>
              <a:rPr lang="tr-TR" sz="1800" b="1" dirty="0"/>
              <a:t> </a:t>
            </a:r>
            <a:r>
              <a:rPr lang="tr-TR" sz="1800" b="1" dirty="0" err="1"/>
              <a:t>the</a:t>
            </a:r>
            <a:r>
              <a:rPr lang="tr-TR" sz="1800" b="1" dirty="0"/>
              <a:t> </a:t>
            </a:r>
            <a:r>
              <a:rPr lang="tr-TR" sz="1800" b="1" dirty="0" err="1"/>
              <a:t>cerebellum</a:t>
            </a:r>
            <a:r>
              <a:rPr lang="tr-TR" sz="1800" b="1" dirty="0"/>
              <a:t>.</a:t>
            </a:r>
          </a:p>
        </p:txBody>
      </p:sp>
    </p:spTree>
    <p:extLst>
      <p:ext uri="{BB962C8B-B14F-4D97-AF65-F5344CB8AC3E}">
        <p14:creationId xmlns:p14="http://schemas.microsoft.com/office/powerpoint/2010/main" val="2975759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solidFill>
                  <a:srgbClr val="C00000"/>
                </a:solidFill>
              </a:rPr>
              <a:t>PAPILLEDEMA</a:t>
            </a:r>
          </a:p>
        </p:txBody>
      </p:sp>
      <p:sp>
        <p:nvSpPr>
          <p:cNvPr id="3" name="İçerik Yer Tutucusu 2"/>
          <p:cNvSpPr>
            <a:spLocks noGrp="1"/>
          </p:cNvSpPr>
          <p:nvPr>
            <p:ph idx="1"/>
          </p:nvPr>
        </p:nvSpPr>
        <p:spPr>
          <a:xfrm>
            <a:off x="1959428" y="1423854"/>
            <a:ext cx="7737566" cy="4892037"/>
          </a:xfrm>
        </p:spPr>
        <p:txBody>
          <a:bodyPr>
            <a:normAutofit/>
          </a:bodyPr>
          <a:lstStyle/>
          <a:p>
            <a:r>
              <a:rPr lang="en-US" sz="2000" b="1" dirty="0"/>
              <a:t>Papilledema Edema of the optic disk usually indicates that there is increased intracranial pressure caused by a cerebral tumor or inflammatory mass lesion. This is seen as an enlarged optic disk with indistinct or fluffy margins and kinking of blood vessels as they pass over the disk. </a:t>
            </a:r>
            <a:endParaRPr lang="tr-TR" sz="2000" b="1" dirty="0"/>
          </a:p>
          <a:p>
            <a:r>
              <a:rPr lang="en-US" sz="2000" b="1" dirty="0"/>
              <a:t>Papilledema may be difficult to distinguish on </a:t>
            </a:r>
            <a:r>
              <a:rPr lang="en-US" sz="2000" b="1" dirty="0" err="1"/>
              <a:t>fundoscopic</a:t>
            </a:r>
            <a:r>
              <a:rPr lang="en-US" sz="2000" b="1" dirty="0"/>
              <a:t> evaluation from optic neuritis, although patients with a significant forebrain lesion causing papilledema should have clinical evidence of forebrain disease, including abnormal mentation, behavior change, and seizures. Despite reports that papilledema does not affect vision, most patients with papilledema caused by increased intracranial pressure are cortically blind. </a:t>
            </a:r>
            <a:endParaRPr lang="tr-TR" sz="2000" b="1" dirty="0"/>
          </a:p>
        </p:txBody>
      </p:sp>
    </p:spTree>
    <p:extLst>
      <p:ext uri="{BB962C8B-B14F-4D97-AF65-F5344CB8AC3E}">
        <p14:creationId xmlns:p14="http://schemas.microsoft.com/office/powerpoint/2010/main" val="3435077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sz="1800" cap="none" dirty="0">
                <a:ln>
                  <a:noFill/>
                </a:ln>
                <a:solidFill>
                  <a:prstClr val="white"/>
                </a:solidFill>
                <a:latin typeface="Calibri" panose="020F0502020204030204"/>
              </a:rPr>
              <a:t>LESIONS OF THE OPTIC CHIASM</a:t>
            </a:r>
            <a:endParaRPr lang="tr-TR" dirty="0"/>
          </a:p>
        </p:txBody>
      </p:sp>
      <p:sp>
        <p:nvSpPr>
          <p:cNvPr id="3" name="İçerik Yer Tutucusu 2"/>
          <p:cNvSpPr>
            <a:spLocks noGrp="1"/>
          </p:cNvSpPr>
          <p:nvPr>
            <p:ph idx="1"/>
          </p:nvPr>
        </p:nvSpPr>
        <p:spPr>
          <a:xfrm>
            <a:off x="687977" y="1352008"/>
            <a:ext cx="5791200" cy="5061854"/>
          </a:xfrm>
        </p:spPr>
        <p:txBody>
          <a:bodyPr>
            <a:normAutofit fontScale="92500" lnSpcReduction="10000"/>
          </a:bodyPr>
          <a:lstStyle/>
          <a:p>
            <a:r>
              <a:rPr lang="en-US" sz="2000" b="1" dirty="0"/>
              <a:t>Lesions of the optic chiasm result in a failure of transmission of the visual image and the light stimulus, causing blindness, normal </a:t>
            </a:r>
            <a:r>
              <a:rPr lang="en-US" sz="2000" b="1" dirty="0" err="1"/>
              <a:t>fundic</a:t>
            </a:r>
            <a:r>
              <a:rPr lang="en-US" sz="2000" b="1" dirty="0"/>
              <a:t> examination, normal ERG , bilateral </a:t>
            </a:r>
            <a:r>
              <a:rPr lang="en-US" sz="2000" b="1" dirty="0" err="1"/>
              <a:t>mydriasis</a:t>
            </a:r>
            <a:r>
              <a:rPr lang="en-US" sz="2000" b="1" dirty="0"/>
              <a:t>, and loss of the direct and consensual PLRs in both eyes. </a:t>
            </a:r>
            <a:endParaRPr lang="tr-TR" sz="2000" b="1" dirty="0"/>
          </a:p>
          <a:p>
            <a:r>
              <a:rPr lang="en-US" sz="2000" b="1" dirty="0" err="1"/>
              <a:t>Neoplasia</a:t>
            </a:r>
            <a:r>
              <a:rPr lang="en-US" sz="2000" b="1" dirty="0"/>
              <a:t> and other space-occupying masses can occur at this location, especially lymphoma (cats), pituitary </a:t>
            </a:r>
            <a:r>
              <a:rPr lang="en-US" sz="2000" b="1" dirty="0" err="1"/>
              <a:t>macroadenomas</a:t>
            </a:r>
            <a:r>
              <a:rPr lang="en-US" sz="2000" b="1" dirty="0"/>
              <a:t>, </a:t>
            </a:r>
            <a:r>
              <a:rPr lang="en-US" sz="2000" b="1" dirty="0" err="1"/>
              <a:t>meningiomas</a:t>
            </a:r>
            <a:r>
              <a:rPr lang="en-US" sz="2000" b="1" dirty="0"/>
              <a:t>, and primary nasal tumors extending into the brain. Vascular lesions such as hemorrhage and infarction, infectious inflammatory granulomas, and granulomatous </a:t>
            </a:r>
            <a:r>
              <a:rPr lang="en-US" sz="2000" b="1" dirty="0" err="1"/>
              <a:t>meningoencephalitis</a:t>
            </a:r>
            <a:r>
              <a:rPr lang="en-US" sz="2000" b="1" dirty="0"/>
              <a:t> can also affect the optic chiasm.</a:t>
            </a:r>
            <a:endParaRPr lang="tr-TR" sz="2000" b="1" dirty="0"/>
          </a:p>
          <a:p>
            <a:r>
              <a:rPr lang="en-US" sz="2000" b="1" dirty="0"/>
              <a:t> Evaluation should include a search for evidence of </a:t>
            </a:r>
            <a:r>
              <a:rPr lang="en-US" sz="2000" b="1" dirty="0" err="1"/>
              <a:t>extraneural</a:t>
            </a:r>
            <a:r>
              <a:rPr lang="en-US" sz="2000" b="1" dirty="0"/>
              <a:t> infectious or neoplastic disease followed by MRI, CSF collection and analysis, and </a:t>
            </a:r>
            <a:r>
              <a:rPr lang="en-US" sz="2000" b="1" dirty="0" err="1"/>
              <a:t>endocrinologic</a:t>
            </a:r>
            <a:r>
              <a:rPr lang="en-US" sz="2000" b="1" dirty="0"/>
              <a:t> testing as warranted. </a:t>
            </a:r>
            <a:endParaRPr lang="tr-TR" sz="2000" b="1" dirty="0"/>
          </a:p>
        </p:txBody>
      </p:sp>
      <p:sp>
        <p:nvSpPr>
          <p:cNvPr id="4" name="3 Metin kutusu"/>
          <p:cNvSpPr txBox="1"/>
          <p:nvPr/>
        </p:nvSpPr>
        <p:spPr>
          <a:xfrm>
            <a:off x="1254034" y="666206"/>
            <a:ext cx="8085909" cy="461665"/>
          </a:xfrm>
          <a:prstGeom prst="rect">
            <a:avLst/>
          </a:prstGeom>
          <a:noFill/>
        </p:spPr>
        <p:txBody>
          <a:bodyPr wrap="square" rtlCol="0">
            <a:spAutoFit/>
          </a:bodyPr>
          <a:lstStyle/>
          <a:p>
            <a:r>
              <a:rPr lang="tr-TR" sz="2400" b="1" dirty="0">
                <a:solidFill>
                  <a:srgbClr val="C00000"/>
                </a:solidFill>
              </a:rPr>
              <a:t>LESION OF OPTIC CHASM</a:t>
            </a:r>
          </a:p>
        </p:txBody>
      </p:sp>
      <p:pic>
        <p:nvPicPr>
          <p:cNvPr id="1026" name="Picture 2"/>
          <p:cNvPicPr>
            <a:picLocks noChangeAspect="1" noChangeArrowheads="1"/>
          </p:cNvPicPr>
          <p:nvPr/>
        </p:nvPicPr>
        <p:blipFill>
          <a:blip r:embed="rId2"/>
          <a:srcRect/>
          <a:stretch>
            <a:fillRect/>
          </a:stretch>
        </p:blipFill>
        <p:spPr bwMode="auto">
          <a:xfrm>
            <a:off x="7293428" y="288608"/>
            <a:ext cx="4246517" cy="4919939"/>
          </a:xfrm>
          <a:prstGeom prst="rect">
            <a:avLst/>
          </a:prstGeom>
          <a:noFill/>
          <a:ln w="9525">
            <a:noFill/>
            <a:miter lim="800000"/>
            <a:headEnd/>
            <a:tailEnd/>
          </a:ln>
        </p:spPr>
      </p:pic>
      <p:sp>
        <p:nvSpPr>
          <p:cNvPr id="6" name="5 Dikdörtgen"/>
          <p:cNvSpPr/>
          <p:nvPr/>
        </p:nvSpPr>
        <p:spPr>
          <a:xfrm>
            <a:off x="6531428" y="5376093"/>
            <a:ext cx="5660571" cy="954107"/>
          </a:xfrm>
          <a:prstGeom prst="rect">
            <a:avLst/>
          </a:prstGeom>
        </p:spPr>
        <p:txBody>
          <a:bodyPr wrap="square">
            <a:spAutoFit/>
          </a:bodyPr>
          <a:lstStyle/>
          <a:p>
            <a:r>
              <a:rPr lang="tr-TR" sz="1400" b="1" dirty="0"/>
              <a:t>        </a:t>
            </a:r>
            <a:r>
              <a:rPr lang="en-US" sz="1400" b="1" dirty="0"/>
              <a:t>Neoplasm of the optic chiasm identified with magnetic</a:t>
            </a:r>
            <a:r>
              <a:rPr lang="tr-TR" sz="1400" b="1" dirty="0"/>
              <a:t> </a:t>
            </a:r>
            <a:r>
              <a:rPr lang="en-US" sz="1400" b="1" dirty="0"/>
              <a:t>resonance imaging in a 7-year-old Doberman Pinscher with</a:t>
            </a:r>
            <a:r>
              <a:rPr lang="tr-TR" sz="1400" b="1" dirty="0"/>
              <a:t> </a:t>
            </a:r>
            <a:r>
              <a:rPr lang="en-US" sz="1400" b="1" dirty="0"/>
              <a:t>an acute onset of bilateral blindness, loss of </a:t>
            </a:r>
            <a:r>
              <a:rPr lang="en-US" sz="1400" b="1" dirty="0" err="1"/>
              <a:t>pupillary</a:t>
            </a:r>
            <a:r>
              <a:rPr lang="en-US" sz="1400" b="1" dirty="0"/>
              <a:t> light</a:t>
            </a:r>
            <a:r>
              <a:rPr lang="tr-TR" sz="1400" b="1" dirty="0"/>
              <a:t>  </a:t>
            </a:r>
            <a:r>
              <a:rPr lang="tr-TR" sz="1400" b="1" dirty="0" err="1"/>
              <a:t>reflexes</a:t>
            </a:r>
            <a:r>
              <a:rPr lang="tr-TR" sz="1400" b="1" dirty="0"/>
              <a:t>, a n d no </a:t>
            </a:r>
            <a:r>
              <a:rPr lang="tr-TR" sz="1400" b="1" dirty="0" err="1"/>
              <a:t>other</a:t>
            </a:r>
            <a:r>
              <a:rPr lang="tr-TR" sz="1400" b="1" dirty="0"/>
              <a:t> </a:t>
            </a:r>
            <a:r>
              <a:rPr lang="tr-TR" sz="1400" b="1" dirty="0" err="1"/>
              <a:t>neurologic</a:t>
            </a:r>
            <a:r>
              <a:rPr lang="tr-TR" sz="1400" b="1" dirty="0"/>
              <a:t> </a:t>
            </a:r>
            <a:r>
              <a:rPr lang="tr-TR" sz="1400" b="1" dirty="0" err="1"/>
              <a:t>deficits</a:t>
            </a:r>
            <a:r>
              <a:rPr lang="tr-TR" sz="1400" b="1" dirty="0"/>
              <a:t>.</a:t>
            </a:r>
          </a:p>
        </p:txBody>
      </p:sp>
    </p:spTree>
    <p:extLst>
      <p:ext uri="{BB962C8B-B14F-4D97-AF65-F5344CB8AC3E}">
        <p14:creationId xmlns:p14="http://schemas.microsoft.com/office/powerpoint/2010/main" val="312580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653461"/>
            <a:ext cx="10972800" cy="1143000"/>
          </a:xfrm>
        </p:spPr>
        <p:txBody>
          <a:bodyPr>
            <a:normAutofit/>
          </a:bodyPr>
          <a:lstStyle/>
          <a:p>
            <a:r>
              <a:rPr lang="en-US" sz="2400" b="1" dirty="0">
                <a:solidFill>
                  <a:srgbClr val="C00000"/>
                </a:solidFill>
              </a:rPr>
              <a:t>LESIONS CAUDAL TO THE OPTIC CHIASM</a:t>
            </a:r>
            <a:endParaRPr lang="tr-TR" sz="2400" b="1" dirty="0">
              <a:solidFill>
                <a:srgbClr val="C00000"/>
              </a:solidFill>
            </a:endParaRPr>
          </a:p>
        </p:txBody>
      </p:sp>
      <p:sp>
        <p:nvSpPr>
          <p:cNvPr id="3" name="İçerik Yer Tutucusu 2"/>
          <p:cNvSpPr>
            <a:spLocks noGrp="1"/>
          </p:cNvSpPr>
          <p:nvPr>
            <p:ph idx="1"/>
          </p:nvPr>
        </p:nvSpPr>
        <p:spPr>
          <a:xfrm>
            <a:off x="1724297" y="1848399"/>
            <a:ext cx="8743406" cy="2710540"/>
          </a:xfrm>
        </p:spPr>
        <p:txBody>
          <a:bodyPr>
            <a:normAutofit/>
          </a:bodyPr>
          <a:lstStyle/>
          <a:p>
            <a:r>
              <a:rPr lang="en-US" sz="2000" b="1" dirty="0"/>
              <a:t>Lesions in the lateral geniculate nucleus, optic radiations, or visual cortex prevent interpretation of the image, resulting in a normal </a:t>
            </a:r>
            <a:r>
              <a:rPr lang="en-US" sz="2000" b="1" dirty="0" err="1"/>
              <a:t>fundic</a:t>
            </a:r>
            <a:r>
              <a:rPr lang="en-US" sz="2000" b="1" dirty="0"/>
              <a:t> examination, normal ERG, normal PLRs (direct and consensual), and blindness in the eye opposite the side of the lesion. With unilateral lesions of the optic tracts or optic radiations the visual deficits are most com- </a:t>
            </a:r>
            <a:r>
              <a:rPr lang="en-US" sz="2000" b="1" dirty="0" err="1"/>
              <a:t>plete</a:t>
            </a:r>
            <a:r>
              <a:rPr lang="en-US" sz="2000" b="1" dirty="0"/>
              <a:t> in the lateral visual field of the contralateral eye and the medial visual field of the </a:t>
            </a:r>
            <a:r>
              <a:rPr lang="en-US" sz="2000" b="1" dirty="0" err="1"/>
              <a:t>ipsilateral</a:t>
            </a:r>
            <a:r>
              <a:rPr lang="en-US" sz="2000" b="1" dirty="0"/>
              <a:t> eye.</a:t>
            </a:r>
            <a:endParaRPr lang="tr-TR" sz="2000" b="1" dirty="0"/>
          </a:p>
        </p:txBody>
      </p:sp>
    </p:spTree>
    <p:extLst>
      <p:ext uri="{BB962C8B-B14F-4D97-AF65-F5344CB8AC3E}">
        <p14:creationId xmlns:p14="http://schemas.microsoft.com/office/powerpoint/2010/main" val="397177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35560" y="1628800"/>
            <a:ext cx="7920880" cy="1477328"/>
          </a:xfrm>
          <a:prstGeom prst="rect">
            <a:avLst/>
          </a:prstGeom>
        </p:spPr>
        <p:txBody>
          <a:bodyPr wrap="square">
            <a:spAutoFit/>
          </a:bodyPr>
          <a:lstStyle/>
          <a:p>
            <a:r>
              <a:rPr lang="tr-TR" sz="1800" b="1" dirty="0"/>
              <a:t>      </a:t>
            </a:r>
            <a:r>
              <a:rPr lang="en-US" sz="1800" b="1" dirty="0"/>
              <a:t>Intracranial disorders that commonly cause abnormalities of</a:t>
            </a:r>
            <a:r>
              <a:rPr lang="tr-TR" sz="1800" b="1" dirty="0"/>
              <a:t> </a:t>
            </a:r>
            <a:r>
              <a:rPr lang="tr-TR" sz="1800" b="1" dirty="0" err="1"/>
              <a:t>mentation</a:t>
            </a:r>
            <a:r>
              <a:rPr lang="tr-TR" sz="1800" b="1" dirty="0"/>
              <a:t> </a:t>
            </a:r>
            <a:r>
              <a:rPr lang="tr-TR" sz="1800" b="1" dirty="0" err="1"/>
              <a:t>include</a:t>
            </a:r>
            <a:r>
              <a:rPr lang="tr-TR" sz="1800" b="1" dirty="0"/>
              <a:t> </a:t>
            </a:r>
            <a:r>
              <a:rPr lang="tr-TR" sz="1800" b="1" dirty="0" err="1"/>
              <a:t>external</a:t>
            </a:r>
            <a:r>
              <a:rPr lang="tr-TR" sz="1800" b="1" dirty="0"/>
              <a:t> </a:t>
            </a:r>
            <a:r>
              <a:rPr lang="tr-TR" sz="1800" b="1" dirty="0" err="1"/>
              <a:t>trauma</a:t>
            </a:r>
            <a:r>
              <a:rPr lang="tr-TR" sz="1800" b="1" dirty="0"/>
              <a:t>, </a:t>
            </a:r>
            <a:r>
              <a:rPr lang="tr-TR" sz="1800" b="1" dirty="0" err="1"/>
              <a:t>vascular</a:t>
            </a:r>
            <a:r>
              <a:rPr lang="tr-TR" sz="1800" b="1" dirty="0"/>
              <a:t> </a:t>
            </a:r>
            <a:r>
              <a:rPr lang="tr-TR" sz="1800" b="1" dirty="0" err="1"/>
              <a:t>disorders</a:t>
            </a:r>
            <a:r>
              <a:rPr lang="tr-TR" sz="1800" b="1" dirty="0"/>
              <a:t> (e.g., </a:t>
            </a:r>
            <a:r>
              <a:rPr lang="tr-TR" sz="1800" b="1" dirty="0" err="1"/>
              <a:t>hemorrhage</a:t>
            </a:r>
            <a:r>
              <a:rPr lang="tr-TR" sz="1800" b="1" dirty="0"/>
              <a:t> </a:t>
            </a:r>
            <a:r>
              <a:rPr lang="tr-TR" sz="1800" b="1" dirty="0" err="1"/>
              <a:t>and</a:t>
            </a:r>
            <a:r>
              <a:rPr lang="tr-TR" sz="1800" b="1" dirty="0"/>
              <a:t> </a:t>
            </a:r>
            <a:r>
              <a:rPr lang="tr-TR" sz="1800" b="1" dirty="0" err="1"/>
              <a:t>infarction</a:t>
            </a:r>
            <a:r>
              <a:rPr lang="tr-TR" sz="1800" b="1" dirty="0"/>
              <a:t>), </a:t>
            </a:r>
            <a:r>
              <a:rPr lang="tr-TR" sz="1800" b="1" dirty="0" err="1"/>
              <a:t>anomalies</a:t>
            </a:r>
            <a:r>
              <a:rPr lang="tr-TR" sz="1800" b="1" dirty="0"/>
              <a:t> (e.g., </a:t>
            </a:r>
            <a:r>
              <a:rPr lang="tr-TR" sz="1800" b="1" dirty="0" err="1"/>
              <a:t>hydrocephalus</a:t>
            </a:r>
            <a:r>
              <a:rPr lang="tr-TR" sz="1800" b="1" dirty="0"/>
              <a:t>, </a:t>
            </a:r>
            <a:r>
              <a:rPr lang="en-US" sz="1800" b="1" dirty="0" err="1"/>
              <a:t>lissencephaly</a:t>
            </a:r>
            <a:r>
              <a:rPr lang="en-US" sz="1800" b="1" dirty="0"/>
              <a:t>), thiamine deficiency, inflammatory diseases</a:t>
            </a:r>
            <a:r>
              <a:rPr lang="tr-TR" sz="1800" b="1" dirty="0"/>
              <a:t> </a:t>
            </a:r>
            <a:r>
              <a:rPr lang="en-US" sz="1800" b="1" dirty="0"/>
              <a:t>(e.g., encephalitis), degenerative disorders, and primary or</a:t>
            </a:r>
          </a:p>
          <a:p>
            <a:r>
              <a:rPr lang="tr-TR" sz="1800" b="1" dirty="0" err="1"/>
              <a:t>metastatic</a:t>
            </a:r>
            <a:r>
              <a:rPr lang="tr-TR" sz="1800" b="1" dirty="0"/>
              <a:t> </a:t>
            </a:r>
            <a:r>
              <a:rPr lang="tr-TR" sz="1800" b="1" dirty="0" err="1"/>
              <a:t>brain</a:t>
            </a:r>
            <a:r>
              <a:rPr lang="tr-TR" sz="1800" b="1" dirty="0"/>
              <a:t> </a:t>
            </a:r>
            <a:r>
              <a:rPr lang="tr-TR" sz="1800" b="1" dirty="0" err="1"/>
              <a:t>tumors</a:t>
            </a:r>
            <a:r>
              <a:rPr lang="tr-TR" sz="1800" b="1" dirty="0"/>
              <a:t>.</a:t>
            </a:r>
          </a:p>
        </p:txBody>
      </p:sp>
      <p:sp>
        <p:nvSpPr>
          <p:cNvPr id="3" name="2 Dikdörtgen"/>
          <p:cNvSpPr/>
          <p:nvPr/>
        </p:nvSpPr>
        <p:spPr>
          <a:xfrm>
            <a:off x="3143672" y="764704"/>
            <a:ext cx="6120680" cy="707886"/>
          </a:xfrm>
          <a:prstGeom prst="rect">
            <a:avLst/>
          </a:prstGeom>
        </p:spPr>
        <p:txBody>
          <a:bodyPr wrap="square">
            <a:spAutoFit/>
          </a:bodyPr>
          <a:lstStyle/>
          <a:p>
            <a:pPr algn="ctr"/>
            <a:r>
              <a:rPr lang="tr-TR" sz="2000" b="1" dirty="0">
                <a:solidFill>
                  <a:srgbClr val="C00000"/>
                </a:solidFill>
              </a:rPr>
              <a:t>DIAGNOSTIC APPROACH TO ANIMALS</a:t>
            </a:r>
          </a:p>
          <a:p>
            <a:pPr algn="ctr"/>
            <a:r>
              <a:rPr lang="tr-TR" sz="2000" b="1" dirty="0">
                <a:solidFill>
                  <a:srgbClr val="C00000"/>
                </a:solidFill>
              </a:rPr>
              <a:t>WITH INTRACRANIAL DISEASE</a:t>
            </a:r>
            <a:endParaRPr lang="tr-TR" sz="2000" dirty="0">
              <a:solidFill>
                <a:srgbClr val="C00000"/>
              </a:solidFill>
            </a:endParaRPr>
          </a:p>
        </p:txBody>
      </p:sp>
      <p:sp>
        <p:nvSpPr>
          <p:cNvPr id="4" name="3 Dikdörtgen"/>
          <p:cNvSpPr/>
          <p:nvPr/>
        </p:nvSpPr>
        <p:spPr>
          <a:xfrm>
            <a:off x="2135560" y="3429000"/>
            <a:ext cx="7488832" cy="648072"/>
          </a:xfrm>
          <a:prstGeom prst="rect">
            <a:avLst/>
          </a:prstGeom>
        </p:spPr>
        <p:txBody>
          <a:bodyPr wrap="square">
            <a:spAutoFit/>
          </a:bodyPr>
          <a:lstStyle/>
          <a:p>
            <a:r>
              <a:rPr lang="tr-TR" sz="1800" b="1" dirty="0"/>
              <a:t>     P</a:t>
            </a:r>
            <a:r>
              <a:rPr lang="en-US" sz="1800" b="1" dirty="0" err="1"/>
              <a:t>hysical</a:t>
            </a:r>
            <a:r>
              <a:rPr lang="en-US" sz="1800" b="1" dirty="0"/>
              <a:t> and neurological examination as well as</a:t>
            </a:r>
            <a:r>
              <a:rPr lang="tr-TR" sz="1800" b="1" dirty="0"/>
              <a:t> an </a:t>
            </a:r>
            <a:r>
              <a:rPr lang="tr-TR" sz="1800" b="1" dirty="0" err="1"/>
              <a:t>ophthalmologic</a:t>
            </a:r>
            <a:r>
              <a:rPr lang="tr-TR" sz="1800" b="1" dirty="0"/>
              <a:t> </a:t>
            </a:r>
            <a:r>
              <a:rPr lang="tr-TR" sz="1800" b="1" dirty="0" err="1"/>
              <a:t>examination</a:t>
            </a:r>
            <a:r>
              <a:rPr lang="tr-TR" sz="1800" b="1" dirty="0"/>
              <a:t> </a:t>
            </a:r>
            <a:r>
              <a:rPr lang="tr-TR" sz="1800" b="1" dirty="0" err="1"/>
              <a:t>should</a:t>
            </a:r>
            <a:r>
              <a:rPr lang="tr-TR" sz="1800" b="1" dirty="0"/>
              <a:t> be </a:t>
            </a:r>
            <a:r>
              <a:rPr lang="tr-TR" sz="1800" b="1" dirty="0" err="1"/>
              <a:t>evaluated</a:t>
            </a:r>
            <a:r>
              <a:rPr lang="tr-TR" sz="1800" b="1" dirty="0"/>
              <a:t>.</a:t>
            </a:r>
          </a:p>
        </p:txBody>
      </p:sp>
      <p:sp>
        <p:nvSpPr>
          <p:cNvPr id="5" name="4 Dikdörtgen"/>
          <p:cNvSpPr/>
          <p:nvPr/>
        </p:nvSpPr>
        <p:spPr>
          <a:xfrm>
            <a:off x="2207568" y="4221089"/>
            <a:ext cx="7704856" cy="646331"/>
          </a:xfrm>
          <a:prstGeom prst="rect">
            <a:avLst/>
          </a:prstGeom>
        </p:spPr>
        <p:txBody>
          <a:bodyPr wrap="square">
            <a:spAutoFit/>
          </a:bodyPr>
          <a:lstStyle/>
          <a:p>
            <a:r>
              <a:rPr lang="tr-TR" sz="1800" b="1" dirty="0"/>
              <a:t>    </a:t>
            </a:r>
            <a:r>
              <a:rPr lang="tr-TR" sz="1800" b="1" dirty="0" err="1"/>
              <a:t>If</a:t>
            </a:r>
            <a:r>
              <a:rPr lang="tr-TR" sz="1800" b="1" dirty="0"/>
              <a:t> </a:t>
            </a:r>
            <a:r>
              <a:rPr lang="tr-TR" sz="1800" b="1" dirty="0" err="1"/>
              <a:t>the</a:t>
            </a:r>
            <a:r>
              <a:rPr lang="tr-TR" sz="1800" b="1" dirty="0"/>
              <a:t> </a:t>
            </a:r>
            <a:r>
              <a:rPr lang="tr-TR" sz="1800" b="1" dirty="0" err="1"/>
              <a:t>cause</a:t>
            </a:r>
            <a:r>
              <a:rPr lang="tr-TR" sz="1800" b="1" dirty="0"/>
              <a:t> of </a:t>
            </a:r>
            <a:r>
              <a:rPr lang="tr-TR" sz="1800" b="1" dirty="0" err="1"/>
              <a:t>disorder</a:t>
            </a:r>
            <a:r>
              <a:rPr lang="tr-TR" sz="1800" b="1" dirty="0"/>
              <a:t> is not </a:t>
            </a:r>
            <a:r>
              <a:rPr lang="tr-TR" sz="1800" b="1" dirty="0" err="1"/>
              <a:t>apperant</a:t>
            </a:r>
            <a:r>
              <a:rPr lang="tr-TR" sz="1800" b="1" dirty="0"/>
              <a:t>, </a:t>
            </a:r>
            <a:r>
              <a:rPr lang="tr-TR" sz="1800" b="1" dirty="0" err="1">
                <a:solidFill>
                  <a:srgbClr val="C00000"/>
                </a:solidFill>
              </a:rPr>
              <a:t>clinicopathologic</a:t>
            </a:r>
            <a:r>
              <a:rPr lang="tr-TR" sz="1800" b="1" dirty="0">
                <a:solidFill>
                  <a:srgbClr val="C00000"/>
                </a:solidFill>
              </a:rPr>
              <a:t> </a:t>
            </a:r>
            <a:r>
              <a:rPr lang="tr-TR" sz="1800" b="1" dirty="0" err="1">
                <a:solidFill>
                  <a:srgbClr val="C00000"/>
                </a:solidFill>
              </a:rPr>
              <a:t>tests</a:t>
            </a:r>
            <a:r>
              <a:rPr lang="tr-TR" sz="1800" b="1" dirty="0">
                <a:solidFill>
                  <a:srgbClr val="C00000"/>
                </a:solidFill>
              </a:rPr>
              <a:t>, </a:t>
            </a:r>
            <a:r>
              <a:rPr lang="tr-TR" sz="1800" b="1" dirty="0" err="1">
                <a:solidFill>
                  <a:srgbClr val="C00000"/>
                </a:solidFill>
              </a:rPr>
              <a:t>thoracic</a:t>
            </a:r>
            <a:r>
              <a:rPr lang="tr-TR" sz="1800" b="1" dirty="0">
                <a:solidFill>
                  <a:srgbClr val="C00000"/>
                </a:solidFill>
              </a:rPr>
              <a:t> </a:t>
            </a:r>
            <a:r>
              <a:rPr lang="tr-TR" sz="1800" b="1" dirty="0" err="1">
                <a:solidFill>
                  <a:srgbClr val="C00000"/>
                </a:solidFill>
              </a:rPr>
              <a:t>and</a:t>
            </a:r>
            <a:r>
              <a:rPr lang="tr-TR" sz="1800" b="1" dirty="0">
                <a:solidFill>
                  <a:srgbClr val="C00000"/>
                </a:solidFill>
              </a:rPr>
              <a:t> </a:t>
            </a:r>
            <a:r>
              <a:rPr lang="en-US" sz="1800" b="1" dirty="0">
                <a:solidFill>
                  <a:srgbClr val="C00000"/>
                </a:solidFill>
              </a:rPr>
              <a:t>abdominal radiographs, and abdominal ultrasound</a:t>
            </a:r>
            <a:r>
              <a:rPr lang="tr-TR" sz="1800" b="1" dirty="0">
                <a:solidFill>
                  <a:srgbClr val="C00000"/>
                </a:solidFill>
              </a:rPr>
              <a:t> </a:t>
            </a:r>
            <a:r>
              <a:rPr lang="tr-TR" sz="1800" b="1" dirty="0" err="1"/>
              <a:t>must</a:t>
            </a:r>
            <a:r>
              <a:rPr lang="tr-TR" sz="1800" b="1" dirty="0"/>
              <a:t> be </a:t>
            </a:r>
            <a:r>
              <a:rPr lang="tr-TR" sz="1800" b="1" dirty="0" err="1"/>
              <a:t>screened</a:t>
            </a:r>
            <a:r>
              <a:rPr lang="tr-TR" sz="1800" b="1" dirty="0"/>
              <a:t>.</a:t>
            </a:r>
          </a:p>
        </p:txBody>
      </p:sp>
      <p:sp>
        <p:nvSpPr>
          <p:cNvPr id="6" name="5 Dikdörtgen"/>
          <p:cNvSpPr/>
          <p:nvPr/>
        </p:nvSpPr>
        <p:spPr>
          <a:xfrm>
            <a:off x="2279576" y="5157192"/>
            <a:ext cx="7344816" cy="369332"/>
          </a:xfrm>
          <a:prstGeom prst="rect">
            <a:avLst/>
          </a:prstGeom>
        </p:spPr>
        <p:txBody>
          <a:bodyPr wrap="square">
            <a:spAutoFit/>
          </a:bodyPr>
          <a:lstStyle/>
          <a:p>
            <a:r>
              <a:rPr lang="tr-TR" sz="1800" b="1" dirty="0"/>
              <a:t>   </a:t>
            </a:r>
            <a:r>
              <a:rPr lang="tr-TR" sz="1800" b="1" dirty="0" err="1"/>
              <a:t>Degenerative</a:t>
            </a:r>
            <a:r>
              <a:rPr lang="tr-TR" sz="1800" b="1" dirty="0"/>
              <a:t> </a:t>
            </a:r>
            <a:r>
              <a:rPr lang="tr-TR" sz="1800" b="1" dirty="0" err="1"/>
              <a:t>disorders</a:t>
            </a:r>
            <a:r>
              <a:rPr lang="tr-TR" sz="1800" b="1" dirty="0"/>
              <a:t> </a:t>
            </a:r>
            <a:r>
              <a:rPr lang="tr-TR" sz="1800" b="1" dirty="0" err="1"/>
              <a:t>are</a:t>
            </a:r>
            <a:r>
              <a:rPr lang="tr-TR" sz="1800" b="1" dirty="0"/>
              <a:t> </a:t>
            </a:r>
            <a:r>
              <a:rPr lang="en-US" sz="1800" b="1" dirty="0"/>
              <a:t>suspected if all test results are normal</a:t>
            </a:r>
            <a:r>
              <a:rPr lang="tr-TR" sz="1800" b="1" dirty="0"/>
              <a:t>.</a:t>
            </a:r>
          </a:p>
        </p:txBody>
      </p:sp>
    </p:spTree>
    <p:extLst>
      <p:ext uri="{BB962C8B-B14F-4D97-AF65-F5344CB8AC3E}">
        <p14:creationId xmlns:p14="http://schemas.microsoft.com/office/powerpoint/2010/main" val="1159194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000" b="1" dirty="0" err="1"/>
              <a:t>Other</a:t>
            </a:r>
            <a:r>
              <a:rPr lang="tr-TR" sz="2000" b="1" dirty="0"/>
              <a:t> </a:t>
            </a:r>
            <a:r>
              <a:rPr lang="tr-TR" sz="2000" b="1" dirty="0" err="1"/>
              <a:t>clinical</a:t>
            </a:r>
            <a:r>
              <a:rPr lang="tr-TR" sz="2000" b="1" dirty="0"/>
              <a:t> </a:t>
            </a:r>
            <a:r>
              <a:rPr lang="tr-TR" sz="2000" b="1" dirty="0" err="1"/>
              <a:t>signs</a:t>
            </a:r>
            <a:r>
              <a:rPr lang="tr-TR" sz="2000" b="1" dirty="0"/>
              <a:t> of </a:t>
            </a:r>
            <a:r>
              <a:rPr lang="tr-TR" sz="2000" b="1" dirty="0" err="1"/>
              <a:t>forebrain</a:t>
            </a:r>
            <a:r>
              <a:rPr lang="tr-TR" sz="2000" b="1" dirty="0"/>
              <a:t> </a:t>
            </a:r>
            <a:r>
              <a:rPr lang="tr-TR" sz="2000" b="1" dirty="0" err="1"/>
              <a:t>disease</a:t>
            </a:r>
            <a:r>
              <a:rPr lang="tr-TR" sz="2000" b="1" dirty="0"/>
              <a:t>, </a:t>
            </a:r>
            <a:r>
              <a:rPr lang="tr-TR" sz="2000" b="1" dirty="0" err="1"/>
              <a:t>such</a:t>
            </a:r>
            <a:r>
              <a:rPr lang="tr-TR" sz="2000" b="1" dirty="0"/>
              <a:t> as </a:t>
            </a:r>
            <a:r>
              <a:rPr lang="tr-TR" sz="2000" b="1" dirty="0" err="1"/>
              <a:t>seizures</a:t>
            </a:r>
            <a:r>
              <a:rPr lang="tr-TR" sz="2000" b="1" dirty="0"/>
              <a:t>, </a:t>
            </a:r>
            <a:r>
              <a:rPr lang="tr-TR" sz="2000" b="1" dirty="0" err="1"/>
              <a:t>circling</a:t>
            </a:r>
            <a:r>
              <a:rPr lang="tr-TR" sz="2000" b="1" dirty="0"/>
              <a:t>, </a:t>
            </a:r>
            <a:r>
              <a:rPr lang="tr-TR" sz="2000" b="1" dirty="0" err="1"/>
              <a:t>and</a:t>
            </a:r>
            <a:r>
              <a:rPr lang="tr-TR" sz="2000" b="1" dirty="0"/>
              <a:t> </a:t>
            </a:r>
            <a:r>
              <a:rPr lang="tr-TR" sz="2000" b="1" dirty="0" err="1"/>
              <a:t>decreased</a:t>
            </a:r>
            <a:r>
              <a:rPr lang="tr-TR" sz="2000" b="1" dirty="0"/>
              <a:t> </a:t>
            </a:r>
            <a:r>
              <a:rPr lang="tr-TR" sz="2000" b="1" dirty="0" err="1"/>
              <a:t>consciousness</a:t>
            </a:r>
            <a:r>
              <a:rPr lang="tr-TR" sz="2000" b="1" dirty="0"/>
              <a:t>, </a:t>
            </a:r>
            <a:r>
              <a:rPr lang="tr-TR" sz="2000" b="1" dirty="0" err="1"/>
              <a:t>are</a:t>
            </a:r>
            <a:r>
              <a:rPr lang="tr-TR" sz="2000" b="1" dirty="0"/>
              <a:t> </a:t>
            </a:r>
            <a:r>
              <a:rPr lang="tr-TR" sz="2000" b="1" dirty="0" err="1"/>
              <a:t>expected</a:t>
            </a:r>
            <a:r>
              <a:rPr lang="tr-TR" sz="2000" b="1" dirty="0"/>
              <a:t> </a:t>
            </a:r>
            <a:r>
              <a:rPr lang="tr-TR" sz="2000" b="1" dirty="0" err="1"/>
              <a:t>with</a:t>
            </a:r>
            <a:r>
              <a:rPr lang="tr-TR" sz="2000" b="1" dirty="0"/>
              <a:t> </a:t>
            </a:r>
            <a:r>
              <a:rPr lang="tr-TR" sz="2000" b="1" dirty="0" err="1"/>
              <a:t>forebrain</a:t>
            </a:r>
            <a:r>
              <a:rPr lang="tr-TR" sz="2000" b="1" dirty="0"/>
              <a:t> </a:t>
            </a:r>
            <a:r>
              <a:rPr lang="tr-TR" sz="2000" b="1" dirty="0" err="1"/>
              <a:t>lesions</a:t>
            </a:r>
            <a:r>
              <a:rPr lang="tr-TR" sz="2000" b="1" dirty="0"/>
              <a:t> severe </a:t>
            </a:r>
            <a:r>
              <a:rPr lang="tr-TR" sz="2000" b="1" dirty="0" err="1"/>
              <a:t>enough</a:t>
            </a:r>
            <a:r>
              <a:rPr lang="tr-TR" sz="2000" b="1" dirty="0"/>
              <a:t> </a:t>
            </a:r>
            <a:r>
              <a:rPr lang="tr-TR" sz="2000" b="1" dirty="0" err="1"/>
              <a:t>to</a:t>
            </a:r>
            <a:r>
              <a:rPr lang="tr-TR" sz="2000" b="1" dirty="0"/>
              <a:t> </a:t>
            </a:r>
            <a:r>
              <a:rPr lang="tr-TR" sz="2000" b="1" dirty="0" err="1"/>
              <a:t>cause</a:t>
            </a:r>
            <a:r>
              <a:rPr lang="tr-TR" sz="2000" b="1" dirty="0"/>
              <a:t> </a:t>
            </a:r>
            <a:r>
              <a:rPr lang="tr-TR" sz="2000" b="1" dirty="0" err="1"/>
              <a:t>visual</a:t>
            </a:r>
            <a:r>
              <a:rPr lang="tr-TR" sz="2000" b="1" dirty="0"/>
              <a:t> </a:t>
            </a:r>
            <a:r>
              <a:rPr lang="tr-TR" sz="2000" b="1" dirty="0" err="1"/>
              <a:t>deficits</a:t>
            </a:r>
            <a:r>
              <a:rPr lang="tr-TR" sz="2000" b="1" dirty="0"/>
              <a:t>. </a:t>
            </a:r>
            <a:r>
              <a:rPr lang="tr-TR" sz="2000" b="1" dirty="0" err="1"/>
              <a:t>Causes</a:t>
            </a:r>
            <a:r>
              <a:rPr lang="tr-TR" sz="2000" b="1" dirty="0"/>
              <a:t> of </a:t>
            </a:r>
            <a:r>
              <a:rPr lang="tr-TR" sz="2000" b="1" dirty="0" err="1"/>
              <a:t>intracranial</a:t>
            </a:r>
            <a:r>
              <a:rPr lang="tr-TR" sz="2000" b="1" dirty="0"/>
              <a:t> </a:t>
            </a:r>
            <a:r>
              <a:rPr lang="tr-TR" sz="2000" b="1" dirty="0" err="1"/>
              <a:t>blindness</a:t>
            </a:r>
            <a:r>
              <a:rPr lang="tr-TR" sz="2000" b="1" dirty="0"/>
              <a:t> (</a:t>
            </a:r>
            <a:r>
              <a:rPr lang="tr-TR" sz="2000" b="1" dirty="0" err="1"/>
              <a:t>i.e</a:t>
            </a:r>
            <a:r>
              <a:rPr lang="tr-TR" sz="2000" b="1" dirty="0"/>
              <a:t>., </a:t>
            </a:r>
            <a:r>
              <a:rPr lang="tr-TR" sz="2000" b="1" dirty="0" err="1"/>
              <a:t>central</a:t>
            </a:r>
            <a:r>
              <a:rPr lang="tr-TR" sz="2000" b="1" dirty="0"/>
              <a:t> </a:t>
            </a:r>
            <a:r>
              <a:rPr lang="tr-TR" sz="2000" b="1" dirty="0" err="1"/>
              <a:t>or</a:t>
            </a:r>
            <a:r>
              <a:rPr lang="tr-TR" sz="2000" b="1" dirty="0"/>
              <a:t> </a:t>
            </a:r>
            <a:r>
              <a:rPr lang="tr-TR" sz="2000" b="1" dirty="0" err="1"/>
              <a:t>cortical</a:t>
            </a:r>
            <a:r>
              <a:rPr lang="tr-TR" sz="2000" b="1" dirty="0"/>
              <a:t> </a:t>
            </a:r>
            <a:r>
              <a:rPr lang="tr-TR" sz="2000" b="1" dirty="0" err="1"/>
              <a:t>blindness</a:t>
            </a:r>
            <a:r>
              <a:rPr lang="tr-TR" sz="2000" b="1" dirty="0"/>
              <a:t>) </a:t>
            </a:r>
            <a:r>
              <a:rPr lang="tr-TR" sz="2000" b="1" dirty="0" err="1"/>
              <a:t>include</a:t>
            </a:r>
            <a:r>
              <a:rPr lang="tr-TR" sz="2000" b="1" dirty="0"/>
              <a:t> </a:t>
            </a:r>
            <a:r>
              <a:rPr lang="tr-TR" sz="2000" b="1" dirty="0" err="1"/>
              <a:t>traumainduced</a:t>
            </a:r>
            <a:r>
              <a:rPr lang="tr-TR" sz="2000" b="1" dirty="0"/>
              <a:t> </a:t>
            </a:r>
            <a:r>
              <a:rPr lang="tr-TR" sz="2000" b="1" dirty="0" err="1"/>
              <a:t>hemorrhage</a:t>
            </a:r>
            <a:r>
              <a:rPr lang="tr-TR" sz="2000" b="1" dirty="0"/>
              <a:t> </a:t>
            </a:r>
            <a:r>
              <a:rPr lang="tr-TR" sz="2000" b="1" dirty="0" err="1"/>
              <a:t>and</a:t>
            </a:r>
            <a:r>
              <a:rPr lang="tr-TR" sz="2000" b="1" dirty="0"/>
              <a:t> </a:t>
            </a:r>
            <a:r>
              <a:rPr lang="tr-TR" sz="2000" b="1" dirty="0" err="1"/>
              <a:t>edema</a:t>
            </a:r>
            <a:r>
              <a:rPr lang="tr-TR" sz="2000" b="1" dirty="0"/>
              <a:t>, </a:t>
            </a:r>
            <a:r>
              <a:rPr lang="tr-TR" sz="2000" b="1" dirty="0" err="1"/>
              <a:t>vascular</a:t>
            </a:r>
            <a:r>
              <a:rPr lang="tr-TR" sz="2000" b="1" dirty="0"/>
              <a:t> </a:t>
            </a:r>
            <a:r>
              <a:rPr lang="tr-TR" sz="2000" b="1" dirty="0" err="1"/>
              <a:t>infarcts</a:t>
            </a:r>
            <a:r>
              <a:rPr lang="tr-TR" sz="2000" b="1" dirty="0"/>
              <a:t>, GME , </a:t>
            </a:r>
            <a:r>
              <a:rPr lang="tr-TR" sz="2000" b="1" dirty="0" err="1"/>
              <a:t>infectious</a:t>
            </a:r>
            <a:r>
              <a:rPr lang="tr-TR" sz="2000" b="1" dirty="0"/>
              <a:t> </a:t>
            </a:r>
            <a:r>
              <a:rPr lang="tr-TR" sz="2000" b="1" dirty="0" err="1"/>
              <a:t>encephalitis</a:t>
            </a:r>
            <a:r>
              <a:rPr lang="tr-TR" sz="2000" b="1" dirty="0"/>
              <a:t>, </a:t>
            </a:r>
            <a:r>
              <a:rPr lang="tr-TR" sz="2000" b="1" dirty="0" err="1"/>
              <a:t>central</a:t>
            </a:r>
            <a:r>
              <a:rPr lang="tr-TR" sz="2000" b="1" dirty="0"/>
              <a:t> </a:t>
            </a:r>
            <a:r>
              <a:rPr lang="tr-TR" sz="2000" b="1" dirty="0" err="1"/>
              <a:t>nervous</a:t>
            </a:r>
            <a:r>
              <a:rPr lang="tr-TR" sz="2000" b="1" dirty="0"/>
              <a:t> </a:t>
            </a:r>
            <a:r>
              <a:rPr lang="tr-TR" sz="2000" b="1" dirty="0" err="1"/>
              <a:t>system</a:t>
            </a:r>
            <a:r>
              <a:rPr lang="tr-TR" sz="2000" b="1" dirty="0"/>
              <a:t> </a:t>
            </a:r>
            <a:r>
              <a:rPr lang="tr-TR" sz="2000" b="1" dirty="0" err="1"/>
              <a:t>neoplasia</a:t>
            </a:r>
            <a:r>
              <a:rPr lang="tr-TR" sz="2000" b="1" dirty="0"/>
              <a:t>, </a:t>
            </a:r>
            <a:r>
              <a:rPr lang="tr-TR" sz="2000" b="1" dirty="0" err="1"/>
              <a:t>congenital</a:t>
            </a:r>
            <a:r>
              <a:rPr lang="tr-TR" sz="2000" b="1" dirty="0"/>
              <a:t> </a:t>
            </a:r>
            <a:r>
              <a:rPr lang="tr-TR" sz="2000" b="1" dirty="0" err="1"/>
              <a:t>disorders</a:t>
            </a:r>
            <a:r>
              <a:rPr lang="tr-TR" sz="2000" b="1" dirty="0"/>
              <a:t> (</a:t>
            </a:r>
            <a:r>
              <a:rPr lang="tr-TR" sz="2000" b="1" dirty="0" err="1"/>
              <a:t>e.g</a:t>
            </a:r>
            <a:r>
              <a:rPr lang="tr-TR" sz="2000" b="1" dirty="0"/>
              <a:t>., </a:t>
            </a:r>
            <a:r>
              <a:rPr lang="tr-TR" sz="2000" b="1" dirty="0" err="1"/>
              <a:t>hydrocephalus</a:t>
            </a:r>
            <a:r>
              <a:rPr lang="tr-TR" sz="2000" b="1" dirty="0"/>
              <a:t>, </a:t>
            </a:r>
            <a:r>
              <a:rPr lang="tr-TR" sz="2000" b="1" dirty="0" err="1"/>
              <a:t>lissencephaly</a:t>
            </a:r>
            <a:r>
              <a:rPr lang="tr-TR" sz="2000" b="1" dirty="0"/>
              <a:t>), </a:t>
            </a:r>
            <a:r>
              <a:rPr lang="tr-TR" sz="2000" b="1" dirty="0" err="1"/>
              <a:t>and</a:t>
            </a:r>
            <a:r>
              <a:rPr lang="tr-TR" sz="2000" b="1" dirty="0"/>
              <a:t> </a:t>
            </a:r>
            <a:r>
              <a:rPr lang="tr-TR" sz="2000" b="1" dirty="0" err="1"/>
              <a:t>degenerative</a:t>
            </a:r>
            <a:r>
              <a:rPr lang="tr-TR" sz="2000" b="1" dirty="0"/>
              <a:t> </a:t>
            </a:r>
            <a:r>
              <a:rPr lang="tr-TR" sz="2000" b="1" dirty="0" err="1"/>
              <a:t>disorders</a:t>
            </a:r>
            <a:r>
              <a:rPr lang="tr-TR" sz="2000" b="1" dirty="0"/>
              <a:t> (</a:t>
            </a:r>
            <a:r>
              <a:rPr lang="tr-TR" sz="2000" b="1" dirty="0" err="1"/>
              <a:t>lysosomal</a:t>
            </a:r>
            <a:r>
              <a:rPr lang="tr-TR" sz="2000" b="1" dirty="0"/>
              <a:t> </a:t>
            </a:r>
            <a:r>
              <a:rPr lang="tr-TR" sz="2000" b="1" dirty="0" err="1"/>
              <a:t>storage</a:t>
            </a:r>
            <a:r>
              <a:rPr lang="tr-TR" sz="2000" b="1" dirty="0"/>
              <a:t> </a:t>
            </a:r>
            <a:r>
              <a:rPr lang="tr-TR" sz="2000" b="1" dirty="0" err="1"/>
              <a:t>diseases</a:t>
            </a:r>
            <a:r>
              <a:rPr lang="tr-TR" sz="2000" b="1" dirty="0"/>
              <a:t>). Animals </a:t>
            </a:r>
            <a:r>
              <a:rPr lang="tr-TR" sz="2000" b="1" dirty="0" err="1"/>
              <a:t>with</a:t>
            </a:r>
            <a:r>
              <a:rPr lang="tr-TR" sz="2000" b="1" dirty="0"/>
              <a:t> </a:t>
            </a:r>
            <a:r>
              <a:rPr lang="tr-TR" sz="2000" b="1" dirty="0" err="1"/>
              <a:t>functional</a:t>
            </a:r>
            <a:r>
              <a:rPr lang="tr-TR" sz="2000" b="1" dirty="0"/>
              <a:t> </a:t>
            </a:r>
            <a:r>
              <a:rPr lang="tr-TR" sz="2000" b="1" dirty="0" err="1"/>
              <a:t>disturbances</a:t>
            </a:r>
            <a:r>
              <a:rPr lang="tr-TR" sz="2000" b="1" dirty="0"/>
              <a:t> of </a:t>
            </a:r>
            <a:r>
              <a:rPr lang="tr-TR" sz="2000" b="1" dirty="0" err="1"/>
              <a:t>the</a:t>
            </a:r>
            <a:r>
              <a:rPr lang="tr-TR" sz="2000" b="1" dirty="0"/>
              <a:t> </a:t>
            </a:r>
            <a:r>
              <a:rPr lang="tr-TR" sz="2000" b="1" dirty="0" err="1"/>
              <a:t>forebrain</a:t>
            </a:r>
            <a:r>
              <a:rPr lang="tr-TR" sz="2000" b="1" dirty="0"/>
              <a:t> </a:t>
            </a:r>
            <a:r>
              <a:rPr lang="tr-TR" sz="2000" b="1" dirty="0" err="1"/>
              <a:t>caused</a:t>
            </a:r>
            <a:r>
              <a:rPr lang="tr-TR" sz="2000" b="1" dirty="0"/>
              <a:t> </a:t>
            </a:r>
            <a:r>
              <a:rPr lang="tr-TR" sz="2000" b="1" dirty="0" err="1"/>
              <a:t>by</a:t>
            </a:r>
            <a:r>
              <a:rPr lang="tr-TR" sz="2000" b="1" dirty="0"/>
              <a:t> </a:t>
            </a:r>
            <a:r>
              <a:rPr lang="tr-TR" sz="2000" b="1" dirty="0" err="1"/>
              <a:t>metabolic</a:t>
            </a:r>
            <a:r>
              <a:rPr lang="tr-TR" sz="2000" b="1" dirty="0"/>
              <a:t> </a:t>
            </a:r>
            <a:r>
              <a:rPr lang="tr-TR" sz="2000" b="1" dirty="0" err="1"/>
              <a:t>encephalopathies</a:t>
            </a:r>
            <a:r>
              <a:rPr lang="tr-TR" sz="2000" b="1" dirty="0"/>
              <a:t>, </a:t>
            </a:r>
            <a:r>
              <a:rPr lang="tr-TR" sz="2000" b="1" dirty="0" err="1"/>
              <a:t>lead</a:t>
            </a:r>
            <a:r>
              <a:rPr lang="tr-TR" sz="2000" b="1" dirty="0"/>
              <a:t> </a:t>
            </a:r>
            <a:r>
              <a:rPr lang="tr-TR" sz="2000" b="1" dirty="0" err="1"/>
              <a:t>intoxication</a:t>
            </a:r>
            <a:r>
              <a:rPr lang="tr-TR" sz="2000" b="1" dirty="0"/>
              <a:t>, </a:t>
            </a:r>
            <a:r>
              <a:rPr lang="tr-TR" sz="2000" b="1" dirty="0" err="1"/>
              <a:t>hypoxia</a:t>
            </a:r>
            <a:r>
              <a:rPr lang="tr-TR" sz="2000" b="1" dirty="0"/>
              <a:t>, </a:t>
            </a:r>
            <a:r>
              <a:rPr lang="tr-TR" sz="2000" b="1" dirty="0" err="1"/>
              <a:t>or</a:t>
            </a:r>
            <a:r>
              <a:rPr lang="tr-TR" sz="2000" b="1" dirty="0"/>
              <a:t> </a:t>
            </a:r>
            <a:r>
              <a:rPr lang="tr-TR" sz="2000" b="1" dirty="0" err="1"/>
              <a:t>postictal</a:t>
            </a:r>
            <a:r>
              <a:rPr lang="tr-TR" sz="2000" b="1" dirty="0"/>
              <a:t> </a:t>
            </a:r>
            <a:r>
              <a:rPr lang="tr-TR" sz="2000" b="1" dirty="0" err="1"/>
              <a:t>depression</a:t>
            </a:r>
            <a:r>
              <a:rPr lang="tr-TR" sz="2000" b="1" dirty="0"/>
              <a:t> </a:t>
            </a:r>
            <a:r>
              <a:rPr lang="tr-TR" sz="2000" b="1" dirty="0" err="1"/>
              <a:t>may</a:t>
            </a:r>
            <a:r>
              <a:rPr lang="tr-TR" sz="2000" b="1" dirty="0"/>
              <a:t> </a:t>
            </a:r>
            <a:r>
              <a:rPr lang="tr-TR" sz="2000" b="1" dirty="0" err="1"/>
              <a:t>also</a:t>
            </a:r>
            <a:r>
              <a:rPr lang="tr-TR" sz="2000" b="1" dirty="0"/>
              <a:t> </a:t>
            </a:r>
            <a:r>
              <a:rPr lang="tr-TR" sz="2000" b="1" dirty="0" err="1"/>
              <a:t>present</a:t>
            </a:r>
            <a:r>
              <a:rPr lang="tr-TR" sz="2000" b="1" dirty="0"/>
              <a:t> </a:t>
            </a:r>
            <a:r>
              <a:rPr lang="tr-TR" sz="2000" b="1" dirty="0" err="1"/>
              <a:t>with</a:t>
            </a:r>
            <a:r>
              <a:rPr lang="tr-TR" sz="2000" b="1" dirty="0"/>
              <a:t> </a:t>
            </a:r>
            <a:r>
              <a:rPr lang="tr-TR" sz="2000" b="1" dirty="0" err="1"/>
              <a:t>cortical</a:t>
            </a:r>
            <a:r>
              <a:rPr lang="tr-TR" sz="2000" b="1" dirty="0"/>
              <a:t> </a:t>
            </a:r>
            <a:r>
              <a:rPr lang="tr-TR" sz="2000" b="1" dirty="0" err="1"/>
              <a:t>blindness</a:t>
            </a:r>
            <a:r>
              <a:rPr lang="tr-TR" sz="2000" b="1" dirty="0"/>
              <a:t>.</a:t>
            </a:r>
          </a:p>
          <a:p>
            <a:r>
              <a:rPr lang="en-US" sz="2000" b="1" dirty="0"/>
              <a:t>Diagnostic evaluation for intracranial blindness should follow guidelines outlined </a:t>
            </a:r>
            <a:r>
              <a:rPr lang="en-US" sz="2000" b="1" dirty="0" err="1"/>
              <a:t>i</a:t>
            </a:r>
            <a:r>
              <a:rPr lang="en-US" sz="2000" b="1" dirty="0"/>
              <a:t> n Chapter 65 and should include thorough physical, ophthalmologic, and neurologic examinations; a laboratory database; screening thoracic and abdominal radiographs; CSF analysis; and CT or MR I evaluation.</a:t>
            </a:r>
            <a:endParaRPr lang="tr-TR" sz="2000" b="1" dirty="0"/>
          </a:p>
          <a:p>
            <a:endParaRPr lang="tr-TR" dirty="0"/>
          </a:p>
        </p:txBody>
      </p:sp>
    </p:spTree>
    <p:extLst>
      <p:ext uri="{BB962C8B-B14F-4D97-AF65-F5344CB8AC3E}">
        <p14:creationId xmlns:p14="http://schemas.microsoft.com/office/powerpoint/2010/main" val="1528124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sz="1800" cap="none" dirty="0">
                <a:ln>
                  <a:noFill/>
                </a:ln>
                <a:solidFill>
                  <a:prstClr val="white"/>
                </a:solidFill>
                <a:latin typeface="Calibri" panose="020F0502020204030204"/>
              </a:rPr>
              <a:t>HORNER'S SYNDROME</a:t>
            </a:r>
            <a:endParaRPr lang="tr-TR" dirty="0"/>
          </a:p>
        </p:txBody>
      </p:sp>
      <p:sp>
        <p:nvSpPr>
          <p:cNvPr id="3" name="İçerik Yer Tutucusu 2"/>
          <p:cNvSpPr>
            <a:spLocks noGrp="1"/>
          </p:cNvSpPr>
          <p:nvPr>
            <p:ph idx="1"/>
          </p:nvPr>
        </p:nvSpPr>
        <p:spPr>
          <a:xfrm>
            <a:off x="165463" y="1600203"/>
            <a:ext cx="7280366" cy="4591591"/>
          </a:xfrm>
        </p:spPr>
        <p:txBody>
          <a:bodyPr>
            <a:noAutofit/>
          </a:bodyPr>
          <a:lstStyle/>
          <a:p>
            <a:r>
              <a:rPr lang="en-US" sz="2000" b="1" dirty="0"/>
              <a:t>Lesions affecting the sympathetic innervation to the eye result in Horner's syndrome. This condition causes </a:t>
            </a:r>
            <a:r>
              <a:rPr lang="en-US" sz="2000" b="1" dirty="0" err="1"/>
              <a:t>miosis</a:t>
            </a:r>
            <a:r>
              <a:rPr lang="en-US" sz="2000" b="1" dirty="0"/>
              <a:t> (constriction of the affected pupil), drooping of the upper eyelid (ptosis), and an inward sinking of the eyeball (</a:t>
            </a:r>
            <a:r>
              <a:rPr lang="en-US" sz="2000" b="1" dirty="0" err="1"/>
              <a:t>enoph</a:t>
            </a:r>
            <a:r>
              <a:rPr lang="en-US" sz="2000" b="1" dirty="0"/>
              <a:t>¬ </a:t>
            </a:r>
            <a:r>
              <a:rPr lang="en-US" sz="2000" b="1" dirty="0" err="1"/>
              <a:t>thalmos</a:t>
            </a:r>
            <a:r>
              <a:rPr lang="en-US" sz="2000" b="1" dirty="0"/>
              <a:t>). The third eyelid (nictitating membrane) is often partially protruded</a:t>
            </a:r>
            <a:endParaRPr lang="tr-TR" sz="2000" b="1" dirty="0"/>
          </a:p>
          <a:p>
            <a:endParaRPr lang="tr-TR" sz="2000" b="1" dirty="0"/>
          </a:p>
          <a:p>
            <a:r>
              <a:rPr lang="en-US" sz="2000" b="1" dirty="0"/>
              <a:t>Horner's syndrome can result from injury to the sympathetic innervation to the eye anywhere along its pathway </a:t>
            </a:r>
            <a:r>
              <a:rPr lang="tr-TR" sz="2000" b="1" dirty="0"/>
              <a:t>.</a:t>
            </a:r>
            <a:r>
              <a:rPr lang="en-US" sz="2000" b="1" dirty="0"/>
              <a:t>Lesions are classified as first order (central), second order (preganglionic), or third order (postganglionic) according to the level of the lesion along the sympathetic pathway</a:t>
            </a:r>
            <a:endParaRPr lang="tr-TR" sz="2000" b="1" dirty="0"/>
          </a:p>
        </p:txBody>
      </p:sp>
      <p:sp>
        <p:nvSpPr>
          <p:cNvPr id="4" name="3 Metin kutusu"/>
          <p:cNvSpPr txBox="1"/>
          <p:nvPr/>
        </p:nvSpPr>
        <p:spPr>
          <a:xfrm>
            <a:off x="3056708" y="849084"/>
            <a:ext cx="5760720" cy="461665"/>
          </a:xfrm>
          <a:prstGeom prst="rect">
            <a:avLst/>
          </a:prstGeom>
          <a:noFill/>
        </p:spPr>
        <p:txBody>
          <a:bodyPr wrap="square" rtlCol="0">
            <a:spAutoFit/>
          </a:bodyPr>
          <a:lstStyle/>
          <a:p>
            <a:pPr algn="ctr"/>
            <a:r>
              <a:rPr lang="tr-TR" sz="2400" b="1" dirty="0">
                <a:solidFill>
                  <a:srgbClr val="C00000"/>
                </a:solidFill>
              </a:rPr>
              <a:t>HORNER’S SYDROME</a:t>
            </a:r>
          </a:p>
        </p:txBody>
      </p:sp>
      <p:pic>
        <p:nvPicPr>
          <p:cNvPr id="2050" name="Picture 2"/>
          <p:cNvPicPr>
            <a:picLocks noChangeAspect="1" noChangeArrowheads="1"/>
          </p:cNvPicPr>
          <p:nvPr/>
        </p:nvPicPr>
        <p:blipFill>
          <a:blip r:embed="rId2"/>
          <a:srcRect/>
          <a:stretch>
            <a:fillRect/>
          </a:stretch>
        </p:blipFill>
        <p:spPr bwMode="auto">
          <a:xfrm>
            <a:off x="7417144" y="1894080"/>
            <a:ext cx="4552787" cy="3069840"/>
          </a:xfrm>
          <a:prstGeom prst="rect">
            <a:avLst/>
          </a:prstGeom>
          <a:noFill/>
          <a:ln w="9525">
            <a:noFill/>
            <a:miter lim="800000"/>
            <a:headEnd/>
            <a:tailEnd/>
          </a:ln>
        </p:spPr>
      </p:pic>
    </p:spTree>
    <p:extLst>
      <p:ext uri="{BB962C8B-B14F-4D97-AF65-F5344CB8AC3E}">
        <p14:creationId xmlns:p14="http://schemas.microsoft.com/office/powerpoint/2010/main" val="1088776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en-US" sz="2400" b="1" dirty="0"/>
              <a:t>Most dogs and cats with Horner's syndrome have postganglionic lesions. The postganglionic (third order) axons for ocular sympathetic innervation course </a:t>
            </a:r>
            <a:r>
              <a:rPr lang="en-US" sz="2400" b="1" dirty="0" err="1"/>
              <a:t>rostrally</a:t>
            </a:r>
            <a:r>
              <a:rPr lang="en-US" sz="2400" b="1" dirty="0"/>
              <a:t> through the </a:t>
            </a:r>
            <a:r>
              <a:rPr lang="en-US" sz="2400" b="1" dirty="0" err="1"/>
              <a:t>tympanooccipital</a:t>
            </a:r>
            <a:r>
              <a:rPr lang="en-US" sz="2400" b="1" dirty="0"/>
              <a:t> fissure into the middle ear and enter the cranial cavity with the glossopharyngeal nerve (CN9), leaving the cranial cavity via the orbital fissure for distribution to the smooth muscle of the orbit, the upper and lower eyelids, the third eyelid, and the iris muscles</a:t>
            </a:r>
            <a:endParaRPr lang="tr-TR" sz="2400" b="1" dirty="0"/>
          </a:p>
          <a:p>
            <a:r>
              <a:rPr lang="en-US" sz="2400" b="1" dirty="0"/>
              <a:t>Third order Horner's syndrome is common in patients with otitis media or </a:t>
            </a:r>
            <a:r>
              <a:rPr lang="en-US" sz="2400" b="1" dirty="0" err="1"/>
              <a:t>neoplasia</a:t>
            </a:r>
            <a:r>
              <a:rPr lang="en-US" sz="2400" b="1" dirty="0"/>
              <a:t> within the middle ear, often accompanied by evidence of peripheral vestibular (CN8) disturbance and sometimes facial nerve (CN7) paralysis. Rarely, </a:t>
            </a:r>
            <a:r>
              <a:rPr lang="en-US" sz="2400" b="1" dirty="0" err="1"/>
              <a:t>retrobulbar</a:t>
            </a:r>
            <a:r>
              <a:rPr lang="en-US" sz="2400" b="1" dirty="0"/>
              <a:t> injury, </a:t>
            </a:r>
            <a:r>
              <a:rPr lang="en-US" sz="2400" b="1" dirty="0" err="1"/>
              <a:t>neoplasia</a:t>
            </a:r>
            <a:r>
              <a:rPr lang="en-US" sz="2400" b="1" dirty="0"/>
              <a:t>, or </a:t>
            </a:r>
            <a:r>
              <a:rPr lang="en-US" sz="2400" b="1" dirty="0" err="1"/>
              <a:t>abscessation</a:t>
            </a:r>
            <a:r>
              <a:rPr lang="en-US" sz="2400" b="1" dirty="0"/>
              <a:t> will result in a third order Horner's syndrome.</a:t>
            </a:r>
            <a:endParaRPr lang="tr-TR" sz="2400" b="1" dirty="0"/>
          </a:p>
        </p:txBody>
      </p:sp>
    </p:spTree>
    <p:extLst>
      <p:ext uri="{BB962C8B-B14F-4D97-AF65-F5344CB8AC3E}">
        <p14:creationId xmlns:p14="http://schemas.microsoft.com/office/powerpoint/2010/main" val="2085906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254035" y="335846"/>
            <a:ext cx="7889966" cy="6186309"/>
          </a:xfrm>
          <a:prstGeom prst="rect">
            <a:avLst/>
          </a:prstGeom>
        </p:spPr>
        <p:txBody>
          <a:bodyPr wrap="square">
            <a:spAutoFit/>
          </a:bodyPr>
          <a:lstStyle/>
          <a:p>
            <a:r>
              <a:rPr lang="en-US" dirty="0"/>
              <a:t>Common Causes of Horner's Syndrome</a:t>
            </a:r>
          </a:p>
          <a:p>
            <a:r>
              <a:rPr lang="en-US" b="1" dirty="0"/>
              <a:t>First Order (Central) Causes (Rare)</a:t>
            </a:r>
          </a:p>
          <a:p>
            <a:r>
              <a:rPr lang="tr-TR" dirty="0" err="1"/>
              <a:t>Intracranial</a:t>
            </a:r>
            <a:r>
              <a:rPr lang="tr-TR" dirty="0"/>
              <a:t> </a:t>
            </a:r>
            <a:r>
              <a:rPr lang="tr-TR" dirty="0" err="1"/>
              <a:t>neoplasia</a:t>
            </a:r>
            <a:r>
              <a:rPr lang="tr-TR" dirty="0"/>
              <a:t>, </a:t>
            </a:r>
            <a:r>
              <a:rPr lang="tr-TR" dirty="0" err="1"/>
              <a:t>trauma</a:t>
            </a:r>
            <a:r>
              <a:rPr lang="tr-TR" dirty="0"/>
              <a:t>, </a:t>
            </a:r>
            <a:r>
              <a:rPr lang="tr-TR" dirty="0" err="1"/>
              <a:t>infarct</a:t>
            </a:r>
            <a:endParaRPr lang="tr-TR" dirty="0"/>
          </a:p>
          <a:p>
            <a:r>
              <a:rPr lang="tr-TR" dirty="0" err="1"/>
              <a:t>Cervical</a:t>
            </a:r>
            <a:r>
              <a:rPr lang="tr-TR" dirty="0"/>
              <a:t> </a:t>
            </a:r>
            <a:r>
              <a:rPr lang="tr-TR" dirty="0" err="1"/>
              <a:t>spinal</a:t>
            </a:r>
            <a:r>
              <a:rPr lang="tr-TR" dirty="0"/>
              <a:t> </a:t>
            </a:r>
            <a:r>
              <a:rPr lang="tr-TR" dirty="0" err="1"/>
              <a:t>cord</a:t>
            </a:r>
            <a:r>
              <a:rPr lang="tr-TR" dirty="0"/>
              <a:t> </a:t>
            </a:r>
            <a:r>
              <a:rPr lang="tr-TR" dirty="0" err="1"/>
              <a:t>lesion</a:t>
            </a:r>
            <a:endParaRPr lang="tr-TR" dirty="0"/>
          </a:p>
          <a:p>
            <a:r>
              <a:rPr lang="tr-TR" dirty="0" err="1"/>
              <a:t>Intervertebral</a:t>
            </a:r>
            <a:r>
              <a:rPr lang="tr-TR" dirty="0"/>
              <a:t> disk </a:t>
            </a:r>
            <a:r>
              <a:rPr lang="tr-TR" dirty="0" err="1"/>
              <a:t>protrusion</a:t>
            </a:r>
            <a:endParaRPr lang="tr-TR" dirty="0"/>
          </a:p>
          <a:p>
            <a:r>
              <a:rPr lang="tr-TR" dirty="0" err="1"/>
              <a:t>Neoplasm</a:t>
            </a:r>
            <a:endParaRPr lang="tr-TR" dirty="0"/>
          </a:p>
          <a:p>
            <a:r>
              <a:rPr lang="tr-TR" dirty="0" err="1"/>
              <a:t>Fibrocartilaginous</a:t>
            </a:r>
            <a:r>
              <a:rPr lang="tr-TR" dirty="0"/>
              <a:t> </a:t>
            </a:r>
            <a:r>
              <a:rPr lang="tr-TR" dirty="0" err="1"/>
              <a:t>embolism</a:t>
            </a:r>
            <a:endParaRPr lang="tr-TR" dirty="0"/>
          </a:p>
          <a:p>
            <a:r>
              <a:rPr lang="tr-TR" dirty="0" err="1"/>
              <a:t>Trauma</a:t>
            </a:r>
            <a:endParaRPr lang="tr-TR" dirty="0"/>
          </a:p>
          <a:p>
            <a:r>
              <a:rPr lang="tr-TR" b="1" dirty="0" err="1"/>
              <a:t>Second</a:t>
            </a:r>
            <a:r>
              <a:rPr lang="tr-TR" b="1" dirty="0"/>
              <a:t> </a:t>
            </a:r>
            <a:r>
              <a:rPr lang="tr-TR" b="1" dirty="0" err="1"/>
              <a:t>Order</a:t>
            </a:r>
            <a:r>
              <a:rPr lang="tr-TR" b="1" dirty="0"/>
              <a:t> (</a:t>
            </a:r>
            <a:r>
              <a:rPr lang="tr-TR" b="1" dirty="0" err="1"/>
              <a:t>Preganglionic</a:t>
            </a:r>
            <a:r>
              <a:rPr lang="tr-TR" b="1" dirty="0"/>
              <a:t>) </a:t>
            </a:r>
            <a:r>
              <a:rPr lang="tr-TR" b="1" dirty="0" err="1"/>
              <a:t>Causes</a:t>
            </a:r>
            <a:endParaRPr lang="tr-TR" b="1" dirty="0"/>
          </a:p>
          <a:p>
            <a:r>
              <a:rPr lang="tr-TR" dirty="0" err="1"/>
              <a:t>Spinal</a:t>
            </a:r>
            <a:r>
              <a:rPr lang="tr-TR" dirty="0"/>
              <a:t> </a:t>
            </a:r>
            <a:r>
              <a:rPr lang="tr-TR" dirty="0" err="1"/>
              <a:t>cord</a:t>
            </a:r>
            <a:r>
              <a:rPr lang="tr-TR" dirty="0"/>
              <a:t> </a:t>
            </a:r>
            <a:r>
              <a:rPr lang="tr-TR" dirty="0" err="1"/>
              <a:t>lesion</a:t>
            </a:r>
            <a:r>
              <a:rPr lang="tr-TR" dirty="0"/>
              <a:t> T1-T3 (</a:t>
            </a:r>
            <a:r>
              <a:rPr lang="tr-TR" dirty="0" err="1"/>
              <a:t>trauma</a:t>
            </a:r>
            <a:r>
              <a:rPr lang="tr-TR" dirty="0"/>
              <a:t>, </a:t>
            </a:r>
            <a:r>
              <a:rPr lang="tr-TR" dirty="0" err="1"/>
              <a:t>neoplasia</a:t>
            </a:r>
            <a:r>
              <a:rPr lang="tr-TR" dirty="0"/>
              <a:t>, </a:t>
            </a:r>
            <a:r>
              <a:rPr lang="tr-TR" dirty="0" err="1"/>
              <a:t>fibrocartilaginous</a:t>
            </a:r>
            <a:endParaRPr lang="tr-TR" dirty="0"/>
          </a:p>
          <a:p>
            <a:r>
              <a:rPr lang="tr-TR" dirty="0" err="1"/>
              <a:t>embolism</a:t>
            </a:r>
            <a:r>
              <a:rPr lang="tr-TR" dirty="0"/>
              <a:t>)</a:t>
            </a:r>
          </a:p>
          <a:p>
            <a:r>
              <a:rPr lang="tr-TR" dirty="0" err="1"/>
              <a:t>Brachial</a:t>
            </a:r>
            <a:r>
              <a:rPr lang="tr-TR" dirty="0"/>
              <a:t> </a:t>
            </a:r>
            <a:r>
              <a:rPr lang="tr-TR" dirty="0" err="1"/>
              <a:t>plexus</a:t>
            </a:r>
            <a:r>
              <a:rPr lang="tr-TR" dirty="0"/>
              <a:t> </a:t>
            </a:r>
            <a:r>
              <a:rPr lang="tr-TR" dirty="0" err="1"/>
              <a:t>avulsion</a:t>
            </a:r>
            <a:endParaRPr lang="tr-TR" dirty="0"/>
          </a:p>
          <a:p>
            <a:r>
              <a:rPr lang="en-US" dirty="0"/>
              <a:t>Thoracic spinal nerve root tumor</a:t>
            </a:r>
          </a:p>
          <a:p>
            <a:r>
              <a:rPr lang="tr-TR" dirty="0" err="1"/>
              <a:t>Cranial</a:t>
            </a:r>
            <a:r>
              <a:rPr lang="tr-TR" dirty="0"/>
              <a:t> </a:t>
            </a:r>
            <a:r>
              <a:rPr lang="tr-TR" dirty="0" err="1"/>
              <a:t>mediastinal</a:t>
            </a:r>
            <a:r>
              <a:rPr lang="tr-TR" dirty="0"/>
              <a:t> </a:t>
            </a:r>
            <a:r>
              <a:rPr lang="tr-TR" dirty="0" err="1"/>
              <a:t>mass</a:t>
            </a:r>
            <a:endParaRPr lang="tr-TR" dirty="0"/>
          </a:p>
          <a:p>
            <a:r>
              <a:rPr lang="tr-TR" dirty="0" err="1"/>
              <a:t>Cervical</a:t>
            </a:r>
            <a:r>
              <a:rPr lang="tr-TR" dirty="0"/>
              <a:t> </a:t>
            </a:r>
            <a:r>
              <a:rPr lang="tr-TR" dirty="0" err="1"/>
              <a:t>soft</a:t>
            </a:r>
            <a:r>
              <a:rPr lang="tr-TR" dirty="0"/>
              <a:t>-</a:t>
            </a:r>
            <a:r>
              <a:rPr lang="tr-TR" dirty="0" err="1"/>
              <a:t>tissue</a:t>
            </a:r>
            <a:r>
              <a:rPr lang="tr-TR" dirty="0"/>
              <a:t> </a:t>
            </a:r>
            <a:r>
              <a:rPr lang="tr-TR" dirty="0" err="1"/>
              <a:t>neoplasia</a:t>
            </a:r>
            <a:r>
              <a:rPr lang="tr-TR" dirty="0"/>
              <a:t>, </a:t>
            </a:r>
            <a:r>
              <a:rPr lang="tr-TR" dirty="0" err="1"/>
              <a:t>trauma</a:t>
            </a:r>
            <a:endParaRPr lang="tr-TR" dirty="0"/>
          </a:p>
          <a:p>
            <a:r>
              <a:rPr lang="tr-TR" dirty="0" err="1"/>
              <a:t>Skull</a:t>
            </a:r>
            <a:r>
              <a:rPr lang="tr-TR" dirty="0"/>
              <a:t> </a:t>
            </a:r>
            <a:r>
              <a:rPr lang="tr-TR" dirty="0" err="1"/>
              <a:t>base</a:t>
            </a:r>
            <a:r>
              <a:rPr lang="tr-TR" dirty="0"/>
              <a:t> </a:t>
            </a:r>
            <a:r>
              <a:rPr lang="tr-TR" dirty="0" err="1"/>
              <a:t>trauma</a:t>
            </a:r>
            <a:endParaRPr lang="tr-TR" dirty="0"/>
          </a:p>
          <a:p>
            <a:r>
              <a:rPr lang="tr-TR" b="1" dirty="0" err="1"/>
              <a:t>Third</a:t>
            </a:r>
            <a:r>
              <a:rPr lang="tr-TR" b="1" dirty="0"/>
              <a:t> </a:t>
            </a:r>
            <a:r>
              <a:rPr lang="tr-TR" b="1" dirty="0" err="1"/>
              <a:t>Order</a:t>
            </a:r>
            <a:r>
              <a:rPr lang="tr-TR" b="1" dirty="0"/>
              <a:t> (</a:t>
            </a:r>
            <a:r>
              <a:rPr lang="tr-TR" b="1" dirty="0" err="1"/>
              <a:t>Postganglionic</a:t>
            </a:r>
            <a:r>
              <a:rPr lang="tr-TR" b="1" dirty="0"/>
              <a:t>) </a:t>
            </a:r>
            <a:r>
              <a:rPr lang="tr-TR" b="1" dirty="0" err="1"/>
              <a:t>Causes</a:t>
            </a:r>
            <a:endParaRPr lang="tr-TR" b="1" dirty="0"/>
          </a:p>
          <a:p>
            <a:r>
              <a:rPr lang="tr-TR" dirty="0" err="1"/>
              <a:t>Otitis</a:t>
            </a:r>
            <a:r>
              <a:rPr lang="tr-TR" dirty="0"/>
              <a:t> </a:t>
            </a:r>
            <a:r>
              <a:rPr lang="tr-TR" dirty="0" err="1"/>
              <a:t>media</a:t>
            </a:r>
            <a:r>
              <a:rPr lang="tr-TR" dirty="0"/>
              <a:t>/</a:t>
            </a:r>
            <a:r>
              <a:rPr lang="tr-TR" dirty="0" err="1"/>
              <a:t>interna</a:t>
            </a:r>
            <a:endParaRPr lang="tr-TR" dirty="0"/>
          </a:p>
          <a:p>
            <a:r>
              <a:rPr lang="pt-BR" dirty="0"/>
              <a:t>N e o p l a s i a in middle ear</a:t>
            </a:r>
          </a:p>
          <a:p>
            <a:r>
              <a:rPr lang="tr-TR" dirty="0" err="1"/>
              <a:t>Retrobulbar</a:t>
            </a:r>
            <a:r>
              <a:rPr lang="tr-TR" dirty="0"/>
              <a:t> </a:t>
            </a:r>
            <a:r>
              <a:rPr lang="tr-TR" dirty="0" err="1"/>
              <a:t>injury</a:t>
            </a:r>
            <a:r>
              <a:rPr lang="tr-TR" dirty="0"/>
              <a:t>, </a:t>
            </a:r>
            <a:r>
              <a:rPr lang="tr-TR" dirty="0" err="1"/>
              <a:t>neoplasia</a:t>
            </a:r>
            <a:endParaRPr lang="tr-TR" dirty="0"/>
          </a:p>
          <a:p>
            <a:r>
              <a:rPr lang="tr-TR" b="1" dirty="0" err="1"/>
              <a:t>Unknown</a:t>
            </a:r>
            <a:r>
              <a:rPr lang="tr-TR" b="1" dirty="0"/>
              <a:t> </a:t>
            </a:r>
            <a:r>
              <a:rPr lang="tr-TR" b="1" dirty="0" err="1"/>
              <a:t>Causes</a:t>
            </a:r>
            <a:endParaRPr lang="tr-TR" b="1" dirty="0"/>
          </a:p>
          <a:p>
            <a:r>
              <a:rPr lang="tr-TR" dirty="0" err="1"/>
              <a:t>Idiopathic</a:t>
            </a:r>
            <a:endParaRPr lang="tr-TR" dirty="0"/>
          </a:p>
        </p:txBody>
      </p:sp>
      <p:pic>
        <p:nvPicPr>
          <p:cNvPr id="4098" name="Picture 2"/>
          <p:cNvPicPr>
            <a:picLocks noChangeAspect="1" noChangeArrowheads="1"/>
          </p:cNvPicPr>
          <p:nvPr/>
        </p:nvPicPr>
        <p:blipFill>
          <a:blip r:embed="rId2"/>
          <a:srcRect/>
          <a:stretch>
            <a:fillRect/>
          </a:stretch>
        </p:blipFill>
        <p:spPr bwMode="auto">
          <a:xfrm>
            <a:off x="7623985" y="555171"/>
            <a:ext cx="3597009" cy="5747657"/>
          </a:xfrm>
          <a:prstGeom prst="rect">
            <a:avLst/>
          </a:prstGeom>
          <a:noFill/>
          <a:ln w="9525">
            <a:noFill/>
            <a:miter lim="800000"/>
            <a:headEnd/>
            <a:tailEnd/>
          </a:ln>
        </p:spPr>
      </p:pic>
    </p:spTree>
    <p:extLst>
      <p:ext uri="{BB962C8B-B14F-4D97-AF65-F5344CB8AC3E}">
        <p14:creationId xmlns:p14="http://schemas.microsoft.com/office/powerpoint/2010/main" val="2929053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63038" y="661976"/>
            <a:ext cx="4445046" cy="5534048"/>
          </a:xfrm>
          <a:prstGeom prst="rect">
            <a:avLst/>
          </a:prstGeom>
          <a:noFill/>
          <a:ln w="9525">
            <a:noFill/>
            <a:miter lim="800000"/>
            <a:headEnd/>
            <a:tailEnd/>
          </a:ln>
        </p:spPr>
      </p:pic>
      <p:sp>
        <p:nvSpPr>
          <p:cNvPr id="5" name="4 Dikdörtgen"/>
          <p:cNvSpPr/>
          <p:nvPr/>
        </p:nvSpPr>
        <p:spPr>
          <a:xfrm>
            <a:off x="6635931" y="2967335"/>
            <a:ext cx="4545875" cy="923330"/>
          </a:xfrm>
          <a:prstGeom prst="rect">
            <a:avLst/>
          </a:prstGeom>
        </p:spPr>
        <p:txBody>
          <a:bodyPr wrap="square">
            <a:spAutoFit/>
          </a:bodyPr>
          <a:lstStyle/>
          <a:p>
            <a:r>
              <a:rPr lang="tr-TR" b="1" dirty="0"/>
              <a:t>  </a:t>
            </a:r>
            <a:r>
              <a:rPr lang="en-US" b="1" dirty="0"/>
              <a:t>Sympathetic </a:t>
            </a:r>
            <a:r>
              <a:rPr lang="en-US" b="1" dirty="0" err="1"/>
              <a:t>innervation</a:t>
            </a:r>
            <a:r>
              <a:rPr lang="en-US" b="1" dirty="0"/>
              <a:t> to the eye. A n injury anywhere</a:t>
            </a:r>
            <a:r>
              <a:rPr lang="tr-TR" b="1" dirty="0"/>
              <a:t> </a:t>
            </a:r>
            <a:r>
              <a:rPr lang="en-US" b="1" dirty="0"/>
              <a:t>along this pathway will result in Horner's syndrome.</a:t>
            </a:r>
            <a:endParaRPr lang="tr-TR" b="1" dirty="0"/>
          </a:p>
        </p:txBody>
      </p:sp>
    </p:spTree>
    <p:extLst>
      <p:ext uri="{BB962C8B-B14F-4D97-AF65-F5344CB8AC3E}">
        <p14:creationId xmlns:p14="http://schemas.microsoft.com/office/powerpoint/2010/main" val="3335556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1800" cap="none" dirty="0" err="1">
                <a:ln>
                  <a:noFill/>
                </a:ln>
                <a:solidFill>
                  <a:prstClr val="white"/>
                </a:solidFill>
                <a:latin typeface="Calibri" panose="020F0502020204030204"/>
              </a:rPr>
              <a:t>Prot</a:t>
            </a:r>
            <a:r>
              <a:rPr lang="en-US" sz="1800" cap="none" dirty="0">
                <a:ln>
                  <a:noFill/>
                </a:ln>
                <a:solidFill>
                  <a:prstClr val="white"/>
                </a:solidFill>
                <a:latin typeface="Calibri" panose="020F0502020204030204"/>
              </a:rPr>
              <a:t>PROTRUSION OF THE THIRD EYELID</a:t>
            </a:r>
            <a:endParaRPr lang="tr-TR" dirty="0"/>
          </a:p>
        </p:txBody>
      </p:sp>
      <p:sp>
        <p:nvSpPr>
          <p:cNvPr id="3" name="İçerik Yer Tutucusu 2"/>
          <p:cNvSpPr>
            <a:spLocks noGrp="1"/>
          </p:cNvSpPr>
          <p:nvPr>
            <p:ph idx="1"/>
          </p:nvPr>
        </p:nvSpPr>
        <p:spPr>
          <a:xfrm>
            <a:off x="609600" y="1600203"/>
            <a:ext cx="5486400" cy="4539340"/>
          </a:xfrm>
        </p:spPr>
        <p:txBody>
          <a:bodyPr>
            <a:normAutofit fontScale="92500" lnSpcReduction="10000"/>
          </a:bodyPr>
          <a:lstStyle/>
          <a:p>
            <a:r>
              <a:rPr lang="en-US" sz="2800" b="1" dirty="0"/>
              <a:t>In dogs and cats the third eyelid may protrude over the corneal surface in the presence of corneal or </a:t>
            </a:r>
            <a:r>
              <a:rPr lang="en-US" sz="2800" b="1" dirty="0" err="1"/>
              <a:t>conjunctival</a:t>
            </a:r>
            <a:r>
              <a:rPr lang="en-US" sz="2800" b="1" dirty="0"/>
              <a:t> irritation or space-occupying </a:t>
            </a:r>
            <a:r>
              <a:rPr lang="en-US" sz="2800" b="1" dirty="0" err="1"/>
              <a:t>retroorbital</a:t>
            </a:r>
            <a:r>
              <a:rPr lang="en-US" sz="2800" b="1" dirty="0"/>
              <a:t> disease. This may also occur if the animal experiences a decrease in </a:t>
            </a:r>
            <a:r>
              <a:rPr lang="en-US" sz="2800" b="1" dirty="0" err="1"/>
              <a:t>periorbital</a:t>
            </a:r>
            <a:r>
              <a:rPr lang="en-US" sz="2800" b="1" dirty="0"/>
              <a:t> mass as a result of dehydration, a loss of </a:t>
            </a:r>
            <a:r>
              <a:rPr lang="en-US" sz="2800" b="1" dirty="0" err="1"/>
              <a:t>retrobulbar</a:t>
            </a:r>
            <a:r>
              <a:rPr lang="en-US" sz="2800" b="1" dirty="0"/>
              <a:t> fat or muscle , or a loss of volume within the eye (i.e., </a:t>
            </a:r>
            <a:r>
              <a:rPr lang="en-US" sz="2800" b="1" dirty="0" err="1"/>
              <a:t>microphthalmos</a:t>
            </a:r>
            <a:r>
              <a:rPr lang="en-US" sz="2800" b="1" dirty="0"/>
              <a:t>, phthisis </a:t>
            </a:r>
            <a:r>
              <a:rPr lang="en-US" sz="2800" b="1" dirty="0" err="1"/>
              <a:t>bulbi</a:t>
            </a:r>
            <a:r>
              <a:rPr lang="en-US" sz="2800" b="1" dirty="0"/>
              <a:t>).</a:t>
            </a:r>
            <a:endParaRPr lang="tr-TR" sz="2800" b="1" dirty="0"/>
          </a:p>
        </p:txBody>
      </p:sp>
      <p:sp>
        <p:nvSpPr>
          <p:cNvPr id="5" name="4 Metin kutusu"/>
          <p:cNvSpPr txBox="1"/>
          <p:nvPr/>
        </p:nvSpPr>
        <p:spPr>
          <a:xfrm>
            <a:off x="3518263" y="783771"/>
            <a:ext cx="5155474" cy="461665"/>
          </a:xfrm>
          <a:prstGeom prst="rect">
            <a:avLst/>
          </a:prstGeom>
          <a:noFill/>
        </p:spPr>
        <p:txBody>
          <a:bodyPr wrap="square" rtlCol="0">
            <a:spAutoFit/>
          </a:bodyPr>
          <a:lstStyle/>
          <a:p>
            <a:pPr algn="ctr"/>
            <a:r>
              <a:rPr lang="tr-TR" sz="2400" b="1" dirty="0">
                <a:solidFill>
                  <a:srgbClr val="C00000"/>
                </a:solidFill>
              </a:rPr>
              <a:t>PROTRUSION OF THIRD EYELID </a:t>
            </a:r>
          </a:p>
        </p:txBody>
      </p:sp>
      <p:pic>
        <p:nvPicPr>
          <p:cNvPr id="6" name="Picture 2"/>
          <p:cNvPicPr>
            <a:picLocks noChangeAspect="1" noChangeArrowheads="1"/>
          </p:cNvPicPr>
          <p:nvPr/>
        </p:nvPicPr>
        <p:blipFill>
          <a:blip r:embed="rId2"/>
          <a:srcRect/>
          <a:stretch>
            <a:fillRect/>
          </a:stretch>
        </p:blipFill>
        <p:spPr bwMode="auto">
          <a:xfrm>
            <a:off x="6265294" y="1584009"/>
            <a:ext cx="5534820" cy="4516346"/>
          </a:xfrm>
          <a:prstGeom prst="rect">
            <a:avLst/>
          </a:prstGeom>
          <a:noFill/>
          <a:ln w="9525">
            <a:noFill/>
            <a:miter lim="800000"/>
            <a:headEnd/>
            <a:tailEnd/>
          </a:ln>
        </p:spPr>
      </p:pic>
    </p:spTree>
    <p:extLst>
      <p:ext uri="{BB962C8B-B14F-4D97-AF65-F5344CB8AC3E}">
        <p14:creationId xmlns:p14="http://schemas.microsoft.com/office/powerpoint/2010/main" val="2703932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0EEA06-A123-6345-A0A8-DE411BEB30A4}"/>
              </a:ext>
            </a:extLst>
          </p:cNvPr>
          <p:cNvSpPr>
            <a:spLocks noGrp="1"/>
          </p:cNvSpPr>
          <p:nvPr>
            <p:ph type="title"/>
          </p:nvPr>
        </p:nvSpPr>
        <p:spPr>
          <a:xfrm>
            <a:off x="446049" y="365125"/>
            <a:ext cx="11568742" cy="1976125"/>
          </a:xfrm>
        </p:spPr>
        <p:txBody>
          <a:bodyPr>
            <a:normAutofit fontScale="90000"/>
          </a:bodyPr>
          <a:lstStyle/>
          <a:p>
            <a:pPr algn="ctr"/>
            <a:r>
              <a:rPr lang="tr-TR" sz="3600" b="1" dirty="0"/>
              <a:t>SEIZURES</a:t>
            </a:r>
            <a:br>
              <a:rPr lang="tr-TR" sz="3600" b="1" dirty="0"/>
            </a:br>
            <a:r>
              <a:rPr lang="tr-TR" sz="3600" b="1" dirty="0" err="1">
                <a:latin typeface="+mn-lt"/>
              </a:rPr>
              <a:t>Seizure</a:t>
            </a:r>
            <a:r>
              <a:rPr lang="tr-TR" sz="3600" b="1" dirty="0">
                <a:latin typeface="+mn-lt"/>
              </a:rPr>
              <a:t>: </a:t>
            </a:r>
            <a:r>
              <a:rPr lang="tr-TR" sz="3600" dirty="0" err="1">
                <a:latin typeface="+mn-lt"/>
              </a:rPr>
              <a:t>the</a:t>
            </a:r>
            <a:r>
              <a:rPr lang="tr-TR" sz="3600" dirty="0">
                <a:latin typeface="+mn-lt"/>
              </a:rPr>
              <a:t> </a:t>
            </a:r>
            <a:r>
              <a:rPr lang="tr-TR" sz="3600" dirty="0" err="1">
                <a:latin typeface="+mn-lt"/>
              </a:rPr>
              <a:t>clinical</a:t>
            </a:r>
            <a:r>
              <a:rPr lang="tr-TR" sz="3600" dirty="0">
                <a:latin typeface="+mn-lt"/>
              </a:rPr>
              <a:t> </a:t>
            </a:r>
            <a:r>
              <a:rPr lang="tr-TR" sz="3600" dirty="0" err="1">
                <a:latin typeface="+mn-lt"/>
              </a:rPr>
              <a:t>manifestation</a:t>
            </a:r>
            <a:r>
              <a:rPr lang="tr-TR" sz="3600" dirty="0">
                <a:latin typeface="+mn-lt"/>
              </a:rPr>
              <a:t> of </a:t>
            </a:r>
            <a:r>
              <a:rPr lang="tr-TR" sz="3600" dirty="0" err="1">
                <a:latin typeface="+mn-lt"/>
              </a:rPr>
              <a:t>excessive</a:t>
            </a:r>
            <a:r>
              <a:rPr lang="tr-TR" sz="3600" dirty="0">
                <a:latin typeface="+mn-lt"/>
              </a:rPr>
              <a:t> </a:t>
            </a:r>
            <a:r>
              <a:rPr lang="tr-TR" sz="3600" dirty="0" err="1">
                <a:latin typeface="+mn-lt"/>
              </a:rPr>
              <a:t>or</a:t>
            </a:r>
            <a:r>
              <a:rPr lang="tr-TR" sz="3600" dirty="0">
                <a:latin typeface="+mn-lt"/>
              </a:rPr>
              <a:t> </a:t>
            </a:r>
            <a:r>
              <a:rPr lang="tr-TR" sz="3600" dirty="0" err="1">
                <a:latin typeface="+mn-lt"/>
              </a:rPr>
              <a:t>hyper</a:t>
            </a:r>
            <a:r>
              <a:rPr lang="tr-TR" sz="3600" dirty="0">
                <a:latin typeface="+mn-lt"/>
              </a:rPr>
              <a:t>- </a:t>
            </a:r>
            <a:r>
              <a:rPr lang="tr-TR" sz="3600" dirty="0" err="1">
                <a:latin typeface="+mn-lt"/>
              </a:rPr>
              <a:t>synchronous</a:t>
            </a:r>
            <a:r>
              <a:rPr lang="tr-TR" sz="3600" dirty="0">
                <a:latin typeface="+mn-lt"/>
              </a:rPr>
              <a:t> </a:t>
            </a:r>
            <a:r>
              <a:rPr lang="tr-TR" sz="3600" dirty="0" err="1">
                <a:latin typeface="+mn-lt"/>
              </a:rPr>
              <a:t>abnormal</a:t>
            </a:r>
            <a:r>
              <a:rPr lang="tr-TR" sz="3600" dirty="0">
                <a:latin typeface="+mn-lt"/>
              </a:rPr>
              <a:t> </a:t>
            </a:r>
            <a:r>
              <a:rPr lang="tr-TR" sz="3600" dirty="0" err="1">
                <a:latin typeface="+mn-lt"/>
              </a:rPr>
              <a:t>electrical</a:t>
            </a:r>
            <a:r>
              <a:rPr lang="tr-TR" sz="3600" dirty="0">
                <a:latin typeface="+mn-lt"/>
              </a:rPr>
              <a:t> </a:t>
            </a:r>
            <a:r>
              <a:rPr lang="tr-TR" sz="3600" dirty="0" err="1">
                <a:latin typeface="+mn-lt"/>
              </a:rPr>
              <a:t>activity</a:t>
            </a:r>
            <a:r>
              <a:rPr lang="tr-TR" sz="3600" dirty="0">
                <a:latin typeface="+mn-lt"/>
              </a:rPr>
              <a:t> in </a:t>
            </a:r>
            <a:r>
              <a:rPr lang="tr-TR" sz="3600" dirty="0" err="1">
                <a:latin typeface="+mn-lt"/>
              </a:rPr>
              <a:t>the</a:t>
            </a:r>
            <a:r>
              <a:rPr lang="tr-TR" sz="3600" dirty="0">
                <a:latin typeface="+mn-lt"/>
              </a:rPr>
              <a:t> </a:t>
            </a:r>
            <a:r>
              <a:rPr lang="tr-TR" sz="3600" dirty="0" err="1">
                <a:latin typeface="+mn-lt"/>
              </a:rPr>
              <a:t>cerebral</a:t>
            </a:r>
            <a:r>
              <a:rPr lang="tr-TR" sz="3600" dirty="0">
                <a:latin typeface="+mn-lt"/>
              </a:rPr>
              <a:t> </a:t>
            </a:r>
            <a:r>
              <a:rPr lang="tr-TR" sz="3600" dirty="0" err="1">
                <a:latin typeface="+mn-lt"/>
              </a:rPr>
              <a:t>cortex</a:t>
            </a:r>
            <a:r>
              <a:rPr lang="tr-TR" sz="3600" dirty="0">
                <a:latin typeface="+mn-lt"/>
              </a:rPr>
              <a:t>. </a:t>
            </a:r>
            <a:r>
              <a:rPr lang="tr-TR" dirty="0"/>
              <a:t/>
            </a:r>
            <a:br>
              <a:rPr lang="tr-TR" dirty="0"/>
            </a:br>
            <a:endParaRPr lang="tr-TR" dirty="0"/>
          </a:p>
        </p:txBody>
      </p:sp>
      <p:sp>
        <p:nvSpPr>
          <p:cNvPr id="3" name="İçerik Yer Tutucusu 2">
            <a:extLst>
              <a:ext uri="{FF2B5EF4-FFF2-40B4-BE49-F238E27FC236}">
                <a16:creationId xmlns:a16="http://schemas.microsoft.com/office/drawing/2014/main" id="{A23E26C0-2092-7441-B2B0-3F05A774637F}"/>
              </a:ext>
            </a:extLst>
          </p:cNvPr>
          <p:cNvSpPr>
            <a:spLocks noGrp="1"/>
          </p:cNvSpPr>
          <p:nvPr>
            <p:ph idx="1"/>
          </p:nvPr>
        </p:nvSpPr>
        <p:spPr>
          <a:xfrm>
            <a:off x="446049" y="2341250"/>
            <a:ext cx="11164704" cy="4151625"/>
          </a:xfrm>
        </p:spPr>
        <p:txBody>
          <a:bodyPr/>
          <a:lstStyle/>
          <a:p>
            <a:pPr marL="0" indent="0" algn="ctr">
              <a:buNone/>
            </a:pPr>
            <a:r>
              <a:rPr lang="tr-TR" sz="3000" dirty="0" err="1"/>
              <a:t>The</a:t>
            </a:r>
            <a:r>
              <a:rPr lang="tr-TR" sz="3000" dirty="0"/>
              <a:t> </a:t>
            </a:r>
            <a:r>
              <a:rPr lang="tr-TR" sz="3000" b="1" dirty="0" err="1"/>
              <a:t>clinical</a:t>
            </a:r>
            <a:r>
              <a:rPr lang="tr-TR" sz="3000" b="1" dirty="0"/>
              <a:t> </a:t>
            </a:r>
            <a:r>
              <a:rPr lang="tr-TR" sz="3000" b="1" dirty="0" err="1"/>
              <a:t>features</a:t>
            </a:r>
            <a:r>
              <a:rPr lang="tr-TR" sz="3000" b="1" dirty="0"/>
              <a:t> of </a:t>
            </a:r>
            <a:r>
              <a:rPr lang="tr-TR" sz="3000" b="1" dirty="0" err="1"/>
              <a:t>seizures</a:t>
            </a:r>
            <a:r>
              <a:rPr lang="tr-TR" sz="3000" b="1" dirty="0"/>
              <a:t> </a:t>
            </a:r>
            <a:r>
              <a:rPr lang="tr-TR" sz="3000" dirty="0"/>
              <a:t>can be </a:t>
            </a:r>
            <a:r>
              <a:rPr lang="tr-TR" sz="3000" dirty="0" err="1"/>
              <a:t>separated</a:t>
            </a:r>
            <a:r>
              <a:rPr lang="tr-TR" sz="3000" dirty="0"/>
              <a:t> </a:t>
            </a:r>
            <a:r>
              <a:rPr lang="tr-TR" sz="3000" dirty="0" err="1"/>
              <a:t>into</a:t>
            </a:r>
            <a:r>
              <a:rPr lang="tr-TR" sz="3000" dirty="0"/>
              <a:t> </a:t>
            </a:r>
            <a:r>
              <a:rPr lang="tr-TR" sz="3000" b="1" dirty="0" err="1"/>
              <a:t>four</a:t>
            </a:r>
            <a:r>
              <a:rPr lang="tr-TR" sz="3000" b="1" dirty="0"/>
              <a:t> </a:t>
            </a:r>
            <a:r>
              <a:rPr lang="tr-TR" sz="3000" b="1" dirty="0" err="1"/>
              <a:t>components</a:t>
            </a:r>
            <a:r>
              <a:rPr lang="tr-TR" sz="3000" dirty="0"/>
              <a:t>: </a:t>
            </a:r>
          </a:p>
          <a:p>
            <a:pPr marL="0" indent="0">
              <a:buNone/>
            </a:pPr>
            <a:r>
              <a:rPr lang="tr-TR" b="1" dirty="0"/>
              <a:t>1-</a:t>
            </a:r>
            <a:r>
              <a:rPr lang="tr-TR" dirty="0"/>
              <a:t>The </a:t>
            </a:r>
            <a:r>
              <a:rPr lang="tr-TR" b="1" dirty="0" err="1"/>
              <a:t>prodrome</a:t>
            </a:r>
            <a:r>
              <a:rPr lang="tr-TR" b="1" dirty="0"/>
              <a:t> </a:t>
            </a:r>
            <a:r>
              <a:rPr lang="tr-TR" dirty="0"/>
              <a:t>is </a:t>
            </a:r>
            <a:r>
              <a:rPr lang="tr-TR" dirty="0" err="1"/>
              <a:t>the</a:t>
            </a:r>
            <a:r>
              <a:rPr lang="tr-TR" dirty="0"/>
              <a:t> </a:t>
            </a:r>
            <a:r>
              <a:rPr lang="tr-TR" dirty="0" err="1"/>
              <a:t>period</a:t>
            </a:r>
            <a:r>
              <a:rPr lang="tr-TR" dirty="0"/>
              <a:t> of time </a:t>
            </a:r>
            <a:r>
              <a:rPr lang="tr-TR" dirty="0" err="1"/>
              <a:t>before</a:t>
            </a:r>
            <a:r>
              <a:rPr lang="tr-TR" dirty="0"/>
              <a:t> </a:t>
            </a:r>
            <a:r>
              <a:rPr lang="tr-TR" dirty="0" err="1"/>
              <a:t>the</a:t>
            </a:r>
            <a:r>
              <a:rPr lang="tr-TR" dirty="0"/>
              <a:t> </a:t>
            </a:r>
            <a:r>
              <a:rPr lang="tr-TR" dirty="0" err="1"/>
              <a:t>seizure</a:t>
            </a:r>
            <a:r>
              <a:rPr lang="tr-TR" dirty="0"/>
              <a:t> </a:t>
            </a:r>
            <a:r>
              <a:rPr lang="tr-TR" dirty="0" err="1"/>
              <a:t>begins</a:t>
            </a:r>
            <a:r>
              <a:rPr lang="tr-TR" dirty="0"/>
              <a:t>, </a:t>
            </a:r>
            <a:r>
              <a:rPr lang="tr-TR" dirty="0" err="1"/>
              <a:t>when</a:t>
            </a:r>
            <a:r>
              <a:rPr lang="tr-TR" dirty="0"/>
              <a:t> </a:t>
            </a:r>
            <a:r>
              <a:rPr lang="tr-TR" dirty="0" err="1"/>
              <a:t>the</a:t>
            </a:r>
            <a:r>
              <a:rPr lang="tr-TR" dirty="0"/>
              <a:t> </a:t>
            </a:r>
            <a:r>
              <a:rPr lang="tr-TR" dirty="0" err="1"/>
              <a:t>owner</a:t>
            </a:r>
            <a:r>
              <a:rPr lang="tr-TR" dirty="0"/>
              <a:t> </a:t>
            </a:r>
            <a:r>
              <a:rPr lang="tr-TR" dirty="0" err="1"/>
              <a:t>may</a:t>
            </a:r>
            <a:r>
              <a:rPr lang="tr-TR" dirty="0"/>
              <a:t> </a:t>
            </a:r>
            <a:r>
              <a:rPr lang="tr-TR" dirty="0" err="1"/>
              <a:t>report</a:t>
            </a:r>
            <a:r>
              <a:rPr lang="tr-TR" dirty="0"/>
              <a:t> </a:t>
            </a:r>
            <a:r>
              <a:rPr lang="tr-TR" dirty="0" err="1"/>
              <a:t>unusual</a:t>
            </a:r>
            <a:r>
              <a:rPr lang="tr-TR" dirty="0"/>
              <a:t> </a:t>
            </a:r>
            <a:r>
              <a:rPr lang="tr-TR" dirty="0" err="1"/>
              <a:t>behavior</a:t>
            </a:r>
            <a:r>
              <a:rPr lang="tr-TR" dirty="0"/>
              <a:t> </a:t>
            </a:r>
            <a:r>
              <a:rPr lang="tr-TR" dirty="0" err="1"/>
              <a:t>such</a:t>
            </a:r>
            <a:r>
              <a:rPr lang="tr-TR" dirty="0"/>
              <a:t> as </a:t>
            </a:r>
            <a:r>
              <a:rPr lang="tr-TR" dirty="0" err="1"/>
              <a:t>hiding</a:t>
            </a:r>
            <a:r>
              <a:rPr lang="tr-TR" dirty="0"/>
              <a:t>, </a:t>
            </a:r>
            <a:r>
              <a:rPr lang="tr-TR" dirty="0" err="1"/>
              <a:t>attention</a:t>
            </a:r>
            <a:r>
              <a:rPr lang="tr-TR" dirty="0"/>
              <a:t> </a:t>
            </a:r>
            <a:r>
              <a:rPr lang="tr-TR" dirty="0" err="1"/>
              <a:t>seeking</a:t>
            </a:r>
            <a:r>
              <a:rPr lang="tr-TR" dirty="0"/>
              <a:t>, </a:t>
            </a:r>
            <a:r>
              <a:rPr lang="tr-TR" dirty="0" err="1"/>
              <a:t>whining</a:t>
            </a:r>
            <a:r>
              <a:rPr lang="tr-TR" dirty="0"/>
              <a:t>, </a:t>
            </a:r>
            <a:r>
              <a:rPr lang="tr-TR" dirty="0" err="1"/>
              <a:t>or</a:t>
            </a:r>
            <a:r>
              <a:rPr lang="tr-TR" dirty="0"/>
              <a:t> </a:t>
            </a:r>
            <a:r>
              <a:rPr lang="tr-TR" dirty="0" err="1"/>
              <a:t>agita­tion</a:t>
            </a:r>
            <a:r>
              <a:rPr lang="tr-TR" dirty="0"/>
              <a:t>. </a:t>
            </a:r>
          </a:p>
          <a:p>
            <a:pPr marL="0" indent="0">
              <a:buNone/>
            </a:pPr>
            <a:r>
              <a:rPr lang="tr-TR" b="1" dirty="0"/>
              <a:t>2-</a:t>
            </a:r>
            <a:r>
              <a:rPr lang="tr-TR" dirty="0"/>
              <a:t>The </a:t>
            </a:r>
            <a:r>
              <a:rPr lang="tr-TR" b="1" dirty="0" err="1"/>
              <a:t>aura</a:t>
            </a:r>
            <a:r>
              <a:rPr lang="tr-TR" dirty="0"/>
              <a:t> is </a:t>
            </a:r>
            <a:r>
              <a:rPr lang="tr-TR" dirty="0" err="1"/>
              <a:t>the</a:t>
            </a:r>
            <a:r>
              <a:rPr lang="tr-TR" dirty="0"/>
              <a:t> </a:t>
            </a:r>
            <a:r>
              <a:rPr lang="tr-TR" dirty="0" err="1"/>
              <a:t>initial</a:t>
            </a:r>
            <a:r>
              <a:rPr lang="tr-TR" dirty="0"/>
              <a:t> </a:t>
            </a:r>
            <a:r>
              <a:rPr lang="tr-TR" dirty="0" err="1"/>
              <a:t>manifestation</a:t>
            </a:r>
            <a:r>
              <a:rPr lang="tr-TR" dirty="0"/>
              <a:t> of </a:t>
            </a:r>
            <a:r>
              <a:rPr lang="tr-TR" dirty="0" err="1"/>
              <a:t>the</a:t>
            </a:r>
            <a:r>
              <a:rPr lang="tr-TR" dirty="0"/>
              <a:t> </a:t>
            </a:r>
            <a:r>
              <a:rPr lang="tr-TR" dirty="0" err="1"/>
              <a:t>seizure</a:t>
            </a:r>
            <a:r>
              <a:rPr lang="tr-TR" dirty="0"/>
              <a:t>, </a:t>
            </a:r>
            <a:r>
              <a:rPr lang="tr-TR" dirty="0" err="1"/>
              <a:t>when</a:t>
            </a:r>
            <a:r>
              <a:rPr lang="tr-TR" dirty="0"/>
              <a:t> </a:t>
            </a:r>
            <a:r>
              <a:rPr lang="tr-TR" dirty="0" err="1"/>
              <a:t>animals</a:t>
            </a:r>
            <a:r>
              <a:rPr lang="tr-TR" dirty="0"/>
              <a:t> </a:t>
            </a:r>
            <a:r>
              <a:rPr lang="tr-TR" dirty="0" err="1"/>
              <a:t>exhibit</a:t>
            </a:r>
            <a:r>
              <a:rPr lang="tr-TR" dirty="0"/>
              <a:t> </a:t>
            </a:r>
            <a:r>
              <a:rPr lang="tr-TR" dirty="0" err="1"/>
              <a:t>stereotypical</a:t>
            </a:r>
            <a:r>
              <a:rPr lang="tr-TR" dirty="0"/>
              <a:t> </a:t>
            </a:r>
            <a:r>
              <a:rPr lang="tr-TR" dirty="0" err="1"/>
              <a:t>sensory</a:t>
            </a:r>
            <a:r>
              <a:rPr lang="tr-TR" dirty="0"/>
              <a:t> </a:t>
            </a:r>
            <a:r>
              <a:rPr lang="tr-TR" dirty="0" err="1"/>
              <a:t>or</a:t>
            </a:r>
            <a:r>
              <a:rPr lang="tr-TR" dirty="0"/>
              <a:t> motor </a:t>
            </a:r>
            <a:r>
              <a:rPr lang="tr-TR" dirty="0" err="1"/>
              <a:t>activity</a:t>
            </a:r>
            <a:r>
              <a:rPr lang="tr-TR" dirty="0"/>
              <a:t> (</a:t>
            </a:r>
            <a:r>
              <a:rPr lang="tr-TR" dirty="0" err="1"/>
              <a:t>pacing</a:t>
            </a:r>
            <a:r>
              <a:rPr lang="tr-TR" dirty="0"/>
              <a:t>, </a:t>
            </a:r>
            <a:r>
              <a:rPr lang="tr-TR" dirty="0" err="1"/>
              <a:t>licking</a:t>
            </a:r>
            <a:r>
              <a:rPr lang="tr-TR" dirty="0"/>
              <a:t>, </a:t>
            </a:r>
            <a:r>
              <a:rPr lang="tr-TR" dirty="0" err="1"/>
              <a:t>swallowing</a:t>
            </a:r>
            <a:r>
              <a:rPr lang="tr-TR" dirty="0"/>
              <a:t>), </a:t>
            </a:r>
            <a:r>
              <a:rPr lang="tr-TR" dirty="0" err="1"/>
              <a:t>autonomic</a:t>
            </a:r>
            <a:r>
              <a:rPr lang="tr-TR" dirty="0"/>
              <a:t> </a:t>
            </a:r>
            <a:r>
              <a:rPr lang="tr-TR" dirty="0" err="1"/>
              <a:t>pat­terns</a:t>
            </a:r>
            <a:r>
              <a:rPr lang="tr-TR" dirty="0"/>
              <a:t> (</a:t>
            </a:r>
            <a:r>
              <a:rPr lang="tr-TR" dirty="0" err="1"/>
              <a:t>salivation</a:t>
            </a:r>
            <a:r>
              <a:rPr lang="tr-TR" dirty="0"/>
              <a:t>, </a:t>
            </a:r>
            <a:r>
              <a:rPr lang="tr-TR" dirty="0" err="1"/>
              <a:t>vomiting</a:t>
            </a:r>
            <a:r>
              <a:rPr lang="tr-TR" dirty="0"/>
              <a:t>, </a:t>
            </a:r>
            <a:r>
              <a:rPr lang="tr-TR" dirty="0" err="1"/>
              <a:t>urination</a:t>
            </a:r>
            <a:r>
              <a:rPr lang="tr-TR" dirty="0"/>
              <a:t>) </a:t>
            </a:r>
            <a:r>
              <a:rPr lang="tr-TR" dirty="0" err="1"/>
              <a:t>or</a:t>
            </a:r>
            <a:r>
              <a:rPr lang="tr-TR" dirty="0"/>
              <a:t> </a:t>
            </a:r>
            <a:r>
              <a:rPr lang="tr-TR" dirty="0" err="1"/>
              <a:t>abnormal</a:t>
            </a:r>
            <a:r>
              <a:rPr lang="tr-TR" dirty="0"/>
              <a:t> </a:t>
            </a:r>
            <a:r>
              <a:rPr lang="tr-TR" dirty="0" err="1"/>
              <a:t>behavior</a:t>
            </a:r>
            <a:r>
              <a:rPr lang="tr-TR" dirty="0"/>
              <a:t> (</a:t>
            </a:r>
            <a:r>
              <a:rPr lang="tr-TR" dirty="0" err="1"/>
              <a:t>barking</a:t>
            </a:r>
            <a:r>
              <a:rPr lang="tr-TR" dirty="0"/>
              <a:t>, </a:t>
            </a:r>
            <a:r>
              <a:rPr lang="tr-TR" dirty="0" err="1"/>
              <a:t>attention</a:t>
            </a:r>
            <a:r>
              <a:rPr lang="tr-TR" dirty="0"/>
              <a:t> </a:t>
            </a:r>
            <a:r>
              <a:rPr lang="tr-TR" dirty="0" err="1"/>
              <a:t>seeking</a:t>
            </a:r>
            <a:r>
              <a:rPr lang="tr-TR" dirty="0"/>
              <a:t>) </a:t>
            </a:r>
            <a:r>
              <a:rPr lang="tr-TR" dirty="0" err="1"/>
              <a:t>for</a:t>
            </a:r>
            <a:r>
              <a:rPr lang="tr-TR" dirty="0"/>
              <a:t> </a:t>
            </a:r>
            <a:r>
              <a:rPr lang="tr-TR" dirty="0" err="1"/>
              <a:t>seconds</a:t>
            </a:r>
            <a:r>
              <a:rPr lang="tr-TR" dirty="0"/>
              <a:t> </a:t>
            </a:r>
            <a:r>
              <a:rPr lang="tr-TR" dirty="0" err="1"/>
              <a:t>to</a:t>
            </a:r>
            <a:r>
              <a:rPr lang="tr-TR" dirty="0"/>
              <a:t> </a:t>
            </a:r>
            <a:r>
              <a:rPr lang="tr-TR" dirty="0" err="1"/>
              <a:t>minutes</a:t>
            </a:r>
            <a:r>
              <a:rPr lang="tr-TR" dirty="0"/>
              <a:t> </a:t>
            </a:r>
            <a:r>
              <a:rPr lang="tr-TR" dirty="0" err="1"/>
              <a:t>before</a:t>
            </a:r>
            <a:r>
              <a:rPr lang="tr-TR" dirty="0"/>
              <a:t> </a:t>
            </a:r>
            <a:r>
              <a:rPr lang="tr-TR" dirty="0" err="1"/>
              <a:t>seizure</a:t>
            </a:r>
            <a:r>
              <a:rPr lang="tr-TR" dirty="0"/>
              <a:t> </a:t>
            </a:r>
            <a:r>
              <a:rPr lang="tr-TR" dirty="0" err="1"/>
              <a:t>onset</a:t>
            </a:r>
            <a:r>
              <a:rPr lang="tr-TR" dirty="0"/>
              <a:t>. </a:t>
            </a:r>
          </a:p>
        </p:txBody>
      </p:sp>
    </p:spTree>
    <p:extLst>
      <p:ext uri="{BB962C8B-B14F-4D97-AF65-F5344CB8AC3E}">
        <p14:creationId xmlns:p14="http://schemas.microsoft.com/office/powerpoint/2010/main" val="705497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1FDCFD5-1FFB-EA47-B302-9AC22BDC2A9F}"/>
              </a:ext>
            </a:extLst>
          </p:cNvPr>
          <p:cNvSpPr>
            <a:spLocks noGrp="1"/>
          </p:cNvSpPr>
          <p:nvPr>
            <p:ph idx="1"/>
          </p:nvPr>
        </p:nvSpPr>
        <p:spPr>
          <a:xfrm>
            <a:off x="535258" y="1212112"/>
            <a:ext cx="11245615" cy="5166385"/>
          </a:xfrm>
        </p:spPr>
        <p:txBody>
          <a:bodyPr/>
          <a:lstStyle/>
          <a:p>
            <a:pPr marL="0" indent="0">
              <a:buNone/>
            </a:pPr>
            <a:r>
              <a:rPr lang="tr-TR" b="1" dirty="0"/>
              <a:t>3-</a:t>
            </a:r>
            <a:r>
              <a:rPr lang="tr-TR" dirty="0"/>
              <a:t>The </a:t>
            </a:r>
            <a:r>
              <a:rPr lang="tr-TR" b="1" dirty="0" err="1"/>
              <a:t>ictal</a:t>
            </a:r>
            <a:r>
              <a:rPr lang="tr-TR" b="1" dirty="0"/>
              <a:t> </a:t>
            </a:r>
            <a:r>
              <a:rPr lang="tr-TR" b="1" dirty="0" err="1"/>
              <a:t>period</a:t>
            </a:r>
            <a:r>
              <a:rPr lang="tr-TR" b="1" dirty="0"/>
              <a:t> </a:t>
            </a:r>
            <a:r>
              <a:rPr lang="tr-TR" dirty="0"/>
              <a:t>is </a:t>
            </a:r>
            <a:r>
              <a:rPr lang="tr-TR" dirty="0" err="1"/>
              <a:t>the</a:t>
            </a:r>
            <a:r>
              <a:rPr lang="tr-TR" dirty="0"/>
              <a:t> </a:t>
            </a:r>
            <a:r>
              <a:rPr lang="tr-TR" dirty="0" err="1"/>
              <a:t>seizure</a:t>
            </a:r>
            <a:r>
              <a:rPr lang="tr-TR" dirty="0"/>
              <a:t> </a:t>
            </a:r>
            <a:r>
              <a:rPr lang="tr-TR" dirty="0" err="1"/>
              <a:t>itself</a:t>
            </a:r>
            <a:r>
              <a:rPr lang="tr-TR" dirty="0"/>
              <a:t>, </a:t>
            </a:r>
            <a:r>
              <a:rPr lang="tr-TR" dirty="0" err="1"/>
              <a:t>when</a:t>
            </a:r>
            <a:r>
              <a:rPr lang="tr-TR" dirty="0"/>
              <a:t> </a:t>
            </a:r>
            <a:r>
              <a:rPr lang="tr-TR" dirty="0" err="1"/>
              <a:t>the</a:t>
            </a:r>
            <a:r>
              <a:rPr lang="tr-TR" dirty="0"/>
              <a:t> </a:t>
            </a:r>
            <a:r>
              <a:rPr lang="tr-TR" dirty="0" err="1"/>
              <a:t>animal</a:t>
            </a:r>
            <a:r>
              <a:rPr lang="tr-TR" dirty="0"/>
              <a:t> </a:t>
            </a:r>
            <a:r>
              <a:rPr lang="tr-TR" dirty="0" err="1"/>
              <a:t>exhibits</a:t>
            </a:r>
            <a:r>
              <a:rPr lang="tr-TR" dirty="0"/>
              <a:t> a </a:t>
            </a:r>
            <a:r>
              <a:rPr lang="tr-TR" dirty="0" err="1"/>
              <a:t>variety</a:t>
            </a:r>
            <a:r>
              <a:rPr lang="tr-TR" dirty="0"/>
              <a:t> of </a:t>
            </a:r>
            <a:r>
              <a:rPr lang="tr-TR" dirty="0" err="1"/>
              <a:t>signs</a:t>
            </a:r>
            <a:r>
              <a:rPr lang="tr-TR" dirty="0"/>
              <a:t> </a:t>
            </a:r>
            <a:r>
              <a:rPr lang="tr-TR" dirty="0" err="1"/>
              <a:t>that</a:t>
            </a:r>
            <a:r>
              <a:rPr lang="tr-TR" dirty="0"/>
              <a:t> </a:t>
            </a:r>
            <a:r>
              <a:rPr lang="tr-TR" dirty="0" err="1"/>
              <a:t>may</a:t>
            </a:r>
            <a:r>
              <a:rPr lang="tr-TR" dirty="0"/>
              <a:t> </a:t>
            </a:r>
            <a:r>
              <a:rPr lang="tr-TR" dirty="0" err="1"/>
              <a:t>include</a:t>
            </a:r>
            <a:r>
              <a:rPr lang="tr-TR" dirty="0"/>
              <a:t> </a:t>
            </a:r>
            <a:r>
              <a:rPr lang="tr-TR" dirty="0" err="1"/>
              <a:t>loss</a:t>
            </a:r>
            <a:r>
              <a:rPr lang="tr-TR" dirty="0"/>
              <a:t> </a:t>
            </a:r>
            <a:r>
              <a:rPr lang="tr-TR" dirty="0" err="1"/>
              <a:t>or</a:t>
            </a:r>
            <a:r>
              <a:rPr lang="tr-TR" dirty="0"/>
              <a:t> </a:t>
            </a:r>
            <a:r>
              <a:rPr lang="tr-TR" dirty="0" err="1"/>
              <a:t>derangement</a:t>
            </a:r>
            <a:r>
              <a:rPr lang="tr-TR" dirty="0"/>
              <a:t> of </a:t>
            </a:r>
            <a:r>
              <a:rPr lang="tr-TR" dirty="0" err="1"/>
              <a:t>consciousness</a:t>
            </a:r>
            <a:r>
              <a:rPr lang="tr-TR" dirty="0"/>
              <a:t>, </a:t>
            </a:r>
            <a:r>
              <a:rPr lang="tr-TR" dirty="0" err="1"/>
              <a:t>altered</a:t>
            </a:r>
            <a:r>
              <a:rPr lang="tr-TR" dirty="0"/>
              <a:t> </a:t>
            </a:r>
            <a:r>
              <a:rPr lang="tr-TR" dirty="0" err="1"/>
              <a:t>muscle</a:t>
            </a:r>
            <a:r>
              <a:rPr lang="tr-TR" dirty="0"/>
              <a:t> </a:t>
            </a:r>
            <a:r>
              <a:rPr lang="tr-TR" dirty="0" err="1"/>
              <a:t>tone</a:t>
            </a:r>
            <a:r>
              <a:rPr lang="tr-TR" dirty="0"/>
              <a:t>, </a:t>
            </a:r>
            <a:r>
              <a:rPr lang="tr-TR" dirty="0" err="1"/>
              <a:t>jaw</a:t>
            </a:r>
            <a:r>
              <a:rPr lang="tr-TR" dirty="0"/>
              <a:t> </a:t>
            </a:r>
            <a:r>
              <a:rPr lang="tr-TR" dirty="0" err="1"/>
              <a:t>chomping</a:t>
            </a:r>
            <a:r>
              <a:rPr lang="tr-TR" dirty="0"/>
              <a:t>, </a:t>
            </a:r>
            <a:r>
              <a:rPr lang="tr-TR" dirty="0" err="1"/>
              <a:t>salivation,and</a:t>
            </a:r>
            <a:r>
              <a:rPr lang="tr-TR" dirty="0"/>
              <a:t> </a:t>
            </a:r>
            <a:r>
              <a:rPr lang="tr-TR" dirty="0" err="1"/>
              <a:t>involuntary</a:t>
            </a:r>
            <a:r>
              <a:rPr lang="tr-TR" dirty="0"/>
              <a:t> </a:t>
            </a:r>
            <a:r>
              <a:rPr lang="tr-TR" dirty="0" err="1"/>
              <a:t>urination</a:t>
            </a:r>
            <a:r>
              <a:rPr lang="tr-TR" dirty="0"/>
              <a:t> </a:t>
            </a:r>
            <a:r>
              <a:rPr lang="tr-TR" dirty="0" err="1"/>
              <a:t>and</a:t>
            </a:r>
            <a:r>
              <a:rPr lang="tr-TR" dirty="0"/>
              <a:t> </a:t>
            </a:r>
            <a:r>
              <a:rPr lang="tr-TR" dirty="0" err="1"/>
              <a:t>defeca­tion</a:t>
            </a:r>
            <a:r>
              <a:rPr lang="tr-TR" dirty="0"/>
              <a:t>. </a:t>
            </a:r>
            <a:r>
              <a:rPr lang="tr-TR" dirty="0" err="1"/>
              <a:t>This</a:t>
            </a:r>
            <a:r>
              <a:rPr lang="tr-TR" dirty="0"/>
              <a:t> </a:t>
            </a:r>
            <a:r>
              <a:rPr lang="tr-TR" dirty="0" err="1"/>
              <a:t>phase</a:t>
            </a:r>
            <a:r>
              <a:rPr lang="tr-TR" dirty="0"/>
              <a:t> </a:t>
            </a:r>
            <a:r>
              <a:rPr lang="tr-TR" dirty="0" err="1"/>
              <a:t>usually</a:t>
            </a:r>
            <a:r>
              <a:rPr lang="tr-TR" dirty="0"/>
              <a:t> </a:t>
            </a:r>
            <a:r>
              <a:rPr lang="tr-TR" dirty="0" err="1"/>
              <a:t>lasts</a:t>
            </a:r>
            <a:r>
              <a:rPr lang="tr-TR" dirty="0"/>
              <a:t> </a:t>
            </a:r>
            <a:r>
              <a:rPr lang="tr-TR" dirty="0" err="1"/>
              <a:t>only</a:t>
            </a:r>
            <a:r>
              <a:rPr lang="tr-TR" dirty="0"/>
              <a:t> </a:t>
            </a:r>
            <a:r>
              <a:rPr lang="tr-TR" dirty="0" err="1"/>
              <a:t>seconds</a:t>
            </a:r>
            <a:r>
              <a:rPr lang="tr-TR" dirty="0"/>
              <a:t> </a:t>
            </a:r>
            <a:r>
              <a:rPr lang="tr-TR" dirty="0" err="1"/>
              <a:t>to</a:t>
            </a:r>
            <a:r>
              <a:rPr lang="tr-TR" dirty="0"/>
              <a:t> </a:t>
            </a:r>
            <a:r>
              <a:rPr lang="tr-TR" dirty="0" err="1"/>
              <a:t>minutes</a:t>
            </a:r>
            <a:r>
              <a:rPr lang="tr-TR" dirty="0"/>
              <a:t>. </a:t>
            </a:r>
          </a:p>
          <a:p>
            <a:pPr marL="0" indent="0">
              <a:buNone/>
            </a:pPr>
            <a:endParaRPr lang="tr-TR" dirty="0"/>
          </a:p>
          <a:p>
            <a:pPr marL="0" indent="0">
              <a:buNone/>
            </a:pPr>
            <a:r>
              <a:rPr lang="tr-TR" b="1" dirty="0"/>
              <a:t>4-</a:t>
            </a:r>
            <a:r>
              <a:rPr lang="tr-TR" dirty="0"/>
              <a:t>The </a:t>
            </a:r>
            <a:r>
              <a:rPr lang="tr-TR" b="1" dirty="0" err="1"/>
              <a:t>postictal</a:t>
            </a:r>
            <a:r>
              <a:rPr lang="tr-TR" b="1" dirty="0"/>
              <a:t> </a:t>
            </a:r>
            <a:r>
              <a:rPr lang="tr-TR" b="1" dirty="0" err="1"/>
              <a:t>period</a:t>
            </a:r>
            <a:r>
              <a:rPr lang="tr-TR" b="1" dirty="0"/>
              <a:t> </a:t>
            </a:r>
            <a:r>
              <a:rPr lang="tr-TR" dirty="0" err="1"/>
              <a:t>immediately</a:t>
            </a:r>
            <a:r>
              <a:rPr lang="tr-TR" dirty="0"/>
              <a:t> </a:t>
            </a:r>
            <a:r>
              <a:rPr lang="tr-TR" dirty="0" err="1"/>
              <a:t>follows</a:t>
            </a:r>
            <a:r>
              <a:rPr lang="tr-TR" dirty="0"/>
              <a:t> </a:t>
            </a:r>
            <a:r>
              <a:rPr lang="tr-TR" dirty="0" err="1"/>
              <a:t>the</a:t>
            </a:r>
            <a:r>
              <a:rPr lang="tr-TR" dirty="0"/>
              <a:t> </a:t>
            </a:r>
            <a:r>
              <a:rPr lang="tr-TR" dirty="0" err="1"/>
              <a:t>seizure</a:t>
            </a:r>
            <a:r>
              <a:rPr lang="tr-TR" dirty="0"/>
              <a:t> </a:t>
            </a:r>
            <a:r>
              <a:rPr lang="tr-TR" dirty="0" err="1"/>
              <a:t>and</a:t>
            </a:r>
            <a:r>
              <a:rPr lang="tr-TR" dirty="0"/>
              <a:t> can </a:t>
            </a:r>
            <a:r>
              <a:rPr lang="tr-TR" dirty="0" err="1"/>
              <a:t>last</a:t>
            </a:r>
            <a:r>
              <a:rPr lang="tr-TR" dirty="0"/>
              <a:t> </a:t>
            </a:r>
            <a:r>
              <a:rPr lang="tr-TR" dirty="0" err="1"/>
              <a:t>from</a:t>
            </a:r>
            <a:r>
              <a:rPr lang="tr-TR" dirty="0"/>
              <a:t> a </a:t>
            </a:r>
            <a:r>
              <a:rPr lang="tr-TR" dirty="0" err="1"/>
              <a:t>few</a:t>
            </a:r>
            <a:r>
              <a:rPr lang="tr-TR" dirty="0"/>
              <a:t> </a:t>
            </a:r>
            <a:r>
              <a:rPr lang="tr-TR" dirty="0" err="1"/>
              <a:t>seconds</a:t>
            </a:r>
            <a:r>
              <a:rPr lang="tr-TR" dirty="0"/>
              <a:t> </a:t>
            </a:r>
            <a:r>
              <a:rPr lang="tr-TR" dirty="0" err="1"/>
              <a:t>to</a:t>
            </a:r>
            <a:r>
              <a:rPr lang="tr-TR" dirty="0"/>
              <a:t> </a:t>
            </a:r>
            <a:r>
              <a:rPr lang="tr-TR" dirty="0" err="1"/>
              <a:t>several</a:t>
            </a:r>
            <a:r>
              <a:rPr lang="tr-TR" dirty="0"/>
              <a:t> </a:t>
            </a:r>
            <a:r>
              <a:rPr lang="tr-TR" dirty="0" err="1"/>
              <a:t>hours</a:t>
            </a:r>
            <a:r>
              <a:rPr lang="tr-TR" dirty="0"/>
              <a:t>, </a:t>
            </a:r>
            <a:r>
              <a:rPr lang="tr-TR" dirty="0" err="1"/>
              <a:t>during</a:t>
            </a:r>
            <a:r>
              <a:rPr lang="tr-TR" dirty="0"/>
              <a:t> </a:t>
            </a:r>
            <a:r>
              <a:rPr lang="tr-TR" dirty="0" err="1"/>
              <a:t>which</a:t>
            </a:r>
            <a:r>
              <a:rPr lang="tr-TR" dirty="0"/>
              <a:t> time </a:t>
            </a:r>
            <a:r>
              <a:rPr lang="tr-TR" dirty="0" err="1"/>
              <a:t>the</a:t>
            </a:r>
            <a:r>
              <a:rPr lang="tr-TR" dirty="0"/>
              <a:t> </a:t>
            </a:r>
            <a:r>
              <a:rPr lang="tr-TR" dirty="0" err="1"/>
              <a:t>animal</a:t>
            </a:r>
            <a:r>
              <a:rPr lang="tr-TR" dirty="0"/>
              <a:t> </a:t>
            </a:r>
            <a:r>
              <a:rPr lang="tr-TR" dirty="0" err="1"/>
              <a:t>may</a:t>
            </a:r>
            <a:r>
              <a:rPr lang="tr-TR" dirty="0"/>
              <a:t> </a:t>
            </a:r>
            <a:r>
              <a:rPr lang="tr-TR" dirty="0" err="1"/>
              <a:t>exhibit</a:t>
            </a:r>
            <a:r>
              <a:rPr lang="tr-TR" dirty="0"/>
              <a:t> </a:t>
            </a:r>
            <a:r>
              <a:rPr lang="tr-TR" dirty="0" err="1"/>
              <a:t>abnormal</a:t>
            </a:r>
            <a:r>
              <a:rPr lang="tr-TR" dirty="0"/>
              <a:t> </a:t>
            </a:r>
            <a:r>
              <a:rPr lang="tr-TR" dirty="0" err="1"/>
              <a:t>behavior</a:t>
            </a:r>
            <a:r>
              <a:rPr lang="tr-TR" dirty="0"/>
              <a:t>, </a:t>
            </a:r>
            <a:r>
              <a:rPr lang="tr-TR" dirty="0" err="1"/>
              <a:t>disorientation</a:t>
            </a:r>
            <a:r>
              <a:rPr lang="tr-TR" dirty="0"/>
              <a:t>, </a:t>
            </a:r>
            <a:r>
              <a:rPr lang="tr-TR" dirty="0" err="1"/>
              <a:t>altered</a:t>
            </a:r>
            <a:r>
              <a:rPr lang="tr-TR" dirty="0"/>
              <a:t> </a:t>
            </a:r>
            <a:r>
              <a:rPr lang="tr-TR" dirty="0" err="1"/>
              <a:t>thirst</a:t>
            </a:r>
            <a:r>
              <a:rPr lang="tr-TR" dirty="0"/>
              <a:t> </a:t>
            </a:r>
            <a:r>
              <a:rPr lang="tr-TR" dirty="0" err="1"/>
              <a:t>or</a:t>
            </a:r>
            <a:r>
              <a:rPr lang="tr-TR" dirty="0"/>
              <a:t> </a:t>
            </a:r>
            <a:r>
              <a:rPr lang="tr-TR" dirty="0" err="1"/>
              <a:t>appetite</a:t>
            </a:r>
            <a:r>
              <a:rPr lang="tr-TR" dirty="0"/>
              <a:t>, </a:t>
            </a:r>
            <a:r>
              <a:rPr lang="tr-TR" dirty="0" err="1"/>
              <a:t>somnolence</a:t>
            </a:r>
            <a:r>
              <a:rPr lang="tr-TR" dirty="0"/>
              <a:t>, </a:t>
            </a:r>
            <a:r>
              <a:rPr lang="tr-TR" dirty="0" err="1"/>
              <a:t>or</a:t>
            </a:r>
            <a:r>
              <a:rPr lang="tr-TR" dirty="0"/>
              <a:t> </a:t>
            </a:r>
            <a:r>
              <a:rPr lang="tr-TR" dirty="0" err="1"/>
              <a:t>blindness</a:t>
            </a:r>
            <a:r>
              <a:rPr lang="tr-TR" dirty="0"/>
              <a:t> as </a:t>
            </a:r>
            <a:r>
              <a:rPr lang="tr-TR" dirty="0" err="1"/>
              <a:t>well</a:t>
            </a:r>
            <a:r>
              <a:rPr lang="tr-TR" dirty="0"/>
              <a:t> as </a:t>
            </a:r>
            <a:r>
              <a:rPr lang="tr-TR" dirty="0" err="1"/>
              <a:t>defined</a:t>
            </a:r>
            <a:r>
              <a:rPr lang="tr-TR" dirty="0"/>
              <a:t> </a:t>
            </a:r>
            <a:r>
              <a:rPr lang="tr-TR" dirty="0" err="1"/>
              <a:t>sensory</a:t>
            </a:r>
            <a:r>
              <a:rPr lang="tr-TR" dirty="0"/>
              <a:t> </a:t>
            </a:r>
            <a:r>
              <a:rPr lang="tr-TR" dirty="0" err="1"/>
              <a:t>and</a:t>
            </a:r>
            <a:r>
              <a:rPr lang="tr-TR" dirty="0"/>
              <a:t> motor </a:t>
            </a:r>
            <a:r>
              <a:rPr lang="tr-TR" dirty="0" err="1"/>
              <a:t>neurological</a:t>
            </a:r>
            <a:r>
              <a:rPr lang="tr-TR" dirty="0"/>
              <a:t> </a:t>
            </a:r>
            <a:r>
              <a:rPr lang="tr-TR" dirty="0" err="1"/>
              <a:t>deficits</a:t>
            </a:r>
            <a:r>
              <a:rPr lang="tr-TR" dirty="0"/>
              <a:t>. </a:t>
            </a:r>
          </a:p>
        </p:txBody>
      </p:sp>
    </p:spTree>
    <p:extLst>
      <p:ext uri="{BB962C8B-B14F-4D97-AF65-F5344CB8AC3E}">
        <p14:creationId xmlns:p14="http://schemas.microsoft.com/office/powerpoint/2010/main" val="2660963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B36BD3D-DEA4-BA41-B627-A57FD19D7BF1}"/>
              </a:ext>
            </a:extLst>
          </p:cNvPr>
          <p:cNvSpPr>
            <a:spLocks noGrp="1"/>
          </p:cNvSpPr>
          <p:nvPr>
            <p:ph idx="1"/>
          </p:nvPr>
        </p:nvSpPr>
        <p:spPr>
          <a:xfrm>
            <a:off x="401444" y="423746"/>
            <a:ext cx="3723990" cy="6181568"/>
          </a:xfrm>
        </p:spPr>
        <p:txBody>
          <a:bodyPr/>
          <a:lstStyle/>
          <a:p>
            <a:endParaRPr lang="tr-TR" dirty="0"/>
          </a:p>
          <a:p>
            <a:endParaRPr lang="tr-TR" dirty="0"/>
          </a:p>
          <a:p>
            <a:pPr algn="just"/>
            <a:endParaRPr lang="tr-TR" dirty="0"/>
          </a:p>
          <a:p>
            <a:r>
              <a:rPr lang="tr-TR" dirty="0"/>
              <a:t>Animals </a:t>
            </a:r>
            <a:r>
              <a:rPr lang="tr-TR" dirty="0" err="1"/>
              <a:t>are</a:t>
            </a:r>
            <a:r>
              <a:rPr lang="tr-TR" dirty="0"/>
              <a:t> </a:t>
            </a:r>
            <a:r>
              <a:rPr lang="tr-TR" dirty="0" err="1"/>
              <a:t>usually</a:t>
            </a:r>
            <a:r>
              <a:rPr lang="tr-TR" dirty="0"/>
              <a:t> </a:t>
            </a:r>
            <a:r>
              <a:rPr lang="tr-TR" dirty="0" err="1"/>
              <a:t>unconscious</a:t>
            </a:r>
            <a:r>
              <a:rPr lang="tr-TR" dirty="0"/>
              <a:t> </a:t>
            </a:r>
            <a:r>
              <a:rPr lang="tr-TR" dirty="0" err="1"/>
              <a:t>during</a:t>
            </a:r>
            <a:r>
              <a:rPr lang="tr-TR" dirty="0"/>
              <a:t> </a:t>
            </a:r>
            <a:r>
              <a:rPr lang="tr-TR" dirty="0" err="1"/>
              <a:t>these</a:t>
            </a:r>
            <a:r>
              <a:rPr lang="tr-TR" dirty="0"/>
              <a:t> </a:t>
            </a:r>
            <a:r>
              <a:rPr lang="tr-TR" dirty="0" err="1"/>
              <a:t>seizures</a:t>
            </a:r>
            <a:r>
              <a:rPr lang="tr-TR" dirty="0"/>
              <a:t>, </a:t>
            </a:r>
            <a:r>
              <a:rPr lang="tr-TR" dirty="0" err="1"/>
              <a:t>although</a:t>
            </a:r>
            <a:r>
              <a:rPr lang="tr-TR" dirty="0"/>
              <a:t> </a:t>
            </a:r>
            <a:r>
              <a:rPr lang="tr-TR" dirty="0" err="1"/>
              <a:t>their</a:t>
            </a:r>
            <a:r>
              <a:rPr lang="tr-TR" dirty="0"/>
              <a:t> </a:t>
            </a:r>
            <a:r>
              <a:rPr lang="tr-TR" dirty="0" err="1"/>
              <a:t>eyes</a:t>
            </a:r>
            <a:r>
              <a:rPr lang="tr-TR" dirty="0"/>
              <a:t> </a:t>
            </a:r>
            <a:r>
              <a:rPr lang="tr-TR" dirty="0" err="1"/>
              <a:t>may</a:t>
            </a:r>
            <a:r>
              <a:rPr lang="tr-TR" dirty="0"/>
              <a:t> </a:t>
            </a:r>
            <a:r>
              <a:rPr lang="tr-TR" dirty="0" err="1"/>
              <a:t>remain</a:t>
            </a:r>
            <a:r>
              <a:rPr lang="tr-TR" dirty="0"/>
              <a:t> </a:t>
            </a:r>
            <a:r>
              <a:rPr lang="tr-TR" dirty="0" err="1"/>
              <a:t>open</a:t>
            </a:r>
            <a:r>
              <a:rPr lang="tr-TR" dirty="0"/>
              <a:t>. </a:t>
            </a:r>
          </a:p>
        </p:txBody>
      </p:sp>
      <p:pic>
        <p:nvPicPr>
          <p:cNvPr id="5" name="Resim 4" descr="metin içeren bir resim&#10;&#10;Açıklama otomatik olarak oluşturuldu">
            <a:extLst>
              <a:ext uri="{FF2B5EF4-FFF2-40B4-BE49-F238E27FC236}">
                <a16:creationId xmlns:a16="http://schemas.microsoft.com/office/drawing/2014/main" id="{24CFE705-3E77-4947-9361-50F3631C20BA}"/>
              </a:ext>
            </a:extLst>
          </p:cNvPr>
          <p:cNvPicPr>
            <a:picLocks noChangeAspect="1"/>
          </p:cNvPicPr>
          <p:nvPr/>
        </p:nvPicPr>
        <p:blipFill>
          <a:blip r:embed="rId2"/>
          <a:stretch>
            <a:fillRect/>
          </a:stretch>
        </p:blipFill>
        <p:spPr>
          <a:xfrm>
            <a:off x="4568455" y="138410"/>
            <a:ext cx="7222101" cy="6581180"/>
          </a:xfrm>
          <a:prstGeom prst="rect">
            <a:avLst/>
          </a:prstGeom>
        </p:spPr>
      </p:pic>
    </p:spTree>
    <p:extLst>
      <p:ext uri="{BB962C8B-B14F-4D97-AF65-F5344CB8AC3E}">
        <p14:creationId xmlns:p14="http://schemas.microsoft.com/office/powerpoint/2010/main" val="2162138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F9A904-16EB-7B4C-B577-886D49D9C263}"/>
              </a:ext>
            </a:extLst>
          </p:cNvPr>
          <p:cNvSpPr>
            <a:spLocks noGrp="1"/>
          </p:cNvSpPr>
          <p:nvPr>
            <p:ph type="title"/>
          </p:nvPr>
        </p:nvSpPr>
        <p:spPr>
          <a:xfrm>
            <a:off x="361507" y="365125"/>
            <a:ext cx="5734493" cy="1378615"/>
          </a:xfrm>
        </p:spPr>
        <p:txBody>
          <a:bodyPr>
            <a:normAutofit fontScale="90000"/>
          </a:bodyPr>
          <a:lstStyle/>
          <a:p>
            <a:pPr algn="ctr"/>
            <a:r>
              <a:rPr lang="tr-TR" dirty="0"/>
              <a:t>SEIZURE CLASSIFICATION</a:t>
            </a:r>
            <a:br>
              <a:rPr lang="tr-TR" dirty="0"/>
            </a:br>
            <a:r>
              <a:rPr lang="tr-TR" dirty="0"/>
              <a:t> AND LOCALIZATION</a:t>
            </a:r>
          </a:p>
        </p:txBody>
      </p:sp>
      <p:sp>
        <p:nvSpPr>
          <p:cNvPr id="3" name="İçerik Yer Tutucusu 2">
            <a:extLst>
              <a:ext uri="{FF2B5EF4-FFF2-40B4-BE49-F238E27FC236}">
                <a16:creationId xmlns:a16="http://schemas.microsoft.com/office/drawing/2014/main" id="{65FBE266-4314-BE4A-85B9-0AF85C740F10}"/>
              </a:ext>
            </a:extLst>
          </p:cNvPr>
          <p:cNvSpPr>
            <a:spLocks noGrp="1"/>
          </p:cNvSpPr>
          <p:nvPr>
            <p:ph idx="1"/>
          </p:nvPr>
        </p:nvSpPr>
        <p:spPr>
          <a:xfrm>
            <a:off x="361507" y="1743740"/>
            <a:ext cx="6698511" cy="4912241"/>
          </a:xfrm>
        </p:spPr>
        <p:txBody>
          <a:bodyPr>
            <a:normAutofit lnSpcReduction="10000"/>
          </a:bodyPr>
          <a:lstStyle/>
          <a:p>
            <a:pPr>
              <a:buFontTx/>
              <a:buChar char="-"/>
            </a:pPr>
            <a:r>
              <a:rPr lang="tr-TR" dirty="0" err="1"/>
              <a:t>Seizure</a:t>
            </a:r>
            <a:r>
              <a:rPr lang="tr-TR" dirty="0"/>
              <a:t> </a:t>
            </a:r>
            <a:r>
              <a:rPr lang="tr-TR" dirty="0" err="1"/>
              <a:t>disorders</a:t>
            </a:r>
            <a:r>
              <a:rPr lang="tr-TR" dirty="0"/>
              <a:t> </a:t>
            </a:r>
            <a:r>
              <a:rPr lang="tr-TR" dirty="0" err="1"/>
              <a:t>are</a:t>
            </a:r>
            <a:r>
              <a:rPr lang="tr-TR" dirty="0"/>
              <a:t> </a:t>
            </a:r>
            <a:r>
              <a:rPr lang="tr-TR" dirty="0" err="1"/>
              <a:t>classified</a:t>
            </a:r>
            <a:r>
              <a:rPr lang="tr-TR" dirty="0"/>
              <a:t> </a:t>
            </a:r>
            <a:r>
              <a:rPr lang="tr-TR" dirty="0" err="1"/>
              <a:t>according</a:t>
            </a:r>
            <a:r>
              <a:rPr lang="tr-TR" dirty="0"/>
              <a:t> </a:t>
            </a:r>
            <a:r>
              <a:rPr lang="tr-TR" dirty="0" err="1"/>
              <a:t>to</a:t>
            </a:r>
            <a:r>
              <a:rPr lang="tr-TR" dirty="0"/>
              <a:t> </a:t>
            </a:r>
            <a:r>
              <a:rPr lang="tr-TR" dirty="0" err="1"/>
              <a:t>their</a:t>
            </a:r>
            <a:r>
              <a:rPr lang="tr-TR" dirty="0"/>
              <a:t> </a:t>
            </a:r>
            <a:r>
              <a:rPr lang="tr-TR" dirty="0" err="1"/>
              <a:t>cause</a:t>
            </a:r>
            <a:r>
              <a:rPr lang="tr-TR" dirty="0"/>
              <a:t> :</a:t>
            </a:r>
          </a:p>
          <a:p>
            <a:r>
              <a:rPr lang="tr-TR" b="1" dirty="0" err="1"/>
              <a:t>idiopathic</a:t>
            </a:r>
            <a:r>
              <a:rPr lang="tr-TR" b="1" dirty="0"/>
              <a:t>, </a:t>
            </a:r>
          </a:p>
          <a:p>
            <a:r>
              <a:rPr lang="tr-TR" b="1" dirty="0" err="1"/>
              <a:t>intracranial</a:t>
            </a:r>
            <a:endParaRPr lang="tr-TR" b="1" dirty="0"/>
          </a:p>
          <a:p>
            <a:r>
              <a:rPr lang="tr-TR" b="1" dirty="0" err="1"/>
              <a:t>extracranial</a:t>
            </a:r>
            <a:endParaRPr lang="tr-TR" dirty="0"/>
          </a:p>
          <a:p>
            <a:pPr marL="0" indent="0">
              <a:buNone/>
            </a:pPr>
            <a:r>
              <a:rPr lang="tr-TR" dirty="0" err="1"/>
              <a:t>Approximately</a:t>
            </a:r>
            <a:r>
              <a:rPr lang="tr-TR" dirty="0"/>
              <a:t> 35% of </a:t>
            </a:r>
            <a:r>
              <a:rPr lang="tr-TR" dirty="0" err="1"/>
              <a:t>dogs</a:t>
            </a:r>
            <a:r>
              <a:rPr lang="tr-TR" dirty="0"/>
              <a:t> </a:t>
            </a:r>
            <a:r>
              <a:rPr lang="tr-TR" dirty="0" err="1"/>
              <a:t>with</a:t>
            </a:r>
            <a:r>
              <a:rPr lang="tr-TR" dirty="0"/>
              <a:t> </a:t>
            </a:r>
            <a:r>
              <a:rPr lang="tr-TR" dirty="0" err="1"/>
              <a:t>seizures</a:t>
            </a:r>
            <a:r>
              <a:rPr lang="tr-TR" dirty="0"/>
              <a:t> </a:t>
            </a:r>
            <a:r>
              <a:rPr lang="tr-TR" dirty="0" err="1"/>
              <a:t>and</a:t>
            </a:r>
            <a:r>
              <a:rPr lang="tr-TR" dirty="0"/>
              <a:t> </a:t>
            </a:r>
            <a:r>
              <a:rPr lang="tr-TR" dirty="0" err="1"/>
              <a:t>most</a:t>
            </a:r>
            <a:r>
              <a:rPr lang="tr-TR" dirty="0"/>
              <a:t> </a:t>
            </a:r>
            <a:r>
              <a:rPr lang="tr-TR" dirty="0" err="1"/>
              <a:t>cats</a:t>
            </a:r>
            <a:r>
              <a:rPr lang="tr-TR" dirty="0"/>
              <a:t> </a:t>
            </a:r>
            <a:r>
              <a:rPr lang="tr-TR" dirty="0" err="1"/>
              <a:t>with</a:t>
            </a:r>
            <a:r>
              <a:rPr lang="tr-TR" dirty="0"/>
              <a:t> </a:t>
            </a:r>
            <a:r>
              <a:rPr lang="tr-TR" dirty="0" err="1"/>
              <a:t>seizures</a:t>
            </a:r>
            <a:r>
              <a:rPr lang="tr-TR" dirty="0"/>
              <a:t> </a:t>
            </a:r>
            <a:r>
              <a:rPr lang="tr-TR" dirty="0" err="1"/>
              <a:t>have</a:t>
            </a:r>
            <a:r>
              <a:rPr lang="tr-TR" dirty="0"/>
              <a:t> an </a:t>
            </a:r>
            <a:r>
              <a:rPr lang="tr-TR" dirty="0" err="1"/>
              <a:t>identifiable</a:t>
            </a:r>
            <a:r>
              <a:rPr lang="tr-TR" dirty="0"/>
              <a:t> </a:t>
            </a:r>
            <a:r>
              <a:rPr lang="tr-TR" dirty="0" err="1"/>
              <a:t>structural</a:t>
            </a:r>
            <a:r>
              <a:rPr lang="tr-TR" dirty="0"/>
              <a:t> </a:t>
            </a:r>
            <a:r>
              <a:rPr lang="tr-TR" dirty="0" err="1"/>
              <a:t>intracranial</a:t>
            </a:r>
            <a:r>
              <a:rPr lang="tr-TR" dirty="0"/>
              <a:t> </a:t>
            </a:r>
            <a:r>
              <a:rPr lang="tr-TR" dirty="0" err="1"/>
              <a:t>lesion</a:t>
            </a:r>
            <a:r>
              <a:rPr lang="tr-TR" dirty="0"/>
              <a:t> (</a:t>
            </a:r>
            <a:r>
              <a:rPr lang="tr-TR" dirty="0" err="1"/>
              <a:t>e.g</a:t>
            </a:r>
            <a:r>
              <a:rPr lang="tr-TR" dirty="0"/>
              <a:t>., </a:t>
            </a:r>
            <a:r>
              <a:rPr lang="tr-TR" dirty="0" err="1"/>
              <a:t>anomaly</a:t>
            </a:r>
            <a:r>
              <a:rPr lang="tr-TR" dirty="0"/>
              <a:t>, </a:t>
            </a:r>
            <a:r>
              <a:rPr lang="tr-TR" dirty="0" err="1"/>
              <a:t>inflammation</a:t>
            </a:r>
            <a:r>
              <a:rPr lang="tr-TR" dirty="0"/>
              <a:t>, </a:t>
            </a:r>
            <a:r>
              <a:rPr lang="tr-TR" dirty="0" err="1"/>
              <a:t>neoplasia</a:t>
            </a:r>
            <a:r>
              <a:rPr lang="tr-TR" dirty="0"/>
              <a:t>, </a:t>
            </a:r>
            <a:r>
              <a:rPr lang="tr-TR" dirty="0" err="1"/>
              <a:t>trauma</a:t>
            </a:r>
            <a:r>
              <a:rPr lang="tr-TR" dirty="0"/>
              <a:t>) </a:t>
            </a:r>
            <a:r>
              <a:rPr lang="tr-TR" dirty="0" err="1"/>
              <a:t>that</a:t>
            </a:r>
            <a:r>
              <a:rPr lang="tr-TR" dirty="0"/>
              <a:t> is </a:t>
            </a:r>
            <a:r>
              <a:rPr lang="tr-TR" dirty="0" err="1"/>
              <a:t>causing</a:t>
            </a:r>
            <a:r>
              <a:rPr lang="tr-TR" dirty="0"/>
              <a:t> </a:t>
            </a:r>
            <a:r>
              <a:rPr lang="tr-TR" dirty="0" err="1"/>
              <a:t>seizures</a:t>
            </a:r>
            <a:r>
              <a:rPr lang="tr-TR" dirty="0"/>
              <a:t>, </a:t>
            </a:r>
            <a:r>
              <a:rPr lang="tr-TR" dirty="0" err="1"/>
              <a:t>and</a:t>
            </a:r>
            <a:r>
              <a:rPr lang="tr-TR" dirty="0"/>
              <a:t> </a:t>
            </a:r>
            <a:r>
              <a:rPr lang="tr-TR" dirty="0" err="1"/>
              <a:t>these</a:t>
            </a:r>
            <a:r>
              <a:rPr lang="tr-TR" dirty="0"/>
              <a:t> </a:t>
            </a:r>
            <a:r>
              <a:rPr lang="tr-TR" dirty="0" err="1"/>
              <a:t>animals</a:t>
            </a:r>
            <a:r>
              <a:rPr lang="tr-TR" dirty="0"/>
              <a:t> </a:t>
            </a:r>
            <a:r>
              <a:rPr lang="tr-TR" dirty="0" err="1"/>
              <a:t>are</a:t>
            </a:r>
            <a:r>
              <a:rPr lang="tr-TR" dirty="0"/>
              <a:t> </a:t>
            </a:r>
            <a:r>
              <a:rPr lang="tr-TR" dirty="0" err="1"/>
              <a:t>said</a:t>
            </a:r>
            <a:r>
              <a:rPr lang="tr-TR" dirty="0"/>
              <a:t> </a:t>
            </a:r>
            <a:r>
              <a:rPr lang="tr-TR" dirty="0" err="1"/>
              <a:t>to</a:t>
            </a:r>
            <a:r>
              <a:rPr lang="tr-TR" dirty="0"/>
              <a:t> </a:t>
            </a:r>
            <a:r>
              <a:rPr lang="tr-TR" dirty="0" err="1"/>
              <a:t>have</a:t>
            </a:r>
            <a:r>
              <a:rPr lang="tr-TR" dirty="0"/>
              <a:t> </a:t>
            </a:r>
            <a:r>
              <a:rPr lang="tr-TR" dirty="0" err="1"/>
              <a:t>symptomatic</a:t>
            </a:r>
            <a:r>
              <a:rPr lang="tr-TR" dirty="0"/>
              <a:t> </a:t>
            </a:r>
            <a:r>
              <a:rPr lang="tr-TR" dirty="0" err="1"/>
              <a:t>epilepsy</a:t>
            </a:r>
            <a:r>
              <a:rPr lang="tr-TR" dirty="0"/>
              <a:t> </a:t>
            </a:r>
          </a:p>
        </p:txBody>
      </p:sp>
      <p:pic>
        <p:nvPicPr>
          <p:cNvPr id="5" name="Resim 4" descr="tablo içeren bir resim&#10;&#10;Açıklama otomatik olarak oluşturuldu">
            <a:extLst>
              <a:ext uri="{FF2B5EF4-FFF2-40B4-BE49-F238E27FC236}">
                <a16:creationId xmlns:a16="http://schemas.microsoft.com/office/drawing/2014/main" id="{BE90F733-7644-404A-B417-CD03BBB75C03}"/>
              </a:ext>
            </a:extLst>
          </p:cNvPr>
          <p:cNvPicPr>
            <a:picLocks noChangeAspect="1"/>
          </p:cNvPicPr>
          <p:nvPr/>
        </p:nvPicPr>
        <p:blipFill>
          <a:blip r:embed="rId2"/>
          <a:stretch>
            <a:fillRect/>
          </a:stretch>
        </p:blipFill>
        <p:spPr>
          <a:xfrm>
            <a:off x="7282087" y="64800"/>
            <a:ext cx="4548405" cy="6793200"/>
          </a:xfrm>
          <a:prstGeom prst="rect">
            <a:avLst/>
          </a:prstGeom>
        </p:spPr>
      </p:pic>
    </p:spTree>
    <p:extLst>
      <p:ext uri="{BB962C8B-B14F-4D97-AF65-F5344CB8AC3E}">
        <p14:creationId xmlns:p14="http://schemas.microsoft.com/office/powerpoint/2010/main" val="244516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503712" y="332657"/>
            <a:ext cx="5472608" cy="5632311"/>
          </a:xfrm>
          <a:prstGeom prst="rect">
            <a:avLst/>
          </a:prstGeom>
        </p:spPr>
        <p:txBody>
          <a:bodyPr wrap="square">
            <a:spAutoFit/>
          </a:bodyPr>
          <a:lstStyle/>
          <a:p>
            <a:r>
              <a:rPr lang="en-US" sz="1800" b="1" dirty="0"/>
              <a:t>1. Perform </a:t>
            </a:r>
            <a:r>
              <a:rPr lang="en-US" sz="1800" b="1" i="1" dirty="0"/>
              <a:t>a complete history, physical examination, and</a:t>
            </a:r>
          </a:p>
          <a:p>
            <a:r>
              <a:rPr lang="tr-TR" sz="1800" b="1" dirty="0" err="1"/>
              <a:t>neurological</a:t>
            </a:r>
            <a:r>
              <a:rPr lang="tr-TR" sz="1800" b="1" dirty="0"/>
              <a:t> </a:t>
            </a:r>
            <a:r>
              <a:rPr lang="tr-TR" sz="1800" b="1" dirty="0" err="1"/>
              <a:t>assessment</a:t>
            </a:r>
            <a:r>
              <a:rPr lang="tr-TR" sz="1800" b="1" dirty="0"/>
              <a:t>.</a:t>
            </a:r>
          </a:p>
          <a:p>
            <a:r>
              <a:rPr lang="en-US" sz="1800" b="1" dirty="0"/>
              <a:t>Focal or asymmetrical deficits suggest intracranial</a:t>
            </a:r>
          </a:p>
          <a:p>
            <a:r>
              <a:rPr lang="tr-TR" sz="1800" b="1" dirty="0" err="1"/>
              <a:t>disease</a:t>
            </a:r>
            <a:endParaRPr lang="tr-TR" sz="1800" b="1" dirty="0"/>
          </a:p>
          <a:p>
            <a:r>
              <a:rPr lang="en-US" sz="1800" b="1" dirty="0"/>
              <a:t>2. Rule out metabolic </a:t>
            </a:r>
            <a:r>
              <a:rPr lang="en-US" sz="1800" b="1" dirty="0" err="1"/>
              <a:t>encephalopathies</a:t>
            </a:r>
            <a:r>
              <a:rPr lang="en-US" sz="1800" b="1" dirty="0"/>
              <a:t>.</a:t>
            </a:r>
          </a:p>
          <a:p>
            <a:r>
              <a:rPr lang="en-US" sz="1800" b="1" dirty="0"/>
              <a:t>Hematology, serum chemistry profile, urinalysis</a:t>
            </a:r>
          </a:p>
          <a:p>
            <a:r>
              <a:rPr lang="en-US" sz="1800" b="1" dirty="0"/>
              <a:t>Blood glucose: fasting, symptomatic, postprandial</a:t>
            </a:r>
          </a:p>
          <a:p>
            <a:r>
              <a:rPr lang="tr-TR" sz="1800" b="1" dirty="0" err="1"/>
              <a:t>Liver</a:t>
            </a:r>
            <a:r>
              <a:rPr lang="tr-TR" sz="1800" b="1" dirty="0"/>
              <a:t> </a:t>
            </a:r>
            <a:r>
              <a:rPr lang="tr-TR" sz="1800" b="1" dirty="0" err="1"/>
              <a:t>function</a:t>
            </a:r>
            <a:r>
              <a:rPr lang="tr-TR" sz="1800" b="1" dirty="0"/>
              <a:t> test</a:t>
            </a:r>
          </a:p>
          <a:p>
            <a:r>
              <a:rPr lang="en-US" sz="1800" b="1" dirty="0"/>
              <a:t>3. Evaluate for systemic inflammatory or </a:t>
            </a:r>
            <a:r>
              <a:rPr lang="en-US" sz="1800" b="1" dirty="0" err="1"/>
              <a:t>neoplastic</a:t>
            </a:r>
            <a:endParaRPr lang="en-US" sz="1800" b="1" dirty="0"/>
          </a:p>
          <a:p>
            <a:r>
              <a:rPr lang="tr-TR" sz="1800" b="1" dirty="0" err="1"/>
              <a:t>disease</a:t>
            </a:r>
            <a:r>
              <a:rPr lang="tr-TR" sz="1800" b="1" dirty="0"/>
              <a:t>.</a:t>
            </a:r>
          </a:p>
          <a:p>
            <a:r>
              <a:rPr lang="tr-TR" sz="1800" b="1" dirty="0" err="1"/>
              <a:t>Complete</a:t>
            </a:r>
            <a:r>
              <a:rPr lang="tr-TR" sz="1800" b="1" dirty="0"/>
              <a:t> </a:t>
            </a:r>
            <a:r>
              <a:rPr lang="tr-TR" sz="1800" b="1" dirty="0" err="1"/>
              <a:t>ophthalmic</a:t>
            </a:r>
            <a:r>
              <a:rPr lang="tr-TR" sz="1800" b="1" dirty="0"/>
              <a:t> </a:t>
            </a:r>
            <a:r>
              <a:rPr lang="tr-TR" sz="1800" b="1" dirty="0" err="1"/>
              <a:t>examination</a:t>
            </a:r>
            <a:endParaRPr lang="tr-TR" sz="1800" b="1" dirty="0"/>
          </a:p>
          <a:p>
            <a:r>
              <a:rPr lang="tr-TR" sz="1800" b="1" dirty="0" err="1"/>
              <a:t>Thoracic</a:t>
            </a:r>
            <a:r>
              <a:rPr lang="tr-TR" sz="1800" b="1" dirty="0"/>
              <a:t> </a:t>
            </a:r>
            <a:r>
              <a:rPr lang="tr-TR" sz="1800" b="1" dirty="0" err="1"/>
              <a:t>and</a:t>
            </a:r>
            <a:r>
              <a:rPr lang="tr-TR" sz="1800" b="1" dirty="0"/>
              <a:t> </a:t>
            </a:r>
            <a:r>
              <a:rPr lang="tr-TR" sz="1800" b="1" dirty="0" err="1"/>
              <a:t>abdominal</a:t>
            </a:r>
            <a:r>
              <a:rPr lang="tr-TR" sz="1800" b="1" dirty="0"/>
              <a:t> </a:t>
            </a:r>
            <a:r>
              <a:rPr lang="tr-TR" sz="1800" b="1" dirty="0" err="1"/>
              <a:t>radiographs</a:t>
            </a:r>
            <a:endParaRPr lang="tr-TR" sz="1800" b="1" dirty="0"/>
          </a:p>
          <a:p>
            <a:r>
              <a:rPr lang="tr-TR" sz="1800" b="1" dirty="0" err="1"/>
              <a:t>Aspirates</a:t>
            </a:r>
            <a:r>
              <a:rPr lang="tr-TR" sz="1800" b="1" dirty="0"/>
              <a:t> of </a:t>
            </a:r>
            <a:r>
              <a:rPr lang="tr-TR" sz="1800" b="1" dirty="0" err="1"/>
              <a:t>lymph</a:t>
            </a:r>
            <a:r>
              <a:rPr lang="tr-TR" sz="1800" b="1" dirty="0"/>
              <a:t> </a:t>
            </a:r>
            <a:r>
              <a:rPr lang="tr-TR" sz="1800" b="1" dirty="0" err="1"/>
              <a:t>nodes</a:t>
            </a:r>
            <a:r>
              <a:rPr lang="tr-TR" sz="1800" b="1" dirty="0"/>
              <a:t> (+/- </a:t>
            </a:r>
            <a:r>
              <a:rPr lang="tr-TR" sz="1800" b="1" dirty="0" err="1"/>
              <a:t>spleen</a:t>
            </a:r>
            <a:r>
              <a:rPr lang="tr-TR" sz="1800" b="1" dirty="0"/>
              <a:t>, </a:t>
            </a:r>
            <a:r>
              <a:rPr lang="tr-TR" sz="1800" b="1" dirty="0" err="1"/>
              <a:t>liver</a:t>
            </a:r>
            <a:r>
              <a:rPr lang="tr-TR" sz="1800" b="1" dirty="0"/>
              <a:t>, bone</a:t>
            </a:r>
          </a:p>
          <a:p>
            <a:r>
              <a:rPr lang="tr-TR" sz="1800" b="1" dirty="0" err="1"/>
              <a:t>marrow</a:t>
            </a:r>
            <a:r>
              <a:rPr lang="tr-TR" sz="1800" b="1" dirty="0"/>
              <a:t>)</a:t>
            </a:r>
          </a:p>
          <a:p>
            <a:r>
              <a:rPr lang="tr-TR" sz="1800" b="1" dirty="0" err="1"/>
              <a:t>Serology</a:t>
            </a:r>
            <a:r>
              <a:rPr lang="tr-TR" sz="1800" b="1" dirty="0"/>
              <a:t> </a:t>
            </a:r>
            <a:r>
              <a:rPr lang="tr-TR" sz="1800" b="1" dirty="0" err="1"/>
              <a:t>when</a:t>
            </a:r>
            <a:r>
              <a:rPr lang="tr-TR" sz="1800" b="1" dirty="0"/>
              <a:t> </a:t>
            </a:r>
            <a:r>
              <a:rPr lang="tr-TR" sz="1800" b="1" dirty="0" err="1"/>
              <a:t>appropriate</a:t>
            </a:r>
            <a:endParaRPr lang="tr-TR" sz="1800" b="1" dirty="0"/>
          </a:p>
          <a:p>
            <a:r>
              <a:rPr lang="en-US" sz="1800" b="1" dirty="0"/>
              <a:t>4. Perform an intracranial examination.</a:t>
            </a:r>
          </a:p>
          <a:p>
            <a:r>
              <a:rPr lang="tr-TR" sz="1800" b="1" dirty="0" err="1"/>
              <a:t>Neuroimaging</a:t>
            </a:r>
            <a:r>
              <a:rPr lang="tr-TR" sz="1800" b="1" dirty="0"/>
              <a:t> (</a:t>
            </a:r>
            <a:r>
              <a:rPr lang="tr-TR" sz="1800" b="1" dirty="0" err="1"/>
              <a:t>computed</a:t>
            </a:r>
            <a:r>
              <a:rPr lang="tr-TR" sz="1800" b="1" dirty="0"/>
              <a:t> </a:t>
            </a:r>
            <a:r>
              <a:rPr lang="tr-TR" sz="1800" b="1" dirty="0" err="1"/>
              <a:t>tomography</a:t>
            </a:r>
            <a:r>
              <a:rPr lang="tr-TR" sz="1800" b="1" dirty="0"/>
              <a:t>, </a:t>
            </a:r>
            <a:r>
              <a:rPr lang="tr-TR" sz="1800" b="1" dirty="0" err="1"/>
              <a:t>magnetic</a:t>
            </a:r>
            <a:endParaRPr lang="tr-TR" sz="1800" b="1" dirty="0"/>
          </a:p>
          <a:p>
            <a:r>
              <a:rPr lang="tr-TR" sz="1800" b="1" dirty="0" err="1"/>
              <a:t>resonance</a:t>
            </a:r>
            <a:r>
              <a:rPr lang="tr-TR" sz="1800" b="1" dirty="0"/>
              <a:t> </a:t>
            </a:r>
            <a:r>
              <a:rPr lang="tr-TR" sz="1800" b="1" dirty="0" err="1"/>
              <a:t>imaging</a:t>
            </a:r>
            <a:r>
              <a:rPr lang="tr-TR" sz="1800" b="1" dirty="0"/>
              <a:t>)</a:t>
            </a:r>
          </a:p>
          <a:p>
            <a:r>
              <a:rPr lang="en-US" sz="1800" b="1" dirty="0"/>
              <a:t>Cerebrospinal fluid collection and analysis</a:t>
            </a:r>
            <a:endParaRPr lang="tr-TR" sz="1800" dirty="0"/>
          </a:p>
        </p:txBody>
      </p:sp>
    </p:spTree>
    <p:extLst>
      <p:ext uri="{BB962C8B-B14F-4D97-AF65-F5344CB8AC3E}">
        <p14:creationId xmlns:p14="http://schemas.microsoft.com/office/powerpoint/2010/main" val="1011703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66AD207-43F1-4449-A9AC-7FCC422E7CCB}"/>
              </a:ext>
            </a:extLst>
          </p:cNvPr>
          <p:cNvSpPr>
            <a:spLocks noGrp="1"/>
          </p:cNvSpPr>
          <p:nvPr>
            <p:ph idx="1"/>
          </p:nvPr>
        </p:nvSpPr>
        <p:spPr>
          <a:xfrm>
            <a:off x="552893" y="595423"/>
            <a:ext cx="11185451" cy="5581540"/>
          </a:xfrm>
        </p:spPr>
        <p:txBody>
          <a:bodyPr>
            <a:normAutofit/>
          </a:bodyPr>
          <a:lstStyle/>
          <a:p>
            <a:r>
              <a:rPr lang="tr-TR" dirty="0" err="1"/>
              <a:t>Seizure</a:t>
            </a:r>
            <a:r>
              <a:rPr lang="tr-TR" dirty="0"/>
              <a:t> </a:t>
            </a:r>
            <a:r>
              <a:rPr lang="tr-TR" dirty="0" err="1"/>
              <a:t>activity</a:t>
            </a:r>
            <a:r>
              <a:rPr lang="tr-TR" dirty="0"/>
              <a:t> </a:t>
            </a:r>
            <a:r>
              <a:rPr lang="tr-TR" dirty="0" err="1"/>
              <a:t>always</a:t>
            </a:r>
            <a:r>
              <a:rPr lang="tr-TR" dirty="0"/>
              <a:t> </a:t>
            </a:r>
            <a:r>
              <a:rPr lang="tr-TR" dirty="0" err="1"/>
              <a:t>indicates</a:t>
            </a:r>
            <a:r>
              <a:rPr lang="tr-TR" dirty="0"/>
              <a:t> a </a:t>
            </a:r>
            <a:r>
              <a:rPr lang="tr-TR" dirty="0" err="1"/>
              <a:t>functional</a:t>
            </a:r>
            <a:r>
              <a:rPr lang="tr-TR" dirty="0"/>
              <a:t> </a:t>
            </a:r>
            <a:r>
              <a:rPr lang="tr-TR" dirty="0" err="1"/>
              <a:t>or</a:t>
            </a:r>
            <a:r>
              <a:rPr lang="tr-TR" dirty="0"/>
              <a:t> </a:t>
            </a:r>
            <a:r>
              <a:rPr lang="tr-TR" dirty="0" err="1"/>
              <a:t>structural</a:t>
            </a:r>
            <a:r>
              <a:rPr lang="tr-TR" dirty="0"/>
              <a:t> </a:t>
            </a:r>
            <a:r>
              <a:rPr lang="tr-TR" dirty="0" err="1"/>
              <a:t>abnormality</a:t>
            </a:r>
            <a:r>
              <a:rPr lang="tr-TR" dirty="0"/>
              <a:t> of </a:t>
            </a:r>
            <a:r>
              <a:rPr lang="tr-TR" dirty="0" err="1"/>
              <a:t>the</a:t>
            </a:r>
            <a:r>
              <a:rPr lang="tr-TR" dirty="0"/>
              <a:t> </a:t>
            </a:r>
            <a:r>
              <a:rPr lang="tr-TR" dirty="0" err="1"/>
              <a:t>forebrain</a:t>
            </a:r>
            <a:r>
              <a:rPr lang="tr-TR" dirty="0"/>
              <a:t>, </a:t>
            </a:r>
            <a:r>
              <a:rPr lang="tr-TR" dirty="0" err="1"/>
              <a:t>particularly</a:t>
            </a:r>
            <a:r>
              <a:rPr lang="tr-TR" dirty="0"/>
              <a:t> of </a:t>
            </a:r>
            <a:r>
              <a:rPr lang="tr-TR" dirty="0" err="1"/>
              <a:t>the</a:t>
            </a:r>
            <a:r>
              <a:rPr lang="tr-TR" dirty="0"/>
              <a:t> </a:t>
            </a:r>
            <a:r>
              <a:rPr lang="tr-TR" dirty="0" err="1"/>
              <a:t>frontal</a:t>
            </a:r>
            <a:r>
              <a:rPr lang="tr-TR" dirty="0"/>
              <a:t> </a:t>
            </a:r>
            <a:r>
              <a:rPr lang="tr-TR" dirty="0" err="1"/>
              <a:t>or</a:t>
            </a:r>
            <a:r>
              <a:rPr lang="tr-TR" dirty="0"/>
              <a:t> </a:t>
            </a:r>
            <a:r>
              <a:rPr lang="tr-TR" dirty="0" err="1"/>
              <a:t>temporal</a:t>
            </a:r>
            <a:r>
              <a:rPr lang="tr-TR" dirty="0"/>
              <a:t> </a:t>
            </a:r>
            <a:r>
              <a:rPr lang="tr-TR" dirty="0" err="1"/>
              <a:t>lobes</a:t>
            </a:r>
            <a:r>
              <a:rPr lang="tr-TR" dirty="0"/>
              <a:t> of </a:t>
            </a:r>
            <a:r>
              <a:rPr lang="tr-TR" dirty="0" err="1"/>
              <a:t>the</a:t>
            </a:r>
            <a:r>
              <a:rPr lang="tr-TR" dirty="0"/>
              <a:t> </a:t>
            </a:r>
            <a:r>
              <a:rPr lang="tr-TR" dirty="0" err="1"/>
              <a:t>cerebrum</a:t>
            </a:r>
            <a:r>
              <a:rPr lang="tr-TR" dirty="0"/>
              <a:t>. </a:t>
            </a:r>
          </a:p>
          <a:p>
            <a:r>
              <a:rPr lang="tr-TR" dirty="0" err="1"/>
              <a:t>Metabolic</a:t>
            </a:r>
            <a:r>
              <a:rPr lang="tr-TR" dirty="0"/>
              <a:t> </a:t>
            </a:r>
            <a:r>
              <a:rPr lang="tr-TR" dirty="0" err="1"/>
              <a:t>and</a:t>
            </a:r>
            <a:r>
              <a:rPr lang="tr-TR" dirty="0"/>
              <a:t> </a:t>
            </a:r>
            <a:r>
              <a:rPr lang="tr-TR" dirty="0" err="1"/>
              <a:t>toxic</a:t>
            </a:r>
            <a:r>
              <a:rPr lang="tr-TR" dirty="0"/>
              <a:t> </a:t>
            </a:r>
            <a:r>
              <a:rPr lang="tr-TR" dirty="0" err="1"/>
              <a:t>disor­ders</a:t>
            </a:r>
            <a:r>
              <a:rPr lang="tr-TR" dirty="0"/>
              <a:t> </a:t>
            </a:r>
            <a:r>
              <a:rPr lang="tr-TR" dirty="0" err="1"/>
              <a:t>cause</a:t>
            </a:r>
            <a:r>
              <a:rPr lang="tr-TR" dirty="0"/>
              <a:t> </a:t>
            </a:r>
            <a:r>
              <a:rPr lang="tr-TR" dirty="0" err="1"/>
              <a:t>seizures</a:t>
            </a:r>
            <a:r>
              <a:rPr lang="tr-TR" dirty="0"/>
              <a:t> </a:t>
            </a:r>
            <a:r>
              <a:rPr lang="tr-TR" dirty="0" err="1"/>
              <a:t>through</a:t>
            </a:r>
            <a:r>
              <a:rPr lang="tr-TR" dirty="0"/>
              <a:t> </a:t>
            </a:r>
            <a:r>
              <a:rPr lang="tr-TR" dirty="0" err="1"/>
              <a:t>functional</a:t>
            </a:r>
            <a:r>
              <a:rPr lang="tr-TR" dirty="0"/>
              <a:t> </a:t>
            </a:r>
            <a:r>
              <a:rPr lang="tr-TR" dirty="0" err="1"/>
              <a:t>alterations</a:t>
            </a:r>
            <a:r>
              <a:rPr lang="tr-TR" dirty="0"/>
              <a:t> of </a:t>
            </a:r>
            <a:r>
              <a:rPr lang="tr-TR" dirty="0" err="1"/>
              <a:t>the</a:t>
            </a:r>
            <a:r>
              <a:rPr lang="tr-TR" dirty="0"/>
              <a:t> </a:t>
            </a:r>
            <a:r>
              <a:rPr lang="tr-TR" dirty="0" err="1"/>
              <a:t>balance</a:t>
            </a:r>
            <a:r>
              <a:rPr lang="tr-TR" dirty="0"/>
              <a:t> </a:t>
            </a:r>
            <a:r>
              <a:rPr lang="tr-TR" dirty="0" err="1"/>
              <a:t>between</a:t>
            </a:r>
            <a:r>
              <a:rPr lang="tr-TR" dirty="0"/>
              <a:t> </a:t>
            </a:r>
            <a:r>
              <a:rPr lang="tr-TR" dirty="0" err="1"/>
              <a:t>inhibitory</a:t>
            </a:r>
            <a:r>
              <a:rPr lang="tr-TR" dirty="0"/>
              <a:t> </a:t>
            </a:r>
            <a:r>
              <a:rPr lang="tr-TR" dirty="0" err="1"/>
              <a:t>and</a:t>
            </a:r>
            <a:r>
              <a:rPr lang="tr-TR" dirty="0"/>
              <a:t> </a:t>
            </a:r>
            <a:r>
              <a:rPr lang="tr-TR" dirty="0" err="1"/>
              <a:t>excitatory</a:t>
            </a:r>
            <a:r>
              <a:rPr lang="tr-TR" dirty="0"/>
              <a:t> </a:t>
            </a:r>
            <a:r>
              <a:rPr lang="tr-TR" dirty="0" err="1"/>
              <a:t>neurotrans­mitters</a:t>
            </a:r>
            <a:r>
              <a:rPr lang="tr-TR" dirty="0"/>
              <a:t>. </a:t>
            </a:r>
          </a:p>
          <a:p>
            <a:r>
              <a:rPr lang="tr-TR" dirty="0" err="1"/>
              <a:t>Idiopathic</a:t>
            </a:r>
            <a:r>
              <a:rPr lang="tr-TR" dirty="0"/>
              <a:t> </a:t>
            </a:r>
            <a:r>
              <a:rPr lang="tr-TR" dirty="0" err="1"/>
              <a:t>epilepsy</a:t>
            </a:r>
            <a:r>
              <a:rPr lang="tr-TR" dirty="0"/>
              <a:t> is a </a:t>
            </a:r>
            <a:r>
              <a:rPr lang="tr-TR" dirty="0" err="1"/>
              <a:t>condition</a:t>
            </a:r>
            <a:r>
              <a:rPr lang="tr-TR" dirty="0"/>
              <a:t> </a:t>
            </a:r>
            <a:r>
              <a:rPr lang="tr-TR" dirty="0" err="1"/>
              <a:t>wherein</a:t>
            </a:r>
            <a:r>
              <a:rPr lang="tr-TR" dirty="0"/>
              <a:t> </a:t>
            </a:r>
            <a:r>
              <a:rPr lang="tr-TR" dirty="0" err="1"/>
              <a:t>the</a:t>
            </a:r>
            <a:r>
              <a:rPr lang="tr-TR" dirty="0"/>
              <a:t> </a:t>
            </a:r>
            <a:r>
              <a:rPr lang="tr-TR" dirty="0" err="1"/>
              <a:t>seizure</a:t>
            </a:r>
            <a:r>
              <a:rPr lang="tr-TR" dirty="0"/>
              <a:t> </a:t>
            </a:r>
            <a:r>
              <a:rPr lang="tr-TR" dirty="0" err="1"/>
              <a:t>threshold</a:t>
            </a:r>
            <a:r>
              <a:rPr lang="tr-TR" dirty="0"/>
              <a:t> is </a:t>
            </a:r>
            <a:r>
              <a:rPr lang="tr-TR" dirty="0" err="1"/>
              <a:t>decreased</a:t>
            </a:r>
            <a:r>
              <a:rPr lang="tr-TR" dirty="0"/>
              <a:t>. </a:t>
            </a:r>
            <a:r>
              <a:rPr lang="tr-TR" dirty="0" err="1"/>
              <a:t>This</a:t>
            </a:r>
            <a:r>
              <a:rPr lang="tr-TR" dirty="0"/>
              <a:t> can be </a:t>
            </a:r>
            <a:r>
              <a:rPr lang="tr-TR" dirty="0" err="1"/>
              <a:t>caused</a:t>
            </a:r>
            <a:r>
              <a:rPr lang="tr-TR" dirty="0"/>
              <a:t> </a:t>
            </a:r>
            <a:r>
              <a:rPr lang="tr-TR" dirty="0" err="1"/>
              <a:t>by</a:t>
            </a:r>
            <a:r>
              <a:rPr lang="tr-TR" dirty="0"/>
              <a:t> </a:t>
            </a:r>
            <a:r>
              <a:rPr lang="tr-TR" dirty="0" err="1"/>
              <a:t>intrinsic</a:t>
            </a:r>
            <a:r>
              <a:rPr lang="tr-TR" dirty="0"/>
              <a:t> </a:t>
            </a:r>
            <a:r>
              <a:rPr lang="tr-TR" dirty="0" err="1"/>
              <a:t>neu­rotransmitter</a:t>
            </a:r>
            <a:r>
              <a:rPr lang="tr-TR" dirty="0"/>
              <a:t> </a:t>
            </a:r>
            <a:r>
              <a:rPr lang="tr-TR" dirty="0" err="1"/>
              <a:t>imbalances</a:t>
            </a:r>
            <a:r>
              <a:rPr lang="tr-TR" dirty="0"/>
              <a:t>, </a:t>
            </a:r>
            <a:r>
              <a:rPr lang="tr-TR" dirty="0" err="1"/>
              <a:t>genetic</a:t>
            </a:r>
            <a:r>
              <a:rPr lang="tr-TR" dirty="0"/>
              <a:t> </a:t>
            </a:r>
            <a:r>
              <a:rPr lang="tr-TR" dirty="0" err="1"/>
              <a:t>mutations</a:t>
            </a:r>
            <a:r>
              <a:rPr lang="tr-TR" dirty="0"/>
              <a:t> </a:t>
            </a:r>
            <a:r>
              <a:rPr lang="tr-TR" dirty="0" err="1"/>
              <a:t>affecting</a:t>
            </a:r>
            <a:r>
              <a:rPr lang="tr-TR" dirty="0"/>
              <a:t> </a:t>
            </a:r>
            <a:r>
              <a:rPr lang="tr-TR" dirty="0" err="1"/>
              <a:t>ion</a:t>
            </a:r>
            <a:r>
              <a:rPr lang="tr-TR" dirty="0"/>
              <a:t> </a:t>
            </a:r>
            <a:r>
              <a:rPr lang="tr-TR" dirty="0" err="1"/>
              <a:t>channels</a:t>
            </a:r>
            <a:r>
              <a:rPr lang="tr-TR" dirty="0"/>
              <a:t>, </a:t>
            </a:r>
            <a:r>
              <a:rPr lang="tr-TR" dirty="0" err="1"/>
              <a:t>or</a:t>
            </a:r>
            <a:r>
              <a:rPr lang="tr-TR" dirty="0"/>
              <a:t> </a:t>
            </a:r>
            <a:r>
              <a:rPr lang="tr-TR" dirty="0" err="1"/>
              <a:t>other</a:t>
            </a:r>
            <a:r>
              <a:rPr lang="tr-TR" dirty="0"/>
              <a:t> </a:t>
            </a:r>
            <a:r>
              <a:rPr lang="tr-TR" dirty="0" err="1"/>
              <a:t>functional</a:t>
            </a:r>
            <a:r>
              <a:rPr lang="tr-TR" dirty="0"/>
              <a:t> </a:t>
            </a:r>
            <a:r>
              <a:rPr lang="tr-TR" dirty="0" err="1"/>
              <a:t>abnormalities</a:t>
            </a:r>
            <a:r>
              <a:rPr lang="tr-TR" dirty="0"/>
              <a:t>. </a:t>
            </a:r>
          </a:p>
          <a:p>
            <a:pPr marL="0" indent="0">
              <a:buNone/>
            </a:pPr>
            <a:r>
              <a:rPr lang="tr-TR" b="1" dirty="0" err="1"/>
              <a:t>Differential</a:t>
            </a:r>
            <a:r>
              <a:rPr lang="tr-TR" b="1" dirty="0"/>
              <a:t> </a:t>
            </a:r>
            <a:r>
              <a:rPr lang="tr-TR" b="1" dirty="0" err="1"/>
              <a:t>Diagnosis</a:t>
            </a:r>
            <a:r>
              <a:rPr lang="tr-TR" b="1" dirty="0"/>
              <a:t>: </a:t>
            </a:r>
            <a:r>
              <a:rPr lang="tr-TR" dirty="0" err="1"/>
              <a:t>The</a:t>
            </a:r>
            <a:r>
              <a:rPr lang="tr-TR" dirty="0"/>
              <a:t> </a:t>
            </a:r>
            <a:r>
              <a:rPr lang="tr-TR" dirty="0" err="1"/>
              <a:t>differential</a:t>
            </a:r>
            <a:r>
              <a:rPr lang="tr-TR" dirty="0"/>
              <a:t> </a:t>
            </a:r>
            <a:r>
              <a:rPr lang="tr-TR" dirty="0" err="1"/>
              <a:t>diagnosis</a:t>
            </a:r>
            <a:r>
              <a:rPr lang="tr-TR" dirty="0"/>
              <a:t> </a:t>
            </a:r>
            <a:r>
              <a:rPr lang="tr-TR" dirty="0" err="1"/>
              <a:t>for</a:t>
            </a:r>
            <a:r>
              <a:rPr lang="tr-TR" dirty="0"/>
              <a:t> a </a:t>
            </a:r>
            <a:r>
              <a:rPr lang="tr-TR" dirty="0" err="1"/>
              <a:t>patient</a:t>
            </a:r>
            <a:r>
              <a:rPr lang="tr-TR" dirty="0"/>
              <a:t> </a:t>
            </a:r>
            <a:r>
              <a:rPr lang="tr-TR" dirty="0" err="1"/>
              <a:t>with</a:t>
            </a:r>
            <a:r>
              <a:rPr lang="tr-TR" dirty="0"/>
              <a:t> </a:t>
            </a:r>
            <a:r>
              <a:rPr lang="tr-TR" dirty="0" err="1"/>
              <a:t>seizures</a:t>
            </a:r>
            <a:r>
              <a:rPr lang="tr-TR" dirty="0"/>
              <a:t> </a:t>
            </a:r>
            <a:r>
              <a:rPr lang="tr-TR" dirty="0" err="1"/>
              <a:t>includes</a:t>
            </a:r>
            <a:r>
              <a:rPr lang="tr-TR" dirty="0"/>
              <a:t> </a:t>
            </a:r>
            <a:r>
              <a:rPr lang="tr-TR" b="1" dirty="0" err="1"/>
              <a:t>idiopathic</a:t>
            </a:r>
            <a:r>
              <a:rPr lang="tr-TR" b="1" dirty="0"/>
              <a:t> </a:t>
            </a:r>
            <a:r>
              <a:rPr lang="tr-TR" b="1" dirty="0" err="1"/>
              <a:t>epilepsy</a:t>
            </a:r>
            <a:r>
              <a:rPr lang="tr-TR" b="1" dirty="0"/>
              <a:t>, </a:t>
            </a:r>
            <a:r>
              <a:rPr lang="tr-TR" b="1" dirty="0" err="1"/>
              <a:t>intracranial</a:t>
            </a:r>
            <a:r>
              <a:rPr lang="tr-TR" b="1" dirty="0"/>
              <a:t> </a:t>
            </a:r>
            <a:r>
              <a:rPr lang="tr-TR" b="1" dirty="0" err="1"/>
              <a:t>disease</a:t>
            </a:r>
            <a:r>
              <a:rPr lang="tr-TR" b="1" dirty="0"/>
              <a:t> </a:t>
            </a:r>
            <a:r>
              <a:rPr lang="tr-TR" dirty="0"/>
              <a:t>(</a:t>
            </a:r>
            <a:r>
              <a:rPr lang="tr-TR" dirty="0" err="1"/>
              <a:t>symptomatic</a:t>
            </a:r>
            <a:r>
              <a:rPr lang="tr-TR" dirty="0"/>
              <a:t> </a:t>
            </a:r>
            <a:r>
              <a:rPr lang="tr-TR" dirty="0" err="1"/>
              <a:t>epi­lepsy</a:t>
            </a:r>
            <a:r>
              <a:rPr lang="tr-TR" dirty="0"/>
              <a:t>), </a:t>
            </a:r>
            <a:r>
              <a:rPr lang="tr-TR" b="1" dirty="0" err="1"/>
              <a:t>probable</a:t>
            </a:r>
            <a:r>
              <a:rPr lang="tr-TR" b="1" dirty="0"/>
              <a:t> </a:t>
            </a:r>
            <a:r>
              <a:rPr lang="tr-TR" b="1" dirty="0" err="1"/>
              <a:t>symptomatic</a:t>
            </a:r>
            <a:r>
              <a:rPr lang="tr-TR" b="1" dirty="0"/>
              <a:t> </a:t>
            </a:r>
            <a:r>
              <a:rPr lang="tr-TR" b="1" dirty="0" err="1"/>
              <a:t>epilepsy</a:t>
            </a:r>
            <a:r>
              <a:rPr lang="tr-TR" b="1" dirty="0"/>
              <a:t>, </a:t>
            </a:r>
            <a:r>
              <a:rPr lang="tr-TR" b="1" dirty="0" err="1"/>
              <a:t>and</a:t>
            </a:r>
            <a:r>
              <a:rPr lang="tr-TR" b="1" dirty="0"/>
              <a:t> </a:t>
            </a:r>
            <a:r>
              <a:rPr lang="tr-TR" b="1" dirty="0" err="1"/>
              <a:t>extracranial</a:t>
            </a:r>
            <a:r>
              <a:rPr lang="tr-TR" b="1" dirty="0"/>
              <a:t> </a:t>
            </a:r>
            <a:r>
              <a:rPr lang="tr-TR" b="1" dirty="0" err="1"/>
              <a:t>disease</a:t>
            </a:r>
            <a:r>
              <a:rPr lang="tr-TR" dirty="0"/>
              <a:t>. </a:t>
            </a:r>
          </a:p>
        </p:txBody>
      </p:sp>
    </p:spTree>
    <p:extLst>
      <p:ext uri="{BB962C8B-B14F-4D97-AF65-F5344CB8AC3E}">
        <p14:creationId xmlns:p14="http://schemas.microsoft.com/office/powerpoint/2010/main" val="4262058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7CBECE0-94A2-674E-984F-668DA135B385}"/>
              </a:ext>
            </a:extLst>
          </p:cNvPr>
          <p:cNvSpPr>
            <a:spLocks noGrp="1"/>
          </p:cNvSpPr>
          <p:nvPr>
            <p:ph idx="1"/>
          </p:nvPr>
        </p:nvSpPr>
        <p:spPr>
          <a:xfrm>
            <a:off x="297712" y="297712"/>
            <a:ext cx="11717079" cy="6358269"/>
          </a:xfrm>
        </p:spPr>
        <p:txBody>
          <a:bodyPr>
            <a:normAutofit lnSpcReduction="10000"/>
          </a:bodyPr>
          <a:lstStyle/>
          <a:p>
            <a:r>
              <a:rPr lang="tr-TR" sz="3500" b="1" dirty="0" err="1"/>
              <a:t>Idiopathic</a:t>
            </a:r>
            <a:r>
              <a:rPr lang="tr-TR" sz="3500" b="1" dirty="0"/>
              <a:t> </a:t>
            </a:r>
            <a:r>
              <a:rPr lang="tr-TR" sz="3500" b="1" dirty="0" err="1"/>
              <a:t>Epilepsy</a:t>
            </a:r>
            <a:endParaRPr lang="tr-TR" sz="3500" b="1" dirty="0"/>
          </a:p>
          <a:p>
            <a:pPr marL="0" indent="0">
              <a:buNone/>
            </a:pPr>
            <a:r>
              <a:rPr lang="tr-TR" sz="2900" dirty="0"/>
              <a:t>- </a:t>
            </a:r>
            <a:r>
              <a:rPr lang="tr-TR" sz="2900" dirty="0" err="1"/>
              <a:t>Idiopathic</a:t>
            </a:r>
            <a:r>
              <a:rPr lang="tr-TR" sz="2900" dirty="0"/>
              <a:t> </a:t>
            </a:r>
            <a:r>
              <a:rPr lang="tr-TR" sz="2900" dirty="0" err="1"/>
              <a:t>epilepsy</a:t>
            </a:r>
            <a:r>
              <a:rPr lang="tr-TR" sz="2900" dirty="0"/>
              <a:t> is </a:t>
            </a:r>
            <a:r>
              <a:rPr lang="tr-TR" sz="2900" dirty="0" err="1"/>
              <a:t>diagnosed</a:t>
            </a:r>
            <a:r>
              <a:rPr lang="tr-TR" sz="2900" dirty="0"/>
              <a:t> in </a:t>
            </a:r>
            <a:r>
              <a:rPr lang="tr-TR" sz="2900" dirty="0" err="1"/>
              <a:t>approximately</a:t>
            </a:r>
            <a:r>
              <a:rPr lang="tr-TR" sz="2900" dirty="0"/>
              <a:t> 25% </a:t>
            </a:r>
            <a:r>
              <a:rPr lang="tr-TR" sz="2900" dirty="0" err="1"/>
              <a:t>to</a:t>
            </a:r>
            <a:r>
              <a:rPr lang="tr-TR" sz="2900" dirty="0"/>
              <a:t> 30% of </a:t>
            </a:r>
            <a:r>
              <a:rPr lang="tr-TR" sz="2900" dirty="0" err="1"/>
              <a:t>dogs</a:t>
            </a:r>
            <a:r>
              <a:rPr lang="tr-TR" sz="2900" dirty="0"/>
              <a:t> </a:t>
            </a:r>
            <a:r>
              <a:rPr lang="tr-TR" sz="2900" dirty="0" err="1"/>
              <a:t>having</a:t>
            </a:r>
            <a:r>
              <a:rPr lang="tr-TR" sz="2900" dirty="0"/>
              <a:t> </a:t>
            </a:r>
            <a:r>
              <a:rPr lang="tr-TR" sz="2900" dirty="0" err="1"/>
              <a:t>seizures</a:t>
            </a:r>
            <a:r>
              <a:rPr lang="tr-TR" sz="2900" dirty="0"/>
              <a:t> but is </a:t>
            </a:r>
            <a:r>
              <a:rPr lang="tr-TR" sz="2900" b="1" dirty="0" err="1"/>
              <a:t>uncommon</a:t>
            </a:r>
            <a:r>
              <a:rPr lang="tr-TR" sz="2900" b="1" dirty="0"/>
              <a:t> in </a:t>
            </a:r>
            <a:r>
              <a:rPr lang="tr-TR" sz="2900" b="1" dirty="0" err="1"/>
              <a:t>cats</a:t>
            </a:r>
            <a:r>
              <a:rPr lang="tr-TR" sz="2900" dirty="0"/>
              <a:t>. </a:t>
            </a:r>
          </a:p>
          <a:p>
            <a:pPr marL="0" indent="0">
              <a:buNone/>
            </a:pPr>
            <a:r>
              <a:rPr lang="tr-TR" sz="2900" dirty="0"/>
              <a:t>- Animals </a:t>
            </a:r>
            <a:r>
              <a:rPr lang="tr-TR" sz="2900" dirty="0" err="1"/>
              <a:t>with</a:t>
            </a:r>
            <a:r>
              <a:rPr lang="tr-TR" sz="2900" dirty="0"/>
              <a:t> </a:t>
            </a:r>
            <a:r>
              <a:rPr lang="tr-TR" sz="2900" dirty="0" err="1"/>
              <a:t>idiopathic</a:t>
            </a:r>
            <a:r>
              <a:rPr lang="tr-TR" sz="2900" dirty="0"/>
              <a:t> </a:t>
            </a:r>
            <a:r>
              <a:rPr lang="tr-TR" sz="2900" dirty="0" err="1"/>
              <a:t>epilepsy</a:t>
            </a:r>
            <a:r>
              <a:rPr lang="tr-TR" sz="2900" dirty="0"/>
              <a:t> </a:t>
            </a:r>
            <a:r>
              <a:rPr lang="tr-TR" sz="2900" dirty="0" err="1"/>
              <a:t>have</a:t>
            </a:r>
            <a:r>
              <a:rPr lang="tr-TR" sz="2900" dirty="0"/>
              <a:t> </a:t>
            </a:r>
            <a:r>
              <a:rPr lang="tr-TR" sz="2900" dirty="0" err="1"/>
              <a:t>no</a:t>
            </a:r>
            <a:r>
              <a:rPr lang="tr-TR" sz="2900" dirty="0"/>
              <a:t> </a:t>
            </a:r>
            <a:r>
              <a:rPr lang="tr-TR" sz="2900" dirty="0" err="1"/>
              <a:t>identifiable</a:t>
            </a:r>
            <a:r>
              <a:rPr lang="tr-TR" sz="2900" dirty="0"/>
              <a:t> </a:t>
            </a:r>
            <a:r>
              <a:rPr lang="tr-TR" sz="2900" dirty="0" err="1"/>
              <a:t>extracranial</a:t>
            </a:r>
            <a:r>
              <a:rPr lang="tr-TR" sz="2900" dirty="0"/>
              <a:t> </a:t>
            </a:r>
            <a:r>
              <a:rPr lang="tr-TR" sz="2900" dirty="0" err="1"/>
              <a:t>or</a:t>
            </a:r>
            <a:r>
              <a:rPr lang="tr-TR" sz="2900" dirty="0"/>
              <a:t> </a:t>
            </a:r>
            <a:r>
              <a:rPr lang="tr-TR" sz="2900" dirty="0" err="1"/>
              <a:t>intracranial</a:t>
            </a:r>
            <a:r>
              <a:rPr lang="tr-TR" sz="2900" dirty="0"/>
              <a:t> </a:t>
            </a:r>
            <a:r>
              <a:rPr lang="tr-TR" sz="2900" dirty="0" err="1"/>
              <a:t>cause</a:t>
            </a:r>
            <a:r>
              <a:rPr lang="tr-TR" sz="2900" dirty="0"/>
              <a:t> </a:t>
            </a:r>
            <a:r>
              <a:rPr lang="tr-TR" sz="2900" dirty="0" err="1"/>
              <a:t>for</a:t>
            </a:r>
            <a:r>
              <a:rPr lang="tr-TR" sz="2900" dirty="0"/>
              <a:t> </a:t>
            </a:r>
            <a:r>
              <a:rPr lang="tr-TR" sz="2900" dirty="0" err="1"/>
              <a:t>their</a:t>
            </a:r>
            <a:r>
              <a:rPr lang="tr-TR" sz="2900" dirty="0"/>
              <a:t> </a:t>
            </a:r>
            <a:r>
              <a:rPr lang="tr-TR" sz="2900" dirty="0" err="1"/>
              <a:t>seizures</a:t>
            </a:r>
            <a:r>
              <a:rPr lang="tr-TR" sz="2900" dirty="0"/>
              <a:t> </a:t>
            </a:r>
            <a:r>
              <a:rPr lang="tr-TR" sz="2900" dirty="0" err="1"/>
              <a:t>and</a:t>
            </a:r>
            <a:r>
              <a:rPr lang="tr-TR" sz="2900" dirty="0"/>
              <a:t> </a:t>
            </a:r>
            <a:r>
              <a:rPr lang="tr-TR" sz="2900" dirty="0" err="1"/>
              <a:t>no</a:t>
            </a:r>
            <a:r>
              <a:rPr lang="tr-TR" sz="2900" dirty="0"/>
              <a:t> </a:t>
            </a:r>
            <a:r>
              <a:rPr lang="tr-TR" sz="2900" dirty="0" err="1"/>
              <a:t>concurrent</a:t>
            </a:r>
            <a:r>
              <a:rPr lang="tr-TR" sz="2900" dirty="0"/>
              <a:t> </a:t>
            </a:r>
            <a:r>
              <a:rPr lang="tr-TR" sz="2900" dirty="0" err="1"/>
              <a:t>neurologic</a:t>
            </a:r>
            <a:r>
              <a:rPr lang="tr-TR" sz="2900" dirty="0"/>
              <a:t> </a:t>
            </a:r>
            <a:r>
              <a:rPr lang="tr-TR" sz="2900" dirty="0" err="1"/>
              <a:t>abnormalities</a:t>
            </a:r>
            <a:r>
              <a:rPr lang="tr-TR" sz="2900" dirty="0"/>
              <a:t>, </a:t>
            </a:r>
            <a:r>
              <a:rPr lang="tr-TR" sz="2900" dirty="0" err="1"/>
              <a:t>and</a:t>
            </a:r>
            <a:r>
              <a:rPr lang="tr-TR" sz="2900" dirty="0"/>
              <a:t> </a:t>
            </a:r>
            <a:r>
              <a:rPr lang="tr-TR" sz="2900" dirty="0" err="1"/>
              <a:t>their</a:t>
            </a:r>
            <a:r>
              <a:rPr lang="tr-TR" sz="2900" dirty="0"/>
              <a:t> </a:t>
            </a:r>
            <a:r>
              <a:rPr lang="tr-TR" sz="2900" dirty="0" err="1"/>
              <a:t>seizures</a:t>
            </a:r>
            <a:r>
              <a:rPr lang="tr-TR" sz="2900" dirty="0"/>
              <a:t> </a:t>
            </a:r>
            <a:r>
              <a:rPr lang="tr-TR" sz="2900" dirty="0" err="1"/>
              <a:t>are</a:t>
            </a:r>
            <a:r>
              <a:rPr lang="tr-TR" sz="2900" dirty="0"/>
              <a:t> </a:t>
            </a:r>
            <a:r>
              <a:rPr lang="tr-TR" sz="2900" dirty="0" err="1"/>
              <a:t>presumed</a:t>
            </a:r>
            <a:r>
              <a:rPr lang="tr-TR" sz="2900" dirty="0"/>
              <a:t> </a:t>
            </a:r>
            <a:r>
              <a:rPr lang="tr-TR" sz="2900" dirty="0" err="1"/>
              <a:t>to</a:t>
            </a:r>
            <a:r>
              <a:rPr lang="tr-TR" sz="2900" dirty="0"/>
              <a:t> be </a:t>
            </a:r>
            <a:r>
              <a:rPr lang="tr-TR" sz="2900" dirty="0" err="1"/>
              <a:t>genetically</a:t>
            </a:r>
            <a:r>
              <a:rPr lang="tr-TR" sz="2900" dirty="0"/>
              <a:t> </a:t>
            </a:r>
            <a:r>
              <a:rPr lang="tr-TR" sz="2900" dirty="0" err="1"/>
              <a:t>based</a:t>
            </a:r>
            <a:r>
              <a:rPr lang="tr-TR" sz="2900" dirty="0"/>
              <a:t>.</a:t>
            </a:r>
          </a:p>
          <a:p>
            <a:pPr marL="0" indent="0">
              <a:buNone/>
            </a:pPr>
            <a:r>
              <a:rPr lang="tr-TR" sz="2900" dirty="0"/>
              <a:t>- </a:t>
            </a:r>
            <a:r>
              <a:rPr lang="tr-TR" sz="2900" dirty="0" err="1"/>
              <a:t>Idiopathic</a:t>
            </a:r>
            <a:r>
              <a:rPr lang="tr-TR" sz="2900" dirty="0"/>
              <a:t> </a:t>
            </a:r>
            <a:r>
              <a:rPr lang="tr-TR" sz="2900" dirty="0" err="1"/>
              <a:t>epilepsy</a:t>
            </a:r>
            <a:r>
              <a:rPr lang="tr-TR" sz="2900" dirty="0"/>
              <a:t> is </a:t>
            </a:r>
            <a:r>
              <a:rPr lang="tr-TR" sz="2900" dirty="0" err="1"/>
              <a:t>inherited</a:t>
            </a:r>
            <a:r>
              <a:rPr lang="tr-TR" sz="2900" dirty="0"/>
              <a:t> in </a:t>
            </a:r>
            <a:r>
              <a:rPr lang="tr-TR" sz="2900" dirty="0" err="1"/>
              <a:t>German</a:t>
            </a:r>
            <a:r>
              <a:rPr lang="tr-TR" sz="2900" dirty="0"/>
              <a:t> </a:t>
            </a:r>
            <a:r>
              <a:rPr lang="tr-TR" sz="2900" dirty="0" err="1"/>
              <a:t>Shepherd</a:t>
            </a:r>
            <a:r>
              <a:rPr lang="tr-TR" sz="2900" dirty="0"/>
              <a:t> Dogs, </a:t>
            </a:r>
            <a:r>
              <a:rPr lang="tr-TR" sz="2900" dirty="0" err="1"/>
              <a:t>Belgian</a:t>
            </a:r>
            <a:r>
              <a:rPr lang="tr-TR" sz="2900" dirty="0"/>
              <a:t> </a:t>
            </a:r>
            <a:r>
              <a:rPr lang="tr-TR" sz="2900" dirty="0" err="1"/>
              <a:t>Tervurens</a:t>
            </a:r>
            <a:r>
              <a:rPr lang="tr-TR" sz="2900" dirty="0"/>
              <a:t>, </a:t>
            </a:r>
            <a:r>
              <a:rPr lang="tr-TR" sz="2900" dirty="0" err="1"/>
              <a:t>Keeshonds</a:t>
            </a:r>
            <a:r>
              <a:rPr lang="tr-TR" sz="2900" dirty="0"/>
              <a:t>, </a:t>
            </a:r>
            <a:r>
              <a:rPr lang="tr-TR" sz="2900" dirty="0" err="1"/>
              <a:t>Beagles</a:t>
            </a:r>
            <a:r>
              <a:rPr lang="tr-TR" sz="2900" dirty="0"/>
              <a:t>, </a:t>
            </a:r>
            <a:r>
              <a:rPr lang="tr-TR" sz="2900" dirty="0" err="1"/>
              <a:t>and</a:t>
            </a:r>
            <a:r>
              <a:rPr lang="tr-TR" sz="2900" dirty="0"/>
              <a:t> </a:t>
            </a:r>
            <a:r>
              <a:rPr lang="tr-TR" sz="2900" dirty="0" err="1"/>
              <a:t>Dachshunds</a:t>
            </a:r>
            <a:r>
              <a:rPr lang="tr-TR" sz="2900" dirty="0"/>
              <a:t>. </a:t>
            </a:r>
            <a:r>
              <a:rPr lang="tr-TR" sz="2900" dirty="0" err="1"/>
              <a:t>It</a:t>
            </a:r>
            <a:r>
              <a:rPr lang="tr-TR" sz="2900" dirty="0"/>
              <a:t> is </a:t>
            </a:r>
            <a:r>
              <a:rPr lang="tr-TR" sz="2900" dirty="0" err="1"/>
              <a:t>seen</a:t>
            </a:r>
            <a:r>
              <a:rPr lang="tr-TR" sz="2900" dirty="0"/>
              <a:t> </a:t>
            </a:r>
            <a:r>
              <a:rPr lang="tr-TR" sz="2900" dirty="0" err="1"/>
              <a:t>sporadically</a:t>
            </a:r>
            <a:r>
              <a:rPr lang="tr-TR" sz="2900" dirty="0"/>
              <a:t> in </a:t>
            </a:r>
            <a:r>
              <a:rPr lang="tr-TR" sz="2900" dirty="0" err="1"/>
              <a:t>almost</a:t>
            </a:r>
            <a:r>
              <a:rPr lang="tr-TR" sz="2900" dirty="0"/>
              <a:t> </a:t>
            </a:r>
            <a:r>
              <a:rPr lang="tr-TR" sz="2900" dirty="0" err="1"/>
              <a:t>all</a:t>
            </a:r>
            <a:r>
              <a:rPr lang="tr-TR" sz="2900" dirty="0"/>
              <a:t> </a:t>
            </a:r>
            <a:r>
              <a:rPr lang="tr-TR" sz="2900" dirty="0" err="1"/>
              <a:t>breeds</a:t>
            </a:r>
            <a:r>
              <a:rPr lang="tr-TR" sz="2900" dirty="0"/>
              <a:t>, </a:t>
            </a:r>
            <a:r>
              <a:rPr lang="tr-TR" sz="2900" dirty="0" err="1"/>
              <a:t>mixed-breed</a:t>
            </a:r>
            <a:r>
              <a:rPr lang="tr-TR" sz="2900" dirty="0"/>
              <a:t> </a:t>
            </a:r>
            <a:r>
              <a:rPr lang="tr-TR" sz="2900" dirty="0" err="1"/>
              <a:t>dogs</a:t>
            </a:r>
            <a:r>
              <a:rPr lang="tr-TR" sz="2900" dirty="0"/>
              <a:t>, </a:t>
            </a:r>
            <a:r>
              <a:rPr lang="tr-TR" sz="2900" dirty="0" err="1"/>
              <a:t>and</a:t>
            </a:r>
            <a:r>
              <a:rPr lang="tr-TR" sz="2900" dirty="0"/>
              <a:t> </a:t>
            </a:r>
            <a:r>
              <a:rPr lang="tr-TR" sz="2900" dirty="0" err="1"/>
              <a:t>cats</a:t>
            </a:r>
            <a:r>
              <a:rPr lang="tr-TR" sz="2900" dirty="0"/>
              <a:t>. </a:t>
            </a:r>
          </a:p>
          <a:p>
            <a:pPr marL="0" indent="0">
              <a:buNone/>
            </a:pPr>
            <a:r>
              <a:rPr lang="tr-TR" sz="2900" dirty="0"/>
              <a:t>- </a:t>
            </a:r>
            <a:r>
              <a:rPr lang="tr-TR" sz="2900" dirty="0" err="1"/>
              <a:t>The</a:t>
            </a:r>
            <a:r>
              <a:rPr lang="tr-TR" sz="2900" dirty="0"/>
              <a:t> </a:t>
            </a:r>
            <a:r>
              <a:rPr lang="tr-TR" sz="2900" dirty="0" err="1"/>
              <a:t>initial</a:t>
            </a:r>
            <a:r>
              <a:rPr lang="tr-TR" sz="2900" dirty="0"/>
              <a:t> </a:t>
            </a:r>
            <a:r>
              <a:rPr lang="tr-TR" sz="2900" dirty="0" err="1"/>
              <a:t>onset</a:t>
            </a:r>
            <a:r>
              <a:rPr lang="tr-TR" sz="2900" dirty="0"/>
              <a:t> of </a:t>
            </a:r>
            <a:r>
              <a:rPr lang="tr-TR" sz="2900" dirty="0" err="1"/>
              <a:t>seizures</a:t>
            </a:r>
            <a:r>
              <a:rPr lang="tr-TR" sz="2900" dirty="0"/>
              <a:t> </a:t>
            </a:r>
            <a:r>
              <a:rPr lang="tr-TR" sz="2900" dirty="0" err="1"/>
              <a:t>usually</a:t>
            </a:r>
            <a:r>
              <a:rPr lang="tr-TR" sz="2900" dirty="0"/>
              <a:t> </a:t>
            </a:r>
            <a:r>
              <a:rPr lang="tr-TR" sz="2900" dirty="0" err="1"/>
              <a:t>occurs</a:t>
            </a:r>
            <a:r>
              <a:rPr lang="tr-TR" sz="2900" dirty="0"/>
              <a:t> </a:t>
            </a:r>
            <a:r>
              <a:rPr lang="tr-TR" sz="2900" dirty="0" err="1"/>
              <a:t>between</a:t>
            </a:r>
            <a:r>
              <a:rPr lang="tr-TR" sz="2900" dirty="0"/>
              <a:t> 6 </a:t>
            </a:r>
            <a:r>
              <a:rPr lang="tr-TR" sz="2900" dirty="0" err="1"/>
              <a:t>months</a:t>
            </a:r>
            <a:r>
              <a:rPr lang="tr-TR" sz="2900" dirty="0"/>
              <a:t> </a:t>
            </a:r>
            <a:r>
              <a:rPr lang="tr-TR" sz="2900" dirty="0" err="1"/>
              <a:t>and</a:t>
            </a:r>
            <a:r>
              <a:rPr lang="tr-TR" sz="2900" dirty="0"/>
              <a:t> 3 </a:t>
            </a:r>
            <a:r>
              <a:rPr lang="tr-TR" sz="2900" dirty="0" err="1"/>
              <a:t>years</a:t>
            </a:r>
            <a:r>
              <a:rPr lang="tr-TR" sz="2900" dirty="0"/>
              <a:t> of </a:t>
            </a:r>
            <a:r>
              <a:rPr lang="tr-TR" sz="2900" dirty="0" err="1"/>
              <a:t>age</a:t>
            </a:r>
            <a:r>
              <a:rPr lang="tr-TR" sz="2900" dirty="0"/>
              <a:t>, </a:t>
            </a:r>
            <a:r>
              <a:rPr lang="tr-TR" sz="2900" dirty="0" err="1"/>
              <a:t>although</a:t>
            </a:r>
            <a:r>
              <a:rPr lang="tr-TR" sz="2900" dirty="0"/>
              <a:t> </a:t>
            </a:r>
            <a:r>
              <a:rPr lang="tr-TR" sz="2900" dirty="0" err="1"/>
              <a:t>seizures</a:t>
            </a:r>
            <a:r>
              <a:rPr lang="tr-TR" sz="2900" dirty="0"/>
              <a:t> </a:t>
            </a:r>
            <a:r>
              <a:rPr lang="tr-TR" sz="2900" dirty="0" err="1"/>
              <a:t>are</a:t>
            </a:r>
            <a:r>
              <a:rPr lang="tr-TR" sz="2900" dirty="0"/>
              <a:t> not </a:t>
            </a:r>
            <a:r>
              <a:rPr lang="tr-TR" sz="2900" dirty="0" err="1"/>
              <a:t>observed</a:t>
            </a:r>
            <a:r>
              <a:rPr lang="tr-TR" sz="2900" dirty="0"/>
              <a:t> </a:t>
            </a:r>
            <a:r>
              <a:rPr lang="tr-TR" sz="2900" dirty="0" err="1"/>
              <a:t>until</a:t>
            </a:r>
            <a:r>
              <a:rPr lang="tr-TR" sz="2900" dirty="0"/>
              <a:t> 5 </a:t>
            </a:r>
            <a:r>
              <a:rPr lang="tr-TR" sz="2900" dirty="0" err="1"/>
              <a:t>years</a:t>
            </a:r>
            <a:r>
              <a:rPr lang="tr-TR" sz="2900" dirty="0"/>
              <a:t> of </a:t>
            </a:r>
            <a:r>
              <a:rPr lang="tr-TR" sz="2900" dirty="0" err="1"/>
              <a:t>age</a:t>
            </a:r>
            <a:r>
              <a:rPr lang="tr-TR" sz="2900" dirty="0"/>
              <a:t> in </a:t>
            </a:r>
            <a:r>
              <a:rPr lang="tr-TR" sz="2900" dirty="0" err="1"/>
              <a:t>some</a:t>
            </a:r>
            <a:r>
              <a:rPr lang="tr-TR" sz="2900" dirty="0"/>
              <a:t> </a:t>
            </a:r>
            <a:r>
              <a:rPr lang="tr-TR" sz="2900" dirty="0" err="1"/>
              <a:t>dogs</a:t>
            </a:r>
            <a:r>
              <a:rPr lang="tr-TR" sz="2900" dirty="0"/>
              <a:t>. </a:t>
            </a:r>
          </a:p>
          <a:p>
            <a:pPr marL="0" indent="0">
              <a:buNone/>
            </a:pPr>
            <a:r>
              <a:rPr lang="tr-TR" sz="2900" dirty="0" err="1"/>
              <a:t>Findings</a:t>
            </a:r>
            <a:r>
              <a:rPr lang="tr-TR" sz="2900" dirty="0"/>
              <a:t> </a:t>
            </a:r>
            <a:r>
              <a:rPr lang="tr-TR" sz="2900" dirty="0" err="1"/>
              <a:t>from</a:t>
            </a:r>
            <a:r>
              <a:rPr lang="tr-TR" sz="2900" dirty="0"/>
              <a:t> a </a:t>
            </a:r>
            <a:r>
              <a:rPr lang="tr-TR" sz="2900" dirty="0" err="1"/>
              <a:t>complete</a:t>
            </a:r>
            <a:r>
              <a:rPr lang="tr-TR" sz="2900" dirty="0"/>
              <a:t> </a:t>
            </a:r>
            <a:r>
              <a:rPr lang="tr-TR" sz="2900" dirty="0" err="1"/>
              <a:t>physical</a:t>
            </a:r>
            <a:r>
              <a:rPr lang="tr-TR" sz="2900" dirty="0"/>
              <a:t>, </a:t>
            </a:r>
            <a:r>
              <a:rPr lang="tr-TR" sz="2900" dirty="0" err="1"/>
              <a:t>neurologic</a:t>
            </a:r>
            <a:r>
              <a:rPr lang="tr-TR" sz="2900" dirty="0"/>
              <a:t>, </a:t>
            </a:r>
            <a:r>
              <a:rPr lang="tr-TR" sz="2900" dirty="0" err="1"/>
              <a:t>and</a:t>
            </a:r>
            <a:r>
              <a:rPr lang="tr-TR" sz="2900" dirty="0"/>
              <a:t> </a:t>
            </a:r>
            <a:r>
              <a:rPr lang="tr-TR" sz="2900" dirty="0" err="1"/>
              <a:t>ophthalmologic</a:t>
            </a:r>
            <a:r>
              <a:rPr lang="tr-TR" sz="2900" dirty="0"/>
              <a:t> </a:t>
            </a:r>
            <a:r>
              <a:rPr lang="tr-TR" sz="2900" dirty="0" err="1"/>
              <a:t>evalu­ation</a:t>
            </a:r>
            <a:r>
              <a:rPr lang="tr-TR" sz="2900" dirty="0"/>
              <a:t> </a:t>
            </a:r>
            <a:r>
              <a:rPr lang="tr-TR" sz="2900" dirty="0" err="1"/>
              <a:t>and</a:t>
            </a:r>
            <a:r>
              <a:rPr lang="tr-TR" sz="2900" dirty="0"/>
              <a:t> </a:t>
            </a:r>
            <a:r>
              <a:rPr lang="tr-TR" sz="2900" dirty="0" err="1"/>
              <a:t>results</a:t>
            </a:r>
            <a:r>
              <a:rPr lang="tr-TR" sz="2900" dirty="0"/>
              <a:t> of </a:t>
            </a:r>
            <a:r>
              <a:rPr lang="tr-TR" sz="2900" dirty="0" err="1"/>
              <a:t>routine</a:t>
            </a:r>
            <a:r>
              <a:rPr lang="tr-TR" sz="2900" dirty="0"/>
              <a:t> </a:t>
            </a:r>
            <a:r>
              <a:rPr lang="tr-TR" sz="2900" dirty="0" err="1"/>
              <a:t>clinicopathologic</a:t>
            </a:r>
            <a:r>
              <a:rPr lang="tr-TR" sz="2900" dirty="0"/>
              <a:t> </a:t>
            </a:r>
            <a:r>
              <a:rPr lang="tr-TR" sz="2900" dirty="0" err="1"/>
              <a:t>tests</a:t>
            </a:r>
            <a:r>
              <a:rPr lang="tr-TR" sz="2900" dirty="0"/>
              <a:t> </a:t>
            </a:r>
            <a:r>
              <a:rPr lang="tr-TR" sz="2900" dirty="0" err="1"/>
              <a:t>are</a:t>
            </a:r>
            <a:r>
              <a:rPr lang="tr-TR" sz="2900" dirty="0"/>
              <a:t> normal. </a:t>
            </a:r>
            <a:r>
              <a:rPr lang="tr-TR" sz="2900" dirty="0" err="1"/>
              <a:t>Intracranial</a:t>
            </a:r>
            <a:r>
              <a:rPr lang="tr-TR" sz="2900" dirty="0"/>
              <a:t> </a:t>
            </a:r>
            <a:r>
              <a:rPr lang="tr-TR" sz="2900" dirty="0" err="1"/>
              <a:t>evaluation</a:t>
            </a:r>
            <a:r>
              <a:rPr lang="tr-TR" sz="2900" dirty="0"/>
              <a:t>, </a:t>
            </a:r>
            <a:r>
              <a:rPr lang="tr-TR" sz="2900" dirty="0" err="1"/>
              <a:t>when</a:t>
            </a:r>
            <a:r>
              <a:rPr lang="tr-TR" sz="2900" dirty="0"/>
              <a:t> </a:t>
            </a:r>
            <a:r>
              <a:rPr lang="tr-TR" sz="2900" dirty="0" err="1"/>
              <a:t>performed</a:t>
            </a:r>
            <a:r>
              <a:rPr lang="tr-TR" sz="2900" dirty="0"/>
              <a:t>, is normal </a:t>
            </a:r>
          </a:p>
        </p:txBody>
      </p:sp>
    </p:spTree>
    <p:extLst>
      <p:ext uri="{BB962C8B-B14F-4D97-AF65-F5344CB8AC3E}">
        <p14:creationId xmlns:p14="http://schemas.microsoft.com/office/powerpoint/2010/main" val="576769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61D2BD7-25C6-E14F-B475-ECD6791523E9}"/>
              </a:ext>
            </a:extLst>
          </p:cNvPr>
          <p:cNvSpPr>
            <a:spLocks noGrp="1"/>
          </p:cNvSpPr>
          <p:nvPr>
            <p:ph idx="1"/>
          </p:nvPr>
        </p:nvSpPr>
        <p:spPr>
          <a:xfrm>
            <a:off x="361507" y="318976"/>
            <a:ext cx="11546958" cy="6230679"/>
          </a:xfrm>
        </p:spPr>
        <p:txBody>
          <a:bodyPr>
            <a:normAutofit fontScale="92500" lnSpcReduction="20000"/>
          </a:bodyPr>
          <a:lstStyle/>
          <a:p>
            <a:r>
              <a:rPr lang="tr-TR" sz="3000" b="1" dirty="0" err="1"/>
              <a:t>Intracranial</a:t>
            </a:r>
            <a:r>
              <a:rPr lang="tr-TR" sz="3000" b="1" dirty="0"/>
              <a:t> </a:t>
            </a:r>
            <a:r>
              <a:rPr lang="tr-TR" sz="3000" b="1" dirty="0" err="1"/>
              <a:t>Disease</a:t>
            </a:r>
            <a:endParaRPr lang="tr-TR" sz="3000" b="1" dirty="0"/>
          </a:p>
          <a:p>
            <a:pPr>
              <a:buFontTx/>
              <a:buChar char="-"/>
            </a:pPr>
            <a:r>
              <a:rPr lang="tr-TR" dirty="0" err="1"/>
              <a:t>Symptomatic</a:t>
            </a:r>
            <a:r>
              <a:rPr lang="tr-TR" dirty="0"/>
              <a:t> </a:t>
            </a:r>
            <a:r>
              <a:rPr lang="tr-TR" dirty="0" err="1"/>
              <a:t>epilepsy</a:t>
            </a:r>
            <a:r>
              <a:rPr lang="tr-TR" dirty="0"/>
              <a:t> is a </a:t>
            </a:r>
            <a:r>
              <a:rPr lang="tr-TR" dirty="0" err="1"/>
              <a:t>direct</a:t>
            </a:r>
            <a:r>
              <a:rPr lang="tr-TR" dirty="0"/>
              <a:t> </a:t>
            </a:r>
            <a:r>
              <a:rPr lang="tr-TR" dirty="0" err="1"/>
              <a:t>result</a:t>
            </a:r>
            <a:r>
              <a:rPr lang="tr-TR" dirty="0"/>
              <a:t> of </a:t>
            </a:r>
            <a:r>
              <a:rPr lang="tr-TR" dirty="0" err="1"/>
              <a:t>intracranial</a:t>
            </a:r>
            <a:r>
              <a:rPr lang="tr-TR" dirty="0"/>
              <a:t> </a:t>
            </a:r>
            <a:r>
              <a:rPr lang="tr-TR" dirty="0" err="1"/>
              <a:t>disease</a:t>
            </a:r>
            <a:r>
              <a:rPr lang="tr-TR" dirty="0"/>
              <a:t> </a:t>
            </a:r>
            <a:r>
              <a:rPr lang="tr-TR" dirty="0" err="1"/>
              <a:t>localized</a:t>
            </a:r>
            <a:r>
              <a:rPr lang="tr-TR" dirty="0"/>
              <a:t> in </a:t>
            </a:r>
            <a:r>
              <a:rPr lang="tr-TR" dirty="0" err="1"/>
              <a:t>the</a:t>
            </a:r>
            <a:r>
              <a:rPr lang="tr-TR" dirty="0"/>
              <a:t> </a:t>
            </a:r>
            <a:r>
              <a:rPr lang="tr-TR" dirty="0" err="1"/>
              <a:t>forebrain</a:t>
            </a:r>
            <a:r>
              <a:rPr lang="tr-TR" dirty="0"/>
              <a:t>. </a:t>
            </a:r>
            <a:r>
              <a:rPr lang="tr-TR" dirty="0" err="1"/>
              <a:t>Congenital</a:t>
            </a:r>
            <a:r>
              <a:rPr lang="tr-TR" dirty="0"/>
              <a:t> </a:t>
            </a:r>
            <a:r>
              <a:rPr lang="tr-TR" dirty="0" err="1"/>
              <a:t>and</a:t>
            </a:r>
            <a:r>
              <a:rPr lang="tr-TR" dirty="0"/>
              <a:t> </a:t>
            </a:r>
            <a:r>
              <a:rPr lang="tr-TR" dirty="0" err="1"/>
              <a:t>infectious</a:t>
            </a:r>
            <a:r>
              <a:rPr lang="tr-TR" dirty="0"/>
              <a:t> </a:t>
            </a:r>
            <a:r>
              <a:rPr lang="tr-TR" dirty="0" err="1"/>
              <a:t>inflam­matory</a:t>
            </a:r>
            <a:r>
              <a:rPr lang="tr-TR" dirty="0"/>
              <a:t> </a:t>
            </a:r>
            <a:r>
              <a:rPr lang="tr-TR" dirty="0" err="1"/>
              <a:t>conditions</a:t>
            </a:r>
            <a:r>
              <a:rPr lang="tr-TR" dirty="0"/>
              <a:t> </a:t>
            </a:r>
            <a:r>
              <a:rPr lang="tr-TR" dirty="0" err="1"/>
              <a:t>are</a:t>
            </a:r>
            <a:r>
              <a:rPr lang="tr-TR" dirty="0"/>
              <a:t> </a:t>
            </a:r>
            <a:r>
              <a:rPr lang="tr-TR" dirty="0" err="1"/>
              <a:t>most</a:t>
            </a:r>
            <a:r>
              <a:rPr lang="tr-TR" dirty="0"/>
              <a:t> </a:t>
            </a:r>
            <a:r>
              <a:rPr lang="tr-TR" dirty="0" err="1"/>
              <a:t>often</a:t>
            </a:r>
            <a:r>
              <a:rPr lang="tr-TR" dirty="0"/>
              <a:t> </a:t>
            </a:r>
            <a:r>
              <a:rPr lang="tr-TR" dirty="0" err="1"/>
              <a:t>seen</a:t>
            </a:r>
            <a:r>
              <a:rPr lang="tr-TR" dirty="0"/>
              <a:t> in </a:t>
            </a:r>
            <a:r>
              <a:rPr lang="tr-TR" dirty="0" err="1"/>
              <a:t>young</a:t>
            </a:r>
            <a:r>
              <a:rPr lang="tr-TR" dirty="0"/>
              <a:t> </a:t>
            </a:r>
            <a:r>
              <a:rPr lang="tr-TR" dirty="0" err="1"/>
              <a:t>animals</a:t>
            </a:r>
            <a:r>
              <a:rPr lang="tr-TR" dirty="0"/>
              <a:t>, </a:t>
            </a:r>
            <a:r>
              <a:rPr lang="tr-TR" dirty="0" err="1"/>
              <a:t>whereas</a:t>
            </a:r>
            <a:r>
              <a:rPr lang="tr-TR" dirty="0"/>
              <a:t> </a:t>
            </a:r>
            <a:r>
              <a:rPr lang="tr-TR" dirty="0" err="1"/>
              <a:t>neoplasia</a:t>
            </a:r>
            <a:r>
              <a:rPr lang="tr-TR" dirty="0"/>
              <a:t> is </a:t>
            </a:r>
            <a:r>
              <a:rPr lang="tr-TR" dirty="0" err="1"/>
              <a:t>the</a:t>
            </a:r>
            <a:r>
              <a:rPr lang="tr-TR" dirty="0"/>
              <a:t> </a:t>
            </a:r>
            <a:r>
              <a:rPr lang="tr-TR" dirty="0" err="1"/>
              <a:t>most</a:t>
            </a:r>
            <a:r>
              <a:rPr lang="tr-TR" dirty="0"/>
              <a:t> </a:t>
            </a:r>
            <a:r>
              <a:rPr lang="tr-TR" dirty="0" err="1"/>
              <a:t>common</a:t>
            </a:r>
            <a:r>
              <a:rPr lang="tr-TR" dirty="0"/>
              <a:t> </a:t>
            </a:r>
            <a:r>
              <a:rPr lang="tr-TR" dirty="0" err="1"/>
              <a:t>cause</a:t>
            </a:r>
            <a:r>
              <a:rPr lang="tr-TR" dirty="0"/>
              <a:t> in </a:t>
            </a:r>
            <a:r>
              <a:rPr lang="tr-TR" dirty="0" err="1"/>
              <a:t>dogs</a:t>
            </a:r>
            <a:r>
              <a:rPr lang="tr-TR" dirty="0"/>
              <a:t> </a:t>
            </a:r>
            <a:r>
              <a:rPr lang="tr-TR" dirty="0" err="1"/>
              <a:t>and</a:t>
            </a:r>
            <a:r>
              <a:rPr lang="tr-TR" dirty="0"/>
              <a:t> </a:t>
            </a:r>
            <a:r>
              <a:rPr lang="tr-TR" dirty="0" err="1"/>
              <a:t>cats</a:t>
            </a:r>
            <a:r>
              <a:rPr lang="tr-TR" dirty="0"/>
              <a:t> </a:t>
            </a:r>
            <a:r>
              <a:rPr lang="tr-TR" dirty="0" err="1"/>
              <a:t>older</a:t>
            </a:r>
            <a:r>
              <a:rPr lang="tr-TR" dirty="0"/>
              <a:t> </a:t>
            </a:r>
            <a:r>
              <a:rPr lang="tr-TR" dirty="0" err="1"/>
              <a:t>than</a:t>
            </a:r>
            <a:r>
              <a:rPr lang="tr-TR" dirty="0"/>
              <a:t> 6 </a:t>
            </a:r>
            <a:r>
              <a:rPr lang="tr-TR" dirty="0" err="1"/>
              <a:t>years</a:t>
            </a:r>
            <a:r>
              <a:rPr lang="tr-TR" dirty="0"/>
              <a:t> of age. </a:t>
            </a:r>
          </a:p>
          <a:p>
            <a:r>
              <a:rPr lang="tr-TR" sz="3000" b="1" dirty="0" err="1"/>
              <a:t>Probable</a:t>
            </a:r>
            <a:r>
              <a:rPr lang="tr-TR" sz="3000" b="1" dirty="0"/>
              <a:t> </a:t>
            </a:r>
            <a:r>
              <a:rPr lang="tr-TR" sz="3000" b="1" dirty="0" err="1"/>
              <a:t>Symptomatic</a:t>
            </a:r>
            <a:r>
              <a:rPr lang="tr-TR" sz="3000" b="1" dirty="0"/>
              <a:t> </a:t>
            </a:r>
            <a:r>
              <a:rPr lang="tr-TR" sz="3000" b="1" dirty="0" err="1"/>
              <a:t>Epilepsy</a:t>
            </a:r>
            <a:endParaRPr lang="tr-TR" sz="3000" b="1" dirty="0"/>
          </a:p>
          <a:p>
            <a:pPr marL="0" indent="0">
              <a:buNone/>
            </a:pPr>
            <a:r>
              <a:rPr lang="tr-TR" dirty="0"/>
              <a:t>- </a:t>
            </a:r>
            <a:r>
              <a:rPr lang="tr-TR" dirty="0" err="1"/>
              <a:t>Scar</a:t>
            </a:r>
            <a:r>
              <a:rPr lang="tr-TR" dirty="0"/>
              <a:t> </a:t>
            </a:r>
            <a:r>
              <a:rPr lang="tr-TR" dirty="0" err="1"/>
              <a:t>tissue-related</a:t>
            </a:r>
            <a:r>
              <a:rPr lang="tr-TR" dirty="0"/>
              <a:t> </a:t>
            </a:r>
            <a:r>
              <a:rPr lang="tr-TR" dirty="0" err="1"/>
              <a:t>acquired</a:t>
            </a:r>
            <a:r>
              <a:rPr lang="tr-TR" dirty="0"/>
              <a:t> </a:t>
            </a:r>
            <a:r>
              <a:rPr lang="tr-TR" dirty="0" err="1"/>
              <a:t>epilepsy</a:t>
            </a:r>
            <a:r>
              <a:rPr lang="tr-TR" dirty="0"/>
              <a:t> can </a:t>
            </a:r>
            <a:r>
              <a:rPr lang="tr-TR" dirty="0" err="1"/>
              <a:t>occur</a:t>
            </a:r>
            <a:r>
              <a:rPr lang="tr-TR" dirty="0"/>
              <a:t> </a:t>
            </a:r>
            <a:r>
              <a:rPr lang="tr-TR" dirty="0" err="1"/>
              <a:t>after</a:t>
            </a:r>
            <a:r>
              <a:rPr lang="tr-TR" dirty="0"/>
              <a:t> an </a:t>
            </a:r>
            <a:r>
              <a:rPr lang="tr-TR" dirty="0" err="1"/>
              <a:t>inflammatory</a:t>
            </a:r>
            <a:r>
              <a:rPr lang="tr-TR" dirty="0"/>
              <a:t>, </a:t>
            </a:r>
            <a:r>
              <a:rPr lang="tr-TR" dirty="0" err="1"/>
              <a:t>traumatic</a:t>
            </a:r>
            <a:r>
              <a:rPr lang="tr-TR" dirty="0"/>
              <a:t>, </a:t>
            </a:r>
            <a:r>
              <a:rPr lang="tr-TR" dirty="0" err="1"/>
              <a:t>toxic</a:t>
            </a:r>
            <a:r>
              <a:rPr lang="tr-TR" dirty="0"/>
              <a:t>, </a:t>
            </a:r>
            <a:r>
              <a:rPr lang="tr-TR" dirty="0" err="1"/>
              <a:t>metabolic</a:t>
            </a:r>
            <a:r>
              <a:rPr lang="tr-TR" dirty="0"/>
              <a:t>, </a:t>
            </a:r>
            <a:r>
              <a:rPr lang="tr-TR" dirty="0" err="1"/>
              <a:t>or</a:t>
            </a:r>
            <a:r>
              <a:rPr lang="tr-TR" dirty="0"/>
              <a:t> </a:t>
            </a:r>
            <a:r>
              <a:rPr lang="tr-TR" dirty="0" err="1"/>
              <a:t>vascular</a:t>
            </a:r>
            <a:r>
              <a:rPr lang="tr-TR" dirty="0"/>
              <a:t> </a:t>
            </a:r>
            <a:r>
              <a:rPr lang="tr-TR" dirty="0" err="1"/>
              <a:t>insult</a:t>
            </a:r>
            <a:r>
              <a:rPr lang="tr-TR" dirty="0"/>
              <a:t>. </a:t>
            </a:r>
            <a:r>
              <a:rPr lang="tr-TR" dirty="0" err="1"/>
              <a:t>If</a:t>
            </a:r>
            <a:r>
              <a:rPr lang="tr-TR" dirty="0"/>
              <a:t> a </a:t>
            </a:r>
            <a:r>
              <a:rPr lang="tr-TR" dirty="0" err="1"/>
              <a:t>history</a:t>
            </a:r>
            <a:r>
              <a:rPr lang="tr-TR" dirty="0"/>
              <a:t> of </a:t>
            </a:r>
            <a:r>
              <a:rPr lang="tr-TR" dirty="0" err="1"/>
              <a:t>significant</a:t>
            </a:r>
            <a:r>
              <a:rPr lang="tr-TR" dirty="0"/>
              <a:t> </a:t>
            </a:r>
            <a:r>
              <a:rPr lang="tr-TR" dirty="0" err="1"/>
              <a:t>trauma</a:t>
            </a:r>
            <a:r>
              <a:rPr lang="tr-TR" dirty="0"/>
              <a:t> </a:t>
            </a:r>
            <a:r>
              <a:rPr lang="tr-TR" dirty="0" err="1"/>
              <a:t>or</a:t>
            </a:r>
            <a:r>
              <a:rPr lang="tr-TR" dirty="0"/>
              <a:t> </a:t>
            </a:r>
            <a:r>
              <a:rPr lang="tr-TR" dirty="0" err="1"/>
              <a:t>infection</a:t>
            </a:r>
            <a:r>
              <a:rPr lang="tr-TR" dirty="0"/>
              <a:t> can be </a:t>
            </a:r>
            <a:r>
              <a:rPr lang="tr-TR" dirty="0" err="1"/>
              <a:t>ascer­tained</a:t>
            </a:r>
            <a:r>
              <a:rPr lang="tr-TR" dirty="0"/>
              <a:t>, </a:t>
            </a:r>
            <a:r>
              <a:rPr lang="tr-TR" dirty="0" err="1"/>
              <a:t>the</a:t>
            </a:r>
            <a:r>
              <a:rPr lang="tr-TR" dirty="0"/>
              <a:t> </a:t>
            </a:r>
            <a:r>
              <a:rPr lang="tr-TR" dirty="0" err="1"/>
              <a:t>event</a:t>
            </a:r>
            <a:r>
              <a:rPr lang="tr-TR" dirty="0"/>
              <a:t> </a:t>
            </a:r>
            <a:r>
              <a:rPr lang="tr-TR" dirty="0" err="1"/>
              <a:t>usually</a:t>
            </a:r>
            <a:r>
              <a:rPr lang="tr-TR" dirty="0"/>
              <a:t> </a:t>
            </a:r>
            <a:r>
              <a:rPr lang="tr-TR" dirty="0" err="1"/>
              <a:t>precedes</a:t>
            </a:r>
            <a:r>
              <a:rPr lang="tr-TR" dirty="0"/>
              <a:t> </a:t>
            </a:r>
            <a:r>
              <a:rPr lang="tr-TR" dirty="0" err="1"/>
              <a:t>the</a:t>
            </a:r>
            <a:r>
              <a:rPr lang="tr-TR" dirty="0"/>
              <a:t> </a:t>
            </a:r>
            <a:r>
              <a:rPr lang="tr-TR" dirty="0" err="1"/>
              <a:t>onset</a:t>
            </a:r>
            <a:r>
              <a:rPr lang="tr-TR" dirty="0"/>
              <a:t> of </a:t>
            </a:r>
            <a:r>
              <a:rPr lang="tr-TR" dirty="0" err="1"/>
              <a:t>the</a:t>
            </a:r>
            <a:r>
              <a:rPr lang="tr-TR" dirty="0"/>
              <a:t> </a:t>
            </a:r>
            <a:r>
              <a:rPr lang="tr-TR" dirty="0" err="1"/>
              <a:t>seizure</a:t>
            </a:r>
            <a:r>
              <a:rPr lang="tr-TR" dirty="0"/>
              <a:t> </a:t>
            </a:r>
            <a:r>
              <a:rPr lang="tr-TR" dirty="0" err="1"/>
              <a:t>disorder</a:t>
            </a:r>
            <a:r>
              <a:rPr lang="tr-TR" dirty="0"/>
              <a:t> </a:t>
            </a:r>
            <a:r>
              <a:rPr lang="tr-TR" dirty="0" err="1"/>
              <a:t>by</a:t>
            </a:r>
            <a:r>
              <a:rPr lang="tr-TR" dirty="0"/>
              <a:t> 6 </a:t>
            </a:r>
            <a:r>
              <a:rPr lang="tr-TR" dirty="0" err="1"/>
              <a:t>months</a:t>
            </a:r>
            <a:r>
              <a:rPr lang="tr-TR" dirty="0"/>
              <a:t> </a:t>
            </a:r>
            <a:r>
              <a:rPr lang="tr-TR" dirty="0" err="1"/>
              <a:t>to</a:t>
            </a:r>
            <a:r>
              <a:rPr lang="tr-TR" dirty="0"/>
              <a:t> 3 </a:t>
            </a:r>
            <a:r>
              <a:rPr lang="tr-TR" dirty="0" err="1"/>
              <a:t>years</a:t>
            </a:r>
            <a:r>
              <a:rPr lang="tr-TR" dirty="0"/>
              <a:t> </a:t>
            </a:r>
          </a:p>
          <a:p>
            <a:pPr>
              <a:buFontTx/>
              <a:buChar char="-"/>
            </a:pPr>
            <a:r>
              <a:rPr lang="tr-TR" dirty="0" err="1"/>
              <a:t>It</a:t>
            </a:r>
            <a:r>
              <a:rPr lang="tr-TR" dirty="0"/>
              <a:t> is not </a:t>
            </a:r>
            <a:r>
              <a:rPr lang="tr-TR" dirty="0" err="1"/>
              <a:t>usually</a:t>
            </a:r>
            <a:r>
              <a:rPr lang="tr-TR" dirty="0"/>
              <a:t> </a:t>
            </a:r>
            <a:r>
              <a:rPr lang="tr-TR" dirty="0" err="1"/>
              <a:t>possible</a:t>
            </a:r>
            <a:r>
              <a:rPr lang="tr-TR" dirty="0"/>
              <a:t> </a:t>
            </a:r>
            <a:r>
              <a:rPr lang="tr-TR" dirty="0" err="1"/>
              <a:t>to</a:t>
            </a:r>
            <a:r>
              <a:rPr lang="tr-TR" dirty="0"/>
              <a:t> </a:t>
            </a:r>
            <a:r>
              <a:rPr lang="tr-TR" dirty="0" err="1"/>
              <a:t>detect</a:t>
            </a:r>
            <a:r>
              <a:rPr lang="tr-TR" dirty="0"/>
              <a:t> a </a:t>
            </a:r>
            <a:r>
              <a:rPr lang="tr-TR" dirty="0" err="1"/>
              <a:t>structural</a:t>
            </a:r>
            <a:r>
              <a:rPr lang="tr-TR" dirty="0"/>
              <a:t> </a:t>
            </a:r>
            <a:r>
              <a:rPr lang="tr-TR" dirty="0" err="1"/>
              <a:t>abnormality</a:t>
            </a:r>
            <a:r>
              <a:rPr lang="tr-TR" dirty="0"/>
              <a:t> </a:t>
            </a:r>
            <a:r>
              <a:rPr lang="tr-TR" dirty="0" err="1"/>
              <a:t>using</a:t>
            </a:r>
            <a:r>
              <a:rPr lang="tr-TR" dirty="0"/>
              <a:t> MRI , </a:t>
            </a:r>
            <a:r>
              <a:rPr lang="tr-TR" dirty="0" err="1"/>
              <a:t>and</a:t>
            </a:r>
            <a:r>
              <a:rPr lang="tr-TR" dirty="0"/>
              <a:t> </a:t>
            </a:r>
            <a:r>
              <a:rPr lang="tr-TR" dirty="0" err="1"/>
              <a:t>even</a:t>
            </a:r>
            <a:r>
              <a:rPr lang="tr-TR" dirty="0"/>
              <a:t> </a:t>
            </a:r>
            <a:r>
              <a:rPr lang="tr-TR" dirty="0" err="1"/>
              <a:t>necropsy</a:t>
            </a:r>
            <a:r>
              <a:rPr lang="tr-TR" dirty="0"/>
              <a:t> </a:t>
            </a:r>
            <a:r>
              <a:rPr lang="tr-TR" dirty="0" err="1"/>
              <a:t>will</a:t>
            </a:r>
            <a:r>
              <a:rPr lang="tr-TR" dirty="0"/>
              <a:t> not </a:t>
            </a:r>
            <a:r>
              <a:rPr lang="tr-TR" dirty="0" err="1"/>
              <a:t>reliably</a:t>
            </a:r>
            <a:r>
              <a:rPr lang="tr-TR" dirty="0"/>
              <a:t> </a:t>
            </a:r>
            <a:r>
              <a:rPr lang="tr-TR" dirty="0" err="1"/>
              <a:t>demonstrate</a:t>
            </a:r>
            <a:r>
              <a:rPr lang="tr-TR" dirty="0"/>
              <a:t> a </a:t>
            </a:r>
            <a:r>
              <a:rPr lang="tr-TR" dirty="0" err="1"/>
              <a:t>lesion</a:t>
            </a:r>
            <a:r>
              <a:rPr lang="tr-TR" dirty="0"/>
              <a:t> </a:t>
            </a:r>
          </a:p>
          <a:p>
            <a:r>
              <a:rPr lang="tr-TR" sz="3000" b="1" dirty="0" err="1"/>
              <a:t>Extracranial</a:t>
            </a:r>
            <a:r>
              <a:rPr lang="tr-TR" sz="3000" b="1" dirty="0"/>
              <a:t> </a:t>
            </a:r>
            <a:r>
              <a:rPr lang="tr-TR" sz="3000" b="1" dirty="0" err="1"/>
              <a:t>Disease</a:t>
            </a:r>
            <a:endParaRPr lang="tr-TR" sz="3000" b="1" dirty="0"/>
          </a:p>
          <a:p>
            <a:pPr marL="0" indent="0">
              <a:buNone/>
            </a:pPr>
            <a:r>
              <a:rPr lang="tr-TR" dirty="0"/>
              <a:t>- </a:t>
            </a:r>
            <a:r>
              <a:rPr lang="tr-TR" dirty="0" err="1"/>
              <a:t>Hypoglycemia</a:t>
            </a:r>
            <a:r>
              <a:rPr lang="tr-TR" dirty="0"/>
              <a:t>, </a:t>
            </a:r>
            <a:r>
              <a:rPr lang="tr-TR" dirty="0" err="1"/>
              <a:t>hepatic</a:t>
            </a:r>
            <a:r>
              <a:rPr lang="tr-TR" dirty="0"/>
              <a:t> </a:t>
            </a:r>
            <a:r>
              <a:rPr lang="tr-TR" dirty="0" err="1"/>
              <a:t>encephalopathy</a:t>
            </a:r>
            <a:r>
              <a:rPr lang="tr-TR" dirty="0"/>
              <a:t>, </a:t>
            </a:r>
            <a:r>
              <a:rPr lang="tr-TR" dirty="0" err="1"/>
              <a:t>hypocalcemia</a:t>
            </a:r>
            <a:r>
              <a:rPr lang="tr-TR" dirty="0"/>
              <a:t>, </a:t>
            </a:r>
            <a:r>
              <a:rPr lang="tr-TR" dirty="0" err="1"/>
              <a:t>and</a:t>
            </a:r>
            <a:r>
              <a:rPr lang="tr-TR" dirty="0"/>
              <a:t> </a:t>
            </a:r>
            <a:r>
              <a:rPr lang="tr-TR" dirty="0" err="1"/>
              <a:t>primary</a:t>
            </a:r>
            <a:r>
              <a:rPr lang="tr-TR" dirty="0"/>
              <a:t> </a:t>
            </a:r>
            <a:r>
              <a:rPr lang="tr-TR" dirty="0" err="1"/>
              <a:t>hyperlipoproteinemia</a:t>
            </a:r>
            <a:r>
              <a:rPr lang="tr-TR" dirty="0"/>
              <a:t> </a:t>
            </a:r>
            <a:r>
              <a:rPr lang="tr-TR" dirty="0" err="1"/>
              <a:t>may</a:t>
            </a:r>
            <a:r>
              <a:rPr lang="tr-TR" dirty="0"/>
              <a:t> </a:t>
            </a:r>
            <a:r>
              <a:rPr lang="tr-TR" dirty="0" err="1"/>
              <a:t>cause</a:t>
            </a:r>
            <a:r>
              <a:rPr lang="tr-TR" dirty="0"/>
              <a:t> </a:t>
            </a:r>
            <a:r>
              <a:rPr lang="tr-TR" dirty="0" err="1"/>
              <a:t>seizures</a:t>
            </a:r>
            <a:r>
              <a:rPr lang="tr-TR" dirty="0"/>
              <a:t> in </a:t>
            </a:r>
            <a:r>
              <a:rPr lang="tr-TR" dirty="0" err="1"/>
              <a:t>dogs</a:t>
            </a:r>
            <a:r>
              <a:rPr lang="tr-TR" dirty="0"/>
              <a:t> </a:t>
            </a:r>
            <a:r>
              <a:rPr lang="tr-TR" dirty="0" err="1"/>
              <a:t>and</a:t>
            </a:r>
            <a:r>
              <a:rPr lang="tr-TR" dirty="0"/>
              <a:t> </a:t>
            </a:r>
            <a:r>
              <a:rPr lang="tr-TR" dirty="0" err="1"/>
              <a:t>cats</a:t>
            </a:r>
            <a:r>
              <a:rPr lang="tr-TR" dirty="0"/>
              <a:t>. </a:t>
            </a:r>
            <a:r>
              <a:rPr lang="tr-TR" dirty="0" err="1"/>
              <a:t>Other</a:t>
            </a:r>
            <a:r>
              <a:rPr lang="tr-TR" dirty="0"/>
              <a:t> </a:t>
            </a:r>
            <a:r>
              <a:rPr lang="tr-TR" dirty="0" err="1"/>
              <a:t>metabolic</a:t>
            </a:r>
            <a:r>
              <a:rPr lang="tr-TR" dirty="0"/>
              <a:t> </a:t>
            </a:r>
            <a:r>
              <a:rPr lang="tr-TR" dirty="0" err="1"/>
              <a:t>alterations</a:t>
            </a:r>
            <a:r>
              <a:rPr lang="tr-TR" dirty="0"/>
              <a:t>, severe </a:t>
            </a:r>
            <a:r>
              <a:rPr lang="tr-TR" dirty="0" err="1"/>
              <a:t>electrolyte</a:t>
            </a:r>
            <a:r>
              <a:rPr lang="tr-TR" dirty="0"/>
              <a:t> </a:t>
            </a:r>
            <a:r>
              <a:rPr lang="tr-TR" dirty="0" err="1"/>
              <a:t>disturbances</a:t>
            </a:r>
            <a:r>
              <a:rPr lang="tr-TR" dirty="0"/>
              <a:t>, </a:t>
            </a:r>
            <a:r>
              <a:rPr lang="tr-TR" dirty="0" err="1"/>
              <a:t>hyperosmo­larity</a:t>
            </a:r>
            <a:r>
              <a:rPr lang="tr-TR" dirty="0"/>
              <a:t> , </a:t>
            </a:r>
            <a:r>
              <a:rPr lang="tr-TR" dirty="0" err="1"/>
              <a:t>heatstroke</a:t>
            </a:r>
            <a:r>
              <a:rPr lang="tr-TR" dirty="0"/>
              <a:t>, </a:t>
            </a:r>
            <a:r>
              <a:rPr lang="tr-TR" dirty="0" err="1"/>
              <a:t>and</a:t>
            </a:r>
            <a:r>
              <a:rPr lang="tr-TR" dirty="0"/>
              <a:t> </a:t>
            </a:r>
            <a:r>
              <a:rPr lang="tr-TR" dirty="0" err="1"/>
              <a:t>pro­longed</a:t>
            </a:r>
            <a:r>
              <a:rPr lang="tr-TR" dirty="0"/>
              <a:t> severe </a:t>
            </a:r>
            <a:r>
              <a:rPr lang="tr-TR" dirty="0" err="1"/>
              <a:t>uremia</a:t>
            </a:r>
            <a:r>
              <a:rPr lang="tr-TR" dirty="0"/>
              <a:t>, </a:t>
            </a:r>
            <a:r>
              <a:rPr lang="tr-TR" dirty="0" err="1"/>
              <a:t>also</a:t>
            </a:r>
            <a:r>
              <a:rPr lang="tr-TR" dirty="0"/>
              <a:t> </a:t>
            </a:r>
            <a:r>
              <a:rPr lang="tr-TR" dirty="0" err="1"/>
              <a:t>occasionally</a:t>
            </a:r>
            <a:r>
              <a:rPr lang="tr-TR" dirty="0"/>
              <a:t> </a:t>
            </a:r>
            <a:r>
              <a:rPr lang="tr-TR" dirty="0" err="1"/>
              <a:t>cause</a:t>
            </a:r>
            <a:r>
              <a:rPr lang="tr-TR" dirty="0"/>
              <a:t> </a:t>
            </a:r>
            <a:r>
              <a:rPr lang="tr-TR" dirty="0" err="1"/>
              <a:t>seizures</a:t>
            </a:r>
            <a:endParaRPr lang="tr-TR" dirty="0"/>
          </a:p>
        </p:txBody>
      </p:sp>
    </p:spTree>
    <p:extLst>
      <p:ext uri="{BB962C8B-B14F-4D97-AF65-F5344CB8AC3E}">
        <p14:creationId xmlns:p14="http://schemas.microsoft.com/office/powerpoint/2010/main" val="2694302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4842C89-A560-BF40-ADEC-3D2417C493F7}"/>
              </a:ext>
            </a:extLst>
          </p:cNvPr>
          <p:cNvSpPr>
            <a:spLocks noGrp="1"/>
          </p:cNvSpPr>
          <p:nvPr>
            <p:ph idx="1"/>
          </p:nvPr>
        </p:nvSpPr>
        <p:spPr>
          <a:xfrm>
            <a:off x="297711" y="340242"/>
            <a:ext cx="11568223" cy="6145618"/>
          </a:xfrm>
        </p:spPr>
        <p:txBody>
          <a:bodyPr/>
          <a:lstStyle/>
          <a:p>
            <a:endParaRPr lang="tr-TR" dirty="0"/>
          </a:p>
          <a:p>
            <a:pPr marL="0" indent="0">
              <a:buNone/>
            </a:pPr>
            <a:endParaRPr lang="tr-TR" dirty="0"/>
          </a:p>
          <a:p>
            <a:pPr marL="0" indent="0">
              <a:buNone/>
            </a:pPr>
            <a:endParaRPr lang="tr-TR" dirty="0"/>
          </a:p>
        </p:txBody>
      </p:sp>
      <p:pic>
        <p:nvPicPr>
          <p:cNvPr id="5" name="Resim 4">
            <a:extLst>
              <a:ext uri="{FF2B5EF4-FFF2-40B4-BE49-F238E27FC236}">
                <a16:creationId xmlns:a16="http://schemas.microsoft.com/office/drawing/2014/main" id="{B5A27CB5-0F07-C44E-BBB4-9C1C1C588F2E}"/>
              </a:ext>
            </a:extLst>
          </p:cNvPr>
          <p:cNvPicPr>
            <a:picLocks noChangeAspect="1"/>
          </p:cNvPicPr>
          <p:nvPr/>
        </p:nvPicPr>
        <p:blipFill>
          <a:blip r:embed="rId2"/>
          <a:stretch>
            <a:fillRect/>
          </a:stretch>
        </p:blipFill>
        <p:spPr>
          <a:xfrm>
            <a:off x="3240320" y="0"/>
            <a:ext cx="5711360" cy="6858000"/>
          </a:xfrm>
          <a:prstGeom prst="rect">
            <a:avLst/>
          </a:prstGeom>
        </p:spPr>
      </p:pic>
    </p:spTree>
    <p:extLst>
      <p:ext uri="{BB962C8B-B14F-4D97-AF65-F5344CB8AC3E}">
        <p14:creationId xmlns:p14="http://schemas.microsoft.com/office/powerpoint/2010/main" val="3024434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46DDBF-A800-CF4F-9D8C-599140D4220C}"/>
              </a:ext>
            </a:extLst>
          </p:cNvPr>
          <p:cNvSpPr>
            <a:spLocks noGrp="1"/>
          </p:cNvSpPr>
          <p:nvPr>
            <p:ph idx="1"/>
          </p:nvPr>
        </p:nvSpPr>
        <p:spPr>
          <a:xfrm>
            <a:off x="340242" y="318977"/>
            <a:ext cx="11483164" cy="6188149"/>
          </a:xfrm>
        </p:spPr>
        <p:txBody>
          <a:bodyPr>
            <a:normAutofit lnSpcReduction="10000"/>
          </a:bodyPr>
          <a:lstStyle/>
          <a:p>
            <a:pPr marL="0" indent="0">
              <a:buNone/>
            </a:pPr>
            <a:r>
              <a:rPr lang="tr-TR" sz="3200" dirty="0"/>
              <a:t>Management of </a:t>
            </a:r>
            <a:r>
              <a:rPr lang="tr-TR" sz="3200" dirty="0" err="1"/>
              <a:t>dogs</a:t>
            </a:r>
            <a:r>
              <a:rPr lang="tr-TR" sz="3200" dirty="0"/>
              <a:t> </a:t>
            </a:r>
            <a:r>
              <a:rPr lang="tr-TR" sz="3200" dirty="0" err="1"/>
              <a:t>and</a:t>
            </a:r>
            <a:r>
              <a:rPr lang="tr-TR" sz="3200" dirty="0"/>
              <a:t> </a:t>
            </a:r>
            <a:r>
              <a:rPr lang="tr-TR" sz="3200" dirty="0" err="1"/>
              <a:t>cats</a:t>
            </a:r>
            <a:r>
              <a:rPr lang="tr-TR" sz="3200" dirty="0"/>
              <a:t> </a:t>
            </a:r>
            <a:r>
              <a:rPr lang="tr-TR" sz="3200" dirty="0" err="1"/>
              <a:t>with</a:t>
            </a:r>
            <a:r>
              <a:rPr lang="tr-TR" sz="3200" dirty="0"/>
              <a:t> </a:t>
            </a:r>
            <a:r>
              <a:rPr lang="tr-TR" sz="3200" dirty="0" err="1"/>
              <a:t>seizures</a:t>
            </a:r>
            <a:r>
              <a:rPr lang="tr-TR" sz="3200" dirty="0"/>
              <a:t> can be </a:t>
            </a:r>
            <a:r>
              <a:rPr lang="tr-TR" sz="3200" dirty="0" err="1"/>
              <a:t>attempted</a:t>
            </a:r>
            <a:r>
              <a:rPr lang="tr-TR" sz="3200" dirty="0"/>
              <a:t> </a:t>
            </a:r>
            <a:r>
              <a:rPr lang="tr-TR" sz="3200" dirty="0" err="1"/>
              <a:t>using</a:t>
            </a:r>
            <a:r>
              <a:rPr lang="tr-TR" sz="3200" dirty="0"/>
              <a:t> </a:t>
            </a:r>
            <a:r>
              <a:rPr lang="tr-TR" sz="3200" b="1" dirty="0" err="1"/>
              <a:t>anticonvulsant</a:t>
            </a:r>
            <a:r>
              <a:rPr lang="tr-TR" sz="3200" b="1" dirty="0"/>
              <a:t> </a:t>
            </a:r>
            <a:r>
              <a:rPr lang="tr-TR" sz="3200" b="1" dirty="0" err="1"/>
              <a:t>therapy</a:t>
            </a:r>
            <a:r>
              <a:rPr lang="tr-TR" sz="3200" b="1" dirty="0"/>
              <a:t>. </a:t>
            </a:r>
            <a:endParaRPr lang="tr-TR" b="1" dirty="0"/>
          </a:p>
          <a:p>
            <a:pPr marL="0" indent="0">
              <a:buNone/>
            </a:pPr>
            <a:endParaRPr lang="tr-TR" sz="3200" b="1" dirty="0"/>
          </a:p>
          <a:p>
            <a:pPr marL="0" indent="0">
              <a:buNone/>
            </a:pPr>
            <a:r>
              <a:rPr lang="tr-TR" sz="3200" b="1" dirty="0" err="1"/>
              <a:t>Anticonvulsant</a:t>
            </a:r>
            <a:r>
              <a:rPr lang="tr-TR" sz="3200" b="1" dirty="0"/>
              <a:t> </a:t>
            </a:r>
            <a:r>
              <a:rPr lang="tr-TR" sz="3200" b="1" dirty="0" err="1"/>
              <a:t>Drugs</a:t>
            </a:r>
            <a:endParaRPr lang="tr-TR" sz="3200" b="1" dirty="0"/>
          </a:p>
          <a:p>
            <a:r>
              <a:rPr lang="tr-TR" dirty="0" err="1"/>
              <a:t>Phenobarbital</a:t>
            </a:r>
            <a:endParaRPr lang="tr-TR" dirty="0"/>
          </a:p>
          <a:p>
            <a:r>
              <a:rPr lang="tr-TR" dirty="0" err="1"/>
              <a:t>Potassium</a:t>
            </a:r>
            <a:r>
              <a:rPr lang="tr-TR" dirty="0"/>
              <a:t> </a:t>
            </a:r>
            <a:r>
              <a:rPr lang="tr-TR" dirty="0" err="1"/>
              <a:t>Bromide</a:t>
            </a:r>
            <a:endParaRPr lang="tr-TR" dirty="0"/>
          </a:p>
          <a:p>
            <a:r>
              <a:rPr lang="tr-TR" dirty="0" err="1"/>
              <a:t>Diazepam</a:t>
            </a:r>
            <a:endParaRPr lang="tr-TR" dirty="0"/>
          </a:p>
          <a:p>
            <a:r>
              <a:rPr lang="tr-TR" dirty="0" err="1"/>
              <a:t>Clorazepate</a:t>
            </a:r>
            <a:endParaRPr lang="tr-TR" dirty="0"/>
          </a:p>
          <a:p>
            <a:r>
              <a:rPr lang="tr-TR" dirty="0" err="1"/>
              <a:t>Felbamate</a:t>
            </a:r>
            <a:endParaRPr lang="tr-TR" dirty="0"/>
          </a:p>
          <a:p>
            <a:r>
              <a:rPr lang="tr-TR" dirty="0" err="1"/>
              <a:t>Gabapentine</a:t>
            </a:r>
            <a:endParaRPr lang="tr-TR" dirty="0"/>
          </a:p>
          <a:p>
            <a:r>
              <a:rPr lang="tr-TR" dirty="0" err="1"/>
              <a:t>Zonisamide</a:t>
            </a:r>
            <a:endParaRPr lang="tr-TR" dirty="0"/>
          </a:p>
          <a:p>
            <a:r>
              <a:rPr lang="tr-TR" dirty="0" err="1"/>
              <a:t>Levitiracetam</a:t>
            </a:r>
            <a:endParaRPr lang="tr-TR" dirty="0"/>
          </a:p>
          <a:p>
            <a:r>
              <a:rPr lang="tr-TR" dirty="0" err="1"/>
              <a:t>Alternative</a:t>
            </a:r>
            <a:r>
              <a:rPr lang="tr-TR" dirty="0"/>
              <a:t> </a:t>
            </a:r>
            <a:r>
              <a:rPr lang="tr-TR" dirty="0" err="1"/>
              <a:t>Therapies</a:t>
            </a:r>
            <a:endParaRPr lang="tr-TR" dirty="0"/>
          </a:p>
        </p:txBody>
      </p:sp>
    </p:spTree>
    <p:extLst>
      <p:ext uri="{BB962C8B-B14F-4D97-AF65-F5344CB8AC3E}">
        <p14:creationId xmlns:p14="http://schemas.microsoft.com/office/powerpoint/2010/main" val="3624711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6A2CBC-F8C6-424B-A9AE-80FDBD259F24}"/>
              </a:ext>
            </a:extLst>
          </p:cNvPr>
          <p:cNvSpPr>
            <a:spLocks noGrp="1"/>
          </p:cNvSpPr>
          <p:nvPr>
            <p:ph type="title"/>
          </p:nvPr>
        </p:nvSpPr>
        <p:spPr>
          <a:xfrm>
            <a:off x="148857" y="365125"/>
            <a:ext cx="11780874" cy="1460500"/>
          </a:xfrm>
        </p:spPr>
        <p:txBody>
          <a:bodyPr>
            <a:normAutofit fontScale="90000"/>
          </a:bodyPr>
          <a:lstStyle/>
          <a:p>
            <a:r>
              <a:rPr lang="tr-TR" sz="3100" b="1" dirty="0" err="1">
                <a:latin typeface="+mn-lt"/>
              </a:rPr>
              <a:t>Head</a:t>
            </a:r>
            <a:r>
              <a:rPr lang="tr-TR" sz="3100" b="1" dirty="0">
                <a:latin typeface="+mn-lt"/>
              </a:rPr>
              <a:t> </a:t>
            </a:r>
            <a:r>
              <a:rPr lang="tr-TR" sz="3100" b="1" dirty="0" err="1">
                <a:latin typeface="+mn-lt"/>
              </a:rPr>
              <a:t>Tilt</a:t>
            </a:r>
            <a:r>
              <a:rPr lang="tr-TR" sz="3100" b="1" dirty="0">
                <a:latin typeface="+mn-lt"/>
              </a:rPr>
              <a:t>: </a:t>
            </a:r>
            <a:r>
              <a:rPr lang="tr-TR" sz="3100" dirty="0" err="1">
                <a:latin typeface="+mn-lt"/>
              </a:rPr>
              <a:t>Head</a:t>
            </a:r>
            <a:r>
              <a:rPr lang="tr-TR" sz="3100" dirty="0">
                <a:latin typeface="+mn-lt"/>
              </a:rPr>
              <a:t> </a:t>
            </a:r>
            <a:r>
              <a:rPr lang="tr-TR" sz="3100" dirty="0" err="1">
                <a:latin typeface="+mn-lt"/>
              </a:rPr>
              <a:t>tilt</a:t>
            </a:r>
            <a:r>
              <a:rPr lang="tr-TR" sz="3100" dirty="0">
                <a:latin typeface="+mn-lt"/>
              </a:rPr>
              <a:t> is a </a:t>
            </a:r>
            <a:r>
              <a:rPr lang="tr-TR" sz="3100" dirty="0" err="1">
                <a:latin typeface="+mn-lt"/>
              </a:rPr>
              <a:t>common</a:t>
            </a:r>
            <a:r>
              <a:rPr lang="tr-TR" sz="3100" dirty="0">
                <a:latin typeface="+mn-lt"/>
              </a:rPr>
              <a:t> </a:t>
            </a:r>
            <a:r>
              <a:rPr lang="tr-TR" sz="3100" dirty="0" err="1">
                <a:latin typeface="+mn-lt"/>
              </a:rPr>
              <a:t>neurologic</a:t>
            </a:r>
            <a:r>
              <a:rPr lang="tr-TR" sz="3100" dirty="0">
                <a:latin typeface="+mn-lt"/>
              </a:rPr>
              <a:t> </a:t>
            </a:r>
            <a:r>
              <a:rPr lang="tr-TR" sz="3100" dirty="0" err="1">
                <a:latin typeface="+mn-lt"/>
              </a:rPr>
              <a:t>abnormality</a:t>
            </a:r>
            <a:r>
              <a:rPr lang="tr-TR" sz="3100" dirty="0">
                <a:latin typeface="+mn-lt"/>
              </a:rPr>
              <a:t> in </a:t>
            </a:r>
            <a:r>
              <a:rPr lang="tr-TR" sz="3100" dirty="0" err="1">
                <a:latin typeface="+mn-lt"/>
              </a:rPr>
              <a:t>dogs</a:t>
            </a:r>
            <a:r>
              <a:rPr lang="tr-TR" sz="3100" dirty="0">
                <a:latin typeface="+mn-lt"/>
              </a:rPr>
              <a:t> </a:t>
            </a:r>
            <a:r>
              <a:rPr lang="tr-TR" sz="3100" dirty="0" err="1">
                <a:latin typeface="+mn-lt"/>
              </a:rPr>
              <a:t>and</a:t>
            </a:r>
            <a:r>
              <a:rPr lang="tr-TR" sz="3100" dirty="0">
                <a:latin typeface="+mn-lt"/>
              </a:rPr>
              <a:t> </a:t>
            </a:r>
            <a:r>
              <a:rPr lang="tr-TR" sz="3100" dirty="0" err="1">
                <a:latin typeface="+mn-lt"/>
              </a:rPr>
              <a:t>cats</a:t>
            </a:r>
            <a:r>
              <a:rPr lang="tr-TR" sz="3100" dirty="0">
                <a:latin typeface="+mn-lt"/>
              </a:rPr>
              <a:t>. </a:t>
            </a:r>
            <a:r>
              <a:rPr lang="tr-TR" sz="3100" dirty="0" err="1">
                <a:latin typeface="+mn-lt"/>
              </a:rPr>
              <a:t>It</a:t>
            </a:r>
            <a:r>
              <a:rPr lang="tr-TR" sz="3100" dirty="0">
                <a:latin typeface="+mn-lt"/>
              </a:rPr>
              <a:t> </a:t>
            </a:r>
            <a:r>
              <a:rPr lang="tr-TR" sz="3100" dirty="0" err="1">
                <a:latin typeface="+mn-lt"/>
              </a:rPr>
              <a:t>indicates</a:t>
            </a:r>
            <a:r>
              <a:rPr lang="tr-TR" sz="3100" dirty="0">
                <a:latin typeface="+mn-lt"/>
              </a:rPr>
              <a:t> a </a:t>
            </a:r>
            <a:r>
              <a:rPr lang="tr-TR" sz="3100" dirty="0" err="1">
                <a:latin typeface="+mn-lt"/>
              </a:rPr>
              <a:t>lesion</a:t>
            </a:r>
            <a:r>
              <a:rPr lang="tr-TR" sz="3100" dirty="0">
                <a:latin typeface="+mn-lt"/>
              </a:rPr>
              <a:t> of </a:t>
            </a:r>
            <a:r>
              <a:rPr lang="tr-TR" sz="3100" dirty="0" err="1">
                <a:latin typeface="+mn-lt"/>
              </a:rPr>
              <a:t>the</a:t>
            </a:r>
            <a:r>
              <a:rPr lang="tr-TR" sz="3100" dirty="0">
                <a:latin typeface="+mn-lt"/>
              </a:rPr>
              <a:t> </a:t>
            </a:r>
            <a:r>
              <a:rPr lang="tr-TR" sz="3100" dirty="0" err="1">
                <a:latin typeface="+mn-lt"/>
              </a:rPr>
              <a:t>vestibular</a:t>
            </a:r>
            <a:r>
              <a:rPr lang="tr-TR" sz="3100" dirty="0">
                <a:latin typeface="+mn-lt"/>
              </a:rPr>
              <a:t> </a:t>
            </a:r>
            <a:r>
              <a:rPr lang="tr-TR" sz="3100" dirty="0" err="1">
                <a:latin typeface="+mn-lt"/>
              </a:rPr>
              <a:t>system</a:t>
            </a:r>
            <a:r>
              <a:rPr lang="tr-TR" sz="3100" dirty="0">
                <a:latin typeface="+mn-lt"/>
              </a:rPr>
              <a:t>, </a:t>
            </a:r>
            <a:r>
              <a:rPr lang="tr-TR" sz="3100" dirty="0" err="1">
                <a:latin typeface="+mn-lt"/>
              </a:rPr>
              <a:t>which</a:t>
            </a:r>
            <a:r>
              <a:rPr lang="tr-TR" sz="3100" dirty="0">
                <a:latin typeface="+mn-lt"/>
              </a:rPr>
              <a:t> </a:t>
            </a:r>
            <a:r>
              <a:rPr lang="tr-TR" sz="3100" dirty="0" err="1">
                <a:latin typeface="+mn-lt"/>
              </a:rPr>
              <a:t>consists</a:t>
            </a:r>
            <a:r>
              <a:rPr lang="tr-TR" sz="3100" dirty="0">
                <a:latin typeface="+mn-lt"/>
              </a:rPr>
              <a:t> of </a:t>
            </a:r>
            <a:r>
              <a:rPr lang="tr-TR" sz="3100" dirty="0" err="1">
                <a:latin typeface="+mn-lt"/>
              </a:rPr>
              <a:t>central</a:t>
            </a:r>
            <a:r>
              <a:rPr lang="tr-TR" sz="3100" dirty="0">
                <a:latin typeface="+mn-lt"/>
              </a:rPr>
              <a:t> </a:t>
            </a:r>
            <a:r>
              <a:rPr lang="tr-TR" sz="3100" dirty="0" err="1">
                <a:latin typeface="+mn-lt"/>
              </a:rPr>
              <a:t>and</a:t>
            </a:r>
            <a:r>
              <a:rPr lang="tr-TR" sz="3100" dirty="0">
                <a:latin typeface="+mn-lt"/>
              </a:rPr>
              <a:t> </a:t>
            </a:r>
            <a:r>
              <a:rPr lang="tr-TR" sz="3100" dirty="0" err="1">
                <a:latin typeface="+mn-lt"/>
              </a:rPr>
              <a:t>peripheral</a:t>
            </a:r>
            <a:r>
              <a:rPr lang="tr-TR" sz="3100" dirty="0">
                <a:latin typeface="+mn-lt"/>
              </a:rPr>
              <a:t> </a:t>
            </a:r>
            <a:r>
              <a:rPr lang="tr-TR" sz="3100" dirty="0" err="1">
                <a:latin typeface="+mn-lt"/>
              </a:rPr>
              <a:t>parts</a:t>
            </a:r>
            <a:r>
              <a:rPr lang="tr-TR" sz="3100" dirty="0">
                <a:latin typeface="+mn-lt"/>
              </a:rPr>
              <a:t>. </a:t>
            </a:r>
            <a:r>
              <a:rPr lang="tr-TR" dirty="0">
                <a:latin typeface="+mn-lt"/>
              </a:rPr>
              <a:t/>
            </a:r>
            <a:br>
              <a:rPr lang="tr-TR" dirty="0">
                <a:latin typeface="+mn-lt"/>
              </a:rPr>
            </a:br>
            <a:endParaRPr lang="tr-TR" dirty="0">
              <a:latin typeface="+mn-lt"/>
            </a:endParaRPr>
          </a:p>
        </p:txBody>
      </p:sp>
      <p:sp>
        <p:nvSpPr>
          <p:cNvPr id="3" name="İçerik Yer Tutucusu 2">
            <a:extLst>
              <a:ext uri="{FF2B5EF4-FFF2-40B4-BE49-F238E27FC236}">
                <a16:creationId xmlns:a16="http://schemas.microsoft.com/office/drawing/2014/main" id="{921DF01D-A764-D847-A3F5-A8F89860D7FE}"/>
              </a:ext>
            </a:extLst>
          </p:cNvPr>
          <p:cNvSpPr>
            <a:spLocks noGrp="1"/>
          </p:cNvSpPr>
          <p:nvPr>
            <p:ph idx="1"/>
          </p:nvPr>
        </p:nvSpPr>
        <p:spPr>
          <a:xfrm>
            <a:off x="262269" y="1594884"/>
            <a:ext cx="11667462" cy="4897991"/>
          </a:xfrm>
        </p:spPr>
        <p:txBody>
          <a:bodyPr>
            <a:normAutofit/>
          </a:bodyPr>
          <a:lstStyle/>
          <a:p>
            <a:r>
              <a:rPr lang="tr-TR" dirty="0" err="1"/>
              <a:t>Abnormalities</a:t>
            </a:r>
            <a:r>
              <a:rPr lang="tr-TR" dirty="0"/>
              <a:t> </a:t>
            </a:r>
            <a:r>
              <a:rPr lang="tr-TR" dirty="0" err="1"/>
              <a:t>involving</a:t>
            </a:r>
            <a:r>
              <a:rPr lang="tr-TR" dirty="0"/>
              <a:t> </a:t>
            </a:r>
            <a:r>
              <a:rPr lang="tr-TR" dirty="0" err="1"/>
              <a:t>the</a:t>
            </a:r>
            <a:r>
              <a:rPr lang="tr-TR" dirty="0"/>
              <a:t> </a:t>
            </a:r>
            <a:r>
              <a:rPr lang="tr-TR" dirty="0" err="1"/>
              <a:t>central</a:t>
            </a:r>
            <a:r>
              <a:rPr lang="tr-TR" dirty="0"/>
              <a:t> </a:t>
            </a:r>
            <a:r>
              <a:rPr lang="tr-TR" dirty="0" err="1"/>
              <a:t>or</a:t>
            </a:r>
            <a:r>
              <a:rPr lang="tr-TR" dirty="0"/>
              <a:t> </a:t>
            </a:r>
            <a:r>
              <a:rPr lang="tr-TR" dirty="0" err="1"/>
              <a:t>peripheral</a:t>
            </a:r>
            <a:r>
              <a:rPr lang="tr-TR" dirty="0"/>
              <a:t> </a:t>
            </a:r>
            <a:r>
              <a:rPr lang="tr-TR" dirty="0" err="1"/>
              <a:t>vestibular</a:t>
            </a:r>
            <a:r>
              <a:rPr lang="tr-TR" dirty="0"/>
              <a:t> </a:t>
            </a:r>
            <a:r>
              <a:rPr lang="tr-TR" dirty="0" err="1"/>
              <a:t>system</a:t>
            </a:r>
            <a:r>
              <a:rPr lang="tr-TR" dirty="0"/>
              <a:t> </a:t>
            </a:r>
            <a:r>
              <a:rPr lang="tr-TR" dirty="0" err="1"/>
              <a:t>typically</a:t>
            </a:r>
            <a:r>
              <a:rPr lang="tr-TR" dirty="0"/>
              <a:t> </a:t>
            </a:r>
            <a:r>
              <a:rPr lang="tr-TR" dirty="0" err="1"/>
              <a:t>cause</a:t>
            </a:r>
            <a:r>
              <a:rPr lang="tr-TR" dirty="0"/>
              <a:t> </a:t>
            </a:r>
            <a:r>
              <a:rPr lang="tr-TR" dirty="0" err="1"/>
              <a:t>head</a:t>
            </a:r>
            <a:r>
              <a:rPr lang="tr-TR" dirty="0"/>
              <a:t> </a:t>
            </a:r>
            <a:r>
              <a:rPr lang="tr-TR" dirty="0" err="1"/>
              <a:t>tilt</a:t>
            </a:r>
            <a:r>
              <a:rPr lang="tr-TR" dirty="0"/>
              <a:t>, </a:t>
            </a:r>
            <a:r>
              <a:rPr lang="tr-TR" dirty="0" err="1"/>
              <a:t>circling</a:t>
            </a:r>
            <a:r>
              <a:rPr lang="tr-TR" dirty="0"/>
              <a:t>, </a:t>
            </a:r>
            <a:r>
              <a:rPr lang="tr-TR" dirty="0" err="1"/>
              <a:t>ataxia</a:t>
            </a:r>
            <a:r>
              <a:rPr lang="tr-TR" dirty="0"/>
              <a:t>, </a:t>
            </a:r>
            <a:r>
              <a:rPr lang="tr-TR" dirty="0" err="1"/>
              <a:t>rolling</a:t>
            </a:r>
            <a:r>
              <a:rPr lang="tr-TR" dirty="0"/>
              <a:t>, </a:t>
            </a:r>
            <a:r>
              <a:rPr lang="tr-TR" dirty="0" err="1"/>
              <a:t>and</a:t>
            </a:r>
            <a:r>
              <a:rPr lang="tr-TR" dirty="0"/>
              <a:t> </a:t>
            </a:r>
            <a:r>
              <a:rPr lang="tr-TR" dirty="0" err="1"/>
              <a:t>nystagmus</a:t>
            </a:r>
            <a:r>
              <a:rPr lang="tr-TR" dirty="0"/>
              <a:t>. </a:t>
            </a:r>
          </a:p>
          <a:p>
            <a:r>
              <a:rPr lang="tr-TR" b="1" i="1" dirty="0" err="1"/>
              <a:t>Nystagmus</a:t>
            </a:r>
            <a:r>
              <a:rPr lang="tr-TR" i="1" dirty="0"/>
              <a:t> </a:t>
            </a:r>
            <a:r>
              <a:rPr lang="tr-TR" dirty="0"/>
              <a:t>is </a:t>
            </a:r>
            <a:r>
              <a:rPr lang="tr-TR" dirty="0" err="1"/>
              <a:t>defined</a:t>
            </a:r>
            <a:r>
              <a:rPr lang="tr-TR" dirty="0"/>
              <a:t> as an </a:t>
            </a:r>
            <a:r>
              <a:rPr lang="tr-TR" dirty="0" err="1"/>
              <a:t>involuntary</a:t>
            </a:r>
            <a:r>
              <a:rPr lang="tr-TR" dirty="0"/>
              <a:t> </a:t>
            </a:r>
            <a:r>
              <a:rPr lang="tr-TR" dirty="0" err="1"/>
              <a:t>rhythmic</a:t>
            </a:r>
            <a:r>
              <a:rPr lang="tr-TR" dirty="0"/>
              <a:t> </a:t>
            </a:r>
            <a:r>
              <a:rPr lang="tr-TR" dirty="0" err="1"/>
              <a:t>oscilla­tion</a:t>
            </a:r>
            <a:r>
              <a:rPr lang="tr-TR" dirty="0"/>
              <a:t> of </a:t>
            </a:r>
            <a:r>
              <a:rPr lang="tr-TR" dirty="0" err="1"/>
              <a:t>the</a:t>
            </a:r>
            <a:r>
              <a:rPr lang="tr-TR" dirty="0"/>
              <a:t> </a:t>
            </a:r>
            <a:r>
              <a:rPr lang="tr-TR" dirty="0" err="1"/>
              <a:t>eyeballs</a:t>
            </a:r>
            <a:r>
              <a:rPr lang="tr-TR" dirty="0"/>
              <a:t>. </a:t>
            </a:r>
            <a:r>
              <a:rPr lang="tr-TR" dirty="0" err="1"/>
              <a:t>In</a:t>
            </a:r>
            <a:r>
              <a:rPr lang="tr-TR" dirty="0"/>
              <a:t> </a:t>
            </a:r>
            <a:r>
              <a:rPr lang="tr-TR" dirty="0" err="1"/>
              <a:t>the</a:t>
            </a:r>
            <a:r>
              <a:rPr lang="tr-TR" dirty="0"/>
              <a:t> </a:t>
            </a:r>
            <a:r>
              <a:rPr lang="tr-TR" dirty="0" err="1"/>
              <a:t>jerk</a:t>
            </a:r>
            <a:r>
              <a:rPr lang="tr-TR" dirty="0"/>
              <a:t> </a:t>
            </a:r>
            <a:r>
              <a:rPr lang="tr-TR" dirty="0" err="1"/>
              <a:t>nystagmus</a:t>
            </a:r>
            <a:r>
              <a:rPr lang="tr-TR" dirty="0"/>
              <a:t> </a:t>
            </a:r>
            <a:r>
              <a:rPr lang="tr-TR" dirty="0" err="1"/>
              <a:t>typical</a:t>
            </a:r>
            <a:r>
              <a:rPr lang="tr-TR" dirty="0"/>
              <a:t> of </a:t>
            </a:r>
            <a:r>
              <a:rPr lang="tr-TR" dirty="0" err="1"/>
              <a:t>vestibu</a:t>
            </a:r>
            <a:r>
              <a:rPr lang="tr-TR" dirty="0"/>
              <a:t>­ </a:t>
            </a:r>
            <a:r>
              <a:rPr lang="tr-TR" dirty="0" err="1"/>
              <a:t>lar</a:t>
            </a:r>
            <a:r>
              <a:rPr lang="tr-TR" dirty="0"/>
              <a:t> </a:t>
            </a:r>
            <a:r>
              <a:rPr lang="tr-TR" dirty="0" err="1"/>
              <a:t>disease</a:t>
            </a:r>
            <a:r>
              <a:rPr lang="tr-TR" dirty="0"/>
              <a:t> </a:t>
            </a:r>
            <a:r>
              <a:rPr lang="tr-TR" dirty="0" err="1"/>
              <a:t>the</a:t>
            </a:r>
            <a:r>
              <a:rPr lang="tr-TR" dirty="0"/>
              <a:t> </a:t>
            </a:r>
            <a:r>
              <a:rPr lang="tr-TR" dirty="0" err="1"/>
              <a:t>eye</a:t>
            </a:r>
            <a:r>
              <a:rPr lang="tr-TR" dirty="0"/>
              <a:t> </a:t>
            </a:r>
            <a:r>
              <a:rPr lang="tr-TR" dirty="0" err="1"/>
              <a:t>movements</a:t>
            </a:r>
            <a:r>
              <a:rPr lang="tr-TR" dirty="0"/>
              <a:t> </a:t>
            </a:r>
            <a:r>
              <a:rPr lang="tr-TR" dirty="0" err="1"/>
              <a:t>have</a:t>
            </a:r>
            <a:r>
              <a:rPr lang="tr-TR" dirty="0"/>
              <a:t> a </a:t>
            </a:r>
            <a:r>
              <a:rPr lang="tr-TR" dirty="0" err="1"/>
              <a:t>slow</a:t>
            </a:r>
            <a:r>
              <a:rPr lang="tr-TR" dirty="0"/>
              <a:t> </a:t>
            </a:r>
            <a:r>
              <a:rPr lang="tr-TR" dirty="0" err="1"/>
              <a:t>phase</a:t>
            </a:r>
            <a:r>
              <a:rPr lang="tr-TR" dirty="0"/>
              <a:t> in </a:t>
            </a:r>
            <a:r>
              <a:rPr lang="tr-TR" dirty="0" err="1"/>
              <a:t>one</a:t>
            </a:r>
            <a:r>
              <a:rPr lang="tr-TR" dirty="0"/>
              <a:t> </a:t>
            </a:r>
            <a:r>
              <a:rPr lang="tr-TR" dirty="0" err="1"/>
              <a:t>direction</a:t>
            </a:r>
            <a:r>
              <a:rPr lang="tr-TR" dirty="0"/>
              <a:t> </a:t>
            </a:r>
            <a:r>
              <a:rPr lang="tr-TR" dirty="0" err="1"/>
              <a:t>and</a:t>
            </a:r>
            <a:r>
              <a:rPr lang="tr-TR" dirty="0"/>
              <a:t> a </a:t>
            </a:r>
            <a:r>
              <a:rPr lang="tr-TR" dirty="0" err="1"/>
              <a:t>rapid</a:t>
            </a:r>
            <a:r>
              <a:rPr lang="tr-TR" dirty="0"/>
              <a:t> </a:t>
            </a:r>
            <a:r>
              <a:rPr lang="tr-TR" dirty="0" err="1"/>
              <a:t>recovery</a:t>
            </a:r>
            <a:r>
              <a:rPr lang="tr-TR" dirty="0"/>
              <a:t> in </a:t>
            </a:r>
            <a:r>
              <a:rPr lang="tr-TR" dirty="0" err="1"/>
              <a:t>the</a:t>
            </a:r>
            <a:r>
              <a:rPr lang="tr-TR" dirty="0"/>
              <a:t> </a:t>
            </a:r>
            <a:r>
              <a:rPr lang="tr-TR" dirty="0" err="1"/>
              <a:t>opposite</a:t>
            </a:r>
            <a:r>
              <a:rPr lang="tr-TR" dirty="0"/>
              <a:t> </a:t>
            </a:r>
            <a:r>
              <a:rPr lang="tr-TR" dirty="0" err="1"/>
              <a:t>direction</a:t>
            </a:r>
            <a:r>
              <a:rPr lang="tr-TR" dirty="0"/>
              <a:t> </a:t>
            </a:r>
          </a:p>
          <a:p>
            <a:r>
              <a:rPr lang="tr-TR" b="1" i="1" dirty="0" err="1"/>
              <a:t>Jerk</a:t>
            </a:r>
            <a:r>
              <a:rPr lang="tr-TR" b="1" i="1" dirty="0"/>
              <a:t> </a:t>
            </a:r>
            <a:r>
              <a:rPr lang="tr-TR" b="1" i="1" dirty="0" err="1"/>
              <a:t>nystagmus</a:t>
            </a:r>
            <a:r>
              <a:rPr lang="tr-TR" b="1" i="1" dirty="0"/>
              <a:t> </a:t>
            </a:r>
            <a:r>
              <a:rPr lang="tr-TR" b="1" i="1" dirty="0" err="1"/>
              <a:t>direction</a:t>
            </a:r>
            <a:r>
              <a:rPr lang="tr-TR" i="1" dirty="0"/>
              <a:t> </a:t>
            </a:r>
            <a:r>
              <a:rPr lang="tr-TR" dirty="0"/>
              <a:t>is </a:t>
            </a:r>
            <a:r>
              <a:rPr lang="tr-TR" dirty="0" err="1"/>
              <a:t>defined</a:t>
            </a:r>
            <a:r>
              <a:rPr lang="tr-TR" dirty="0"/>
              <a:t> as </a:t>
            </a:r>
            <a:r>
              <a:rPr lang="tr-TR" dirty="0" err="1"/>
              <a:t>the</a:t>
            </a:r>
            <a:r>
              <a:rPr lang="tr-TR" dirty="0"/>
              <a:t> </a:t>
            </a:r>
            <a:r>
              <a:rPr lang="tr-TR" dirty="0" err="1"/>
              <a:t>direction</a:t>
            </a:r>
            <a:r>
              <a:rPr lang="tr-TR" dirty="0"/>
              <a:t> of </a:t>
            </a:r>
            <a:r>
              <a:rPr lang="tr-TR" dirty="0" err="1"/>
              <a:t>the</a:t>
            </a:r>
            <a:r>
              <a:rPr lang="tr-TR" dirty="0"/>
              <a:t> </a:t>
            </a:r>
            <a:r>
              <a:rPr lang="tr-TR" dirty="0" err="1"/>
              <a:t>fast</a:t>
            </a:r>
            <a:r>
              <a:rPr lang="tr-TR" dirty="0"/>
              <a:t> </a:t>
            </a:r>
            <a:r>
              <a:rPr lang="tr-TR" dirty="0" err="1"/>
              <a:t>phase</a:t>
            </a:r>
            <a:r>
              <a:rPr lang="tr-TR" dirty="0"/>
              <a:t>. </a:t>
            </a:r>
            <a:r>
              <a:rPr lang="tr-TR" dirty="0" err="1"/>
              <a:t>Less</a:t>
            </a:r>
            <a:r>
              <a:rPr lang="tr-TR" dirty="0"/>
              <a:t> </a:t>
            </a:r>
            <a:r>
              <a:rPr lang="tr-TR" dirty="0" err="1"/>
              <a:t>common</a:t>
            </a:r>
            <a:r>
              <a:rPr lang="tr-TR" dirty="0"/>
              <a:t> </a:t>
            </a:r>
            <a:r>
              <a:rPr lang="tr-TR" dirty="0" err="1"/>
              <a:t>than</a:t>
            </a:r>
            <a:r>
              <a:rPr lang="tr-TR" dirty="0"/>
              <a:t> </a:t>
            </a:r>
            <a:r>
              <a:rPr lang="tr-TR" dirty="0" err="1"/>
              <a:t>jerk</a:t>
            </a:r>
            <a:r>
              <a:rPr lang="tr-TR" dirty="0"/>
              <a:t> </a:t>
            </a:r>
            <a:r>
              <a:rPr lang="tr-TR" dirty="0" err="1"/>
              <a:t>nystagmus</a:t>
            </a:r>
            <a:r>
              <a:rPr lang="tr-TR" dirty="0"/>
              <a:t> is </a:t>
            </a:r>
            <a:r>
              <a:rPr lang="tr-TR" dirty="0" err="1"/>
              <a:t>pendular</a:t>
            </a:r>
            <a:r>
              <a:rPr lang="tr-TR" dirty="0"/>
              <a:t> </a:t>
            </a:r>
            <a:r>
              <a:rPr lang="tr-TR" dirty="0" err="1"/>
              <a:t>nys­tagmus</a:t>
            </a:r>
            <a:r>
              <a:rPr lang="tr-TR" dirty="0"/>
              <a:t>, a </a:t>
            </a:r>
            <a:r>
              <a:rPr lang="tr-TR" dirty="0" err="1"/>
              <a:t>slight</a:t>
            </a:r>
            <a:r>
              <a:rPr lang="tr-TR" dirty="0"/>
              <a:t> </a:t>
            </a:r>
            <a:r>
              <a:rPr lang="tr-TR" dirty="0" err="1"/>
              <a:t>oscillatory</a:t>
            </a:r>
            <a:r>
              <a:rPr lang="tr-TR" dirty="0"/>
              <a:t> </a:t>
            </a:r>
            <a:r>
              <a:rPr lang="tr-TR" dirty="0" err="1"/>
              <a:t>movement</a:t>
            </a:r>
            <a:r>
              <a:rPr lang="tr-TR" dirty="0"/>
              <a:t> of </a:t>
            </a:r>
            <a:r>
              <a:rPr lang="tr-TR" dirty="0" err="1"/>
              <a:t>the</a:t>
            </a:r>
            <a:r>
              <a:rPr lang="tr-TR" dirty="0"/>
              <a:t> </a:t>
            </a:r>
            <a:r>
              <a:rPr lang="tr-TR" dirty="0" err="1"/>
              <a:t>eyeballs</a:t>
            </a:r>
            <a:r>
              <a:rPr lang="tr-TR" dirty="0"/>
              <a:t> </a:t>
            </a:r>
            <a:r>
              <a:rPr lang="tr-TR" dirty="0" err="1"/>
              <a:t>with</a:t>
            </a:r>
            <a:r>
              <a:rPr lang="tr-TR" dirty="0"/>
              <a:t> </a:t>
            </a:r>
            <a:r>
              <a:rPr lang="tr-TR" dirty="0" err="1"/>
              <a:t>no</a:t>
            </a:r>
            <a:r>
              <a:rPr lang="tr-TR" dirty="0"/>
              <a:t> </a:t>
            </a:r>
            <a:r>
              <a:rPr lang="tr-TR" dirty="0" err="1"/>
              <a:t>slow</a:t>
            </a:r>
            <a:r>
              <a:rPr lang="tr-TR" dirty="0"/>
              <a:t> </a:t>
            </a:r>
            <a:r>
              <a:rPr lang="tr-TR" dirty="0" err="1"/>
              <a:t>or</a:t>
            </a:r>
            <a:r>
              <a:rPr lang="tr-TR" dirty="0"/>
              <a:t> </a:t>
            </a:r>
            <a:r>
              <a:rPr lang="tr-TR" dirty="0" err="1"/>
              <a:t>fast</a:t>
            </a:r>
            <a:r>
              <a:rPr lang="tr-TR" dirty="0"/>
              <a:t> </a:t>
            </a:r>
            <a:r>
              <a:rPr lang="tr-TR" dirty="0" err="1"/>
              <a:t>phase</a:t>
            </a:r>
            <a:r>
              <a:rPr lang="tr-TR" dirty="0"/>
              <a:t>; </a:t>
            </a:r>
            <a:r>
              <a:rPr lang="tr-TR" dirty="0" err="1"/>
              <a:t>this</a:t>
            </a:r>
            <a:r>
              <a:rPr lang="tr-TR" dirty="0"/>
              <a:t> </a:t>
            </a:r>
            <a:r>
              <a:rPr lang="tr-TR" dirty="0" err="1"/>
              <a:t>condition</a:t>
            </a:r>
            <a:r>
              <a:rPr lang="tr-TR" dirty="0"/>
              <a:t> is </a:t>
            </a:r>
            <a:r>
              <a:rPr lang="tr-TR" dirty="0" err="1"/>
              <a:t>most</a:t>
            </a:r>
            <a:r>
              <a:rPr lang="tr-TR" dirty="0"/>
              <a:t> </a:t>
            </a:r>
            <a:r>
              <a:rPr lang="tr-TR" dirty="0" err="1"/>
              <a:t>often</a:t>
            </a:r>
            <a:r>
              <a:rPr lang="tr-TR" dirty="0"/>
              <a:t> </a:t>
            </a:r>
            <a:r>
              <a:rPr lang="tr-TR" dirty="0" err="1"/>
              <a:t>seen</a:t>
            </a:r>
            <a:r>
              <a:rPr lang="tr-TR" dirty="0"/>
              <a:t> in </a:t>
            </a:r>
            <a:r>
              <a:rPr lang="tr-TR" b="1" dirty="0" err="1"/>
              <a:t>Siamese</a:t>
            </a:r>
            <a:r>
              <a:rPr lang="tr-TR" b="1" dirty="0"/>
              <a:t>, </a:t>
            </a:r>
            <a:r>
              <a:rPr lang="tr-TR" b="1" dirty="0" err="1"/>
              <a:t>Birman</a:t>
            </a:r>
            <a:r>
              <a:rPr lang="tr-TR" b="1" dirty="0"/>
              <a:t>, </a:t>
            </a:r>
            <a:r>
              <a:rPr lang="tr-TR" b="1" dirty="0" err="1"/>
              <a:t>and</a:t>
            </a:r>
            <a:r>
              <a:rPr lang="tr-TR" b="1" dirty="0"/>
              <a:t> </a:t>
            </a:r>
            <a:r>
              <a:rPr lang="tr-TR" b="1" dirty="0" err="1"/>
              <a:t>Himalayan</a:t>
            </a:r>
            <a:r>
              <a:rPr lang="tr-TR" b="1" dirty="0"/>
              <a:t> </a:t>
            </a:r>
            <a:r>
              <a:rPr lang="tr-TR" dirty="0" err="1"/>
              <a:t>cats</a:t>
            </a:r>
            <a:r>
              <a:rPr lang="tr-TR" dirty="0"/>
              <a:t> </a:t>
            </a:r>
            <a:r>
              <a:rPr lang="tr-TR" dirty="0" err="1"/>
              <a:t>because</a:t>
            </a:r>
            <a:r>
              <a:rPr lang="tr-TR" dirty="0"/>
              <a:t> of a </a:t>
            </a:r>
            <a:r>
              <a:rPr lang="tr-TR" dirty="0" err="1"/>
              <a:t>congenital</a:t>
            </a:r>
            <a:r>
              <a:rPr lang="tr-TR" dirty="0"/>
              <a:t> </a:t>
            </a:r>
            <a:r>
              <a:rPr lang="tr-TR" dirty="0" err="1"/>
              <a:t>abnormality</a:t>
            </a:r>
            <a:r>
              <a:rPr lang="tr-TR" dirty="0"/>
              <a:t> of </a:t>
            </a:r>
            <a:r>
              <a:rPr lang="tr-TR" dirty="0" err="1"/>
              <a:t>the</a:t>
            </a:r>
            <a:r>
              <a:rPr lang="tr-TR" dirty="0"/>
              <a:t> </a:t>
            </a:r>
            <a:r>
              <a:rPr lang="tr-TR" dirty="0" err="1"/>
              <a:t>visual</a:t>
            </a:r>
            <a:r>
              <a:rPr lang="tr-TR" dirty="0"/>
              <a:t> </a:t>
            </a:r>
            <a:r>
              <a:rPr lang="tr-TR" dirty="0" err="1"/>
              <a:t>pathway</a:t>
            </a:r>
            <a:r>
              <a:rPr lang="tr-TR" dirty="0"/>
              <a:t>. </a:t>
            </a:r>
          </a:p>
        </p:txBody>
      </p:sp>
    </p:spTree>
    <p:extLst>
      <p:ext uri="{BB962C8B-B14F-4D97-AF65-F5344CB8AC3E}">
        <p14:creationId xmlns:p14="http://schemas.microsoft.com/office/powerpoint/2010/main" val="1434188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282C08-1591-F049-8CAA-5F7C681880E1}"/>
              </a:ext>
            </a:extLst>
          </p:cNvPr>
          <p:cNvSpPr>
            <a:spLocks noGrp="1"/>
          </p:cNvSpPr>
          <p:nvPr>
            <p:ph type="title"/>
          </p:nvPr>
        </p:nvSpPr>
        <p:spPr>
          <a:xfrm>
            <a:off x="460745" y="173739"/>
            <a:ext cx="11270510" cy="1325563"/>
          </a:xfrm>
        </p:spPr>
        <p:txBody>
          <a:bodyPr>
            <a:normAutofit/>
          </a:bodyPr>
          <a:lstStyle/>
          <a:p>
            <a:pPr algn="ctr"/>
            <a:r>
              <a:rPr lang="tr-TR" sz="3600" b="1" dirty="0"/>
              <a:t>PERIPHERAL AND CENTRAL VESTIBULAR DISEASE</a:t>
            </a:r>
            <a:endParaRPr lang="tr-TR" sz="3600" dirty="0"/>
          </a:p>
        </p:txBody>
      </p:sp>
      <p:sp>
        <p:nvSpPr>
          <p:cNvPr id="3" name="İçerik Yer Tutucusu 2">
            <a:extLst>
              <a:ext uri="{FF2B5EF4-FFF2-40B4-BE49-F238E27FC236}">
                <a16:creationId xmlns:a16="http://schemas.microsoft.com/office/drawing/2014/main" id="{6B024E07-7D4A-E84C-9D55-3FEA674F0A15}"/>
              </a:ext>
            </a:extLst>
          </p:cNvPr>
          <p:cNvSpPr>
            <a:spLocks noGrp="1"/>
          </p:cNvSpPr>
          <p:nvPr>
            <p:ph idx="1"/>
          </p:nvPr>
        </p:nvSpPr>
        <p:spPr>
          <a:xfrm>
            <a:off x="460745" y="1339702"/>
            <a:ext cx="7364818" cy="5344559"/>
          </a:xfrm>
        </p:spPr>
        <p:txBody>
          <a:bodyPr/>
          <a:lstStyle/>
          <a:p>
            <a:r>
              <a:rPr lang="tr-TR" dirty="0" err="1"/>
              <a:t>The</a:t>
            </a:r>
            <a:r>
              <a:rPr lang="tr-TR" dirty="0"/>
              <a:t> </a:t>
            </a:r>
            <a:r>
              <a:rPr lang="tr-TR" dirty="0" err="1"/>
              <a:t>head</a:t>
            </a:r>
            <a:r>
              <a:rPr lang="tr-TR" dirty="0"/>
              <a:t> </a:t>
            </a:r>
            <a:r>
              <a:rPr lang="tr-TR" dirty="0" err="1"/>
              <a:t>tilt</a:t>
            </a:r>
            <a:r>
              <a:rPr lang="tr-TR" dirty="0"/>
              <a:t> (</a:t>
            </a:r>
            <a:r>
              <a:rPr lang="tr-TR" dirty="0" err="1"/>
              <a:t>ear</a:t>
            </a:r>
            <a:r>
              <a:rPr lang="tr-TR" dirty="0"/>
              <a:t> </a:t>
            </a:r>
            <a:r>
              <a:rPr lang="tr-TR" dirty="0" err="1"/>
              <a:t>pointed</a:t>
            </a:r>
            <a:r>
              <a:rPr lang="tr-TR" dirty="0"/>
              <a:t> </a:t>
            </a:r>
            <a:r>
              <a:rPr lang="tr-TR" dirty="0" err="1"/>
              <a:t>toward</a:t>
            </a:r>
            <a:r>
              <a:rPr lang="tr-TR" dirty="0"/>
              <a:t> </a:t>
            </a:r>
            <a:r>
              <a:rPr lang="tr-TR" dirty="0" err="1"/>
              <a:t>the</a:t>
            </a:r>
            <a:r>
              <a:rPr lang="tr-TR" dirty="0"/>
              <a:t> </a:t>
            </a:r>
            <a:r>
              <a:rPr lang="tr-TR" dirty="0" err="1"/>
              <a:t>ground</a:t>
            </a:r>
            <a:r>
              <a:rPr lang="tr-TR" dirty="0"/>
              <a:t>) is </a:t>
            </a:r>
            <a:r>
              <a:rPr lang="tr-TR" dirty="0" err="1"/>
              <a:t>typically</a:t>
            </a:r>
            <a:r>
              <a:rPr lang="tr-TR" dirty="0"/>
              <a:t> on </a:t>
            </a:r>
            <a:r>
              <a:rPr lang="tr-TR" dirty="0" err="1"/>
              <a:t>the</a:t>
            </a:r>
            <a:r>
              <a:rPr lang="tr-TR" dirty="0"/>
              <a:t> </a:t>
            </a:r>
            <a:r>
              <a:rPr lang="tr-TR" dirty="0" err="1"/>
              <a:t>same</a:t>
            </a:r>
            <a:r>
              <a:rPr lang="tr-TR" dirty="0"/>
              <a:t> </a:t>
            </a:r>
            <a:r>
              <a:rPr lang="tr-TR" dirty="0" err="1"/>
              <a:t>side</a:t>
            </a:r>
            <a:r>
              <a:rPr lang="tr-TR" dirty="0"/>
              <a:t> as </a:t>
            </a:r>
            <a:r>
              <a:rPr lang="tr-TR" dirty="0" err="1"/>
              <a:t>the</a:t>
            </a:r>
            <a:r>
              <a:rPr lang="tr-TR" dirty="0"/>
              <a:t> </a:t>
            </a:r>
            <a:r>
              <a:rPr lang="tr-TR" dirty="0" err="1"/>
              <a:t>lesion</a:t>
            </a:r>
            <a:r>
              <a:rPr lang="tr-TR" dirty="0"/>
              <a:t>, </a:t>
            </a:r>
            <a:r>
              <a:rPr lang="tr-TR" dirty="0" err="1"/>
              <a:t>and</a:t>
            </a:r>
            <a:r>
              <a:rPr lang="tr-TR" dirty="0"/>
              <a:t> </a:t>
            </a:r>
            <a:r>
              <a:rPr lang="tr-TR" dirty="0" err="1"/>
              <a:t>tight</a:t>
            </a:r>
            <a:r>
              <a:rPr lang="tr-TR" dirty="0"/>
              <a:t> </a:t>
            </a:r>
            <a:r>
              <a:rPr lang="tr-TR" dirty="0" err="1"/>
              <a:t>circling</a:t>
            </a:r>
            <a:r>
              <a:rPr lang="tr-TR" dirty="0"/>
              <a:t> </a:t>
            </a:r>
            <a:r>
              <a:rPr lang="tr-TR" dirty="0" err="1"/>
              <a:t>toward</a:t>
            </a:r>
            <a:r>
              <a:rPr lang="tr-TR" dirty="0"/>
              <a:t> </a:t>
            </a:r>
            <a:r>
              <a:rPr lang="tr-TR" dirty="0" err="1"/>
              <a:t>that</a:t>
            </a:r>
            <a:r>
              <a:rPr lang="tr-TR" dirty="0"/>
              <a:t> </a:t>
            </a:r>
            <a:r>
              <a:rPr lang="tr-TR" dirty="0" err="1"/>
              <a:t>side</a:t>
            </a:r>
            <a:r>
              <a:rPr lang="tr-TR" dirty="0"/>
              <a:t> is </a:t>
            </a:r>
            <a:r>
              <a:rPr lang="tr-TR" dirty="0" err="1"/>
              <a:t>common</a:t>
            </a:r>
            <a:r>
              <a:rPr lang="tr-TR" dirty="0"/>
              <a:t>. </a:t>
            </a:r>
            <a:r>
              <a:rPr lang="tr-TR" dirty="0" err="1"/>
              <a:t>Vomiting</a:t>
            </a:r>
            <a:r>
              <a:rPr lang="tr-TR" dirty="0"/>
              <a:t>, </a:t>
            </a:r>
            <a:r>
              <a:rPr lang="tr-TR" dirty="0" err="1"/>
              <a:t>salivation</a:t>
            </a:r>
            <a:r>
              <a:rPr lang="tr-TR" dirty="0"/>
              <a:t>, </a:t>
            </a:r>
            <a:r>
              <a:rPr lang="tr-TR" dirty="0" err="1"/>
              <a:t>and</a:t>
            </a:r>
            <a:r>
              <a:rPr lang="tr-TR" dirty="0"/>
              <a:t> </a:t>
            </a:r>
            <a:r>
              <a:rPr lang="tr-TR" dirty="0" err="1"/>
              <a:t>other</a:t>
            </a:r>
            <a:r>
              <a:rPr lang="tr-TR" dirty="0"/>
              <a:t> </a:t>
            </a:r>
            <a:r>
              <a:rPr lang="tr-TR" dirty="0" err="1"/>
              <a:t>signs</a:t>
            </a:r>
            <a:r>
              <a:rPr lang="tr-TR" dirty="0"/>
              <a:t> of </a:t>
            </a:r>
            <a:r>
              <a:rPr lang="tr-TR" dirty="0" err="1"/>
              <a:t>motion</a:t>
            </a:r>
            <a:r>
              <a:rPr lang="tr-TR" dirty="0"/>
              <a:t> </a:t>
            </a:r>
            <a:r>
              <a:rPr lang="tr-TR" dirty="0" err="1"/>
              <a:t>sickness</a:t>
            </a:r>
            <a:r>
              <a:rPr lang="tr-TR" dirty="0"/>
              <a:t> </a:t>
            </a:r>
            <a:r>
              <a:rPr lang="tr-TR" dirty="0" err="1"/>
              <a:t>are</a:t>
            </a:r>
            <a:r>
              <a:rPr lang="tr-TR" dirty="0"/>
              <a:t> </a:t>
            </a:r>
            <a:r>
              <a:rPr lang="tr-TR" dirty="0" err="1"/>
              <a:t>often</a:t>
            </a:r>
            <a:r>
              <a:rPr lang="tr-TR" dirty="0"/>
              <a:t> </a:t>
            </a:r>
            <a:r>
              <a:rPr lang="tr-TR" dirty="0" err="1"/>
              <a:t>apparent</a:t>
            </a:r>
            <a:r>
              <a:rPr lang="tr-TR" dirty="0"/>
              <a:t>. </a:t>
            </a:r>
          </a:p>
          <a:p>
            <a:r>
              <a:rPr lang="tr-TR" dirty="0" err="1"/>
              <a:t>Nystagmus</a:t>
            </a:r>
            <a:r>
              <a:rPr lang="tr-TR" dirty="0"/>
              <a:t> </a:t>
            </a:r>
            <a:r>
              <a:rPr lang="tr-TR" dirty="0" err="1"/>
              <a:t>observed</a:t>
            </a:r>
            <a:r>
              <a:rPr lang="tr-TR" dirty="0"/>
              <a:t> </a:t>
            </a:r>
            <a:r>
              <a:rPr lang="tr-TR" dirty="0" err="1"/>
              <a:t>when</a:t>
            </a:r>
            <a:r>
              <a:rPr lang="tr-TR" dirty="0"/>
              <a:t> </a:t>
            </a:r>
            <a:r>
              <a:rPr lang="tr-TR" dirty="0" err="1"/>
              <a:t>the</a:t>
            </a:r>
            <a:r>
              <a:rPr lang="tr-TR" dirty="0"/>
              <a:t> </a:t>
            </a:r>
            <a:r>
              <a:rPr lang="tr-TR" dirty="0" err="1"/>
              <a:t>head</a:t>
            </a:r>
            <a:r>
              <a:rPr lang="tr-TR" dirty="0"/>
              <a:t> is </a:t>
            </a:r>
            <a:r>
              <a:rPr lang="tr-TR" dirty="0" err="1"/>
              <a:t>held</a:t>
            </a:r>
            <a:r>
              <a:rPr lang="tr-TR" dirty="0"/>
              <a:t> </a:t>
            </a:r>
            <a:r>
              <a:rPr lang="tr-TR" dirty="0" err="1"/>
              <a:t>motionless</a:t>
            </a:r>
            <a:r>
              <a:rPr lang="tr-TR" dirty="0"/>
              <a:t> is </a:t>
            </a:r>
            <a:r>
              <a:rPr lang="tr-TR" dirty="0" err="1"/>
              <a:t>called</a:t>
            </a:r>
            <a:r>
              <a:rPr lang="tr-TR" dirty="0"/>
              <a:t> </a:t>
            </a:r>
            <a:r>
              <a:rPr lang="tr-TR" b="1" i="1" dirty="0" err="1"/>
              <a:t>spontaneous</a:t>
            </a:r>
            <a:r>
              <a:rPr lang="tr-TR" b="1" i="1" dirty="0"/>
              <a:t> </a:t>
            </a:r>
            <a:r>
              <a:rPr lang="tr-TR" b="1" i="1" dirty="0" err="1"/>
              <a:t>nystagmus</a:t>
            </a:r>
            <a:r>
              <a:rPr lang="tr-TR" b="1" i="1" dirty="0"/>
              <a:t> </a:t>
            </a:r>
            <a:r>
              <a:rPr lang="tr-TR" dirty="0" err="1"/>
              <a:t>or</a:t>
            </a:r>
            <a:r>
              <a:rPr lang="tr-TR" dirty="0"/>
              <a:t> </a:t>
            </a:r>
            <a:r>
              <a:rPr lang="tr-TR" b="1" i="1" dirty="0" err="1"/>
              <a:t>resting</a:t>
            </a:r>
            <a:r>
              <a:rPr lang="tr-TR" b="1" i="1" dirty="0"/>
              <a:t> </a:t>
            </a:r>
            <a:r>
              <a:rPr lang="tr-TR" b="1" i="1" dirty="0" err="1"/>
              <a:t>nystagmus</a:t>
            </a:r>
            <a:r>
              <a:rPr lang="tr-TR" i="1" dirty="0"/>
              <a:t>. </a:t>
            </a:r>
            <a:r>
              <a:rPr lang="tr-TR" dirty="0" err="1"/>
              <a:t>Nystag­mus</a:t>
            </a:r>
            <a:r>
              <a:rPr lang="tr-TR" dirty="0"/>
              <a:t> </a:t>
            </a:r>
            <a:r>
              <a:rPr lang="tr-TR" dirty="0" err="1"/>
              <a:t>that</a:t>
            </a:r>
            <a:r>
              <a:rPr lang="tr-TR" dirty="0"/>
              <a:t> </a:t>
            </a:r>
            <a:r>
              <a:rPr lang="tr-TR" dirty="0" err="1"/>
              <a:t>develops</a:t>
            </a:r>
            <a:r>
              <a:rPr lang="tr-TR" dirty="0"/>
              <a:t> </a:t>
            </a:r>
            <a:r>
              <a:rPr lang="tr-TR" dirty="0" err="1"/>
              <a:t>only</a:t>
            </a:r>
            <a:r>
              <a:rPr lang="tr-TR" dirty="0"/>
              <a:t> </a:t>
            </a:r>
            <a:r>
              <a:rPr lang="tr-TR" dirty="0" err="1"/>
              <a:t>when</a:t>
            </a:r>
            <a:r>
              <a:rPr lang="tr-TR" dirty="0"/>
              <a:t> </a:t>
            </a:r>
            <a:r>
              <a:rPr lang="tr-TR" dirty="0" err="1"/>
              <a:t>the</a:t>
            </a:r>
            <a:r>
              <a:rPr lang="tr-TR" dirty="0"/>
              <a:t> </a:t>
            </a:r>
            <a:r>
              <a:rPr lang="tr-TR" dirty="0" err="1"/>
              <a:t>head</a:t>
            </a:r>
            <a:r>
              <a:rPr lang="tr-TR" dirty="0"/>
              <a:t> is </a:t>
            </a:r>
            <a:r>
              <a:rPr lang="tr-TR" dirty="0" err="1"/>
              <a:t>held</a:t>
            </a:r>
            <a:r>
              <a:rPr lang="tr-TR" dirty="0"/>
              <a:t> in an </a:t>
            </a:r>
            <a:r>
              <a:rPr lang="tr-TR" dirty="0" err="1"/>
              <a:t>unusual</a:t>
            </a:r>
            <a:r>
              <a:rPr lang="tr-TR" dirty="0"/>
              <a:t> </a:t>
            </a:r>
            <a:r>
              <a:rPr lang="tr-TR" dirty="0" err="1"/>
              <a:t>position</a:t>
            </a:r>
            <a:r>
              <a:rPr lang="tr-TR" dirty="0"/>
              <a:t> is </a:t>
            </a:r>
            <a:r>
              <a:rPr lang="tr-TR" dirty="0" err="1"/>
              <a:t>called</a:t>
            </a:r>
            <a:r>
              <a:rPr lang="tr-TR" dirty="0"/>
              <a:t> </a:t>
            </a:r>
            <a:r>
              <a:rPr lang="tr-TR" b="1" i="1" dirty="0" err="1"/>
              <a:t>positional</a:t>
            </a:r>
            <a:r>
              <a:rPr lang="tr-TR" b="1" i="1" dirty="0"/>
              <a:t> </a:t>
            </a:r>
            <a:r>
              <a:rPr lang="tr-TR" b="1" i="1" dirty="0" err="1"/>
              <a:t>nystagmus</a:t>
            </a:r>
            <a:r>
              <a:rPr lang="tr-TR" i="1" dirty="0"/>
              <a:t>. </a:t>
            </a:r>
            <a:endParaRPr lang="tr-TR" dirty="0"/>
          </a:p>
        </p:txBody>
      </p:sp>
      <p:pic>
        <p:nvPicPr>
          <p:cNvPr id="5" name="Resim 4">
            <a:extLst>
              <a:ext uri="{FF2B5EF4-FFF2-40B4-BE49-F238E27FC236}">
                <a16:creationId xmlns:a16="http://schemas.microsoft.com/office/drawing/2014/main" id="{BED02E43-CA26-AC4D-BF1C-26F6E378DAFA}"/>
              </a:ext>
            </a:extLst>
          </p:cNvPr>
          <p:cNvPicPr>
            <a:picLocks noChangeAspect="1"/>
          </p:cNvPicPr>
          <p:nvPr/>
        </p:nvPicPr>
        <p:blipFill>
          <a:blip r:embed="rId2"/>
          <a:stretch>
            <a:fillRect/>
          </a:stretch>
        </p:blipFill>
        <p:spPr>
          <a:xfrm>
            <a:off x="7608333" y="1790700"/>
            <a:ext cx="4494571" cy="3567998"/>
          </a:xfrm>
          <a:prstGeom prst="rect">
            <a:avLst/>
          </a:prstGeom>
        </p:spPr>
      </p:pic>
    </p:spTree>
    <p:extLst>
      <p:ext uri="{BB962C8B-B14F-4D97-AF65-F5344CB8AC3E}">
        <p14:creationId xmlns:p14="http://schemas.microsoft.com/office/powerpoint/2010/main" val="2285626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73EBFD8-091B-3244-AF28-27D733D72F2E}"/>
              </a:ext>
            </a:extLst>
          </p:cNvPr>
          <p:cNvSpPr>
            <a:spLocks noGrp="1"/>
          </p:cNvSpPr>
          <p:nvPr>
            <p:ph idx="1"/>
          </p:nvPr>
        </p:nvSpPr>
        <p:spPr>
          <a:xfrm>
            <a:off x="276447" y="148856"/>
            <a:ext cx="11717079" cy="6709144"/>
          </a:xfrm>
        </p:spPr>
        <p:txBody>
          <a:bodyPr>
            <a:normAutofit lnSpcReduction="10000"/>
          </a:bodyPr>
          <a:lstStyle/>
          <a:p>
            <a:pPr marL="0" indent="0">
              <a:buNone/>
            </a:pPr>
            <a:r>
              <a:rPr lang="tr-TR" sz="2600" b="1" dirty="0" err="1"/>
              <a:t>Peripheral</a:t>
            </a:r>
            <a:r>
              <a:rPr lang="tr-TR" sz="2600" b="1" dirty="0"/>
              <a:t> </a:t>
            </a:r>
            <a:r>
              <a:rPr lang="tr-TR" sz="2600" b="1" dirty="0" err="1"/>
              <a:t>Vestibular</a:t>
            </a:r>
            <a:r>
              <a:rPr lang="tr-TR" sz="2600" b="1" dirty="0"/>
              <a:t> </a:t>
            </a:r>
            <a:r>
              <a:rPr lang="tr-TR" sz="2600" b="1" dirty="0" err="1"/>
              <a:t>Disease</a:t>
            </a:r>
            <a:endParaRPr lang="tr-TR" sz="2600" b="1" dirty="0"/>
          </a:p>
          <a:p>
            <a:r>
              <a:rPr lang="tr-TR" sz="2600" dirty="0"/>
              <a:t>Animals </a:t>
            </a:r>
            <a:r>
              <a:rPr lang="tr-TR" sz="2600" dirty="0" err="1"/>
              <a:t>with</a:t>
            </a:r>
            <a:r>
              <a:rPr lang="tr-TR" sz="2600" dirty="0"/>
              <a:t> </a:t>
            </a:r>
            <a:r>
              <a:rPr lang="tr-TR" sz="2600" dirty="0" err="1"/>
              <a:t>peripheral</a:t>
            </a:r>
            <a:r>
              <a:rPr lang="tr-TR" sz="2600" dirty="0"/>
              <a:t> </a:t>
            </a:r>
            <a:r>
              <a:rPr lang="tr-TR" sz="2600" dirty="0" err="1"/>
              <a:t>vestibular</a:t>
            </a:r>
            <a:r>
              <a:rPr lang="tr-TR" sz="2600" dirty="0"/>
              <a:t> </a:t>
            </a:r>
            <a:r>
              <a:rPr lang="tr-TR" sz="2600" dirty="0" err="1"/>
              <a:t>disease</a:t>
            </a:r>
            <a:r>
              <a:rPr lang="tr-TR" sz="2600" dirty="0"/>
              <a:t> </a:t>
            </a:r>
            <a:r>
              <a:rPr lang="tr-TR" sz="2600" dirty="0" err="1"/>
              <a:t>should</a:t>
            </a:r>
            <a:r>
              <a:rPr lang="tr-TR" sz="2600" dirty="0"/>
              <a:t> </a:t>
            </a:r>
            <a:r>
              <a:rPr lang="tr-TR" sz="2600" dirty="0" err="1"/>
              <a:t>have</a:t>
            </a:r>
            <a:r>
              <a:rPr lang="tr-TR" sz="2600" dirty="0"/>
              <a:t> normal </a:t>
            </a:r>
            <a:r>
              <a:rPr lang="tr-TR" sz="2600" dirty="0" err="1"/>
              <a:t>mentation</a:t>
            </a:r>
            <a:r>
              <a:rPr lang="tr-TR" sz="2600" dirty="0"/>
              <a:t> </a:t>
            </a:r>
            <a:r>
              <a:rPr lang="tr-TR" sz="2600" dirty="0" err="1"/>
              <a:t>and</a:t>
            </a:r>
            <a:r>
              <a:rPr lang="tr-TR" sz="2600" dirty="0"/>
              <a:t> </a:t>
            </a:r>
            <a:r>
              <a:rPr lang="tr-TR" sz="2600" dirty="0" err="1"/>
              <a:t>consciousness</a:t>
            </a:r>
            <a:r>
              <a:rPr lang="tr-TR" sz="2600" dirty="0"/>
              <a:t>. </a:t>
            </a:r>
            <a:r>
              <a:rPr lang="tr-TR" sz="2600" dirty="0" err="1"/>
              <a:t>They</a:t>
            </a:r>
            <a:r>
              <a:rPr lang="tr-TR" sz="2600" dirty="0"/>
              <a:t> </a:t>
            </a:r>
            <a:r>
              <a:rPr lang="tr-TR" sz="2600" dirty="0" err="1"/>
              <a:t>have</a:t>
            </a:r>
            <a:r>
              <a:rPr lang="tr-TR" sz="2600" dirty="0"/>
              <a:t> normal </a:t>
            </a:r>
            <a:r>
              <a:rPr lang="tr-TR" sz="2600" dirty="0" err="1"/>
              <a:t>strength</a:t>
            </a:r>
            <a:r>
              <a:rPr lang="tr-TR" sz="2600" dirty="0"/>
              <a:t> </a:t>
            </a:r>
            <a:r>
              <a:rPr lang="tr-TR" sz="2600" dirty="0" err="1"/>
              <a:t>and</a:t>
            </a:r>
            <a:r>
              <a:rPr lang="tr-TR" sz="2600" dirty="0"/>
              <a:t> </a:t>
            </a:r>
            <a:r>
              <a:rPr lang="tr-TR" sz="2600" dirty="0" err="1"/>
              <a:t>postural</a:t>
            </a:r>
            <a:r>
              <a:rPr lang="tr-TR" sz="2600" dirty="0"/>
              <a:t> </a:t>
            </a:r>
            <a:r>
              <a:rPr lang="tr-TR" sz="2600" dirty="0" err="1"/>
              <a:t>reactions</a:t>
            </a:r>
            <a:r>
              <a:rPr lang="tr-TR" sz="2600" dirty="0"/>
              <a:t>, </a:t>
            </a:r>
            <a:r>
              <a:rPr lang="tr-TR" sz="2600" dirty="0" err="1"/>
              <a:t>although</a:t>
            </a:r>
            <a:r>
              <a:rPr lang="tr-TR" sz="2600" dirty="0"/>
              <a:t> </a:t>
            </a:r>
            <a:r>
              <a:rPr lang="tr-TR" sz="2600" dirty="0" err="1"/>
              <a:t>these</a:t>
            </a:r>
            <a:r>
              <a:rPr lang="tr-TR" sz="2600" dirty="0"/>
              <a:t> </a:t>
            </a:r>
            <a:r>
              <a:rPr lang="tr-TR" sz="2600" dirty="0" err="1"/>
              <a:t>tests</a:t>
            </a:r>
            <a:r>
              <a:rPr lang="tr-TR" sz="2600" dirty="0"/>
              <a:t> </a:t>
            </a:r>
            <a:r>
              <a:rPr lang="tr-TR" sz="2600" dirty="0" err="1"/>
              <a:t>may</a:t>
            </a:r>
            <a:r>
              <a:rPr lang="tr-TR" sz="2600" dirty="0"/>
              <a:t> be </a:t>
            </a:r>
            <a:r>
              <a:rPr lang="tr-TR" sz="2600" dirty="0" err="1"/>
              <a:t>difficult</a:t>
            </a:r>
            <a:r>
              <a:rPr lang="tr-TR" sz="2600" dirty="0"/>
              <a:t> </a:t>
            </a:r>
            <a:r>
              <a:rPr lang="tr-TR" sz="2600" dirty="0" err="1"/>
              <a:t>to</a:t>
            </a:r>
            <a:r>
              <a:rPr lang="tr-TR" sz="2600" dirty="0"/>
              <a:t> </a:t>
            </a:r>
            <a:r>
              <a:rPr lang="tr-TR" sz="2600" dirty="0" err="1"/>
              <a:t>assess</a:t>
            </a:r>
            <a:r>
              <a:rPr lang="tr-TR" sz="2600" dirty="0"/>
              <a:t> </a:t>
            </a:r>
            <a:r>
              <a:rPr lang="tr-TR" sz="2600" dirty="0" err="1"/>
              <a:t>because</a:t>
            </a:r>
            <a:r>
              <a:rPr lang="tr-TR" sz="2600" dirty="0"/>
              <a:t> </a:t>
            </a:r>
            <a:r>
              <a:rPr lang="tr-TR" sz="2600" dirty="0" err="1"/>
              <a:t>affected</a:t>
            </a:r>
            <a:r>
              <a:rPr lang="tr-TR" sz="2600" dirty="0"/>
              <a:t> </a:t>
            </a:r>
            <a:r>
              <a:rPr lang="tr-TR" sz="2600" dirty="0" err="1"/>
              <a:t>animals</a:t>
            </a:r>
            <a:r>
              <a:rPr lang="tr-TR" sz="2600" dirty="0"/>
              <a:t> </a:t>
            </a:r>
            <a:r>
              <a:rPr lang="tr-TR" sz="2600" dirty="0" err="1"/>
              <a:t>have</a:t>
            </a:r>
            <a:r>
              <a:rPr lang="tr-TR" sz="2600" dirty="0"/>
              <a:t> </a:t>
            </a:r>
            <a:r>
              <a:rPr lang="tr-TR" sz="2600" dirty="0" err="1"/>
              <a:t>impaired</a:t>
            </a:r>
            <a:r>
              <a:rPr lang="tr-TR" sz="2600" dirty="0"/>
              <a:t> </a:t>
            </a:r>
            <a:r>
              <a:rPr lang="tr-TR" sz="2600" dirty="0" err="1"/>
              <a:t>balance</a:t>
            </a:r>
            <a:r>
              <a:rPr lang="tr-TR" sz="2600" dirty="0"/>
              <a:t> </a:t>
            </a:r>
            <a:r>
              <a:rPr lang="tr-TR" sz="2600" dirty="0" err="1"/>
              <a:t>and</a:t>
            </a:r>
            <a:r>
              <a:rPr lang="tr-TR" sz="2600" dirty="0"/>
              <a:t> a </a:t>
            </a:r>
            <a:r>
              <a:rPr lang="tr-TR" sz="2600" dirty="0" err="1"/>
              <a:t>tendency</a:t>
            </a:r>
            <a:r>
              <a:rPr lang="tr-TR" sz="2600" dirty="0"/>
              <a:t> </a:t>
            </a:r>
            <a:r>
              <a:rPr lang="tr-TR" sz="2600" dirty="0" err="1"/>
              <a:t>to</a:t>
            </a:r>
            <a:r>
              <a:rPr lang="tr-TR" sz="2600" dirty="0"/>
              <a:t> </a:t>
            </a:r>
            <a:r>
              <a:rPr lang="tr-TR" sz="2600" dirty="0" err="1"/>
              <a:t>fall</a:t>
            </a:r>
            <a:r>
              <a:rPr lang="tr-TR" sz="2600" dirty="0"/>
              <a:t> </a:t>
            </a:r>
            <a:r>
              <a:rPr lang="tr-TR" sz="2600" dirty="0" err="1"/>
              <a:t>and</a:t>
            </a:r>
            <a:r>
              <a:rPr lang="tr-TR" sz="2600" dirty="0"/>
              <a:t> </a:t>
            </a:r>
            <a:r>
              <a:rPr lang="tr-TR" sz="2600" dirty="0" err="1"/>
              <a:t>roll</a:t>
            </a:r>
            <a:r>
              <a:rPr lang="tr-TR" sz="2600" dirty="0"/>
              <a:t>. </a:t>
            </a:r>
          </a:p>
          <a:p>
            <a:r>
              <a:rPr lang="tr-TR" sz="2600" dirty="0" err="1"/>
              <a:t>Spontaneous</a:t>
            </a:r>
            <a:r>
              <a:rPr lang="tr-TR" sz="2600" dirty="0"/>
              <a:t> </a:t>
            </a:r>
            <a:r>
              <a:rPr lang="tr-TR" sz="2600" dirty="0" err="1"/>
              <a:t>and</a:t>
            </a:r>
            <a:r>
              <a:rPr lang="tr-TR" sz="2600" dirty="0"/>
              <a:t> </a:t>
            </a:r>
            <a:r>
              <a:rPr lang="tr-TR" sz="2600" dirty="0" err="1"/>
              <a:t>positional</a:t>
            </a:r>
            <a:r>
              <a:rPr lang="tr-TR" sz="2600" dirty="0"/>
              <a:t> </a:t>
            </a:r>
            <a:r>
              <a:rPr lang="tr-TR" sz="2600" dirty="0" err="1"/>
              <a:t>nystagmus</a:t>
            </a:r>
            <a:r>
              <a:rPr lang="tr-TR" sz="2600" dirty="0"/>
              <a:t> is </a:t>
            </a:r>
            <a:r>
              <a:rPr lang="tr-TR" sz="2600" dirty="0" err="1"/>
              <a:t>horizontal</a:t>
            </a:r>
            <a:r>
              <a:rPr lang="tr-TR" sz="2600" dirty="0"/>
              <a:t> </a:t>
            </a:r>
            <a:r>
              <a:rPr lang="tr-TR" sz="2600" dirty="0" err="1"/>
              <a:t>or</a:t>
            </a:r>
            <a:r>
              <a:rPr lang="tr-TR" sz="2600" dirty="0"/>
              <a:t> </a:t>
            </a:r>
            <a:r>
              <a:rPr lang="tr-TR" sz="2600" dirty="0" err="1"/>
              <a:t>rotary</a:t>
            </a:r>
            <a:r>
              <a:rPr lang="tr-TR" sz="2600" dirty="0"/>
              <a:t> </a:t>
            </a:r>
            <a:r>
              <a:rPr lang="tr-TR" sz="2600" dirty="0" err="1"/>
              <a:t>or</a:t>
            </a:r>
            <a:r>
              <a:rPr lang="tr-TR" sz="2600" dirty="0"/>
              <a:t> </a:t>
            </a:r>
            <a:r>
              <a:rPr lang="tr-TR" sz="2600" dirty="0" err="1"/>
              <a:t>alternates</a:t>
            </a:r>
            <a:r>
              <a:rPr lang="tr-TR" sz="2600" dirty="0"/>
              <a:t> </a:t>
            </a:r>
            <a:r>
              <a:rPr lang="tr-TR" sz="2600" dirty="0" err="1"/>
              <a:t>between</a:t>
            </a:r>
            <a:r>
              <a:rPr lang="tr-TR" sz="2600" dirty="0"/>
              <a:t> </a:t>
            </a:r>
            <a:r>
              <a:rPr lang="tr-TR" sz="2600" dirty="0" err="1"/>
              <a:t>the</a:t>
            </a:r>
            <a:r>
              <a:rPr lang="tr-TR" sz="2600" dirty="0"/>
              <a:t> </a:t>
            </a:r>
            <a:r>
              <a:rPr lang="tr-TR" sz="2600" dirty="0" err="1"/>
              <a:t>two</a:t>
            </a:r>
            <a:r>
              <a:rPr lang="tr-TR" sz="2600" dirty="0"/>
              <a:t> </a:t>
            </a:r>
            <a:r>
              <a:rPr lang="tr-TR" sz="2600" dirty="0" err="1"/>
              <a:t>and</a:t>
            </a:r>
            <a:r>
              <a:rPr lang="tr-TR" sz="2600" dirty="0"/>
              <a:t> </a:t>
            </a:r>
            <a:r>
              <a:rPr lang="tr-TR" sz="2600" dirty="0" err="1"/>
              <a:t>will</a:t>
            </a:r>
            <a:r>
              <a:rPr lang="tr-TR" sz="2600" dirty="0"/>
              <a:t> not </a:t>
            </a:r>
            <a:r>
              <a:rPr lang="tr-TR" sz="2600" dirty="0" err="1"/>
              <a:t>change</a:t>
            </a:r>
            <a:r>
              <a:rPr lang="tr-TR" sz="2600" dirty="0"/>
              <a:t> </a:t>
            </a:r>
            <a:r>
              <a:rPr lang="tr-TR" sz="2600" dirty="0" err="1"/>
              <a:t>fast-phase</a:t>
            </a:r>
            <a:r>
              <a:rPr lang="tr-TR" sz="2600" dirty="0"/>
              <a:t> </a:t>
            </a:r>
            <a:r>
              <a:rPr lang="tr-TR" sz="2600" dirty="0" err="1"/>
              <a:t>direction</a:t>
            </a:r>
            <a:r>
              <a:rPr lang="tr-TR" sz="2600" dirty="0"/>
              <a:t> </a:t>
            </a:r>
            <a:r>
              <a:rPr lang="tr-TR" sz="2600" dirty="0" err="1"/>
              <a:t>when</a:t>
            </a:r>
            <a:r>
              <a:rPr lang="tr-TR" sz="2600" dirty="0"/>
              <a:t> </a:t>
            </a:r>
            <a:r>
              <a:rPr lang="tr-TR" sz="2600" dirty="0" err="1"/>
              <a:t>the</a:t>
            </a:r>
            <a:r>
              <a:rPr lang="tr-TR" sz="2600" dirty="0"/>
              <a:t> </a:t>
            </a:r>
            <a:r>
              <a:rPr lang="tr-TR" sz="2600" dirty="0" err="1"/>
              <a:t>animal</a:t>
            </a:r>
            <a:r>
              <a:rPr lang="tr-TR" sz="2600" dirty="0"/>
              <a:t> is </a:t>
            </a:r>
            <a:r>
              <a:rPr lang="tr-TR" sz="2600" dirty="0" err="1"/>
              <a:t>held</a:t>
            </a:r>
            <a:r>
              <a:rPr lang="tr-TR" sz="2600" dirty="0"/>
              <a:t> in </a:t>
            </a:r>
            <a:r>
              <a:rPr lang="tr-TR" sz="2600" dirty="0" err="1"/>
              <a:t>multiple</a:t>
            </a:r>
            <a:r>
              <a:rPr lang="tr-TR" sz="2600" dirty="0"/>
              <a:t> </a:t>
            </a:r>
            <a:r>
              <a:rPr lang="tr-TR" sz="2600" dirty="0" err="1"/>
              <a:t>positions</a:t>
            </a:r>
            <a:r>
              <a:rPr lang="tr-TR" sz="2600" dirty="0"/>
              <a:t> </a:t>
            </a:r>
            <a:r>
              <a:rPr lang="tr-TR" sz="2600" dirty="0" err="1"/>
              <a:t>or</a:t>
            </a:r>
            <a:r>
              <a:rPr lang="tr-TR" sz="2600" dirty="0"/>
              <a:t> </a:t>
            </a:r>
            <a:r>
              <a:rPr lang="tr-TR" sz="2600" dirty="0" err="1"/>
              <a:t>examined</a:t>
            </a:r>
            <a:r>
              <a:rPr lang="tr-TR" sz="2600" dirty="0"/>
              <a:t> </a:t>
            </a:r>
            <a:r>
              <a:rPr lang="tr-TR" sz="2600" dirty="0" err="1"/>
              <a:t>repeatedly</a:t>
            </a:r>
            <a:r>
              <a:rPr lang="tr-TR" sz="2600" dirty="0"/>
              <a:t> </a:t>
            </a:r>
            <a:r>
              <a:rPr lang="tr-TR" sz="2600" dirty="0" err="1"/>
              <a:t>during</a:t>
            </a:r>
            <a:r>
              <a:rPr lang="tr-TR" sz="2600" dirty="0"/>
              <a:t> </a:t>
            </a:r>
            <a:r>
              <a:rPr lang="tr-TR" sz="2600" dirty="0" err="1"/>
              <a:t>the</a:t>
            </a:r>
            <a:r>
              <a:rPr lang="tr-TR" sz="2600" dirty="0"/>
              <a:t> </a:t>
            </a:r>
            <a:r>
              <a:rPr lang="tr-TR" sz="2600" dirty="0" err="1"/>
              <a:t>day</a:t>
            </a:r>
            <a:r>
              <a:rPr lang="tr-TR" sz="2600" dirty="0"/>
              <a:t>. </a:t>
            </a:r>
          </a:p>
          <a:p>
            <a:pPr marL="0" indent="0">
              <a:buNone/>
            </a:pPr>
            <a:r>
              <a:rPr lang="tr-TR" sz="2600" b="1" dirty="0"/>
              <a:t>Central </a:t>
            </a:r>
            <a:r>
              <a:rPr lang="tr-TR" sz="2600" b="1" dirty="0" err="1"/>
              <a:t>Vestibular</a:t>
            </a:r>
            <a:r>
              <a:rPr lang="tr-TR" sz="2600" b="1" dirty="0"/>
              <a:t> </a:t>
            </a:r>
            <a:r>
              <a:rPr lang="tr-TR" sz="2600" b="1" dirty="0" err="1"/>
              <a:t>Disease</a:t>
            </a:r>
            <a:endParaRPr lang="tr-TR" sz="2600" b="1" dirty="0"/>
          </a:p>
          <a:p>
            <a:r>
              <a:rPr lang="tr-TR" sz="2600" dirty="0"/>
              <a:t> </a:t>
            </a:r>
            <a:r>
              <a:rPr lang="tr-TR" sz="2600" dirty="0" err="1"/>
              <a:t>Early</a:t>
            </a:r>
            <a:r>
              <a:rPr lang="tr-TR" sz="2600" dirty="0"/>
              <a:t> in </a:t>
            </a:r>
            <a:r>
              <a:rPr lang="tr-TR" sz="2600" dirty="0" err="1"/>
              <a:t>the</a:t>
            </a:r>
            <a:r>
              <a:rPr lang="tr-TR" sz="2600" dirty="0"/>
              <a:t> </a:t>
            </a:r>
            <a:r>
              <a:rPr lang="tr-TR" sz="2600" dirty="0" err="1"/>
              <a:t>course</a:t>
            </a:r>
            <a:r>
              <a:rPr lang="tr-TR" sz="2600" dirty="0"/>
              <a:t> of </a:t>
            </a:r>
            <a:r>
              <a:rPr lang="tr-TR" sz="2600" dirty="0" err="1"/>
              <a:t>disease</a:t>
            </a:r>
            <a:r>
              <a:rPr lang="tr-TR" sz="2600" dirty="0"/>
              <a:t>, </a:t>
            </a:r>
            <a:r>
              <a:rPr lang="tr-TR" sz="2600" dirty="0" err="1"/>
              <a:t>animals</a:t>
            </a:r>
            <a:r>
              <a:rPr lang="tr-TR" sz="2600" dirty="0"/>
              <a:t> </a:t>
            </a:r>
            <a:r>
              <a:rPr lang="tr-TR" sz="2600" dirty="0" err="1"/>
              <a:t>with</a:t>
            </a:r>
            <a:r>
              <a:rPr lang="tr-TR" sz="2600" dirty="0"/>
              <a:t> </a:t>
            </a:r>
            <a:r>
              <a:rPr lang="tr-TR" sz="2600" dirty="0" err="1"/>
              <a:t>central</a:t>
            </a:r>
            <a:r>
              <a:rPr lang="tr-TR" sz="2600" dirty="0"/>
              <a:t> </a:t>
            </a:r>
            <a:r>
              <a:rPr lang="tr-TR" sz="2600" dirty="0" err="1"/>
              <a:t>vestibular</a:t>
            </a:r>
            <a:r>
              <a:rPr lang="tr-TR" sz="2600" dirty="0"/>
              <a:t> </a:t>
            </a:r>
            <a:r>
              <a:rPr lang="tr-TR" sz="2600" dirty="0" err="1"/>
              <a:t>dysfunction</a:t>
            </a:r>
            <a:r>
              <a:rPr lang="tr-TR" sz="2600" dirty="0"/>
              <a:t> </a:t>
            </a:r>
            <a:r>
              <a:rPr lang="tr-TR" sz="2600" dirty="0" err="1"/>
              <a:t>may</a:t>
            </a:r>
            <a:r>
              <a:rPr lang="tr-TR" sz="2600" dirty="0"/>
              <a:t> not </a:t>
            </a:r>
            <a:r>
              <a:rPr lang="tr-TR" sz="2600" dirty="0" err="1"/>
              <a:t>have</a:t>
            </a:r>
            <a:r>
              <a:rPr lang="tr-TR" sz="2600" dirty="0"/>
              <a:t> </a:t>
            </a:r>
            <a:r>
              <a:rPr lang="tr-TR" sz="2600" dirty="0" err="1"/>
              <a:t>clinical</a:t>
            </a:r>
            <a:r>
              <a:rPr lang="tr-TR" sz="2600" dirty="0"/>
              <a:t> </a:t>
            </a:r>
            <a:r>
              <a:rPr lang="tr-TR" sz="2600" dirty="0" err="1"/>
              <a:t>features</a:t>
            </a:r>
            <a:r>
              <a:rPr lang="tr-TR" sz="2600" dirty="0"/>
              <a:t> </a:t>
            </a:r>
            <a:r>
              <a:rPr lang="tr-TR" sz="2600" dirty="0" err="1"/>
              <a:t>that</a:t>
            </a:r>
            <a:r>
              <a:rPr lang="tr-TR" sz="2600" dirty="0"/>
              <a:t> </a:t>
            </a:r>
            <a:r>
              <a:rPr lang="tr-TR" sz="2600" dirty="0" err="1"/>
              <a:t>readily</a:t>
            </a:r>
            <a:r>
              <a:rPr lang="tr-TR" sz="2600" dirty="0"/>
              <a:t> </a:t>
            </a:r>
            <a:r>
              <a:rPr lang="tr-TR" sz="2600" dirty="0" err="1"/>
              <a:t>dis­tinguish</a:t>
            </a:r>
            <a:r>
              <a:rPr lang="tr-TR" sz="2600" dirty="0"/>
              <a:t> </a:t>
            </a:r>
            <a:r>
              <a:rPr lang="tr-TR" sz="2600" dirty="0" err="1"/>
              <a:t>them</a:t>
            </a:r>
            <a:r>
              <a:rPr lang="tr-TR" sz="2600" dirty="0"/>
              <a:t> </a:t>
            </a:r>
            <a:r>
              <a:rPr lang="tr-TR" sz="2600" dirty="0" err="1"/>
              <a:t>from</a:t>
            </a:r>
            <a:r>
              <a:rPr lang="tr-TR" sz="2600" dirty="0"/>
              <a:t> </a:t>
            </a:r>
            <a:r>
              <a:rPr lang="tr-TR" sz="2600" dirty="0" err="1"/>
              <a:t>animals</a:t>
            </a:r>
            <a:r>
              <a:rPr lang="tr-TR" sz="2600" dirty="0"/>
              <a:t> </a:t>
            </a:r>
            <a:r>
              <a:rPr lang="tr-TR" sz="2600" dirty="0" err="1"/>
              <a:t>with</a:t>
            </a:r>
            <a:r>
              <a:rPr lang="tr-TR" sz="2600" dirty="0"/>
              <a:t> </a:t>
            </a:r>
            <a:r>
              <a:rPr lang="tr-TR" sz="2600" dirty="0" err="1"/>
              <a:t>peripheral</a:t>
            </a:r>
            <a:r>
              <a:rPr lang="tr-TR" sz="2600" dirty="0"/>
              <a:t> </a:t>
            </a:r>
            <a:r>
              <a:rPr lang="tr-TR" sz="2600" dirty="0" err="1"/>
              <a:t>vestibular</a:t>
            </a:r>
            <a:r>
              <a:rPr lang="tr-TR" sz="2600" dirty="0"/>
              <a:t> </a:t>
            </a:r>
            <a:r>
              <a:rPr lang="tr-TR" sz="2600" dirty="0" err="1"/>
              <a:t>dys­function</a:t>
            </a:r>
            <a:r>
              <a:rPr lang="tr-TR" sz="2600" dirty="0"/>
              <a:t>. </a:t>
            </a:r>
            <a:r>
              <a:rPr lang="tr-TR" sz="2600" dirty="0" err="1"/>
              <a:t>With</a:t>
            </a:r>
            <a:r>
              <a:rPr lang="tr-TR" sz="2600" dirty="0"/>
              <a:t> time </a:t>
            </a:r>
            <a:r>
              <a:rPr lang="tr-TR" sz="2600" dirty="0" err="1"/>
              <a:t>and</a:t>
            </a:r>
            <a:r>
              <a:rPr lang="tr-TR" sz="2600" dirty="0"/>
              <a:t> </a:t>
            </a:r>
            <a:r>
              <a:rPr lang="tr-TR" sz="2600" dirty="0" err="1"/>
              <a:t>progression</a:t>
            </a:r>
            <a:r>
              <a:rPr lang="tr-TR" sz="2600" dirty="0"/>
              <a:t>, </a:t>
            </a:r>
            <a:r>
              <a:rPr lang="tr-TR" sz="2600" dirty="0" err="1"/>
              <a:t>however</a:t>
            </a:r>
            <a:r>
              <a:rPr lang="tr-TR" sz="2600" dirty="0"/>
              <a:t>, </a:t>
            </a:r>
            <a:r>
              <a:rPr lang="tr-TR" sz="2600" dirty="0" err="1"/>
              <a:t>they</a:t>
            </a:r>
            <a:r>
              <a:rPr lang="tr-TR" sz="2600" dirty="0"/>
              <a:t> </a:t>
            </a:r>
            <a:r>
              <a:rPr lang="tr-TR" sz="2600" dirty="0" err="1"/>
              <a:t>usually</a:t>
            </a:r>
            <a:r>
              <a:rPr lang="tr-TR" sz="2600" dirty="0"/>
              <a:t> </a:t>
            </a:r>
            <a:r>
              <a:rPr lang="tr-TR" sz="2600" dirty="0" err="1"/>
              <a:t>develop</a:t>
            </a:r>
            <a:r>
              <a:rPr lang="tr-TR" sz="2600" dirty="0"/>
              <a:t> </a:t>
            </a:r>
            <a:r>
              <a:rPr lang="tr-TR" sz="2600" dirty="0" err="1"/>
              <a:t>additional</a:t>
            </a:r>
            <a:r>
              <a:rPr lang="tr-TR" sz="2600" dirty="0"/>
              <a:t> </a:t>
            </a:r>
            <a:r>
              <a:rPr lang="tr-TR" sz="2600" dirty="0" err="1"/>
              <a:t>signs</a:t>
            </a:r>
            <a:r>
              <a:rPr lang="tr-TR" sz="2600" dirty="0"/>
              <a:t> </a:t>
            </a:r>
            <a:r>
              <a:rPr lang="tr-TR" sz="2600" dirty="0" err="1"/>
              <a:t>indicating</a:t>
            </a:r>
            <a:r>
              <a:rPr lang="tr-TR" sz="2600" dirty="0"/>
              <a:t> </a:t>
            </a:r>
            <a:r>
              <a:rPr lang="tr-TR" sz="2600" dirty="0" err="1"/>
              <a:t>brainstem</a:t>
            </a:r>
            <a:r>
              <a:rPr lang="tr-TR" sz="2600" dirty="0"/>
              <a:t> </a:t>
            </a:r>
            <a:r>
              <a:rPr lang="tr-TR" sz="2600" dirty="0" err="1"/>
              <a:t>involvement</a:t>
            </a:r>
            <a:r>
              <a:rPr lang="tr-TR" sz="2600" dirty="0"/>
              <a:t>. </a:t>
            </a:r>
          </a:p>
          <a:p>
            <a:pPr marL="0" indent="0" algn="ctr">
              <a:buNone/>
            </a:pPr>
            <a:r>
              <a:rPr lang="tr-TR" sz="2600" b="1" dirty="0" err="1"/>
              <a:t>Paradoxical</a:t>
            </a:r>
            <a:r>
              <a:rPr lang="tr-TR" sz="2600" b="1" dirty="0"/>
              <a:t> </a:t>
            </a:r>
            <a:r>
              <a:rPr lang="tr-TR" sz="2600" b="1" dirty="0" err="1"/>
              <a:t>Vestibular</a:t>
            </a:r>
            <a:r>
              <a:rPr lang="tr-TR" sz="2600" b="1" dirty="0"/>
              <a:t> </a:t>
            </a:r>
            <a:r>
              <a:rPr lang="tr-TR" sz="2600" b="1" dirty="0" err="1"/>
              <a:t>Syndrome</a:t>
            </a:r>
            <a:endParaRPr lang="tr-TR" sz="2600" b="1" dirty="0"/>
          </a:p>
          <a:p>
            <a:pPr marL="0" indent="0">
              <a:buNone/>
            </a:pPr>
            <a:r>
              <a:rPr lang="tr-TR" sz="2600" dirty="0" err="1"/>
              <a:t>Vestibular</a:t>
            </a:r>
            <a:r>
              <a:rPr lang="tr-TR" sz="2600" dirty="0"/>
              <a:t> </a:t>
            </a:r>
            <a:r>
              <a:rPr lang="tr-TR" sz="2600" dirty="0" err="1"/>
              <a:t>signs</a:t>
            </a:r>
            <a:r>
              <a:rPr lang="tr-TR" sz="2600" dirty="0"/>
              <a:t> can be </a:t>
            </a:r>
            <a:r>
              <a:rPr lang="tr-TR" sz="2600" dirty="0" err="1"/>
              <a:t>seen</a:t>
            </a:r>
            <a:r>
              <a:rPr lang="tr-TR" sz="2600" dirty="0"/>
              <a:t> </a:t>
            </a:r>
            <a:r>
              <a:rPr lang="tr-TR" sz="2600" dirty="0" err="1"/>
              <a:t>with</a:t>
            </a:r>
            <a:r>
              <a:rPr lang="tr-TR" sz="2600" dirty="0"/>
              <a:t> </a:t>
            </a:r>
            <a:r>
              <a:rPr lang="tr-TR" sz="2600" dirty="0" err="1"/>
              <a:t>lesions</a:t>
            </a:r>
            <a:r>
              <a:rPr lang="tr-TR" sz="2600" dirty="0"/>
              <a:t> </a:t>
            </a:r>
            <a:r>
              <a:rPr lang="tr-TR" sz="2600" dirty="0" err="1"/>
              <a:t>affecting</a:t>
            </a:r>
            <a:r>
              <a:rPr lang="tr-TR" sz="2600" dirty="0"/>
              <a:t> </a:t>
            </a:r>
            <a:r>
              <a:rPr lang="tr-TR" sz="2600" dirty="0" err="1"/>
              <a:t>the</a:t>
            </a:r>
            <a:r>
              <a:rPr lang="tr-TR" sz="2600" dirty="0"/>
              <a:t> </a:t>
            </a:r>
            <a:r>
              <a:rPr lang="tr-TR" sz="2600" dirty="0" err="1"/>
              <a:t>caudal</a:t>
            </a:r>
            <a:r>
              <a:rPr lang="tr-TR" sz="2600" dirty="0"/>
              <a:t> </a:t>
            </a:r>
            <a:r>
              <a:rPr lang="tr-TR" sz="2600" dirty="0" err="1"/>
              <a:t>cerebellar</a:t>
            </a:r>
            <a:r>
              <a:rPr lang="tr-TR" sz="2600" dirty="0"/>
              <a:t> </a:t>
            </a:r>
            <a:r>
              <a:rPr lang="tr-TR" sz="2600" dirty="0" err="1"/>
              <a:t>peduncle</a:t>
            </a:r>
            <a:r>
              <a:rPr lang="tr-TR" sz="2600" dirty="0"/>
              <a:t> </a:t>
            </a:r>
            <a:r>
              <a:rPr lang="tr-TR" sz="2600" dirty="0" err="1"/>
              <a:t>or</a:t>
            </a:r>
            <a:r>
              <a:rPr lang="tr-TR" sz="2600" dirty="0"/>
              <a:t> </a:t>
            </a:r>
            <a:r>
              <a:rPr lang="tr-TR" sz="2600" dirty="0" err="1"/>
              <a:t>the</a:t>
            </a:r>
            <a:r>
              <a:rPr lang="tr-TR" sz="2600" dirty="0"/>
              <a:t> </a:t>
            </a:r>
            <a:r>
              <a:rPr lang="tr-TR" sz="2600" dirty="0" err="1"/>
              <a:t>flocculonodular</a:t>
            </a:r>
            <a:r>
              <a:rPr lang="tr-TR" sz="2600" dirty="0"/>
              <a:t> </a:t>
            </a:r>
            <a:r>
              <a:rPr lang="tr-TR" sz="2600" dirty="0" err="1"/>
              <a:t>lobe</a:t>
            </a:r>
            <a:r>
              <a:rPr lang="tr-TR" sz="2600" dirty="0"/>
              <a:t> of </a:t>
            </a:r>
            <a:r>
              <a:rPr lang="tr-TR" sz="2600" dirty="0" err="1"/>
              <a:t>the</a:t>
            </a:r>
            <a:r>
              <a:rPr lang="tr-TR" sz="2600" dirty="0"/>
              <a:t> </a:t>
            </a:r>
            <a:r>
              <a:rPr lang="tr-TR" sz="2600" dirty="0" err="1"/>
              <a:t>cer­ebellum</a:t>
            </a:r>
            <a:r>
              <a:rPr lang="tr-TR" sz="2600" dirty="0"/>
              <a:t>. </a:t>
            </a:r>
            <a:r>
              <a:rPr lang="tr-TR" sz="2600" dirty="0" err="1"/>
              <a:t>This</a:t>
            </a:r>
            <a:r>
              <a:rPr lang="tr-TR" sz="2600" dirty="0"/>
              <a:t> </a:t>
            </a:r>
            <a:r>
              <a:rPr lang="tr-TR" sz="2600" dirty="0" err="1"/>
              <a:t>syndrome</a:t>
            </a:r>
            <a:r>
              <a:rPr lang="tr-TR" sz="2600" dirty="0"/>
              <a:t> is </a:t>
            </a:r>
            <a:r>
              <a:rPr lang="tr-TR" sz="2600" dirty="0" err="1"/>
              <a:t>called</a:t>
            </a:r>
            <a:r>
              <a:rPr lang="tr-TR" sz="2600" dirty="0"/>
              <a:t> </a:t>
            </a:r>
            <a:r>
              <a:rPr lang="tr-TR" sz="2600" b="1" i="1" dirty="0" err="1"/>
              <a:t>paradoxical</a:t>
            </a:r>
            <a:r>
              <a:rPr lang="tr-TR" sz="2600" b="1" i="1" dirty="0"/>
              <a:t> </a:t>
            </a:r>
            <a:r>
              <a:rPr lang="tr-TR" sz="2600" b="1" i="1" dirty="0" err="1"/>
              <a:t>vestibular</a:t>
            </a:r>
            <a:r>
              <a:rPr lang="tr-TR" sz="2600" b="1" i="1" dirty="0"/>
              <a:t> </a:t>
            </a:r>
            <a:r>
              <a:rPr lang="tr-TR" sz="2600" b="1" i="1" dirty="0" err="1"/>
              <a:t>syn­drome</a:t>
            </a:r>
            <a:r>
              <a:rPr lang="tr-TR" sz="2600" i="1" dirty="0"/>
              <a:t> </a:t>
            </a:r>
            <a:r>
              <a:rPr lang="tr-TR" sz="2600" dirty="0" err="1"/>
              <a:t>because</a:t>
            </a:r>
            <a:r>
              <a:rPr lang="tr-TR" sz="2600" dirty="0"/>
              <a:t> </a:t>
            </a:r>
            <a:r>
              <a:rPr lang="tr-TR" sz="2600" dirty="0" err="1"/>
              <a:t>affected</a:t>
            </a:r>
            <a:r>
              <a:rPr lang="tr-TR" sz="2600" dirty="0"/>
              <a:t> </a:t>
            </a:r>
            <a:r>
              <a:rPr lang="tr-TR" sz="2600" dirty="0" err="1"/>
              <a:t>animals</a:t>
            </a:r>
            <a:r>
              <a:rPr lang="tr-TR" sz="2600" dirty="0"/>
              <a:t> </a:t>
            </a:r>
            <a:r>
              <a:rPr lang="tr-TR" sz="2600" dirty="0" err="1"/>
              <a:t>have</a:t>
            </a:r>
            <a:r>
              <a:rPr lang="tr-TR" sz="2600" dirty="0"/>
              <a:t> a </a:t>
            </a:r>
            <a:r>
              <a:rPr lang="tr-TR" sz="2600" dirty="0" err="1"/>
              <a:t>head</a:t>
            </a:r>
            <a:r>
              <a:rPr lang="tr-TR" sz="2600" dirty="0"/>
              <a:t> </a:t>
            </a:r>
            <a:r>
              <a:rPr lang="tr-TR" sz="2600" dirty="0" err="1"/>
              <a:t>tilt</a:t>
            </a:r>
            <a:r>
              <a:rPr lang="tr-TR" sz="2600" dirty="0"/>
              <a:t> </a:t>
            </a:r>
            <a:r>
              <a:rPr lang="tr-TR" sz="2600" dirty="0" err="1"/>
              <a:t>and</a:t>
            </a:r>
            <a:r>
              <a:rPr lang="tr-TR" sz="2600" dirty="0"/>
              <a:t> </a:t>
            </a:r>
            <a:r>
              <a:rPr lang="tr-TR" sz="2600" dirty="0" err="1"/>
              <a:t>circling</a:t>
            </a:r>
            <a:r>
              <a:rPr lang="tr-TR" sz="2600" dirty="0"/>
              <a:t> </a:t>
            </a:r>
            <a:r>
              <a:rPr lang="tr-TR" sz="2600" dirty="0" err="1"/>
              <a:t>away</a:t>
            </a:r>
            <a:r>
              <a:rPr lang="tr-TR" sz="2600" dirty="0"/>
              <a:t> </a:t>
            </a:r>
            <a:r>
              <a:rPr lang="tr-TR" sz="2600" dirty="0" err="1"/>
              <a:t>from</a:t>
            </a:r>
            <a:r>
              <a:rPr lang="tr-TR" sz="2600" dirty="0"/>
              <a:t> </a:t>
            </a:r>
            <a:r>
              <a:rPr lang="tr-TR" sz="2600" dirty="0" err="1"/>
              <a:t>the</a:t>
            </a:r>
            <a:r>
              <a:rPr lang="tr-TR" sz="2600" dirty="0"/>
              <a:t> </a:t>
            </a:r>
            <a:r>
              <a:rPr lang="tr-TR" sz="2600" dirty="0" err="1"/>
              <a:t>lesion</a:t>
            </a:r>
            <a:r>
              <a:rPr lang="tr-TR" sz="2600" dirty="0"/>
              <a:t> </a:t>
            </a:r>
            <a:r>
              <a:rPr lang="tr-TR" sz="2600" dirty="0" err="1"/>
              <a:t>and</a:t>
            </a:r>
            <a:r>
              <a:rPr lang="tr-TR" sz="2600" dirty="0"/>
              <a:t> a </a:t>
            </a:r>
            <a:r>
              <a:rPr lang="tr-TR" sz="2600" dirty="0" err="1"/>
              <a:t>fast</a:t>
            </a:r>
            <a:r>
              <a:rPr lang="tr-TR" sz="2600" dirty="0"/>
              <a:t> </a:t>
            </a:r>
            <a:r>
              <a:rPr lang="tr-TR" sz="2600" dirty="0" err="1"/>
              <a:t>phase</a:t>
            </a:r>
            <a:r>
              <a:rPr lang="tr-TR" sz="2600" dirty="0"/>
              <a:t> </a:t>
            </a:r>
            <a:r>
              <a:rPr lang="tr-TR" sz="2600" dirty="0" err="1"/>
              <a:t>nystagmus</a:t>
            </a:r>
            <a:r>
              <a:rPr lang="tr-TR" sz="2600" dirty="0"/>
              <a:t> </a:t>
            </a:r>
            <a:r>
              <a:rPr lang="tr-TR" sz="2600" dirty="0" err="1"/>
              <a:t>directed</a:t>
            </a:r>
            <a:r>
              <a:rPr lang="tr-TR" sz="2600" dirty="0"/>
              <a:t> </a:t>
            </a:r>
            <a:r>
              <a:rPr lang="tr-TR" sz="2600" dirty="0" err="1"/>
              <a:t>toward</a:t>
            </a:r>
            <a:r>
              <a:rPr lang="tr-TR" sz="2600" dirty="0"/>
              <a:t> </a:t>
            </a:r>
            <a:r>
              <a:rPr lang="tr-TR" sz="2600" dirty="0" err="1"/>
              <a:t>the</a:t>
            </a:r>
            <a:r>
              <a:rPr lang="tr-TR" sz="2600" dirty="0"/>
              <a:t> </a:t>
            </a:r>
            <a:r>
              <a:rPr lang="tr-TR" sz="2600" dirty="0" err="1"/>
              <a:t>lesion</a:t>
            </a:r>
            <a:r>
              <a:rPr lang="tr-TR" sz="2600" dirty="0"/>
              <a:t>. </a:t>
            </a:r>
          </a:p>
        </p:txBody>
      </p:sp>
    </p:spTree>
    <p:extLst>
      <p:ext uri="{BB962C8B-B14F-4D97-AF65-F5344CB8AC3E}">
        <p14:creationId xmlns:p14="http://schemas.microsoft.com/office/powerpoint/2010/main" val="1845973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566C8D-93D8-D849-AAC6-B57A2C660D7C}"/>
              </a:ext>
            </a:extLst>
          </p:cNvPr>
          <p:cNvSpPr>
            <a:spLocks noGrp="1"/>
          </p:cNvSpPr>
          <p:nvPr>
            <p:ph type="title"/>
          </p:nvPr>
        </p:nvSpPr>
        <p:spPr/>
        <p:txBody>
          <a:bodyPr/>
          <a:lstStyle/>
          <a:p>
            <a:endParaRPr lang="tr-TR"/>
          </a:p>
        </p:txBody>
      </p:sp>
      <p:pic>
        <p:nvPicPr>
          <p:cNvPr id="5" name="İçerik Yer Tutucusu 4" descr="metin içeren bir resim&#10;&#10;Açıklama otomatik olarak oluşturuldu">
            <a:extLst>
              <a:ext uri="{FF2B5EF4-FFF2-40B4-BE49-F238E27FC236}">
                <a16:creationId xmlns:a16="http://schemas.microsoft.com/office/drawing/2014/main" id="{C96CEB8E-EAB6-8E4F-87AD-E67ECB4A1FCB}"/>
              </a:ext>
            </a:extLst>
          </p:cNvPr>
          <p:cNvPicPr>
            <a:picLocks noGrp="1" noChangeAspect="1"/>
          </p:cNvPicPr>
          <p:nvPr>
            <p:ph idx="1"/>
          </p:nvPr>
        </p:nvPicPr>
        <p:blipFill>
          <a:blip r:embed="rId2"/>
          <a:stretch>
            <a:fillRect/>
          </a:stretch>
        </p:blipFill>
        <p:spPr>
          <a:xfrm>
            <a:off x="838200" y="9602"/>
            <a:ext cx="4359349" cy="6848398"/>
          </a:xfrm>
        </p:spPr>
      </p:pic>
      <p:pic>
        <p:nvPicPr>
          <p:cNvPr id="7" name="Resim 6" descr="metin içeren bir resim&#10;&#10;Açıklama otomatik olarak oluşturuldu">
            <a:extLst>
              <a:ext uri="{FF2B5EF4-FFF2-40B4-BE49-F238E27FC236}">
                <a16:creationId xmlns:a16="http://schemas.microsoft.com/office/drawing/2014/main" id="{37107A2C-F591-944E-8780-0788541AD98E}"/>
              </a:ext>
            </a:extLst>
          </p:cNvPr>
          <p:cNvPicPr>
            <a:picLocks noChangeAspect="1"/>
          </p:cNvPicPr>
          <p:nvPr/>
        </p:nvPicPr>
        <p:blipFill>
          <a:blip r:embed="rId3"/>
          <a:stretch>
            <a:fillRect/>
          </a:stretch>
        </p:blipFill>
        <p:spPr>
          <a:xfrm>
            <a:off x="6096000" y="1057839"/>
            <a:ext cx="4757922" cy="4742322"/>
          </a:xfrm>
          <a:prstGeom prst="rect">
            <a:avLst/>
          </a:prstGeom>
        </p:spPr>
      </p:pic>
    </p:spTree>
    <p:extLst>
      <p:ext uri="{BB962C8B-B14F-4D97-AF65-F5344CB8AC3E}">
        <p14:creationId xmlns:p14="http://schemas.microsoft.com/office/powerpoint/2010/main" val="1064127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E73AE1-86E4-7C42-92FE-1828AF6C8B33}"/>
              </a:ext>
            </a:extLst>
          </p:cNvPr>
          <p:cNvSpPr>
            <a:spLocks noGrp="1"/>
          </p:cNvSpPr>
          <p:nvPr>
            <p:ph idx="1"/>
          </p:nvPr>
        </p:nvSpPr>
        <p:spPr>
          <a:xfrm>
            <a:off x="0" y="170121"/>
            <a:ext cx="8208335" cy="6687879"/>
          </a:xfrm>
        </p:spPr>
        <p:txBody>
          <a:bodyPr>
            <a:normAutofit fontScale="92500" lnSpcReduction="10000"/>
          </a:bodyPr>
          <a:lstStyle/>
          <a:p>
            <a:pPr marL="0" indent="0">
              <a:buNone/>
            </a:pPr>
            <a:r>
              <a:rPr lang="tr-TR" sz="3500" b="1" dirty="0" err="1"/>
              <a:t>Peripheral</a:t>
            </a:r>
            <a:r>
              <a:rPr lang="tr-TR" sz="3500" b="1" dirty="0"/>
              <a:t> </a:t>
            </a:r>
            <a:r>
              <a:rPr lang="tr-TR" sz="3500" b="1" dirty="0" err="1"/>
              <a:t>Vestibular</a:t>
            </a:r>
            <a:r>
              <a:rPr lang="tr-TR" sz="3500" b="1" dirty="0"/>
              <a:t> </a:t>
            </a:r>
            <a:r>
              <a:rPr lang="tr-TR" sz="3500" b="1" dirty="0" err="1"/>
              <a:t>Disease</a:t>
            </a:r>
            <a:endParaRPr lang="tr-TR" sz="3500" b="1" dirty="0"/>
          </a:p>
          <a:p>
            <a:r>
              <a:rPr lang="tr-TR" sz="3000" dirty="0" err="1"/>
              <a:t>Peripheral</a:t>
            </a:r>
            <a:r>
              <a:rPr lang="tr-TR" sz="3000" dirty="0"/>
              <a:t> </a:t>
            </a:r>
            <a:r>
              <a:rPr lang="tr-TR" sz="3000" dirty="0" err="1"/>
              <a:t>vestibular</a:t>
            </a:r>
            <a:r>
              <a:rPr lang="tr-TR" sz="3000" dirty="0"/>
              <a:t> </a:t>
            </a:r>
            <a:r>
              <a:rPr lang="tr-TR" sz="3000" dirty="0" err="1"/>
              <a:t>disease</a:t>
            </a:r>
            <a:r>
              <a:rPr lang="tr-TR" sz="3000" dirty="0"/>
              <a:t> is </a:t>
            </a:r>
            <a:r>
              <a:rPr lang="tr-TR" sz="3000" dirty="0" err="1"/>
              <a:t>much</a:t>
            </a:r>
            <a:r>
              <a:rPr lang="tr-TR" sz="3000" dirty="0"/>
              <a:t> </a:t>
            </a:r>
            <a:r>
              <a:rPr lang="tr-TR" sz="3000" dirty="0" err="1"/>
              <a:t>more</a:t>
            </a:r>
            <a:r>
              <a:rPr lang="tr-TR" sz="3000" dirty="0"/>
              <a:t> </a:t>
            </a:r>
            <a:r>
              <a:rPr lang="tr-TR" sz="3000" dirty="0" err="1"/>
              <a:t>common</a:t>
            </a:r>
            <a:r>
              <a:rPr lang="tr-TR" sz="3000" dirty="0"/>
              <a:t> in </a:t>
            </a:r>
            <a:r>
              <a:rPr lang="tr-TR" sz="3000" dirty="0" err="1"/>
              <a:t>dogs</a:t>
            </a:r>
            <a:r>
              <a:rPr lang="tr-TR" sz="3000" dirty="0"/>
              <a:t> </a:t>
            </a:r>
            <a:r>
              <a:rPr lang="tr-TR" sz="3000" dirty="0" err="1"/>
              <a:t>and</a:t>
            </a:r>
            <a:r>
              <a:rPr lang="tr-TR" sz="3000" dirty="0"/>
              <a:t> </a:t>
            </a:r>
            <a:r>
              <a:rPr lang="tr-TR" sz="3000" dirty="0" err="1"/>
              <a:t>cats</a:t>
            </a:r>
            <a:r>
              <a:rPr lang="tr-TR" sz="3000" dirty="0"/>
              <a:t> </a:t>
            </a:r>
            <a:r>
              <a:rPr lang="tr-TR" sz="3000" dirty="0" err="1"/>
              <a:t>than</a:t>
            </a:r>
            <a:r>
              <a:rPr lang="tr-TR" sz="3000" dirty="0"/>
              <a:t> </a:t>
            </a:r>
            <a:r>
              <a:rPr lang="tr-TR" sz="3000" dirty="0" err="1"/>
              <a:t>central</a:t>
            </a:r>
            <a:r>
              <a:rPr lang="tr-TR" sz="3000" dirty="0"/>
              <a:t> </a:t>
            </a:r>
            <a:r>
              <a:rPr lang="tr-TR" sz="3000" dirty="0" err="1"/>
              <a:t>disease</a:t>
            </a:r>
            <a:r>
              <a:rPr lang="tr-TR" sz="3000" dirty="0"/>
              <a:t> </a:t>
            </a:r>
            <a:r>
              <a:rPr lang="tr-TR" sz="3000" dirty="0" err="1"/>
              <a:t>and</a:t>
            </a:r>
            <a:r>
              <a:rPr lang="tr-TR" sz="3000" dirty="0"/>
              <a:t> </a:t>
            </a:r>
            <a:r>
              <a:rPr lang="tr-TR" sz="3000" dirty="0" err="1"/>
              <a:t>generally</a:t>
            </a:r>
            <a:r>
              <a:rPr lang="tr-TR" sz="3000" dirty="0"/>
              <a:t> </a:t>
            </a:r>
            <a:r>
              <a:rPr lang="tr-TR" sz="3000" dirty="0" err="1"/>
              <a:t>carries</a:t>
            </a:r>
            <a:r>
              <a:rPr lang="tr-TR" sz="3000" dirty="0"/>
              <a:t> a </a:t>
            </a:r>
            <a:r>
              <a:rPr lang="tr-TR" sz="3000" dirty="0" err="1"/>
              <a:t>better</a:t>
            </a:r>
            <a:r>
              <a:rPr lang="tr-TR" sz="3000" dirty="0"/>
              <a:t> </a:t>
            </a:r>
            <a:r>
              <a:rPr lang="tr-TR" sz="3000" dirty="0" err="1"/>
              <a:t>prognosis</a:t>
            </a:r>
            <a:r>
              <a:rPr lang="tr-TR" sz="3000" dirty="0"/>
              <a:t>. </a:t>
            </a:r>
          </a:p>
          <a:p>
            <a:r>
              <a:rPr lang="tr-TR" sz="3000" dirty="0" err="1"/>
              <a:t>The</a:t>
            </a:r>
            <a:r>
              <a:rPr lang="tr-TR" sz="3000" dirty="0"/>
              <a:t> </a:t>
            </a:r>
            <a:r>
              <a:rPr lang="tr-TR" sz="3000" dirty="0" err="1"/>
              <a:t>most</a:t>
            </a:r>
            <a:r>
              <a:rPr lang="tr-TR" sz="3000" dirty="0"/>
              <a:t> </a:t>
            </a:r>
            <a:r>
              <a:rPr lang="tr-TR" sz="3000" dirty="0" err="1"/>
              <a:t>common</a:t>
            </a:r>
            <a:r>
              <a:rPr lang="tr-TR" sz="3000" dirty="0"/>
              <a:t> </a:t>
            </a:r>
            <a:r>
              <a:rPr lang="tr-TR" sz="3000" dirty="0" err="1"/>
              <a:t>disorders</a:t>
            </a:r>
            <a:r>
              <a:rPr lang="tr-TR" sz="3000" dirty="0"/>
              <a:t> </a:t>
            </a:r>
            <a:r>
              <a:rPr lang="tr-TR" sz="3000" dirty="0" err="1"/>
              <a:t>causing</a:t>
            </a:r>
            <a:r>
              <a:rPr lang="tr-TR" sz="3000" dirty="0"/>
              <a:t> </a:t>
            </a:r>
            <a:r>
              <a:rPr lang="tr-TR" sz="3000" dirty="0" err="1"/>
              <a:t>peripheral</a:t>
            </a:r>
            <a:r>
              <a:rPr lang="tr-TR" sz="3000" dirty="0"/>
              <a:t> </a:t>
            </a:r>
            <a:r>
              <a:rPr lang="tr-TR" sz="3000" dirty="0" err="1"/>
              <a:t>vestibular</a:t>
            </a:r>
            <a:r>
              <a:rPr lang="tr-TR" sz="3000" dirty="0"/>
              <a:t> </a:t>
            </a:r>
            <a:r>
              <a:rPr lang="tr-TR" sz="3000" dirty="0" err="1"/>
              <a:t>signs</a:t>
            </a:r>
            <a:r>
              <a:rPr lang="tr-TR" sz="3000" dirty="0"/>
              <a:t> </a:t>
            </a:r>
            <a:r>
              <a:rPr lang="tr-TR" sz="3000" dirty="0" err="1"/>
              <a:t>are</a:t>
            </a:r>
            <a:r>
              <a:rPr lang="tr-TR" sz="3000" dirty="0"/>
              <a:t> </a:t>
            </a:r>
            <a:r>
              <a:rPr lang="tr-TR" sz="3000" dirty="0" err="1"/>
              <a:t>infection</a:t>
            </a:r>
            <a:r>
              <a:rPr lang="tr-TR" sz="3000" dirty="0"/>
              <a:t>, </a:t>
            </a:r>
            <a:r>
              <a:rPr lang="tr-TR" sz="3000" dirty="0" err="1"/>
              <a:t>polyps</a:t>
            </a:r>
            <a:r>
              <a:rPr lang="tr-TR" sz="3000" dirty="0"/>
              <a:t>, </a:t>
            </a:r>
            <a:r>
              <a:rPr lang="tr-TR" sz="3000" dirty="0" err="1"/>
              <a:t>or</a:t>
            </a:r>
            <a:r>
              <a:rPr lang="tr-TR" sz="3000" dirty="0"/>
              <a:t> </a:t>
            </a:r>
            <a:r>
              <a:rPr lang="tr-TR" sz="3000" dirty="0" err="1"/>
              <a:t>neoplasia</a:t>
            </a:r>
            <a:r>
              <a:rPr lang="tr-TR" sz="3000" dirty="0"/>
              <a:t> </a:t>
            </a:r>
            <a:r>
              <a:rPr lang="tr-TR" sz="3000" dirty="0" err="1"/>
              <a:t>affecting</a:t>
            </a:r>
            <a:r>
              <a:rPr lang="tr-TR" sz="3000" dirty="0"/>
              <a:t> </a:t>
            </a:r>
            <a:r>
              <a:rPr lang="tr-TR" sz="3000" dirty="0" err="1"/>
              <a:t>the</a:t>
            </a:r>
            <a:r>
              <a:rPr lang="tr-TR" sz="3000" dirty="0"/>
              <a:t> </a:t>
            </a:r>
            <a:r>
              <a:rPr lang="tr-TR" sz="3000" dirty="0" err="1"/>
              <a:t>middle</a:t>
            </a:r>
            <a:r>
              <a:rPr lang="tr-TR" sz="3000" dirty="0"/>
              <a:t> </a:t>
            </a:r>
            <a:r>
              <a:rPr lang="tr-TR" sz="3000" dirty="0" err="1"/>
              <a:t>and</a:t>
            </a:r>
            <a:r>
              <a:rPr lang="tr-TR" sz="3000" dirty="0"/>
              <a:t> </a:t>
            </a:r>
            <a:r>
              <a:rPr lang="tr-TR" sz="3000" dirty="0" err="1"/>
              <a:t>inner</a:t>
            </a:r>
            <a:r>
              <a:rPr lang="tr-TR" sz="3000" dirty="0"/>
              <a:t> </a:t>
            </a:r>
            <a:r>
              <a:rPr lang="tr-TR" sz="3000" dirty="0" err="1"/>
              <a:t>ear</a:t>
            </a:r>
            <a:r>
              <a:rPr lang="tr-TR" sz="3000" dirty="0"/>
              <a:t> </a:t>
            </a:r>
            <a:r>
              <a:rPr lang="tr-TR" sz="3000" dirty="0" err="1"/>
              <a:t>and</a:t>
            </a:r>
            <a:r>
              <a:rPr lang="tr-TR" sz="3000" dirty="0"/>
              <a:t> </a:t>
            </a:r>
            <a:r>
              <a:rPr lang="tr-TR" sz="3000" dirty="0" err="1"/>
              <a:t>transient</a:t>
            </a:r>
            <a:r>
              <a:rPr lang="tr-TR" sz="3000" dirty="0"/>
              <a:t> </a:t>
            </a:r>
            <a:r>
              <a:rPr lang="tr-TR" sz="3000" dirty="0" err="1"/>
              <a:t>idiopathic</a:t>
            </a:r>
            <a:r>
              <a:rPr lang="tr-TR" sz="3000" dirty="0"/>
              <a:t> </a:t>
            </a:r>
            <a:r>
              <a:rPr lang="tr-TR" sz="3000" dirty="0" err="1"/>
              <a:t>vestibular</a:t>
            </a:r>
            <a:r>
              <a:rPr lang="tr-TR" sz="3000" dirty="0"/>
              <a:t> </a:t>
            </a:r>
            <a:r>
              <a:rPr lang="tr-TR" sz="3000" dirty="0" err="1"/>
              <a:t>syndromes</a:t>
            </a:r>
            <a:r>
              <a:rPr lang="tr-TR" sz="3000" dirty="0"/>
              <a:t>. </a:t>
            </a:r>
          </a:p>
          <a:p>
            <a:pPr marL="0" indent="0">
              <a:buNone/>
            </a:pPr>
            <a:r>
              <a:rPr lang="tr-TR" sz="3000" b="1" dirty="0"/>
              <a:t>DISORDERS CAUSING PERIPHERAL VESTIBULAR SIGNS</a:t>
            </a:r>
          </a:p>
          <a:p>
            <a:pPr marL="0" indent="0">
              <a:buNone/>
            </a:pPr>
            <a:r>
              <a:rPr lang="tr-TR" sz="3000" b="1" dirty="0" err="1"/>
              <a:t>Otitis</a:t>
            </a:r>
            <a:r>
              <a:rPr lang="tr-TR" sz="3000" b="1" dirty="0"/>
              <a:t> Media-</a:t>
            </a:r>
            <a:r>
              <a:rPr lang="tr-TR" sz="3000" b="1" dirty="0" err="1"/>
              <a:t>lnterna</a:t>
            </a:r>
            <a:r>
              <a:rPr lang="tr-TR" sz="3000" b="1" dirty="0"/>
              <a:t/>
            </a:r>
            <a:br>
              <a:rPr lang="tr-TR" sz="3000" b="1" dirty="0"/>
            </a:br>
            <a:r>
              <a:rPr lang="tr-TR" sz="3000" dirty="0" err="1"/>
              <a:t>Otitis</a:t>
            </a:r>
            <a:r>
              <a:rPr lang="tr-TR" sz="3000" dirty="0"/>
              <a:t> </a:t>
            </a:r>
            <a:r>
              <a:rPr lang="tr-TR" sz="3000" dirty="0" err="1"/>
              <a:t>media-interna</a:t>
            </a:r>
            <a:r>
              <a:rPr lang="tr-TR" sz="3000" dirty="0"/>
              <a:t> (OM-OI) is </a:t>
            </a:r>
            <a:r>
              <a:rPr lang="tr-TR" sz="3000" dirty="0" err="1"/>
              <a:t>one</a:t>
            </a:r>
            <a:r>
              <a:rPr lang="tr-TR" sz="3000" dirty="0"/>
              <a:t> of </a:t>
            </a:r>
            <a:r>
              <a:rPr lang="tr-TR" sz="3000" dirty="0" err="1"/>
              <a:t>the</a:t>
            </a:r>
            <a:r>
              <a:rPr lang="tr-TR" sz="3000" dirty="0"/>
              <a:t> </a:t>
            </a:r>
            <a:r>
              <a:rPr lang="tr-TR" sz="3000" dirty="0" err="1"/>
              <a:t>most</a:t>
            </a:r>
            <a:r>
              <a:rPr lang="tr-TR" sz="3000" dirty="0"/>
              <a:t> </a:t>
            </a:r>
            <a:r>
              <a:rPr lang="tr-TR" sz="3000" dirty="0" err="1"/>
              <a:t>common</a:t>
            </a:r>
            <a:r>
              <a:rPr lang="tr-TR" sz="3000" dirty="0"/>
              <a:t> </a:t>
            </a:r>
            <a:r>
              <a:rPr lang="tr-TR" sz="3000" dirty="0" err="1"/>
              <a:t>causes</a:t>
            </a:r>
            <a:r>
              <a:rPr lang="tr-TR" sz="3000" dirty="0"/>
              <a:t> of </a:t>
            </a:r>
            <a:r>
              <a:rPr lang="tr-TR" sz="3000" dirty="0" err="1"/>
              <a:t>peripheral</a:t>
            </a:r>
            <a:r>
              <a:rPr lang="tr-TR" sz="3000" dirty="0"/>
              <a:t> </a:t>
            </a:r>
            <a:r>
              <a:rPr lang="tr-TR" sz="3000" dirty="0" err="1"/>
              <a:t>vestibular</a:t>
            </a:r>
            <a:r>
              <a:rPr lang="tr-TR" sz="3000" dirty="0"/>
              <a:t> </a:t>
            </a:r>
            <a:r>
              <a:rPr lang="tr-TR" sz="3000" dirty="0" err="1"/>
              <a:t>signs</a:t>
            </a:r>
            <a:r>
              <a:rPr lang="tr-TR" sz="3000" dirty="0"/>
              <a:t> in </a:t>
            </a:r>
            <a:r>
              <a:rPr lang="tr-TR" sz="3000" dirty="0" err="1"/>
              <a:t>dogs</a:t>
            </a:r>
            <a:r>
              <a:rPr lang="tr-TR" sz="3000" dirty="0"/>
              <a:t> </a:t>
            </a:r>
            <a:r>
              <a:rPr lang="tr-TR" sz="3000" dirty="0" err="1"/>
              <a:t>and</a:t>
            </a:r>
            <a:r>
              <a:rPr lang="tr-TR" sz="3000" dirty="0"/>
              <a:t> </a:t>
            </a:r>
            <a:r>
              <a:rPr lang="tr-TR" sz="3000" dirty="0" err="1"/>
              <a:t>cats</a:t>
            </a:r>
            <a:r>
              <a:rPr lang="tr-TR" sz="3000" dirty="0"/>
              <a:t>. </a:t>
            </a:r>
          </a:p>
          <a:p>
            <a:pPr marL="0" indent="0">
              <a:buNone/>
            </a:pPr>
            <a:r>
              <a:rPr lang="tr-TR" sz="3000" dirty="0" err="1"/>
              <a:t>Most</a:t>
            </a:r>
            <a:r>
              <a:rPr lang="tr-TR" sz="3000" dirty="0"/>
              <a:t> </a:t>
            </a:r>
            <a:r>
              <a:rPr lang="tr-TR" sz="3000" dirty="0" err="1"/>
              <a:t>animals</a:t>
            </a:r>
            <a:r>
              <a:rPr lang="tr-TR" sz="3000" dirty="0"/>
              <a:t> </a:t>
            </a:r>
            <a:r>
              <a:rPr lang="tr-TR" sz="3000" dirty="0" err="1"/>
              <a:t>with</a:t>
            </a:r>
            <a:r>
              <a:rPr lang="tr-TR" sz="3000" dirty="0"/>
              <a:t> OM-OI </a:t>
            </a:r>
            <a:r>
              <a:rPr lang="tr-TR" sz="3000" dirty="0" err="1"/>
              <a:t>have</a:t>
            </a:r>
            <a:r>
              <a:rPr lang="tr-TR" sz="3000" dirty="0"/>
              <a:t> </a:t>
            </a:r>
            <a:r>
              <a:rPr lang="tr-TR" sz="3000" dirty="0" err="1"/>
              <a:t>obvious</a:t>
            </a:r>
            <a:r>
              <a:rPr lang="tr-TR" sz="3000" dirty="0"/>
              <a:t> </a:t>
            </a:r>
            <a:r>
              <a:rPr lang="tr-TR" sz="3000" dirty="0" err="1"/>
              <a:t>otitis</a:t>
            </a:r>
            <a:r>
              <a:rPr lang="tr-TR" sz="3000" dirty="0"/>
              <a:t> </a:t>
            </a:r>
            <a:r>
              <a:rPr lang="tr-TR" sz="3000" dirty="0" err="1"/>
              <a:t>externa</a:t>
            </a:r>
            <a:r>
              <a:rPr lang="tr-TR" sz="3000" dirty="0"/>
              <a:t>, </a:t>
            </a:r>
            <a:r>
              <a:rPr lang="tr-TR" sz="3000" dirty="0" err="1"/>
              <a:t>and</a:t>
            </a:r>
            <a:r>
              <a:rPr lang="tr-TR" sz="3000" dirty="0"/>
              <a:t> </a:t>
            </a:r>
            <a:r>
              <a:rPr lang="tr-TR" sz="3000" dirty="0" err="1"/>
              <a:t>many</a:t>
            </a:r>
            <a:r>
              <a:rPr lang="tr-TR" sz="3000" dirty="0"/>
              <a:t> </a:t>
            </a:r>
            <a:r>
              <a:rPr lang="tr-TR" sz="3000" dirty="0" err="1"/>
              <a:t>have</a:t>
            </a:r>
            <a:r>
              <a:rPr lang="tr-TR" sz="3000" dirty="0"/>
              <a:t> a </a:t>
            </a:r>
            <a:r>
              <a:rPr lang="tr-TR" sz="3000" dirty="0" err="1"/>
              <a:t>tympanic</a:t>
            </a:r>
            <a:r>
              <a:rPr lang="tr-TR" sz="3000" dirty="0"/>
              <a:t> </a:t>
            </a:r>
            <a:r>
              <a:rPr lang="tr-TR" sz="3000" dirty="0" err="1"/>
              <a:t>membrane</a:t>
            </a:r>
            <a:r>
              <a:rPr lang="tr-TR" sz="3000" dirty="0"/>
              <a:t> </a:t>
            </a:r>
            <a:r>
              <a:rPr lang="tr-TR" sz="3000" dirty="0" err="1"/>
              <a:t>that</a:t>
            </a:r>
            <a:r>
              <a:rPr lang="tr-TR" sz="3000" dirty="0"/>
              <a:t> </a:t>
            </a:r>
            <a:r>
              <a:rPr lang="tr-TR" sz="3000" dirty="0" err="1"/>
              <a:t>appears</a:t>
            </a:r>
            <a:r>
              <a:rPr lang="tr-TR" sz="3000" dirty="0"/>
              <a:t> </a:t>
            </a:r>
            <a:r>
              <a:rPr lang="tr-TR" sz="3000" dirty="0" err="1"/>
              <a:t>abnormal</a:t>
            </a:r>
            <a:r>
              <a:rPr lang="tr-TR" sz="3000" dirty="0"/>
              <a:t> </a:t>
            </a:r>
            <a:r>
              <a:rPr lang="tr-TR" sz="3000" dirty="0" err="1"/>
              <a:t>or</a:t>
            </a:r>
            <a:r>
              <a:rPr lang="tr-TR" sz="3000" dirty="0"/>
              <a:t> </a:t>
            </a:r>
            <a:r>
              <a:rPr lang="tr-TR" sz="3000" dirty="0" err="1"/>
              <a:t>ruptured</a:t>
            </a:r>
            <a:r>
              <a:rPr lang="tr-TR" sz="3000" dirty="0"/>
              <a:t>. </a:t>
            </a:r>
            <a:r>
              <a:rPr lang="tr-TR" sz="3000" dirty="0" err="1"/>
              <a:t>Occasionally</a:t>
            </a:r>
            <a:r>
              <a:rPr lang="tr-TR" sz="3000" dirty="0"/>
              <a:t>, </a:t>
            </a:r>
            <a:r>
              <a:rPr lang="tr-TR" sz="3000" dirty="0" err="1"/>
              <a:t>the</a:t>
            </a:r>
            <a:r>
              <a:rPr lang="tr-TR" sz="3000" dirty="0"/>
              <a:t> </a:t>
            </a:r>
            <a:r>
              <a:rPr lang="tr-TR" sz="3000" dirty="0" err="1"/>
              <a:t>otoscopic</a:t>
            </a:r>
            <a:r>
              <a:rPr lang="tr-TR" sz="3000" dirty="0"/>
              <a:t> </a:t>
            </a:r>
            <a:r>
              <a:rPr lang="tr-TR" sz="3000" dirty="0" err="1"/>
              <a:t>examination</a:t>
            </a:r>
            <a:r>
              <a:rPr lang="tr-TR" sz="3000" dirty="0"/>
              <a:t> is normal.</a:t>
            </a:r>
          </a:p>
        </p:txBody>
      </p:sp>
      <p:pic>
        <p:nvPicPr>
          <p:cNvPr id="5" name="Resim 4" descr="köpek, iç mekan, oturma, bakarken içeren bir resim&#10;&#10;Açıklama otomatik olarak oluşturuldu">
            <a:extLst>
              <a:ext uri="{FF2B5EF4-FFF2-40B4-BE49-F238E27FC236}">
                <a16:creationId xmlns:a16="http://schemas.microsoft.com/office/drawing/2014/main" id="{DE3C0A16-F9CF-DE46-8C17-A7CD92414ADD}"/>
              </a:ext>
            </a:extLst>
          </p:cNvPr>
          <p:cNvPicPr>
            <a:picLocks noChangeAspect="1"/>
          </p:cNvPicPr>
          <p:nvPr/>
        </p:nvPicPr>
        <p:blipFill>
          <a:blip r:embed="rId2"/>
          <a:stretch>
            <a:fillRect/>
          </a:stretch>
        </p:blipFill>
        <p:spPr>
          <a:xfrm>
            <a:off x="8208335" y="170121"/>
            <a:ext cx="3595611" cy="6517758"/>
          </a:xfrm>
          <a:prstGeom prst="rect">
            <a:avLst/>
          </a:prstGeom>
        </p:spPr>
      </p:pic>
    </p:spTree>
    <p:extLst>
      <p:ext uri="{BB962C8B-B14F-4D97-AF65-F5344CB8AC3E}">
        <p14:creationId xmlns:p14="http://schemas.microsoft.com/office/powerpoint/2010/main" val="407794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359696" y="692697"/>
            <a:ext cx="4572000" cy="830997"/>
          </a:xfrm>
          <a:prstGeom prst="rect">
            <a:avLst/>
          </a:prstGeom>
        </p:spPr>
        <p:txBody>
          <a:bodyPr wrap="square">
            <a:spAutoFit/>
          </a:bodyPr>
          <a:lstStyle/>
          <a:p>
            <a:pPr algn="ctr"/>
            <a:r>
              <a:rPr lang="tr-TR" sz="2400" b="1" dirty="0">
                <a:solidFill>
                  <a:srgbClr val="C00000"/>
                </a:solidFill>
              </a:rPr>
              <a:t>INTRACRANIAL DISORDERS</a:t>
            </a:r>
          </a:p>
          <a:p>
            <a:endParaRPr lang="tr-TR" sz="2400" b="1" i="1" dirty="0">
              <a:solidFill>
                <a:srgbClr val="C00000"/>
              </a:solidFill>
            </a:endParaRPr>
          </a:p>
        </p:txBody>
      </p:sp>
      <p:sp>
        <p:nvSpPr>
          <p:cNvPr id="3" name="2 Dikdörtgen"/>
          <p:cNvSpPr/>
          <p:nvPr/>
        </p:nvSpPr>
        <p:spPr>
          <a:xfrm>
            <a:off x="2351584" y="1484784"/>
            <a:ext cx="1649426" cy="369332"/>
          </a:xfrm>
          <a:prstGeom prst="rect">
            <a:avLst/>
          </a:prstGeom>
        </p:spPr>
        <p:txBody>
          <a:bodyPr wrap="square">
            <a:spAutoFit/>
          </a:bodyPr>
          <a:lstStyle/>
          <a:p>
            <a:r>
              <a:rPr lang="tr-TR" sz="1800" b="1" dirty="0">
                <a:solidFill>
                  <a:schemeClr val="accent4">
                    <a:lumMod val="75000"/>
                  </a:schemeClr>
                </a:solidFill>
              </a:rPr>
              <a:t>HEAD TRAUMA</a:t>
            </a:r>
          </a:p>
        </p:txBody>
      </p:sp>
      <p:sp>
        <p:nvSpPr>
          <p:cNvPr id="4" name="3 Dikdörtgen"/>
          <p:cNvSpPr/>
          <p:nvPr/>
        </p:nvSpPr>
        <p:spPr>
          <a:xfrm>
            <a:off x="2351584" y="2132856"/>
            <a:ext cx="7488832" cy="1754326"/>
          </a:xfrm>
          <a:prstGeom prst="rect">
            <a:avLst/>
          </a:prstGeom>
        </p:spPr>
        <p:txBody>
          <a:bodyPr wrap="square">
            <a:spAutoFit/>
          </a:bodyPr>
          <a:lstStyle/>
          <a:p>
            <a:r>
              <a:rPr lang="tr-TR" sz="1800" dirty="0"/>
              <a:t>    </a:t>
            </a:r>
            <a:r>
              <a:rPr lang="tr-TR" sz="1800" b="1" dirty="0" err="1"/>
              <a:t>Common</a:t>
            </a:r>
            <a:r>
              <a:rPr lang="tr-TR" sz="1800" b="1" dirty="0"/>
              <a:t> </a:t>
            </a:r>
            <a:r>
              <a:rPr lang="en-US" sz="1800" b="1" dirty="0"/>
              <a:t>causes of head injuries in dogs and cats include motor vehicle</a:t>
            </a:r>
          </a:p>
          <a:p>
            <a:r>
              <a:rPr lang="en-US" sz="1800" b="1" dirty="0"/>
              <a:t>accidents and kicks and bites from larger animals. The initial</a:t>
            </a:r>
            <a:r>
              <a:rPr lang="tr-TR" sz="1800" b="1" dirty="0"/>
              <a:t> </a:t>
            </a:r>
            <a:r>
              <a:rPr lang="en-US" sz="1800" b="1" dirty="0"/>
              <a:t>trauma to the brain parenchyma is followed by secondary</a:t>
            </a:r>
            <a:r>
              <a:rPr lang="tr-TR" sz="1800" b="1" dirty="0"/>
              <a:t> </a:t>
            </a:r>
            <a:r>
              <a:rPr lang="en-US" sz="1800" b="1" dirty="0"/>
              <a:t>damage resulting from hemorrhage, ischemia, and edema</a:t>
            </a:r>
            <a:r>
              <a:rPr lang="tr-TR" sz="1800" b="1" dirty="0"/>
              <a:t>.A</a:t>
            </a:r>
            <a:r>
              <a:rPr lang="en-US" sz="1800" b="1" dirty="0"/>
              <a:t>s brain volume increases with edema or hemorrhage, intracranial pressure</a:t>
            </a:r>
            <a:r>
              <a:rPr lang="tr-TR" sz="1800" b="1" dirty="0"/>
              <a:t> </a:t>
            </a:r>
            <a:r>
              <a:rPr lang="tr-TR" sz="1800" b="1" dirty="0" err="1"/>
              <a:t>will</a:t>
            </a:r>
            <a:r>
              <a:rPr lang="tr-TR" sz="1800" b="1" dirty="0"/>
              <a:t> be </a:t>
            </a:r>
            <a:r>
              <a:rPr lang="tr-TR" sz="1800" b="1" dirty="0" err="1"/>
              <a:t>high</a:t>
            </a:r>
            <a:r>
              <a:rPr lang="tr-TR" sz="1800" b="1" dirty="0"/>
              <a:t> </a:t>
            </a:r>
            <a:r>
              <a:rPr lang="tr-TR" sz="1800" b="1" dirty="0" err="1"/>
              <a:t>that</a:t>
            </a:r>
            <a:r>
              <a:rPr lang="tr-TR" sz="1800" b="1" dirty="0"/>
              <a:t> </a:t>
            </a:r>
            <a:r>
              <a:rPr lang="en-US" sz="1800" b="1" dirty="0"/>
              <a:t>lead</a:t>
            </a:r>
            <a:r>
              <a:rPr lang="tr-TR" sz="1800" b="1" dirty="0"/>
              <a:t>s </a:t>
            </a:r>
            <a:r>
              <a:rPr lang="en-US" sz="1800" b="1" dirty="0"/>
              <a:t>to decreased</a:t>
            </a:r>
          </a:p>
          <a:p>
            <a:r>
              <a:rPr lang="en-US" sz="1800" b="1" dirty="0"/>
              <a:t>cerebral perfusion and further brain damage.</a:t>
            </a:r>
            <a:endParaRPr lang="tr-TR" sz="1800" b="1" dirty="0"/>
          </a:p>
        </p:txBody>
      </p:sp>
      <p:sp>
        <p:nvSpPr>
          <p:cNvPr id="5" name="4 Metin kutusu"/>
          <p:cNvSpPr txBox="1"/>
          <p:nvPr/>
        </p:nvSpPr>
        <p:spPr>
          <a:xfrm>
            <a:off x="2135560" y="4221089"/>
            <a:ext cx="3096344" cy="1200329"/>
          </a:xfrm>
          <a:prstGeom prst="rect">
            <a:avLst/>
          </a:prstGeom>
          <a:noFill/>
        </p:spPr>
        <p:txBody>
          <a:bodyPr wrap="square" rtlCol="0">
            <a:spAutoFit/>
          </a:bodyPr>
          <a:lstStyle/>
          <a:p>
            <a:r>
              <a:rPr lang="tr-TR" sz="1800" b="1" dirty="0" err="1">
                <a:solidFill>
                  <a:srgbClr val="C00000"/>
                </a:solidFill>
              </a:rPr>
              <a:t>To</a:t>
            </a:r>
            <a:r>
              <a:rPr lang="tr-TR" sz="1800" b="1" dirty="0">
                <a:solidFill>
                  <a:srgbClr val="C00000"/>
                </a:solidFill>
              </a:rPr>
              <a:t> </a:t>
            </a:r>
            <a:r>
              <a:rPr lang="tr-TR" sz="1800" b="1" dirty="0" err="1">
                <a:solidFill>
                  <a:srgbClr val="C00000"/>
                </a:solidFill>
              </a:rPr>
              <a:t>manage</a:t>
            </a:r>
            <a:r>
              <a:rPr lang="tr-TR" sz="1800" b="1" dirty="0">
                <a:solidFill>
                  <a:srgbClr val="C00000"/>
                </a:solidFill>
              </a:rPr>
              <a:t> </a:t>
            </a:r>
            <a:r>
              <a:rPr lang="tr-TR" sz="1800" b="1" dirty="0" err="1">
                <a:solidFill>
                  <a:srgbClr val="C00000"/>
                </a:solidFill>
              </a:rPr>
              <a:t>brain</a:t>
            </a:r>
            <a:r>
              <a:rPr lang="tr-TR" sz="1800" b="1" dirty="0">
                <a:solidFill>
                  <a:srgbClr val="C00000"/>
                </a:solidFill>
              </a:rPr>
              <a:t> </a:t>
            </a:r>
            <a:r>
              <a:rPr lang="tr-TR" sz="1800" b="1" dirty="0" err="1">
                <a:solidFill>
                  <a:srgbClr val="C00000"/>
                </a:solidFill>
              </a:rPr>
              <a:t>injury</a:t>
            </a:r>
            <a:r>
              <a:rPr lang="tr-TR" sz="1800" b="1" dirty="0">
                <a:solidFill>
                  <a:srgbClr val="C00000"/>
                </a:solidFill>
              </a:rPr>
              <a:t>; </a:t>
            </a:r>
          </a:p>
          <a:p>
            <a:r>
              <a:rPr lang="tr-TR" sz="1800" b="1" dirty="0" err="1"/>
              <a:t>treat</a:t>
            </a:r>
            <a:r>
              <a:rPr lang="tr-TR" sz="1800" b="1" dirty="0"/>
              <a:t> </a:t>
            </a:r>
            <a:r>
              <a:rPr lang="tr-TR" sz="1800" b="1" dirty="0" err="1"/>
              <a:t>systemic</a:t>
            </a:r>
            <a:r>
              <a:rPr lang="tr-TR" sz="1800" b="1" dirty="0"/>
              <a:t> </a:t>
            </a:r>
            <a:r>
              <a:rPr lang="tr-TR" sz="1800" b="1" dirty="0" err="1"/>
              <a:t>injuries</a:t>
            </a:r>
            <a:r>
              <a:rPr lang="tr-TR" sz="1800" b="1" dirty="0"/>
              <a:t> </a:t>
            </a:r>
            <a:r>
              <a:rPr lang="tr-TR" sz="1800" b="1" dirty="0" err="1"/>
              <a:t>and</a:t>
            </a:r>
            <a:r>
              <a:rPr lang="tr-TR" sz="1800" b="1" dirty="0"/>
              <a:t> </a:t>
            </a:r>
            <a:r>
              <a:rPr lang="en-US" sz="1800" b="1" dirty="0"/>
              <a:t>maintain adequate</a:t>
            </a:r>
            <a:r>
              <a:rPr lang="tr-TR" sz="1800" b="1" dirty="0"/>
              <a:t> </a:t>
            </a:r>
            <a:r>
              <a:rPr lang="en-US" sz="1800" b="1" dirty="0"/>
              <a:t>circulation and respiration.</a:t>
            </a:r>
            <a:endParaRPr lang="tr-TR" sz="1800" b="1" dirty="0"/>
          </a:p>
        </p:txBody>
      </p:sp>
      <p:sp>
        <p:nvSpPr>
          <p:cNvPr id="6" name="5 Dikdörtgen"/>
          <p:cNvSpPr/>
          <p:nvPr/>
        </p:nvSpPr>
        <p:spPr>
          <a:xfrm>
            <a:off x="5951984" y="4437112"/>
            <a:ext cx="4176464" cy="923330"/>
          </a:xfrm>
          <a:prstGeom prst="rect">
            <a:avLst/>
          </a:prstGeom>
        </p:spPr>
        <p:txBody>
          <a:bodyPr wrap="square">
            <a:spAutoFit/>
          </a:bodyPr>
          <a:lstStyle/>
          <a:p>
            <a:r>
              <a:rPr lang="tr-TR" sz="1800" b="1" dirty="0" err="1"/>
              <a:t>Systemic</a:t>
            </a:r>
            <a:r>
              <a:rPr lang="tr-TR" sz="1800" b="1" dirty="0"/>
              <a:t> </a:t>
            </a:r>
            <a:r>
              <a:rPr lang="en-US" sz="1800" b="1" dirty="0"/>
              <a:t>hypotension further decreases cerebral perfusion, so fluids</a:t>
            </a:r>
            <a:r>
              <a:rPr lang="tr-TR" sz="1800" b="1" dirty="0"/>
              <a:t> </a:t>
            </a:r>
            <a:r>
              <a:rPr lang="en-US" sz="1800" b="1" dirty="0"/>
              <a:t>should be administered to maintain blood volume</a:t>
            </a:r>
            <a:endParaRPr lang="tr-TR" sz="1800" b="1" dirty="0"/>
          </a:p>
        </p:txBody>
      </p:sp>
      <p:cxnSp>
        <p:nvCxnSpPr>
          <p:cNvPr id="8" name="7 Düz Ok Bağlayıcısı"/>
          <p:cNvCxnSpPr/>
          <p:nvPr/>
        </p:nvCxnSpPr>
        <p:spPr>
          <a:xfrm>
            <a:off x="5375920" y="4869160"/>
            <a:ext cx="3600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8 Dikdörtgen"/>
          <p:cNvSpPr/>
          <p:nvPr/>
        </p:nvSpPr>
        <p:spPr>
          <a:xfrm>
            <a:off x="5951984" y="5517233"/>
            <a:ext cx="4248472" cy="646331"/>
          </a:xfrm>
          <a:prstGeom prst="rect">
            <a:avLst/>
          </a:prstGeom>
        </p:spPr>
        <p:txBody>
          <a:bodyPr wrap="square">
            <a:spAutoFit/>
          </a:bodyPr>
          <a:lstStyle/>
          <a:p>
            <a:r>
              <a:rPr lang="tr-TR" sz="1800" b="1" dirty="0"/>
              <a:t>  </a:t>
            </a:r>
            <a:r>
              <a:rPr lang="tr-TR" sz="1800" b="1" dirty="0" err="1"/>
              <a:t>Synthetic</a:t>
            </a:r>
            <a:r>
              <a:rPr lang="tr-TR" sz="1800" b="1" dirty="0"/>
              <a:t> </a:t>
            </a:r>
            <a:r>
              <a:rPr lang="tr-TR" sz="1800" b="1" dirty="0" err="1"/>
              <a:t>colloids</a:t>
            </a:r>
            <a:r>
              <a:rPr lang="tr-TR" sz="1800" b="1" dirty="0"/>
              <a:t> (</a:t>
            </a:r>
            <a:r>
              <a:rPr lang="tr-TR" sz="1800" b="1" dirty="0" err="1"/>
              <a:t>hetastarch</a:t>
            </a:r>
            <a:r>
              <a:rPr lang="tr-TR" sz="1800" b="1" dirty="0"/>
              <a:t>, </a:t>
            </a:r>
            <a:r>
              <a:rPr lang="tr-TR" sz="1800" b="1" dirty="0" err="1"/>
              <a:t>dextrans</a:t>
            </a:r>
            <a:r>
              <a:rPr lang="tr-TR" sz="1800" b="1" dirty="0"/>
              <a:t>) </a:t>
            </a:r>
            <a:r>
              <a:rPr lang="tr-TR" sz="1800" b="1" dirty="0" err="1"/>
              <a:t>help</a:t>
            </a:r>
            <a:r>
              <a:rPr lang="tr-TR" sz="1800" b="1" dirty="0"/>
              <a:t> </a:t>
            </a:r>
            <a:r>
              <a:rPr lang="tr-TR" sz="1800" b="1" dirty="0" err="1"/>
              <a:t>blood</a:t>
            </a:r>
            <a:r>
              <a:rPr lang="tr-TR" sz="1800" b="1" dirty="0"/>
              <a:t> </a:t>
            </a:r>
            <a:r>
              <a:rPr lang="tr-TR" sz="1800" b="1" dirty="0" err="1"/>
              <a:t>volume</a:t>
            </a:r>
            <a:r>
              <a:rPr lang="tr-TR" sz="1800" b="1" dirty="0"/>
              <a:t>.</a:t>
            </a:r>
          </a:p>
        </p:txBody>
      </p:sp>
    </p:spTree>
    <p:extLst>
      <p:ext uri="{BB962C8B-B14F-4D97-AF65-F5344CB8AC3E}">
        <p14:creationId xmlns:p14="http://schemas.microsoft.com/office/powerpoint/2010/main" val="2776344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7D5E54-B22C-3248-AFDB-C12B4262BB8E}"/>
              </a:ext>
            </a:extLst>
          </p:cNvPr>
          <p:cNvSpPr>
            <a:spLocks noGrp="1"/>
          </p:cNvSpPr>
          <p:nvPr>
            <p:ph idx="1"/>
          </p:nvPr>
        </p:nvSpPr>
        <p:spPr>
          <a:xfrm>
            <a:off x="255181" y="297712"/>
            <a:ext cx="11546959" cy="6145618"/>
          </a:xfrm>
        </p:spPr>
        <p:txBody>
          <a:bodyPr>
            <a:normAutofit/>
          </a:bodyPr>
          <a:lstStyle/>
          <a:p>
            <a:pPr marL="0" indent="0">
              <a:buNone/>
            </a:pPr>
            <a:r>
              <a:rPr lang="tr-TR" b="1" dirty="0" err="1"/>
              <a:t>Geriatric</a:t>
            </a:r>
            <a:r>
              <a:rPr lang="tr-TR" b="1" dirty="0"/>
              <a:t> Canine </a:t>
            </a:r>
            <a:r>
              <a:rPr lang="tr-TR" b="1" dirty="0" err="1"/>
              <a:t>Vestibular</a:t>
            </a:r>
            <a:r>
              <a:rPr lang="tr-TR" b="1" dirty="0"/>
              <a:t> </a:t>
            </a:r>
            <a:r>
              <a:rPr lang="tr-TR" b="1" dirty="0" err="1"/>
              <a:t>Disease</a:t>
            </a:r>
            <a:r>
              <a:rPr lang="tr-TR" b="1" dirty="0"/>
              <a:t> </a:t>
            </a:r>
            <a:endParaRPr lang="tr-TR" dirty="0"/>
          </a:p>
          <a:p>
            <a:pPr marL="0" indent="0">
              <a:buNone/>
            </a:pPr>
            <a:r>
              <a:rPr lang="tr-TR" dirty="0" err="1"/>
              <a:t>Geriatric</a:t>
            </a:r>
            <a:r>
              <a:rPr lang="tr-TR" dirty="0"/>
              <a:t> canine </a:t>
            </a:r>
            <a:r>
              <a:rPr lang="tr-TR" dirty="0" err="1"/>
              <a:t>vestibular</a:t>
            </a:r>
            <a:r>
              <a:rPr lang="tr-TR" dirty="0"/>
              <a:t> </a:t>
            </a:r>
            <a:r>
              <a:rPr lang="tr-TR" dirty="0" err="1"/>
              <a:t>disease</a:t>
            </a:r>
            <a:r>
              <a:rPr lang="tr-TR" dirty="0"/>
              <a:t> (</a:t>
            </a:r>
            <a:r>
              <a:rPr lang="tr-TR" dirty="0" err="1"/>
              <a:t>i.e</a:t>
            </a:r>
            <a:r>
              <a:rPr lang="tr-TR" dirty="0"/>
              <a:t>., </a:t>
            </a:r>
            <a:r>
              <a:rPr lang="tr-TR" dirty="0" err="1"/>
              <a:t>old</a:t>
            </a:r>
            <a:r>
              <a:rPr lang="tr-TR" dirty="0"/>
              <a:t> </a:t>
            </a:r>
            <a:r>
              <a:rPr lang="tr-TR" dirty="0" err="1"/>
              <a:t>dog</a:t>
            </a:r>
            <a:r>
              <a:rPr lang="tr-TR" dirty="0"/>
              <a:t> </a:t>
            </a:r>
            <a:r>
              <a:rPr lang="tr-TR" dirty="0" err="1"/>
              <a:t>vestibular</a:t>
            </a:r>
            <a:r>
              <a:rPr lang="tr-TR" dirty="0"/>
              <a:t> </a:t>
            </a:r>
            <a:r>
              <a:rPr lang="tr-TR" dirty="0" err="1"/>
              <a:t>disease</a:t>
            </a:r>
            <a:r>
              <a:rPr lang="tr-TR" dirty="0"/>
              <a:t>), an </a:t>
            </a:r>
            <a:r>
              <a:rPr lang="tr-TR" dirty="0" err="1"/>
              <a:t>idiopathic</a:t>
            </a:r>
            <a:r>
              <a:rPr lang="tr-TR" dirty="0"/>
              <a:t> </a:t>
            </a:r>
            <a:r>
              <a:rPr lang="tr-TR" dirty="0" err="1"/>
              <a:t>syndrome</a:t>
            </a:r>
            <a:r>
              <a:rPr lang="tr-TR" dirty="0"/>
              <a:t>, is </a:t>
            </a:r>
            <a:r>
              <a:rPr lang="tr-TR" dirty="0" err="1"/>
              <a:t>the</a:t>
            </a:r>
            <a:r>
              <a:rPr lang="tr-TR" dirty="0"/>
              <a:t> </a:t>
            </a:r>
            <a:r>
              <a:rPr lang="tr-TR" dirty="0" err="1"/>
              <a:t>most</a:t>
            </a:r>
            <a:r>
              <a:rPr lang="tr-TR" dirty="0"/>
              <a:t> </a:t>
            </a:r>
            <a:r>
              <a:rPr lang="tr-TR" dirty="0" err="1"/>
              <a:t>common</a:t>
            </a:r>
            <a:r>
              <a:rPr lang="tr-TR" dirty="0"/>
              <a:t> </a:t>
            </a:r>
            <a:r>
              <a:rPr lang="tr-TR" dirty="0" err="1"/>
              <a:t>cause</a:t>
            </a:r>
            <a:r>
              <a:rPr lang="tr-TR" dirty="0"/>
              <a:t> of </a:t>
            </a:r>
            <a:r>
              <a:rPr lang="tr-TR" dirty="0" err="1"/>
              <a:t>acute</a:t>
            </a:r>
            <a:r>
              <a:rPr lang="tr-TR" dirty="0"/>
              <a:t> </a:t>
            </a:r>
            <a:r>
              <a:rPr lang="tr-TR" dirty="0" err="1"/>
              <a:t>unilateral</a:t>
            </a:r>
            <a:r>
              <a:rPr lang="tr-TR" dirty="0"/>
              <a:t> </a:t>
            </a:r>
            <a:r>
              <a:rPr lang="tr-TR" dirty="0" err="1"/>
              <a:t>peripheral</a:t>
            </a:r>
            <a:r>
              <a:rPr lang="tr-TR" dirty="0"/>
              <a:t> </a:t>
            </a:r>
            <a:r>
              <a:rPr lang="tr-TR" dirty="0" err="1"/>
              <a:t>vestibular</a:t>
            </a:r>
            <a:r>
              <a:rPr lang="tr-TR" dirty="0"/>
              <a:t> </a:t>
            </a:r>
            <a:r>
              <a:rPr lang="tr-TR" dirty="0" err="1"/>
              <a:t>dysfunction</a:t>
            </a:r>
            <a:r>
              <a:rPr lang="tr-TR" dirty="0"/>
              <a:t> in </a:t>
            </a:r>
            <a:r>
              <a:rPr lang="tr-TR" dirty="0" err="1"/>
              <a:t>old</a:t>
            </a:r>
            <a:r>
              <a:rPr lang="tr-TR" dirty="0"/>
              <a:t> </a:t>
            </a:r>
            <a:r>
              <a:rPr lang="tr-TR" dirty="0" err="1"/>
              <a:t>dogs</a:t>
            </a:r>
            <a:r>
              <a:rPr lang="tr-TR" dirty="0"/>
              <a:t>, </a:t>
            </a:r>
            <a:r>
              <a:rPr lang="tr-TR" dirty="0" err="1"/>
              <a:t>with</a:t>
            </a:r>
            <a:r>
              <a:rPr lang="tr-TR" dirty="0"/>
              <a:t> a </a:t>
            </a:r>
            <a:r>
              <a:rPr lang="tr-TR" dirty="0" err="1"/>
              <a:t>mean</a:t>
            </a:r>
            <a:r>
              <a:rPr lang="tr-TR" dirty="0"/>
              <a:t> </a:t>
            </a:r>
            <a:r>
              <a:rPr lang="tr-TR" dirty="0" err="1"/>
              <a:t>age</a:t>
            </a:r>
            <a:r>
              <a:rPr lang="tr-TR" dirty="0"/>
              <a:t> of </a:t>
            </a:r>
            <a:r>
              <a:rPr lang="tr-TR" dirty="0" err="1"/>
              <a:t>onset</a:t>
            </a:r>
            <a:r>
              <a:rPr lang="tr-TR" dirty="0"/>
              <a:t> of 12.5 </a:t>
            </a:r>
            <a:r>
              <a:rPr lang="tr-TR" dirty="0" err="1"/>
              <a:t>years</a:t>
            </a:r>
            <a:r>
              <a:rPr lang="tr-TR" dirty="0"/>
              <a:t>. </a:t>
            </a:r>
            <a:r>
              <a:rPr lang="tr-TR" dirty="0" err="1"/>
              <a:t>The</a:t>
            </a:r>
            <a:r>
              <a:rPr lang="tr-TR" dirty="0"/>
              <a:t> </a:t>
            </a:r>
            <a:r>
              <a:rPr lang="tr-TR" dirty="0" err="1"/>
              <a:t>disorder</a:t>
            </a:r>
            <a:r>
              <a:rPr lang="tr-TR" dirty="0"/>
              <a:t> is </a:t>
            </a:r>
            <a:r>
              <a:rPr lang="tr-TR" dirty="0" err="1"/>
              <a:t>characterized</a:t>
            </a:r>
            <a:r>
              <a:rPr lang="tr-TR" dirty="0"/>
              <a:t> </a:t>
            </a:r>
            <a:r>
              <a:rPr lang="tr-TR" dirty="0" err="1"/>
              <a:t>by</a:t>
            </a:r>
            <a:r>
              <a:rPr lang="tr-TR" dirty="0"/>
              <a:t> </a:t>
            </a:r>
            <a:r>
              <a:rPr lang="tr-TR" dirty="0" err="1"/>
              <a:t>the</a:t>
            </a:r>
            <a:r>
              <a:rPr lang="tr-TR" dirty="0"/>
              <a:t> </a:t>
            </a:r>
            <a:r>
              <a:rPr lang="tr-TR" dirty="0" err="1"/>
              <a:t>very</a:t>
            </a:r>
            <a:r>
              <a:rPr lang="tr-TR" dirty="0"/>
              <a:t> </a:t>
            </a:r>
            <a:r>
              <a:rPr lang="tr-TR" dirty="0" err="1"/>
              <a:t>sudden</a:t>
            </a:r>
            <a:r>
              <a:rPr lang="tr-TR" dirty="0"/>
              <a:t> </a:t>
            </a:r>
            <a:r>
              <a:rPr lang="tr-TR" dirty="0" err="1"/>
              <a:t>onset</a:t>
            </a:r>
            <a:r>
              <a:rPr lang="tr-TR" dirty="0"/>
              <a:t> of </a:t>
            </a:r>
            <a:r>
              <a:rPr lang="tr-TR" dirty="0" err="1"/>
              <a:t>head</a:t>
            </a:r>
            <a:r>
              <a:rPr lang="tr-TR" dirty="0"/>
              <a:t> </a:t>
            </a:r>
            <a:r>
              <a:rPr lang="tr-TR" dirty="0" err="1"/>
              <a:t>tilt</a:t>
            </a:r>
            <a:r>
              <a:rPr lang="tr-TR" dirty="0"/>
              <a:t>, </a:t>
            </a:r>
            <a:r>
              <a:rPr lang="tr-TR" dirty="0" err="1"/>
              <a:t>loss</a:t>
            </a:r>
            <a:r>
              <a:rPr lang="tr-TR" dirty="0"/>
              <a:t> of </a:t>
            </a:r>
            <a:r>
              <a:rPr lang="tr-TR" dirty="0" err="1"/>
              <a:t>balance</a:t>
            </a:r>
            <a:r>
              <a:rPr lang="tr-TR" dirty="0"/>
              <a:t>, </a:t>
            </a:r>
            <a:r>
              <a:rPr lang="tr-TR" dirty="0" err="1"/>
              <a:t>and</a:t>
            </a:r>
            <a:r>
              <a:rPr lang="tr-TR" dirty="0"/>
              <a:t> </a:t>
            </a:r>
            <a:r>
              <a:rPr lang="tr-TR" dirty="0" err="1"/>
              <a:t>ataxia</a:t>
            </a:r>
            <a:r>
              <a:rPr lang="tr-TR" dirty="0"/>
              <a:t> </a:t>
            </a:r>
            <a:r>
              <a:rPr lang="tr-TR" dirty="0" err="1"/>
              <a:t>with</a:t>
            </a:r>
            <a:r>
              <a:rPr lang="tr-TR" dirty="0"/>
              <a:t> a </a:t>
            </a:r>
            <a:r>
              <a:rPr lang="tr-TR" dirty="0" err="1"/>
              <a:t>horizontal</a:t>
            </a:r>
            <a:r>
              <a:rPr lang="tr-TR" dirty="0"/>
              <a:t> </a:t>
            </a:r>
            <a:r>
              <a:rPr lang="tr-TR" dirty="0" err="1"/>
              <a:t>or</a:t>
            </a:r>
            <a:r>
              <a:rPr lang="tr-TR" dirty="0"/>
              <a:t> </a:t>
            </a:r>
            <a:r>
              <a:rPr lang="tr-TR" dirty="0" err="1"/>
              <a:t>rotatory</a:t>
            </a:r>
            <a:r>
              <a:rPr lang="tr-TR" dirty="0"/>
              <a:t> </a:t>
            </a:r>
            <a:r>
              <a:rPr lang="tr-TR" dirty="0" err="1"/>
              <a:t>nystagmus</a:t>
            </a:r>
            <a:r>
              <a:rPr lang="tr-TR" dirty="0"/>
              <a:t> </a:t>
            </a:r>
          </a:p>
          <a:p>
            <a:pPr marL="0" indent="0">
              <a:buNone/>
            </a:pPr>
            <a:r>
              <a:rPr lang="tr-TR" dirty="0" err="1"/>
              <a:t>The</a:t>
            </a:r>
            <a:r>
              <a:rPr lang="tr-TR" dirty="0"/>
              <a:t> </a:t>
            </a:r>
            <a:r>
              <a:rPr lang="tr-TR" dirty="0" err="1"/>
              <a:t>prognosis</a:t>
            </a:r>
            <a:r>
              <a:rPr lang="tr-TR" dirty="0"/>
              <a:t> </a:t>
            </a:r>
            <a:r>
              <a:rPr lang="tr-TR" dirty="0" err="1"/>
              <a:t>for</a:t>
            </a:r>
            <a:r>
              <a:rPr lang="tr-TR" dirty="0"/>
              <a:t> </a:t>
            </a:r>
            <a:r>
              <a:rPr lang="tr-TR" dirty="0" err="1"/>
              <a:t>recovery</a:t>
            </a:r>
            <a:r>
              <a:rPr lang="tr-TR" dirty="0"/>
              <a:t> is </a:t>
            </a:r>
            <a:r>
              <a:rPr lang="tr-TR" dirty="0" err="1"/>
              <a:t>excellent</a:t>
            </a:r>
            <a:r>
              <a:rPr lang="tr-TR" dirty="0"/>
              <a:t>; </a:t>
            </a:r>
            <a:r>
              <a:rPr lang="tr-TR" dirty="0" err="1"/>
              <a:t>no</a:t>
            </a:r>
            <a:r>
              <a:rPr lang="tr-TR" dirty="0"/>
              <a:t> </a:t>
            </a:r>
            <a:r>
              <a:rPr lang="tr-TR" dirty="0" err="1"/>
              <a:t>therapy</a:t>
            </a:r>
            <a:r>
              <a:rPr lang="tr-TR" dirty="0"/>
              <a:t> is </a:t>
            </a:r>
            <a:r>
              <a:rPr lang="tr-TR" dirty="0" err="1"/>
              <a:t>rec­ommended</a:t>
            </a:r>
            <a:r>
              <a:rPr lang="tr-TR" dirty="0"/>
              <a:t>. </a:t>
            </a:r>
          </a:p>
          <a:p>
            <a:pPr marL="0" indent="0">
              <a:buNone/>
            </a:pPr>
            <a:r>
              <a:rPr lang="tr-TR" b="1" dirty="0" err="1"/>
              <a:t>Feline</a:t>
            </a:r>
            <a:r>
              <a:rPr lang="tr-TR" b="1" dirty="0"/>
              <a:t> </a:t>
            </a:r>
            <a:r>
              <a:rPr lang="tr-TR" b="1" dirty="0" err="1"/>
              <a:t>Idiopathic</a:t>
            </a:r>
            <a:r>
              <a:rPr lang="tr-TR" b="1" dirty="0"/>
              <a:t> </a:t>
            </a:r>
            <a:r>
              <a:rPr lang="tr-TR" b="1" dirty="0" err="1"/>
              <a:t>Vestibular</a:t>
            </a:r>
            <a:r>
              <a:rPr lang="tr-TR" b="1" dirty="0"/>
              <a:t> </a:t>
            </a:r>
            <a:r>
              <a:rPr lang="tr-TR" b="1" dirty="0" err="1"/>
              <a:t>Syndrome</a:t>
            </a:r>
            <a:r>
              <a:rPr lang="tr-TR" b="1" dirty="0"/>
              <a:t> </a:t>
            </a:r>
            <a:endParaRPr lang="tr-TR" dirty="0"/>
          </a:p>
          <a:p>
            <a:pPr marL="0" indent="0">
              <a:buNone/>
            </a:pPr>
            <a:r>
              <a:rPr lang="tr-TR" dirty="0" err="1"/>
              <a:t>Feline</a:t>
            </a:r>
            <a:r>
              <a:rPr lang="tr-TR" dirty="0"/>
              <a:t> </a:t>
            </a:r>
            <a:r>
              <a:rPr lang="tr-TR" dirty="0" err="1"/>
              <a:t>idiopathic</a:t>
            </a:r>
            <a:r>
              <a:rPr lang="tr-TR" dirty="0"/>
              <a:t> </a:t>
            </a:r>
            <a:r>
              <a:rPr lang="tr-TR" dirty="0" err="1"/>
              <a:t>vestibular</a:t>
            </a:r>
            <a:r>
              <a:rPr lang="tr-TR" dirty="0"/>
              <a:t> </a:t>
            </a:r>
            <a:r>
              <a:rPr lang="tr-TR" dirty="0" err="1"/>
              <a:t>syndrome</a:t>
            </a:r>
            <a:r>
              <a:rPr lang="tr-TR" dirty="0"/>
              <a:t> is an </a:t>
            </a:r>
            <a:r>
              <a:rPr lang="tr-TR" dirty="0" err="1"/>
              <a:t>acute</a:t>
            </a:r>
            <a:r>
              <a:rPr lang="tr-TR" dirty="0"/>
              <a:t>, </a:t>
            </a:r>
            <a:r>
              <a:rPr lang="tr-TR" dirty="0" err="1"/>
              <a:t>nonpro­gressive</a:t>
            </a:r>
            <a:r>
              <a:rPr lang="tr-TR" dirty="0"/>
              <a:t> </a:t>
            </a:r>
            <a:r>
              <a:rPr lang="tr-TR" dirty="0" err="1"/>
              <a:t>disorder</a:t>
            </a:r>
            <a:r>
              <a:rPr lang="tr-TR" dirty="0"/>
              <a:t> </a:t>
            </a:r>
            <a:r>
              <a:rPr lang="tr-TR" dirty="0" err="1"/>
              <a:t>similar</a:t>
            </a:r>
            <a:r>
              <a:rPr lang="tr-TR" dirty="0"/>
              <a:t> </a:t>
            </a:r>
            <a:r>
              <a:rPr lang="tr-TR" dirty="0" err="1"/>
              <a:t>to</a:t>
            </a:r>
            <a:r>
              <a:rPr lang="tr-TR" dirty="0"/>
              <a:t> </a:t>
            </a:r>
            <a:r>
              <a:rPr lang="tr-TR" dirty="0" err="1"/>
              <a:t>the</a:t>
            </a:r>
            <a:r>
              <a:rPr lang="tr-TR" dirty="0"/>
              <a:t> </a:t>
            </a:r>
            <a:r>
              <a:rPr lang="tr-TR" dirty="0" err="1"/>
              <a:t>idiopathic</a:t>
            </a:r>
            <a:r>
              <a:rPr lang="tr-TR" dirty="0"/>
              <a:t> </a:t>
            </a:r>
            <a:r>
              <a:rPr lang="tr-TR" dirty="0" err="1"/>
              <a:t>geriatric</a:t>
            </a:r>
            <a:r>
              <a:rPr lang="tr-TR" dirty="0"/>
              <a:t> </a:t>
            </a:r>
            <a:r>
              <a:rPr lang="tr-TR" dirty="0" err="1"/>
              <a:t>vestibular</a:t>
            </a:r>
            <a:r>
              <a:rPr lang="tr-TR" dirty="0"/>
              <a:t> </a:t>
            </a:r>
            <a:r>
              <a:rPr lang="tr-TR" dirty="0" err="1"/>
              <a:t>syndrome</a:t>
            </a:r>
            <a:r>
              <a:rPr lang="tr-TR" dirty="0"/>
              <a:t> </a:t>
            </a:r>
            <a:r>
              <a:rPr lang="tr-TR" dirty="0" err="1"/>
              <a:t>that</a:t>
            </a:r>
            <a:r>
              <a:rPr lang="tr-TR" dirty="0"/>
              <a:t> </a:t>
            </a:r>
            <a:r>
              <a:rPr lang="tr-TR" dirty="0" err="1"/>
              <a:t>occurs</a:t>
            </a:r>
            <a:r>
              <a:rPr lang="tr-TR" dirty="0"/>
              <a:t> in </a:t>
            </a:r>
            <a:r>
              <a:rPr lang="tr-TR" dirty="0" err="1"/>
              <a:t>dogs</a:t>
            </a:r>
            <a:r>
              <a:rPr lang="tr-TR" dirty="0"/>
              <a:t>. </a:t>
            </a:r>
            <a:r>
              <a:rPr lang="tr-TR" dirty="0" err="1"/>
              <a:t>It</a:t>
            </a:r>
            <a:r>
              <a:rPr lang="tr-TR" dirty="0"/>
              <a:t> is a </a:t>
            </a:r>
            <a:r>
              <a:rPr lang="tr-TR" dirty="0" err="1"/>
              <a:t>common</a:t>
            </a:r>
            <a:r>
              <a:rPr lang="tr-TR" dirty="0"/>
              <a:t> </a:t>
            </a:r>
            <a:r>
              <a:rPr lang="tr-TR" dirty="0" err="1"/>
              <a:t>disorder</a:t>
            </a:r>
            <a:r>
              <a:rPr lang="tr-TR" dirty="0"/>
              <a:t> </a:t>
            </a:r>
            <a:r>
              <a:rPr lang="tr-TR" dirty="0" err="1"/>
              <a:t>affecting</a:t>
            </a:r>
            <a:r>
              <a:rPr lang="tr-TR" dirty="0"/>
              <a:t> </a:t>
            </a:r>
            <a:r>
              <a:rPr lang="tr-TR" dirty="0" err="1"/>
              <a:t>cats</a:t>
            </a:r>
            <a:r>
              <a:rPr lang="tr-TR" dirty="0"/>
              <a:t> of </a:t>
            </a:r>
            <a:r>
              <a:rPr lang="tr-TR" dirty="0" err="1"/>
              <a:t>any</a:t>
            </a:r>
            <a:r>
              <a:rPr lang="tr-TR" dirty="0"/>
              <a:t> age. </a:t>
            </a:r>
            <a:r>
              <a:rPr lang="tr-TR" dirty="0" err="1"/>
              <a:t>This</a:t>
            </a:r>
            <a:r>
              <a:rPr lang="tr-TR" dirty="0"/>
              <a:t> </a:t>
            </a:r>
            <a:r>
              <a:rPr lang="tr-TR" dirty="0" err="1"/>
              <a:t>syn­drome</a:t>
            </a:r>
            <a:r>
              <a:rPr lang="tr-TR" dirty="0"/>
              <a:t> is </a:t>
            </a:r>
            <a:r>
              <a:rPr lang="tr-TR" dirty="0" err="1"/>
              <a:t>characterized</a:t>
            </a:r>
            <a:r>
              <a:rPr lang="tr-TR" dirty="0"/>
              <a:t> </a:t>
            </a:r>
            <a:r>
              <a:rPr lang="tr-TR" dirty="0" err="1"/>
              <a:t>by</a:t>
            </a:r>
            <a:r>
              <a:rPr lang="tr-TR" dirty="0"/>
              <a:t> </a:t>
            </a:r>
            <a:r>
              <a:rPr lang="tr-TR" dirty="0" err="1"/>
              <a:t>the</a:t>
            </a:r>
            <a:r>
              <a:rPr lang="tr-TR" dirty="0"/>
              <a:t> </a:t>
            </a:r>
            <a:r>
              <a:rPr lang="tr-TR" dirty="0" err="1"/>
              <a:t>peracute</a:t>
            </a:r>
            <a:r>
              <a:rPr lang="tr-TR" dirty="0"/>
              <a:t> </a:t>
            </a:r>
            <a:r>
              <a:rPr lang="tr-TR" dirty="0" err="1"/>
              <a:t>onset</a:t>
            </a:r>
            <a:r>
              <a:rPr lang="tr-TR" dirty="0"/>
              <a:t> of </a:t>
            </a:r>
            <a:r>
              <a:rPr lang="tr-TR" dirty="0" err="1"/>
              <a:t>peripheral</a:t>
            </a:r>
            <a:r>
              <a:rPr lang="tr-TR" dirty="0"/>
              <a:t> </a:t>
            </a:r>
            <a:r>
              <a:rPr lang="tr-TR" dirty="0" err="1"/>
              <a:t>vestibular</a:t>
            </a:r>
            <a:r>
              <a:rPr lang="tr-TR" dirty="0"/>
              <a:t> </a:t>
            </a:r>
            <a:r>
              <a:rPr lang="tr-TR" dirty="0" err="1"/>
              <a:t>signs</a:t>
            </a:r>
            <a:r>
              <a:rPr lang="tr-TR" dirty="0"/>
              <a:t>, </a:t>
            </a:r>
            <a:r>
              <a:rPr lang="tr-TR" dirty="0" err="1"/>
              <a:t>such</a:t>
            </a:r>
            <a:r>
              <a:rPr lang="tr-TR" dirty="0"/>
              <a:t> as severe </a:t>
            </a:r>
            <a:r>
              <a:rPr lang="tr-TR" dirty="0" err="1"/>
              <a:t>loss</a:t>
            </a:r>
            <a:r>
              <a:rPr lang="tr-TR" dirty="0"/>
              <a:t> of </a:t>
            </a:r>
            <a:r>
              <a:rPr lang="tr-TR" dirty="0" err="1"/>
              <a:t>balance</a:t>
            </a:r>
            <a:r>
              <a:rPr lang="tr-TR" dirty="0"/>
              <a:t>, </a:t>
            </a:r>
            <a:r>
              <a:rPr lang="tr-TR" dirty="0" err="1"/>
              <a:t>disorienta­tion</a:t>
            </a:r>
            <a:r>
              <a:rPr lang="tr-TR" dirty="0"/>
              <a:t>, </a:t>
            </a:r>
            <a:r>
              <a:rPr lang="tr-TR" dirty="0" err="1"/>
              <a:t>falling</a:t>
            </a:r>
            <a:r>
              <a:rPr lang="tr-TR" dirty="0"/>
              <a:t> </a:t>
            </a:r>
            <a:r>
              <a:rPr lang="tr-TR" dirty="0" err="1"/>
              <a:t>and</a:t>
            </a:r>
            <a:r>
              <a:rPr lang="tr-TR" dirty="0"/>
              <a:t> </a:t>
            </a:r>
            <a:r>
              <a:rPr lang="tr-TR" dirty="0" err="1"/>
              <a:t>rolling</a:t>
            </a:r>
            <a:r>
              <a:rPr lang="tr-TR" dirty="0"/>
              <a:t>, a </a:t>
            </a:r>
            <a:r>
              <a:rPr lang="tr-TR" dirty="0" err="1"/>
              <a:t>head</a:t>
            </a:r>
            <a:r>
              <a:rPr lang="tr-TR" dirty="0"/>
              <a:t> </a:t>
            </a:r>
            <a:r>
              <a:rPr lang="tr-TR" dirty="0" err="1"/>
              <a:t>tilt</a:t>
            </a:r>
            <a:r>
              <a:rPr lang="tr-TR" dirty="0"/>
              <a:t>, </a:t>
            </a:r>
            <a:r>
              <a:rPr lang="tr-TR" dirty="0" err="1"/>
              <a:t>and</a:t>
            </a:r>
            <a:r>
              <a:rPr lang="tr-TR" dirty="0"/>
              <a:t> </a:t>
            </a:r>
            <a:r>
              <a:rPr lang="tr-TR" dirty="0" err="1"/>
              <a:t>spontaneous</a:t>
            </a:r>
            <a:r>
              <a:rPr lang="tr-TR" dirty="0"/>
              <a:t> </a:t>
            </a:r>
            <a:r>
              <a:rPr lang="tr-TR" dirty="0" err="1"/>
              <a:t>nystag­mus</a:t>
            </a:r>
            <a:r>
              <a:rPr lang="tr-TR" dirty="0"/>
              <a:t>, </a:t>
            </a:r>
            <a:r>
              <a:rPr lang="tr-TR" dirty="0" err="1"/>
              <a:t>with</a:t>
            </a:r>
            <a:r>
              <a:rPr lang="tr-TR" dirty="0"/>
              <a:t> </a:t>
            </a:r>
            <a:r>
              <a:rPr lang="tr-TR" dirty="0" err="1"/>
              <a:t>no</a:t>
            </a:r>
            <a:r>
              <a:rPr lang="tr-TR" dirty="0"/>
              <a:t> </a:t>
            </a:r>
            <a:r>
              <a:rPr lang="tr-TR" dirty="0" err="1"/>
              <a:t>abnormalities</a:t>
            </a:r>
            <a:r>
              <a:rPr lang="tr-TR" dirty="0"/>
              <a:t> of </a:t>
            </a:r>
            <a:r>
              <a:rPr lang="tr-TR" dirty="0" err="1"/>
              <a:t>proprioception</a:t>
            </a:r>
            <a:r>
              <a:rPr lang="tr-TR" dirty="0"/>
              <a:t> </a:t>
            </a:r>
            <a:r>
              <a:rPr lang="tr-TR" dirty="0" err="1"/>
              <a:t>or</a:t>
            </a:r>
            <a:r>
              <a:rPr lang="tr-TR" dirty="0"/>
              <a:t> in </a:t>
            </a:r>
            <a:r>
              <a:rPr lang="tr-TR" dirty="0" err="1"/>
              <a:t>other</a:t>
            </a:r>
            <a:r>
              <a:rPr lang="tr-TR" dirty="0"/>
              <a:t> </a:t>
            </a:r>
            <a:r>
              <a:rPr lang="tr-TR" dirty="0" err="1"/>
              <a:t>cranial</a:t>
            </a:r>
            <a:r>
              <a:rPr lang="tr-TR" dirty="0"/>
              <a:t> </a:t>
            </a:r>
            <a:r>
              <a:rPr lang="tr-TR" dirty="0" err="1"/>
              <a:t>nerves</a:t>
            </a:r>
            <a:r>
              <a:rPr lang="tr-TR" dirty="0"/>
              <a:t>. </a:t>
            </a:r>
          </a:p>
        </p:txBody>
      </p:sp>
    </p:spTree>
    <p:extLst>
      <p:ext uri="{BB962C8B-B14F-4D97-AF65-F5344CB8AC3E}">
        <p14:creationId xmlns:p14="http://schemas.microsoft.com/office/powerpoint/2010/main" val="42964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A596CF5-6F9A-B54A-BCEC-67EB66D3EBE0}"/>
              </a:ext>
            </a:extLst>
          </p:cNvPr>
          <p:cNvSpPr>
            <a:spLocks noGrp="1"/>
          </p:cNvSpPr>
          <p:nvPr>
            <p:ph idx="1"/>
          </p:nvPr>
        </p:nvSpPr>
        <p:spPr>
          <a:xfrm>
            <a:off x="255181" y="233916"/>
            <a:ext cx="11546959" cy="6251944"/>
          </a:xfrm>
        </p:spPr>
        <p:txBody>
          <a:bodyPr>
            <a:normAutofit fontScale="92500" lnSpcReduction="10000"/>
          </a:bodyPr>
          <a:lstStyle/>
          <a:p>
            <a:pPr marL="0" indent="0">
              <a:buNone/>
            </a:pPr>
            <a:r>
              <a:rPr lang="tr-TR" b="1" dirty="0" err="1"/>
              <a:t>Neoplasia</a:t>
            </a:r>
            <a:r>
              <a:rPr lang="tr-TR" b="1" dirty="0"/>
              <a:t> </a:t>
            </a:r>
            <a:endParaRPr lang="tr-TR" dirty="0"/>
          </a:p>
          <a:p>
            <a:pPr marL="0" indent="0">
              <a:buNone/>
            </a:pPr>
            <a:r>
              <a:rPr lang="tr-TR" dirty="0" err="1"/>
              <a:t>Tumors</a:t>
            </a:r>
            <a:r>
              <a:rPr lang="tr-TR" dirty="0"/>
              <a:t> </a:t>
            </a:r>
            <a:r>
              <a:rPr lang="tr-TR" dirty="0" err="1"/>
              <a:t>involving</a:t>
            </a:r>
            <a:r>
              <a:rPr lang="tr-TR" dirty="0"/>
              <a:t> </a:t>
            </a:r>
            <a:r>
              <a:rPr lang="tr-TR" dirty="0" err="1"/>
              <a:t>the</a:t>
            </a:r>
            <a:r>
              <a:rPr lang="tr-TR" dirty="0"/>
              <a:t> </a:t>
            </a:r>
            <a:r>
              <a:rPr lang="tr-TR" dirty="0" err="1"/>
              <a:t>inner</a:t>
            </a:r>
            <a:r>
              <a:rPr lang="tr-TR" dirty="0"/>
              <a:t> </a:t>
            </a:r>
            <a:r>
              <a:rPr lang="tr-TR" dirty="0" err="1"/>
              <a:t>and</a:t>
            </a:r>
            <a:r>
              <a:rPr lang="tr-TR" dirty="0"/>
              <a:t> </a:t>
            </a:r>
            <a:r>
              <a:rPr lang="tr-TR" dirty="0" err="1"/>
              <a:t>middle</a:t>
            </a:r>
            <a:r>
              <a:rPr lang="tr-TR" dirty="0"/>
              <a:t> </a:t>
            </a:r>
            <a:r>
              <a:rPr lang="tr-TR" dirty="0" err="1"/>
              <a:t>ear</a:t>
            </a:r>
            <a:r>
              <a:rPr lang="tr-TR" dirty="0"/>
              <a:t> </a:t>
            </a:r>
            <a:r>
              <a:rPr lang="tr-TR" dirty="0" err="1"/>
              <a:t>may</a:t>
            </a:r>
            <a:r>
              <a:rPr lang="tr-TR" dirty="0"/>
              <a:t> </a:t>
            </a:r>
            <a:r>
              <a:rPr lang="tr-TR" dirty="0" err="1"/>
              <a:t>damage</a:t>
            </a:r>
            <a:r>
              <a:rPr lang="tr-TR" dirty="0"/>
              <a:t> </a:t>
            </a:r>
            <a:r>
              <a:rPr lang="tr-TR" dirty="0" err="1"/>
              <a:t>peripheral</a:t>
            </a:r>
            <a:r>
              <a:rPr lang="tr-TR" dirty="0"/>
              <a:t> </a:t>
            </a:r>
            <a:r>
              <a:rPr lang="tr-TR" dirty="0" err="1"/>
              <a:t>vestibular</a:t>
            </a:r>
            <a:r>
              <a:rPr lang="tr-TR" dirty="0"/>
              <a:t> </a:t>
            </a:r>
            <a:r>
              <a:rPr lang="tr-TR" dirty="0" err="1"/>
              <a:t>structures</a:t>
            </a:r>
            <a:r>
              <a:rPr lang="tr-TR" dirty="0"/>
              <a:t> </a:t>
            </a:r>
            <a:r>
              <a:rPr lang="tr-TR" dirty="0" err="1"/>
              <a:t>and</a:t>
            </a:r>
            <a:r>
              <a:rPr lang="tr-TR" dirty="0"/>
              <a:t> </a:t>
            </a:r>
            <a:r>
              <a:rPr lang="tr-TR" dirty="0" err="1"/>
              <a:t>result</a:t>
            </a:r>
            <a:r>
              <a:rPr lang="tr-TR" dirty="0"/>
              <a:t> in </a:t>
            </a:r>
            <a:r>
              <a:rPr lang="tr-TR" dirty="0" err="1"/>
              <a:t>peripheral</a:t>
            </a:r>
            <a:r>
              <a:rPr lang="tr-TR" dirty="0"/>
              <a:t> </a:t>
            </a:r>
            <a:r>
              <a:rPr lang="tr-TR" dirty="0" err="1"/>
              <a:t>ves</a:t>
            </a:r>
            <a:r>
              <a:rPr lang="tr-TR" dirty="0"/>
              <a:t>­ </a:t>
            </a:r>
            <a:r>
              <a:rPr lang="tr-TR" dirty="0" err="1"/>
              <a:t>tibular</a:t>
            </a:r>
            <a:r>
              <a:rPr lang="tr-TR" dirty="0"/>
              <a:t> </a:t>
            </a:r>
            <a:r>
              <a:rPr lang="tr-TR" dirty="0" err="1"/>
              <a:t>dysfunction</a:t>
            </a:r>
            <a:r>
              <a:rPr lang="tr-TR" dirty="0"/>
              <a:t>. </a:t>
            </a:r>
            <a:r>
              <a:rPr lang="tr-TR" dirty="0" err="1"/>
              <a:t>Tumors</a:t>
            </a:r>
            <a:r>
              <a:rPr lang="tr-TR" dirty="0"/>
              <a:t> can </a:t>
            </a:r>
            <a:r>
              <a:rPr lang="tr-TR" dirty="0" err="1"/>
              <a:t>arise</a:t>
            </a:r>
            <a:r>
              <a:rPr lang="tr-TR" dirty="0"/>
              <a:t> </a:t>
            </a:r>
            <a:r>
              <a:rPr lang="tr-TR" dirty="0" err="1"/>
              <a:t>from</a:t>
            </a:r>
            <a:r>
              <a:rPr lang="tr-TR" dirty="0"/>
              <a:t> </a:t>
            </a:r>
            <a:r>
              <a:rPr lang="tr-TR" dirty="0" err="1"/>
              <a:t>regional</a:t>
            </a:r>
            <a:r>
              <a:rPr lang="tr-TR" dirty="0"/>
              <a:t> </a:t>
            </a:r>
            <a:r>
              <a:rPr lang="tr-TR" dirty="0" err="1"/>
              <a:t>soft</a:t>
            </a:r>
            <a:r>
              <a:rPr lang="tr-TR" dirty="0"/>
              <a:t> </a:t>
            </a:r>
            <a:r>
              <a:rPr lang="tr-TR" dirty="0" err="1"/>
              <a:t>tissues</a:t>
            </a:r>
            <a:r>
              <a:rPr lang="tr-TR" dirty="0"/>
              <a:t> </a:t>
            </a:r>
            <a:r>
              <a:rPr lang="tr-TR" dirty="0" err="1"/>
              <a:t>or</a:t>
            </a:r>
            <a:r>
              <a:rPr lang="tr-TR" dirty="0"/>
              <a:t> </a:t>
            </a:r>
            <a:r>
              <a:rPr lang="tr-TR" dirty="0" err="1"/>
              <a:t>from</a:t>
            </a:r>
            <a:r>
              <a:rPr lang="tr-TR" dirty="0"/>
              <a:t> </a:t>
            </a:r>
            <a:r>
              <a:rPr lang="tr-TR" dirty="0" err="1"/>
              <a:t>the</a:t>
            </a:r>
            <a:r>
              <a:rPr lang="tr-TR" dirty="0"/>
              <a:t> </a:t>
            </a:r>
            <a:r>
              <a:rPr lang="tr-TR" dirty="0" err="1"/>
              <a:t>osseous</a:t>
            </a:r>
            <a:r>
              <a:rPr lang="tr-TR" dirty="0"/>
              <a:t> bulla. </a:t>
            </a:r>
            <a:r>
              <a:rPr lang="tr-TR" dirty="0" err="1"/>
              <a:t>Tumors</a:t>
            </a:r>
            <a:r>
              <a:rPr lang="tr-TR" dirty="0"/>
              <a:t> </a:t>
            </a:r>
            <a:r>
              <a:rPr lang="tr-TR" dirty="0" err="1"/>
              <a:t>originating</a:t>
            </a:r>
            <a:r>
              <a:rPr lang="tr-TR" dirty="0"/>
              <a:t> </a:t>
            </a:r>
            <a:r>
              <a:rPr lang="tr-TR" dirty="0" err="1"/>
              <a:t>within</a:t>
            </a:r>
            <a:r>
              <a:rPr lang="tr-TR" dirty="0"/>
              <a:t> </a:t>
            </a:r>
            <a:r>
              <a:rPr lang="tr-TR" dirty="0" err="1"/>
              <a:t>the</a:t>
            </a:r>
            <a:r>
              <a:rPr lang="tr-TR" dirty="0"/>
              <a:t> </a:t>
            </a:r>
            <a:r>
              <a:rPr lang="tr-TR" dirty="0" err="1"/>
              <a:t>external</a:t>
            </a:r>
            <a:r>
              <a:rPr lang="tr-TR" dirty="0"/>
              <a:t> </a:t>
            </a:r>
            <a:r>
              <a:rPr lang="tr-TR" dirty="0" err="1"/>
              <a:t>ear</a:t>
            </a:r>
            <a:r>
              <a:rPr lang="tr-TR" dirty="0"/>
              <a:t> </a:t>
            </a:r>
            <a:r>
              <a:rPr lang="tr-TR" dirty="0" err="1"/>
              <a:t>canal</a:t>
            </a:r>
            <a:r>
              <a:rPr lang="tr-TR" dirty="0"/>
              <a:t> </a:t>
            </a:r>
            <a:r>
              <a:rPr lang="tr-TR" dirty="0" err="1"/>
              <a:t>may</a:t>
            </a:r>
            <a:r>
              <a:rPr lang="tr-TR" dirty="0"/>
              <a:t> </a:t>
            </a:r>
            <a:r>
              <a:rPr lang="tr-TR" dirty="0" err="1"/>
              <a:t>also</a:t>
            </a:r>
            <a:r>
              <a:rPr lang="tr-TR" dirty="0"/>
              <a:t> </a:t>
            </a:r>
            <a:r>
              <a:rPr lang="tr-TR" dirty="0" err="1"/>
              <a:t>invade</a:t>
            </a:r>
            <a:r>
              <a:rPr lang="tr-TR" dirty="0"/>
              <a:t> </a:t>
            </a:r>
            <a:r>
              <a:rPr lang="tr-TR" dirty="0" err="1"/>
              <a:t>past</a:t>
            </a:r>
            <a:r>
              <a:rPr lang="tr-TR" dirty="0"/>
              <a:t> </a:t>
            </a:r>
            <a:r>
              <a:rPr lang="tr-TR" dirty="0" err="1"/>
              <a:t>the</a:t>
            </a:r>
            <a:r>
              <a:rPr lang="tr-TR" dirty="0"/>
              <a:t> </a:t>
            </a:r>
            <a:r>
              <a:rPr lang="tr-TR" dirty="0" err="1"/>
              <a:t>tympanic</a:t>
            </a:r>
            <a:r>
              <a:rPr lang="tr-TR" dirty="0"/>
              <a:t> </a:t>
            </a:r>
            <a:r>
              <a:rPr lang="tr-TR" dirty="0" err="1"/>
              <a:t>membrane</a:t>
            </a:r>
            <a:r>
              <a:rPr lang="tr-TR" dirty="0"/>
              <a:t> </a:t>
            </a:r>
            <a:r>
              <a:rPr lang="tr-TR" dirty="0" err="1"/>
              <a:t>to</a:t>
            </a:r>
            <a:r>
              <a:rPr lang="tr-TR" dirty="0"/>
              <a:t> </a:t>
            </a:r>
            <a:r>
              <a:rPr lang="tr-TR" dirty="0" err="1"/>
              <a:t>involve</a:t>
            </a:r>
            <a:r>
              <a:rPr lang="tr-TR" dirty="0"/>
              <a:t> </a:t>
            </a:r>
            <a:r>
              <a:rPr lang="tr-TR" dirty="0" err="1"/>
              <a:t>the</a:t>
            </a:r>
            <a:r>
              <a:rPr lang="tr-TR" dirty="0"/>
              <a:t> </a:t>
            </a:r>
            <a:r>
              <a:rPr lang="tr-TR" dirty="0" err="1"/>
              <a:t>middle</a:t>
            </a:r>
            <a:r>
              <a:rPr lang="tr-TR" dirty="0"/>
              <a:t> </a:t>
            </a:r>
            <a:r>
              <a:rPr lang="tr-TR" dirty="0" err="1"/>
              <a:t>and</a:t>
            </a:r>
            <a:r>
              <a:rPr lang="tr-TR" dirty="0"/>
              <a:t> </a:t>
            </a:r>
            <a:r>
              <a:rPr lang="tr-TR" dirty="0" err="1"/>
              <a:t>inner</a:t>
            </a:r>
            <a:r>
              <a:rPr lang="tr-TR" dirty="0"/>
              <a:t> </a:t>
            </a:r>
            <a:r>
              <a:rPr lang="tr-TR" dirty="0" err="1"/>
              <a:t>ear</a:t>
            </a:r>
            <a:r>
              <a:rPr lang="tr-TR" dirty="0"/>
              <a:t>. </a:t>
            </a:r>
          </a:p>
          <a:p>
            <a:pPr marL="0" indent="0">
              <a:buNone/>
            </a:pPr>
            <a:r>
              <a:rPr lang="tr-TR" b="1" dirty="0" err="1"/>
              <a:t>Nasopharyngeal</a:t>
            </a:r>
            <a:r>
              <a:rPr lang="tr-TR" b="1" dirty="0"/>
              <a:t> </a:t>
            </a:r>
            <a:r>
              <a:rPr lang="tr-TR" b="1" dirty="0" err="1"/>
              <a:t>Polyps</a:t>
            </a:r>
            <a:r>
              <a:rPr lang="tr-TR" b="1" dirty="0"/>
              <a:t> </a:t>
            </a:r>
            <a:endParaRPr lang="tr-TR" dirty="0"/>
          </a:p>
          <a:p>
            <a:pPr marL="0" indent="0">
              <a:buNone/>
            </a:pPr>
            <a:r>
              <a:rPr lang="tr-TR" dirty="0" err="1"/>
              <a:t>Nasopharyngeal</a:t>
            </a:r>
            <a:r>
              <a:rPr lang="tr-TR" dirty="0"/>
              <a:t> </a:t>
            </a:r>
            <a:r>
              <a:rPr lang="tr-TR" dirty="0" err="1"/>
              <a:t>inflammatory</a:t>
            </a:r>
            <a:r>
              <a:rPr lang="tr-TR" dirty="0"/>
              <a:t> </a:t>
            </a:r>
            <a:r>
              <a:rPr lang="tr-TR" dirty="0" err="1"/>
              <a:t>polyps</a:t>
            </a:r>
            <a:r>
              <a:rPr lang="tr-TR" dirty="0"/>
              <a:t> </a:t>
            </a:r>
            <a:r>
              <a:rPr lang="tr-TR" dirty="0" err="1"/>
              <a:t>originate</a:t>
            </a:r>
            <a:r>
              <a:rPr lang="tr-TR" dirty="0"/>
              <a:t> at </a:t>
            </a:r>
            <a:r>
              <a:rPr lang="tr-TR" dirty="0" err="1"/>
              <a:t>the</a:t>
            </a:r>
            <a:r>
              <a:rPr lang="tr-TR" dirty="0"/>
              <a:t> </a:t>
            </a:r>
            <a:r>
              <a:rPr lang="tr-TR" dirty="0" err="1"/>
              <a:t>base</a:t>
            </a:r>
            <a:r>
              <a:rPr lang="tr-TR" dirty="0"/>
              <a:t> of </a:t>
            </a:r>
            <a:r>
              <a:rPr lang="tr-TR" dirty="0" err="1"/>
              <a:t>the</a:t>
            </a:r>
            <a:r>
              <a:rPr lang="tr-TR" dirty="0"/>
              <a:t> </a:t>
            </a:r>
            <a:r>
              <a:rPr lang="tr-TR" dirty="0" err="1"/>
              <a:t>eustachian</a:t>
            </a:r>
            <a:r>
              <a:rPr lang="tr-TR" dirty="0"/>
              <a:t> </a:t>
            </a:r>
            <a:r>
              <a:rPr lang="tr-TR" dirty="0" err="1"/>
              <a:t>tube</a:t>
            </a:r>
            <a:r>
              <a:rPr lang="tr-TR" dirty="0"/>
              <a:t> in </a:t>
            </a:r>
            <a:r>
              <a:rPr lang="tr-TR" dirty="0" err="1"/>
              <a:t>kittens</a:t>
            </a:r>
            <a:r>
              <a:rPr lang="tr-TR" dirty="0"/>
              <a:t> </a:t>
            </a:r>
            <a:r>
              <a:rPr lang="tr-TR" dirty="0" err="1"/>
              <a:t>and</a:t>
            </a:r>
            <a:r>
              <a:rPr lang="tr-TR" dirty="0"/>
              <a:t> </a:t>
            </a:r>
            <a:r>
              <a:rPr lang="tr-TR" dirty="0" err="1"/>
              <a:t>young</a:t>
            </a:r>
            <a:r>
              <a:rPr lang="tr-TR" dirty="0"/>
              <a:t> </a:t>
            </a:r>
            <a:r>
              <a:rPr lang="tr-TR" dirty="0" err="1"/>
              <a:t>adult</a:t>
            </a:r>
            <a:r>
              <a:rPr lang="tr-TR" dirty="0"/>
              <a:t> </a:t>
            </a:r>
            <a:r>
              <a:rPr lang="tr-TR" dirty="0" err="1"/>
              <a:t>cats</a:t>
            </a:r>
            <a:r>
              <a:rPr lang="tr-TR" dirty="0"/>
              <a:t> </a:t>
            </a:r>
            <a:r>
              <a:rPr lang="tr-TR" dirty="0" err="1"/>
              <a:t>and</a:t>
            </a:r>
            <a:r>
              <a:rPr lang="tr-TR" dirty="0"/>
              <a:t> </a:t>
            </a:r>
            <a:r>
              <a:rPr lang="tr-TR" dirty="0" err="1"/>
              <a:t>grow</a:t>
            </a:r>
            <a:r>
              <a:rPr lang="tr-TR" dirty="0"/>
              <a:t> </a:t>
            </a:r>
            <a:r>
              <a:rPr lang="tr-TR" dirty="0" err="1"/>
              <a:t>passively</a:t>
            </a:r>
            <a:r>
              <a:rPr lang="tr-TR" dirty="0"/>
              <a:t> </a:t>
            </a:r>
            <a:r>
              <a:rPr lang="tr-TR" dirty="0" err="1"/>
              <a:t>into</a:t>
            </a:r>
            <a:r>
              <a:rPr lang="tr-TR" dirty="0"/>
              <a:t> </a:t>
            </a:r>
            <a:r>
              <a:rPr lang="tr-TR" dirty="0" err="1"/>
              <a:t>the</a:t>
            </a:r>
            <a:r>
              <a:rPr lang="tr-TR" dirty="0"/>
              <a:t> </a:t>
            </a:r>
            <a:r>
              <a:rPr lang="tr-TR" dirty="0" err="1"/>
              <a:t>nasopharynx</a:t>
            </a:r>
            <a:r>
              <a:rPr lang="tr-TR" dirty="0"/>
              <a:t>, </a:t>
            </a:r>
            <a:r>
              <a:rPr lang="tr-TR" dirty="0" err="1"/>
              <a:t>nose</a:t>
            </a:r>
            <a:r>
              <a:rPr lang="tr-TR" dirty="0"/>
              <a:t>, </a:t>
            </a:r>
            <a:r>
              <a:rPr lang="tr-TR" dirty="0" err="1"/>
              <a:t>or</a:t>
            </a:r>
            <a:r>
              <a:rPr lang="tr-TR" dirty="0"/>
              <a:t> </a:t>
            </a:r>
            <a:r>
              <a:rPr lang="tr-TR" dirty="0" err="1"/>
              <a:t>middle</a:t>
            </a:r>
            <a:r>
              <a:rPr lang="tr-TR" dirty="0"/>
              <a:t> </a:t>
            </a:r>
            <a:r>
              <a:rPr lang="tr-TR" dirty="0" err="1"/>
              <a:t>ear</a:t>
            </a:r>
            <a:r>
              <a:rPr lang="tr-TR" dirty="0"/>
              <a:t>. </a:t>
            </a:r>
            <a:r>
              <a:rPr lang="tr-TR" dirty="0" err="1"/>
              <a:t>Most</a:t>
            </a:r>
            <a:r>
              <a:rPr lang="tr-TR" dirty="0"/>
              <a:t> </a:t>
            </a:r>
            <a:r>
              <a:rPr lang="tr-TR" dirty="0" err="1"/>
              <a:t>affected</a:t>
            </a:r>
            <a:r>
              <a:rPr lang="tr-TR" dirty="0"/>
              <a:t> </a:t>
            </a:r>
            <a:r>
              <a:rPr lang="tr-TR" dirty="0" err="1"/>
              <a:t>cats</a:t>
            </a:r>
            <a:r>
              <a:rPr lang="tr-TR" dirty="0"/>
              <a:t> </a:t>
            </a:r>
            <a:r>
              <a:rPr lang="tr-TR" dirty="0" err="1"/>
              <a:t>exhibit</a:t>
            </a:r>
            <a:r>
              <a:rPr lang="tr-TR" dirty="0"/>
              <a:t> </a:t>
            </a:r>
            <a:r>
              <a:rPr lang="tr-TR" dirty="0" err="1"/>
              <a:t>stertorous</a:t>
            </a:r>
            <a:r>
              <a:rPr lang="tr-TR" dirty="0"/>
              <a:t> </a:t>
            </a:r>
            <a:r>
              <a:rPr lang="tr-TR" dirty="0" err="1"/>
              <a:t>breathing</a:t>
            </a:r>
            <a:r>
              <a:rPr lang="tr-TR" dirty="0"/>
              <a:t> </a:t>
            </a:r>
            <a:r>
              <a:rPr lang="tr-TR" dirty="0" err="1"/>
              <a:t>or</a:t>
            </a:r>
            <a:r>
              <a:rPr lang="tr-TR" dirty="0"/>
              <a:t> </a:t>
            </a:r>
            <a:r>
              <a:rPr lang="tr-TR" dirty="0" err="1"/>
              <a:t>nasal</a:t>
            </a:r>
            <a:r>
              <a:rPr lang="tr-TR" dirty="0"/>
              <a:t> </a:t>
            </a:r>
            <a:r>
              <a:rPr lang="tr-TR" dirty="0" err="1"/>
              <a:t>dis</a:t>
            </a:r>
            <a:r>
              <a:rPr lang="tr-TR" dirty="0"/>
              <a:t>­ </a:t>
            </a:r>
            <a:r>
              <a:rPr lang="tr-TR" dirty="0" err="1"/>
              <a:t>charge</a:t>
            </a:r>
            <a:r>
              <a:rPr lang="tr-TR" dirty="0"/>
              <a:t> as a </a:t>
            </a:r>
            <a:r>
              <a:rPr lang="tr-TR" dirty="0" err="1"/>
              <a:t>result</a:t>
            </a:r>
            <a:r>
              <a:rPr lang="tr-TR" dirty="0"/>
              <a:t> of </a:t>
            </a:r>
            <a:r>
              <a:rPr lang="tr-TR" dirty="0" err="1"/>
              <a:t>respiratory</a:t>
            </a:r>
            <a:r>
              <a:rPr lang="tr-TR" dirty="0"/>
              <a:t> </a:t>
            </a:r>
            <a:r>
              <a:rPr lang="tr-TR" dirty="0" err="1"/>
              <a:t>obstruction</a:t>
            </a:r>
            <a:r>
              <a:rPr lang="tr-TR" dirty="0"/>
              <a:t> </a:t>
            </a:r>
            <a:r>
              <a:rPr lang="tr-TR" dirty="0" err="1"/>
              <a:t>by</a:t>
            </a:r>
            <a:r>
              <a:rPr lang="tr-TR" dirty="0"/>
              <a:t> </a:t>
            </a:r>
            <a:r>
              <a:rPr lang="tr-TR" dirty="0" err="1"/>
              <a:t>these</a:t>
            </a:r>
            <a:r>
              <a:rPr lang="tr-TR" dirty="0"/>
              <a:t> </a:t>
            </a:r>
            <a:r>
              <a:rPr lang="tr-TR" dirty="0" err="1"/>
              <a:t>polyps</a:t>
            </a:r>
            <a:r>
              <a:rPr lang="tr-TR" dirty="0"/>
              <a:t>, but </a:t>
            </a:r>
            <a:r>
              <a:rPr lang="tr-TR" dirty="0" err="1"/>
              <a:t>cats</a:t>
            </a:r>
            <a:r>
              <a:rPr lang="tr-TR" dirty="0"/>
              <a:t> </a:t>
            </a:r>
            <a:r>
              <a:rPr lang="tr-TR" dirty="0" err="1"/>
              <a:t>with</a:t>
            </a:r>
            <a:r>
              <a:rPr lang="tr-TR" dirty="0"/>
              <a:t> </a:t>
            </a:r>
            <a:r>
              <a:rPr lang="tr-TR" dirty="0" err="1"/>
              <a:t>polyps</a:t>
            </a:r>
            <a:r>
              <a:rPr lang="tr-TR" dirty="0"/>
              <a:t> in </a:t>
            </a:r>
            <a:r>
              <a:rPr lang="tr-TR" dirty="0" err="1"/>
              <a:t>the</a:t>
            </a:r>
            <a:r>
              <a:rPr lang="tr-TR" dirty="0"/>
              <a:t> </a:t>
            </a:r>
            <a:r>
              <a:rPr lang="tr-TR" dirty="0" err="1"/>
              <a:t>middle</a:t>
            </a:r>
            <a:r>
              <a:rPr lang="tr-TR" dirty="0"/>
              <a:t> </a:t>
            </a:r>
            <a:r>
              <a:rPr lang="tr-TR" dirty="0" err="1"/>
              <a:t>and</a:t>
            </a:r>
            <a:r>
              <a:rPr lang="tr-TR" dirty="0"/>
              <a:t> </a:t>
            </a:r>
            <a:r>
              <a:rPr lang="tr-TR" dirty="0" err="1"/>
              <a:t>inner</a:t>
            </a:r>
            <a:r>
              <a:rPr lang="tr-TR" dirty="0"/>
              <a:t> </a:t>
            </a:r>
            <a:r>
              <a:rPr lang="tr-TR" dirty="0" err="1"/>
              <a:t>ear</a:t>
            </a:r>
            <a:r>
              <a:rPr lang="tr-TR" dirty="0"/>
              <a:t> </a:t>
            </a:r>
            <a:r>
              <a:rPr lang="tr-TR" dirty="0" err="1"/>
              <a:t>are</a:t>
            </a:r>
            <a:r>
              <a:rPr lang="tr-TR" dirty="0"/>
              <a:t> </a:t>
            </a:r>
            <a:r>
              <a:rPr lang="tr-TR" dirty="0" err="1"/>
              <a:t>pre</a:t>
            </a:r>
            <a:r>
              <a:rPr lang="tr-TR" dirty="0"/>
              <a:t>­ </a:t>
            </a:r>
            <a:r>
              <a:rPr lang="tr-TR" dirty="0" err="1"/>
              <a:t>sented</a:t>
            </a:r>
            <a:r>
              <a:rPr lang="tr-TR" dirty="0"/>
              <a:t> </a:t>
            </a:r>
            <a:r>
              <a:rPr lang="tr-TR" dirty="0" err="1"/>
              <a:t>with</a:t>
            </a:r>
            <a:r>
              <a:rPr lang="tr-TR" dirty="0"/>
              <a:t> </a:t>
            </a:r>
            <a:r>
              <a:rPr lang="tr-TR" dirty="0" err="1"/>
              <a:t>peripheral</a:t>
            </a:r>
            <a:r>
              <a:rPr lang="tr-TR" dirty="0"/>
              <a:t> </a:t>
            </a:r>
            <a:r>
              <a:rPr lang="tr-TR" dirty="0" err="1"/>
              <a:t>vestibular</a:t>
            </a:r>
            <a:r>
              <a:rPr lang="tr-TR" dirty="0"/>
              <a:t> </a:t>
            </a:r>
            <a:r>
              <a:rPr lang="tr-TR" dirty="0" err="1"/>
              <a:t>signs</a:t>
            </a:r>
            <a:r>
              <a:rPr lang="tr-TR" dirty="0"/>
              <a:t> </a:t>
            </a:r>
            <a:r>
              <a:rPr lang="tr-TR" dirty="0" err="1"/>
              <a:t>and</a:t>
            </a:r>
            <a:r>
              <a:rPr lang="tr-TR" dirty="0"/>
              <a:t> </a:t>
            </a:r>
            <a:r>
              <a:rPr lang="tr-TR" dirty="0" err="1"/>
              <a:t>sometimes</a:t>
            </a:r>
            <a:r>
              <a:rPr lang="tr-TR" dirty="0"/>
              <a:t> </a:t>
            </a:r>
            <a:r>
              <a:rPr lang="tr-TR" dirty="0" err="1"/>
              <a:t>Horner's</a:t>
            </a:r>
            <a:r>
              <a:rPr lang="tr-TR" dirty="0"/>
              <a:t> </a:t>
            </a:r>
            <a:r>
              <a:rPr lang="tr-TR" dirty="0" err="1"/>
              <a:t>syndrome</a:t>
            </a:r>
            <a:r>
              <a:rPr lang="tr-TR" dirty="0"/>
              <a:t> </a:t>
            </a:r>
            <a:r>
              <a:rPr lang="tr-TR" dirty="0" err="1"/>
              <a:t>and</a:t>
            </a:r>
            <a:r>
              <a:rPr lang="tr-TR" dirty="0"/>
              <a:t> </a:t>
            </a:r>
            <a:r>
              <a:rPr lang="tr-TR" dirty="0" err="1"/>
              <a:t>facial</a:t>
            </a:r>
            <a:r>
              <a:rPr lang="tr-TR" dirty="0"/>
              <a:t> </a:t>
            </a:r>
            <a:r>
              <a:rPr lang="tr-TR" dirty="0" err="1"/>
              <a:t>nerve</a:t>
            </a:r>
            <a:r>
              <a:rPr lang="tr-TR" dirty="0"/>
              <a:t> </a:t>
            </a:r>
            <a:r>
              <a:rPr lang="tr-TR" dirty="0" err="1"/>
              <a:t>paralysis</a:t>
            </a:r>
            <a:r>
              <a:rPr lang="tr-TR" dirty="0"/>
              <a:t> </a:t>
            </a:r>
          </a:p>
          <a:p>
            <a:pPr marL="0" indent="0">
              <a:buNone/>
            </a:pPr>
            <a:r>
              <a:rPr lang="tr-TR" b="1" dirty="0" err="1"/>
              <a:t>Trauma</a:t>
            </a:r>
            <a:r>
              <a:rPr lang="tr-TR" b="1" dirty="0"/>
              <a:t> </a:t>
            </a:r>
            <a:endParaRPr lang="tr-TR" dirty="0"/>
          </a:p>
          <a:p>
            <a:pPr marL="0" indent="0">
              <a:buNone/>
            </a:pPr>
            <a:r>
              <a:rPr lang="tr-TR" dirty="0" err="1"/>
              <a:t>Trauma</a:t>
            </a:r>
            <a:r>
              <a:rPr lang="tr-TR" dirty="0"/>
              <a:t> </a:t>
            </a:r>
            <a:r>
              <a:rPr lang="tr-TR" dirty="0" err="1"/>
              <a:t>to</a:t>
            </a:r>
            <a:r>
              <a:rPr lang="tr-TR" dirty="0"/>
              <a:t> </a:t>
            </a:r>
            <a:r>
              <a:rPr lang="tr-TR" dirty="0" err="1"/>
              <a:t>the</a:t>
            </a:r>
            <a:r>
              <a:rPr lang="tr-TR" dirty="0"/>
              <a:t> </a:t>
            </a:r>
            <a:r>
              <a:rPr lang="tr-TR" dirty="0" err="1"/>
              <a:t>middle</a:t>
            </a:r>
            <a:r>
              <a:rPr lang="tr-TR" dirty="0"/>
              <a:t> </a:t>
            </a:r>
            <a:r>
              <a:rPr lang="tr-TR" dirty="0" err="1"/>
              <a:t>and</a:t>
            </a:r>
            <a:r>
              <a:rPr lang="tr-TR" dirty="0"/>
              <a:t> </a:t>
            </a:r>
            <a:r>
              <a:rPr lang="tr-TR" dirty="0" err="1"/>
              <a:t>inner</a:t>
            </a:r>
            <a:r>
              <a:rPr lang="tr-TR" dirty="0"/>
              <a:t> </a:t>
            </a:r>
            <a:r>
              <a:rPr lang="tr-TR" dirty="0" err="1"/>
              <a:t>ear</a:t>
            </a:r>
            <a:r>
              <a:rPr lang="tr-TR" dirty="0"/>
              <a:t> </a:t>
            </a:r>
            <a:r>
              <a:rPr lang="tr-TR" dirty="0" err="1"/>
              <a:t>will</a:t>
            </a:r>
            <a:r>
              <a:rPr lang="tr-TR" dirty="0"/>
              <a:t> </a:t>
            </a:r>
            <a:r>
              <a:rPr lang="tr-TR" dirty="0" err="1"/>
              <a:t>result</a:t>
            </a:r>
            <a:r>
              <a:rPr lang="tr-TR" dirty="0"/>
              <a:t> in </a:t>
            </a:r>
            <a:r>
              <a:rPr lang="tr-TR" dirty="0" err="1"/>
              <a:t>peripheral</a:t>
            </a:r>
            <a:r>
              <a:rPr lang="tr-TR" dirty="0"/>
              <a:t> </a:t>
            </a:r>
            <a:r>
              <a:rPr lang="tr-TR" dirty="0" err="1"/>
              <a:t>vestibular</a:t>
            </a:r>
            <a:r>
              <a:rPr lang="tr-TR" dirty="0"/>
              <a:t> </a:t>
            </a:r>
            <a:r>
              <a:rPr lang="tr-TR" dirty="0" err="1"/>
              <a:t>signs</a:t>
            </a:r>
            <a:r>
              <a:rPr lang="tr-TR" dirty="0"/>
              <a:t> </a:t>
            </a:r>
            <a:r>
              <a:rPr lang="tr-TR" dirty="0" err="1"/>
              <a:t>and</a:t>
            </a:r>
            <a:r>
              <a:rPr lang="tr-TR" dirty="0"/>
              <a:t> </a:t>
            </a:r>
            <a:r>
              <a:rPr lang="tr-TR" dirty="0" err="1"/>
              <a:t>commonly</a:t>
            </a:r>
            <a:r>
              <a:rPr lang="tr-TR" dirty="0"/>
              <a:t> </a:t>
            </a:r>
            <a:r>
              <a:rPr lang="tr-TR" dirty="0" err="1"/>
              <a:t>concurrent</a:t>
            </a:r>
            <a:r>
              <a:rPr lang="tr-TR" dirty="0"/>
              <a:t> </a:t>
            </a:r>
            <a:r>
              <a:rPr lang="tr-TR" dirty="0" err="1"/>
              <a:t>Horner's</a:t>
            </a:r>
            <a:r>
              <a:rPr lang="tr-TR" dirty="0"/>
              <a:t> </a:t>
            </a:r>
            <a:r>
              <a:rPr lang="tr-TR" dirty="0" err="1"/>
              <a:t>syn</a:t>
            </a:r>
            <a:r>
              <a:rPr lang="tr-TR" dirty="0"/>
              <a:t>­ </a:t>
            </a:r>
            <a:r>
              <a:rPr lang="tr-TR" dirty="0" err="1"/>
              <a:t>drome</a:t>
            </a:r>
            <a:r>
              <a:rPr lang="tr-TR" dirty="0"/>
              <a:t> </a:t>
            </a:r>
            <a:r>
              <a:rPr lang="tr-TR" dirty="0" err="1"/>
              <a:t>and</a:t>
            </a:r>
            <a:r>
              <a:rPr lang="tr-TR" dirty="0"/>
              <a:t> </a:t>
            </a:r>
            <a:r>
              <a:rPr lang="tr-TR" dirty="0" err="1"/>
              <a:t>facial</a:t>
            </a:r>
            <a:r>
              <a:rPr lang="tr-TR" dirty="0"/>
              <a:t> </a:t>
            </a:r>
            <a:r>
              <a:rPr lang="tr-TR" dirty="0" err="1"/>
              <a:t>nerve</a:t>
            </a:r>
            <a:r>
              <a:rPr lang="tr-TR" dirty="0"/>
              <a:t> </a:t>
            </a:r>
            <a:r>
              <a:rPr lang="tr-TR" dirty="0" err="1"/>
              <a:t>paralysis</a:t>
            </a:r>
            <a:r>
              <a:rPr lang="tr-TR" dirty="0"/>
              <a:t>. </a:t>
            </a:r>
          </a:p>
        </p:txBody>
      </p:sp>
    </p:spTree>
    <p:extLst>
      <p:ext uri="{BB962C8B-B14F-4D97-AF65-F5344CB8AC3E}">
        <p14:creationId xmlns:p14="http://schemas.microsoft.com/office/powerpoint/2010/main" val="282212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4EFABB3-868B-D049-95E3-5658110CE3BE}"/>
              </a:ext>
            </a:extLst>
          </p:cNvPr>
          <p:cNvSpPr>
            <a:spLocks noGrp="1"/>
          </p:cNvSpPr>
          <p:nvPr>
            <p:ph idx="1"/>
          </p:nvPr>
        </p:nvSpPr>
        <p:spPr>
          <a:xfrm>
            <a:off x="446567" y="382772"/>
            <a:ext cx="11546959" cy="6039293"/>
          </a:xfrm>
        </p:spPr>
        <p:txBody>
          <a:bodyPr>
            <a:normAutofit lnSpcReduction="10000"/>
          </a:bodyPr>
          <a:lstStyle/>
          <a:p>
            <a:pPr marL="0" indent="0">
              <a:buNone/>
            </a:pPr>
            <a:r>
              <a:rPr lang="tr-TR" b="1" dirty="0" err="1"/>
              <a:t>Congenital</a:t>
            </a:r>
            <a:r>
              <a:rPr lang="tr-TR" b="1" dirty="0"/>
              <a:t> </a:t>
            </a:r>
            <a:r>
              <a:rPr lang="tr-TR" b="1" dirty="0" err="1"/>
              <a:t>Vestibular</a:t>
            </a:r>
            <a:r>
              <a:rPr lang="tr-TR" b="1" dirty="0"/>
              <a:t> </a:t>
            </a:r>
            <a:r>
              <a:rPr lang="tr-TR" b="1" dirty="0" err="1"/>
              <a:t>Syndromes</a:t>
            </a:r>
            <a:r>
              <a:rPr lang="tr-TR" b="1" dirty="0"/>
              <a:t> </a:t>
            </a:r>
            <a:endParaRPr lang="tr-TR" dirty="0"/>
          </a:p>
          <a:p>
            <a:pPr marL="0" indent="0">
              <a:buNone/>
            </a:pPr>
            <a:r>
              <a:rPr lang="tr-TR" dirty="0" err="1"/>
              <a:t>Purebred</a:t>
            </a:r>
            <a:r>
              <a:rPr lang="tr-TR" dirty="0"/>
              <a:t> </a:t>
            </a:r>
            <a:r>
              <a:rPr lang="tr-TR" dirty="0" err="1"/>
              <a:t>dogs</a:t>
            </a:r>
            <a:r>
              <a:rPr lang="tr-TR" dirty="0"/>
              <a:t> </a:t>
            </a:r>
            <a:r>
              <a:rPr lang="tr-TR" dirty="0" err="1"/>
              <a:t>and</a:t>
            </a:r>
            <a:r>
              <a:rPr lang="tr-TR" dirty="0"/>
              <a:t> </a:t>
            </a:r>
            <a:r>
              <a:rPr lang="tr-TR" dirty="0" err="1"/>
              <a:t>cats</a:t>
            </a:r>
            <a:r>
              <a:rPr lang="tr-TR" dirty="0"/>
              <a:t> </a:t>
            </a:r>
            <a:r>
              <a:rPr lang="tr-TR" dirty="0" err="1"/>
              <a:t>that</a:t>
            </a:r>
            <a:r>
              <a:rPr lang="tr-TR" dirty="0"/>
              <a:t> </a:t>
            </a:r>
            <a:r>
              <a:rPr lang="tr-TR" dirty="0" err="1"/>
              <a:t>show</a:t>
            </a:r>
            <a:r>
              <a:rPr lang="tr-TR" dirty="0"/>
              <a:t> </a:t>
            </a:r>
            <a:r>
              <a:rPr lang="tr-TR" dirty="0" err="1"/>
              <a:t>peripheral</a:t>
            </a:r>
            <a:r>
              <a:rPr lang="tr-TR" dirty="0"/>
              <a:t> </a:t>
            </a:r>
            <a:r>
              <a:rPr lang="tr-TR" dirty="0" err="1"/>
              <a:t>vestibular</a:t>
            </a:r>
            <a:r>
              <a:rPr lang="tr-TR" dirty="0"/>
              <a:t> </a:t>
            </a:r>
            <a:r>
              <a:rPr lang="tr-TR" dirty="0" err="1"/>
              <a:t>signs</a:t>
            </a:r>
            <a:r>
              <a:rPr lang="tr-TR" dirty="0"/>
              <a:t> </a:t>
            </a:r>
            <a:r>
              <a:rPr lang="tr-TR" dirty="0" err="1"/>
              <a:t>before</a:t>
            </a:r>
            <a:r>
              <a:rPr lang="tr-TR" dirty="0"/>
              <a:t> 3 </a:t>
            </a:r>
            <a:r>
              <a:rPr lang="tr-TR" dirty="0" err="1"/>
              <a:t>months</a:t>
            </a:r>
            <a:r>
              <a:rPr lang="tr-TR" dirty="0"/>
              <a:t> of </a:t>
            </a:r>
            <a:r>
              <a:rPr lang="tr-TR" dirty="0" err="1"/>
              <a:t>age</a:t>
            </a:r>
            <a:r>
              <a:rPr lang="tr-TR" dirty="0"/>
              <a:t> </a:t>
            </a:r>
            <a:r>
              <a:rPr lang="tr-TR" dirty="0" err="1"/>
              <a:t>are</a:t>
            </a:r>
            <a:r>
              <a:rPr lang="tr-TR" dirty="0"/>
              <a:t> </a:t>
            </a:r>
            <a:r>
              <a:rPr lang="tr-TR" dirty="0" err="1"/>
              <a:t>likely</a:t>
            </a:r>
            <a:r>
              <a:rPr lang="tr-TR" dirty="0"/>
              <a:t> </a:t>
            </a:r>
            <a:r>
              <a:rPr lang="tr-TR" dirty="0" err="1"/>
              <a:t>to</a:t>
            </a:r>
            <a:r>
              <a:rPr lang="tr-TR" dirty="0"/>
              <a:t> </a:t>
            </a:r>
            <a:r>
              <a:rPr lang="tr-TR" dirty="0" err="1"/>
              <a:t>have</a:t>
            </a:r>
            <a:r>
              <a:rPr lang="tr-TR" dirty="0"/>
              <a:t> a </a:t>
            </a:r>
            <a:r>
              <a:rPr lang="tr-TR" dirty="0" err="1"/>
              <a:t>congenital</a:t>
            </a:r>
            <a:r>
              <a:rPr lang="tr-TR" dirty="0"/>
              <a:t> </a:t>
            </a:r>
            <a:r>
              <a:rPr lang="tr-TR" dirty="0" err="1"/>
              <a:t>ves­tibular</a:t>
            </a:r>
            <a:r>
              <a:rPr lang="tr-TR" dirty="0"/>
              <a:t> </a:t>
            </a:r>
            <a:r>
              <a:rPr lang="tr-TR" dirty="0" err="1"/>
              <a:t>disorder</a:t>
            </a:r>
            <a:r>
              <a:rPr lang="tr-TR" dirty="0"/>
              <a:t>. </a:t>
            </a:r>
            <a:r>
              <a:rPr lang="tr-TR" dirty="0" err="1"/>
              <a:t>Congenital</a:t>
            </a:r>
            <a:r>
              <a:rPr lang="tr-TR" dirty="0"/>
              <a:t> </a:t>
            </a:r>
            <a:r>
              <a:rPr lang="tr-TR" dirty="0" err="1"/>
              <a:t>unilateral</a:t>
            </a:r>
            <a:r>
              <a:rPr lang="tr-TR" dirty="0"/>
              <a:t> </a:t>
            </a:r>
            <a:r>
              <a:rPr lang="tr-TR" dirty="0" err="1"/>
              <a:t>peripheral</a:t>
            </a:r>
            <a:r>
              <a:rPr lang="tr-TR" dirty="0"/>
              <a:t> </a:t>
            </a:r>
            <a:r>
              <a:rPr lang="tr-TR" dirty="0" err="1"/>
              <a:t>vestibular</a:t>
            </a:r>
            <a:r>
              <a:rPr lang="tr-TR" dirty="0"/>
              <a:t> </a:t>
            </a:r>
            <a:r>
              <a:rPr lang="tr-TR" dirty="0" err="1"/>
              <a:t>syndromes</a:t>
            </a:r>
            <a:r>
              <a:rPr lang="tr-TR" dirty="0"/>
              <a:t> </a:t>
            </a:r>
            <a:r>
              <a:rPr lang="tr-TR" dirty="0" err="1"/>
              <a:t>have</a:t>
            </a:r>
            <a:r>
              <a:rPr lang="tr-TR" dirty="0"/>
              <a:t> </a:t>
            </a:r>
            <a:r>
              <a:rPr lang="tr-TR" dirty="0" err="1"/>
              <a:t>been</a:t>
            </a:r>
            <a:r>
              <a:rPr lang="tr-TR" dirty="0"/>
              <a:t> </a:t>
            </a:r>
            <a:r>
              <a:rPr lang="tr-TR" dirty="0" err="1"/>
              <a:t>recognized</a:t>
            </a:r>
            <a:r>
              <a:rPr lang="tr-TR" dirty="0"/>
              <a:t> in </a:t>
            </a:r>
            <a:r>
              <a:rPr lang="tr-TR" dirty="0" err="1"/>
              <a:t>the</a:t>
            </a:r>
            <a:r>
              <a:rPr lang="tr-TR" dirty="0"/>
              <a:t> </a:t>
            </a:r>
            <a:r>
              <a:rPr lang="tr-TR" dirty="0" err="1"/>
              <a:t>German</a:t>
            </a:r>
            <a:r>
              <a:rPr lang="tr-TR" dirty="0"/>
              <a:t> </a:t>
            </a:r>
            <a:r>
              <a:rPr lang="tr-TR" dirty="0" err="1"/>
              <a:t>Shepherd</a:t>
            </a:r>
            <a:r>
              <a:rPr lang="tr-TR" dirty="0"/>
              <a:t> </a:t>
            </a:r>
            <a:r>
              <a:rPr lang="tr-TR" dirty="0" err="1"/>
              <a:t>Dog</a:t>
            </a:r>
            <a:r>
              <a:rPr lang="tr-TR" dirty="0"/>
              <a:t>, </a:t>
            </a:r>
            <a:r>
              <a:rPr lang="tr-TR" dirty="0" err="1"/>
              <a:t>Doberman</a:t>
            </a:r>
            <a:r>
              <a:rPr lang="tr-TR" dirty="0"/>
              <a:t> </a:t>
            </a:r>
            <a:r>
              <a:rPr lang="tr-TR" dirty="0" err="1"/>
              <a:t>Pinscher</a:t>
            </a:r>
            <a:r>
              <a:rPr lang="tr-TR" dirty="0"/>
              <a:t>, </a:t>
            </a:r>
            <a:r>
              <a:rPr lang="tr-TR" dirty="0" err="1"/>
              <a:t>Akita</a:t>
            </a:r>
            <a:r>
              <a:rPr lang="tr-TR" dirty="0"/>
              <a:t>, English </a:t>
            </a:r>
            <a:r>
              <a:rPr lang="tr-TR" dirty="0" err="1"/>
              <a:t>Cocker</a:t>
            </a:r>
            <a:r>
              <a:rPr lang="tr-TR" dirty="0"/>
              <a:t> </a:t>
            </a:r>
            <a:r>
              <a:rPr lang="tr-TR" dirty="0" err="1"/>
              <a:t>Spaniel</a:t>
            </a:r>
            <a:r>
              <a:rPr lang="tr-TR" dirty="0"/>
              <a:t>, </a:t>
            </a:r>
            <a:r>
              <a:rPr lang="tr-TR" dirty="0" err="1"/>
              <a:t>Beagle</a:t>
            </a:r>
            <a:r>
              <a:rPr lang="tr-TR" dirty="0"/>
              <a:t>, </a:t>
            </a:r>
            <a:r>
              <a:rPr lang="tr-TR" dirty="0" err="1"/>
              <a:t>Smooth</a:t>
            </a:r>
            <a:r>
              <a:rPr lang="tr-TR" dirty="0"/>
              <a:t> </a:t>
            </a:r>
            <a:r>
              <a:rPr lang="tr-TR" dirty="0" err="1"/>
              <a:t>Fox</a:t>
            </a:r>
            <a:r>
              <a:rPr lang="tr-TR" dirty="0"/>
              <a:t> </a:t>
            </a:r>
            <a:r>
              <a:rPr lang="tr-TR" dirty="0" err="1"/>
              <a:t>Terrier</a:t>
            </a:r>
            <a:r>
              <a:rPr lang="tr-TR" dirty="0"/>
              <a:t>, </a:t>
            </a:r>
            <a:r>
              <a:rPr lang="tr-TR" dirty="0" err="1"/>
              <a:t>and</a:t>
            </a:r>
            <a:r>
              <a:rPr lang="tr-TR" dirty="0"/>
              <a:t> </a:t>
            </a:r>
            <a:r>
              <a:rPr lang="tr-TR" dirty="0" err="1"/>
              <a:t>Tibetan</a:t>
            </a:r>
            <a:r>
              <a:rPr lang="tr-TR" dirty="0"/>
              <a:t> </a:t>
            </a:r>
            <a:r>
              <a:rPr lang="tr-TR" dirty="0" err="1"/>
              <a:t>Terrier</a:t>
            </a:r>
            <a:r>
              <a:rPr lang="tr-TR" dirty="0"/>
              <a:t> as </a:t>
            </a:r>
            <a:r>
              <a:rPr lang="tr-TR" dirty="0" err="1"/>
              <a:t>well</a:t>
            </a:r>
            <a:r>
              <a:rPr lang="tr-TR" dirty="0"/>
              <a:t> as in </a:t>
            </a:r>
            <a:r>
              <a:rPr lang="tr-TR" dirty="0" err="1"/>
              <a:t>Siamese</a:t>
            </a:r>
            <a:r>
              <a:rPr lang="tr-TR" dirty="0"/>
              <a:t>, </a:t>
            </a:r>
            <a:r>
              <a:rPr lang="tr-TR" dirty="0" err="1"/>
              <a:t>Burmese</a:t>
            </a:r>
            <a:r>
              <a:rPr lang="tr-TR" dirty="0"/>
              <a:t>, </a:t>
            </a:r>
            <a:r>
              <a:rPr lang="tr-TR" dirty="0" err="1"/>
              <a:t>and</a:t>
            </a:r>
            <a:r>
              <a:rPr lang="tr-TR" dirty="0"/>
              <a:t> </a:t>
            </a:r>
            <a:r>
              <a:rPr lang="tr-TR" dirty="0" err="1"/>
              <a:t>Tonkinese</a:t>
            </a:r>
            <a:r>
              <a:rPr lang="tr-TR" dirty="0"/>
              <a:t> </a:t>
            </a:r>
            <a:r>
              <a:rPr lang="tr-TR" dirty="0" err="1"/>
              <a:t>cats</a:t>
            </a:r>
            <a:r>
              <a:rPr lang="tr-TR" dirty="0"/>
              <a:t>.</a:t>
            </a:r>
          </a:p>
          <a:p>
            <a:pPr marL="0" indent="0">
              <a:buNone/>
            </a:pPr>
            <a:r>
              <a:rPr lang="tr-TR" b="1" dirty="0" err="1"/>
              <a:t>Aminoglycoside</a:t>
            </a:r>
            <a:r>
              <a:rPr lang="tr-TR" b="1" dirty="0"/>
              <a:t> </a:t>
            </a:r>
            <a:r>
              <a:rPr lang="tr-TR" b="1" dirty="0" err="1"/>
              <a:t>Ototoxicity</a:t>
            </a:r>
            <a:r>
              <a:rPr lang="tr-TR" b="1" dirty="0"/>
              <a:t> </a:t>
            </a:r>
            <a:endParaRPr lang="tr-TR" dirty="0"/>
          </a:p>
          <a:p>
            <a:pPr marL="0" indent="0">
              <a:buNone/>
            </a:pPr>
            <a:r>
              <a:rPr lang="tr-TR" b="1" dirty="0" err="1"/>
              <a:t>Chemical</a:t>
            </a:r>
            <a:r>
              <a:rPr lang="tr-TR" b="1" dirty="0"/>
              <a:t> </a:t>
            </a:r>
            <a:r>
              <a:rPr lang="tr-TR" b="1" dirty="0" err="1"/>
              <a:t>Ototoxicity</a:t>
            </a:r>
            <a:r>
              <a:rPr lang="tr-TR" b="1" dirty="0"/>
              <a:t> </a:t>
            </a:r>
            <a:endParaRPr lang="tr-TR" dirty="0"/>
          </a:p>
          <a:p>
            <a:pPr marL="0" indent="0">
              <a:buNone/>
            </a:pPr>
            <a:r>
              <a:rPr lang="tr-TR" b="1" dirty="0" err="1"/>
              <a:t>Hypothyroidism</a:t>
            </a:r>
            <a:r>
              <a:rPr lang="tr-TR" b="1" dirty="0"/>
              <a:t> </a:t>
            </a:r>
            <a:endParaRPr lang="tr-TR" dirty="0"/>
          </a:p>
          <a:p>
            <a:pPr marL="0" indent="0" algn="ctr">
              <a:buNone/>
            </a:pPr>
            <a:r>
              <a:rPr lang="tr-TR" dirty="0"/>
              <a:t> </a:t>
            </a:r>
            <a:r>
              <a:rPr lang="tr-TR" b="1" i="1" dirty="0"/>
              <a:t>BILATERAL PERIPHERAL VESTIBULAR DISEASE </a:t>
            </a:r>
          </a:p>
          <a:p>
            <a:pPr marL="0" indent="0">
              <a:buNone/>
            </a:pPr>
            <a:r>
              <a:rPr lang="tr-TR" dirty="0" err="1"/>
              <a:t>Most</a:t>
            </a:r>
            <a:r>
              <a:rPr lang="tr-TR" dirty="0"/>
              <a:t> </a:t>
            </a:r>
            <a:r>
              <a:rPr lang="tr-TR" dirty="0" err="1"/>
              <a:t>animals</a:t>
            </a:r>
            <a:r>
              <a:rPr lang="tr-TR" dirty="0"/>
              <a:t> </a:t>
            </a:r>
            <a:r>
              <a:rPr lang="tr-TR" dirty="0" err="1"/>
              <a:t>with</a:t>
            </a:r>
            <a:r>
              <a:rPr lang="tr-TR" dirty="0"/>
              <a:t> </a:t>
            </a:r>
            <a:r>
              <a:rPr lang="tr-TR" dirty="0" err="1"/>
              <a:t>bilateral</a:t>
            </a:r>
            <a:r>
              <a:rPr lang="tr-TR" dirty="0"/>
              <a:t> </a:t>
            </a:r>
            <a:r>
              <a:rPr lang="tr-TR" dirty="0" err="1"/>
              <a:t>peripheral</a:t>
            </a:r>
            <a:r>
              <a:rPr lang="tr-TR" dirty="0"/>
              <a:t> </a:t>
            </a:r>
            <a:r>
              <a:rPr lang="tr-TR" dirty="0" err="1"/>
              <a:t>vestibular</a:t>
            </a:r>
            <a:r>
              <a:rPr lang="tr-TR" dirty="0"/>
              <a:t> </a:t>
            </a:r>
            <a:r>
              <a:rPr lang="tr-TR" dirty="0" err="1"/>
              <a:t>disease</a:t>
            </a:r>
            <a:r>
              <a:rPr lang="tr-TR" dirty="0"/>
              <a:t> </a:t>
            </a:r>
            <a:r>
              <a:rPr lang="tr-TR" dirty="0" err="1"/>
              <a:t>have</a:t>
            </a:r>
            <a:r>
              <a:rPr lang="tr-TR" dirty="0"/>
              <a:t> </a:t>
            </a:r>
            <a:r>
              <a:rPr lang="tr-TR" dirty="0" err="1"/>
              <a:t>no</a:t>
            </a:r>
            <a:r>
              <a:rPr lang="tr-TR" dirty="0"/>
              <a:t> </a:t>
            </a:r>
            <a:r>
              <a:rPr lang="tr-TR" dirty="0" err="1"/>
              <a:t>discernible</a:t>
            </a:r>
            <a:r>
              <a:rPr lang="tr-TR" dirty="0"/>
              <a:t> </a:t>
            </a:r>
            <a:r>
              <a:rPr lang="tr-TR" dirty="0" err="1"/>
              <a:t>head</a:t>
            </a:r>
            <a:r>
              <a:rPr lang="tr-TR" dirty="0"/>
              <a:t> </a:t>
            </a:r>
            <a:r>
              <a:rPr lang="tr-TR" dirty="0" err="1"/>
              <a:t>tilt</a:t>
            </a:r>
            <a:r>
              <a:rPr lang="tr-TR" dirty="0"/>
              <a:t>. </a:t>
            </a:r>
            <a:r>
              <a:rPr lang="tr-TR" dirty="0" err="1"/>
              <a:t>Affected</a:t>
            </a:r>
            <a:r>
              <a:rPr lang="tr-TR" dirty="0"/>
              <a:t> </a:t>
            </a:r>
            <a:r>
              <a:rPr lang="tr-TR" dirty="0" err="1"/>
              <a:t>animals</a:t>
            </a:r>
            <a:r>
              <a:rPr lang="tr-TR" dirty="0"/>
              <a:t> </a:t>
            </a:r>
            <a:r>
              <a:rPr lang="tr-TR" dirty="0" err="1"/>
              <a:t>have</a:t>
            </a:r>
            <a:r>
              <a:rPr lang="tr-TR" dirty="0"/>
              <a:t> a </a:t>
            </a:r>
            <a:r>
              <a:rPr lang="tr-TR" dirty="0" err="1"/>
              <a:t>definite</a:t>
            </a:r>
            <a:r>
              <a:rPr lang="tr-TR" dirty="0"/>
              <a:t> </a:t>
            </a:r>
            <a:r>
              <a:rPr lang="tr-TR" dirty="0" err="1"/>
              <a:t>balance</a:t>
            </a:r>
            <a:r>
              <a:rPr lang="tr-TR" dirty="0"/>
              <a:t> problem, </a:t>
            </a:r>
            <a:r>
              <a:rPr lang="tr-TR" dirty="0" err="1"/>
              <a:t>and</a:t>
            </a:r>
            <a:r>
              <a:rPr lang="tr-TR" dirty="0"/>
              <a:t> </a:t>
            </a:r>
            <a:r>
              <a:rPr lang="tr-TR" dirty="0" err="1"/>
              <a:t>they</a:t>
            </a:r>
            <a:r>
              <a:rPr lang="tr-TR" dirty="0"/>
              <a:t> </a:t>
            </a:r>
            <a:r>
              <a:rPr lang="tr-TR" dirty="0" err="1"/>
              <a:t>fall</a:t>
            </a:r>
            <a:r>
              <a:rPr lang="tr-TR" dirty="0"/>
              <a:t> </a:t>
            </a:r>
            <a:r>
              <a:rPr lang="tr-TR" dirty="0" err="1"/>
              <a:t>or</a:t>
            </a:r>
            <a:r>
              <a:rPr lang="tr-TR" dirty="0"/>
              <a:t> </a:t>
            </a:r>
            <a:r>
              <a:rPr lang="tr-TR" dirty="0" err="1"/>
              <a:t>circle</a:t>
            </a:r>
            <a:r>
              <a:rPr lang="tr-TR" dirty="0"/>
              <a:t> </a:t>
            </a:r>
            <a:r>
              <a:rPr lang="tr-TR" dirty="0" err="1"/>
              <a:t>to</a:t>
            </a:r>
            <a:r>
              <a:rPr lang="tr-TR" dirty="0"/>
              <a:t> </a:t>
            </a:r>
            <a:r>
              <a:rPr lang="tr-TR" dirty="0" err="1"/>
              <a:t>either</a:t>
            </a:r>
            <a:r>
              <a:rPr lang="tr-TR" dirty="0"/>
              <a:t> </a:t>
            </a:r>
            <a:r>
              <a:rPr lang="tr-TR" dirty="0" err="1"/>
              <a:t>side</a:t>
            </a:r>
            <a:r>
              <a:rPr lang="tr-TR" dirty="0"/>
              <a:t>. No </a:t>
            </a:r>
            <a:r>
              <a:rPr lang="tr-TR" dirty="0" err="1"/>
              <a:t>spontaneous</a:t>
            </a:r>
            <a:r>
              <a:rPr lang="tr-TR" dirty="0"/>
              <a:t> </a:t>
            </a:r>
            <a:r>
              <a:rPr lang="tr-TR" dirty="0" err="1"/>
              <a:t>or</a:t>
            </a:r>
            <a:r>
              <a:rPr lang="tr-TR" dirty="0"/>
              <a:t> </a:t>
            </a:r>
            <a:r>
              <a:rPr lang="tr-TR" dirty="0" err="1"/>
              <a:t>positional</a:t>
            </a:r>
            <a:r>
              <a:rPr lang="tr-TR" dirty="0"/>
              <a:t> </a:t>
            </a:r>
            <a:r>
              <a:rPr lang="tr-TR" dirty="0" err="1"/>
              <a:t>nystagmus</a:t>
            </a:r>
            <a:r>
              <a:rPr lang="tr-TR" dirty="0"/>
              <a:t> is </a:t>
            </a:r>
            <a:r>
              <a:rPr lang="tr-TR" dirty="0" err="1"/>
              <a:t>observed</a:t>
            </a:r>
            <a:r>
              <a:rPr lang="tr-TR" dirty="0"/>
              <a:t>; in </a:t>
            </a:r>
            <a:r>
              <a:rPr lang="tr-TR" dirty="0" err="1"/>
              <a:t>most</a:t>
            </a:r>
            <a:r>
              <a:rPr lang="tr-TR" dirty="0"/>
              <a:t> </a:t>
            </a:r>
            <a:r>
              <a:rPr lang="tr-TR" dirty="0" err="1"/>
              <a:t>cases</a:t>
            </a:r>
            <a:r>
              <a:rPr lang="tr-TR" dirty="0"/>
              <a:t> normal </a:t>
            </a:r>
            <a:r>
              <a:rPr lang="tr-TR" dirty="0" err="1"/>
              <a:t>vestibular</a:t>
            </a:r>
            <a:r>
              <a:rPr lang="tr-TR" dirty="0"/>
              <a:t> </a:t>
            </a:r>
            <a:r>
              <a:rPr lang="tr-TR" dirty="0" err="1"/>
              <a:t>eye</a:t>
            </a:r>
            <a:r>
              <a:rPr lang="tr-TR" dirty="0"/>
              <a:t> </a:t>
            </a:r>
            <a:r>
              <a:rPr lang="tr-TR" dirty="0" err="1"/>
              <a:t>movements</a:t>
            </a:r>
            <a:r>
              <a:rPr lang="tr-TR" dirty="0"/>
              <a:t> </a:t>
            </a:r>
            <a:r>
              <a:rPr lang="tr-TR" dirty="0" err="1"/>
              <a:t>are</a:t>
            </a:r>
            <a:r>
              <a:rPr lang="tr-TR" dirty="0"/>
              <a:t> </a:t>
            </a:r>
            <a:r>
              <a:rPr lang="tr-TR" dirty="0" err="1"/>
              <a:t>also</a:t>
            </a:r>
            <a:r>
              <a:rPr lang="tr-TR" dirty="0"/>
              <a:t> </a:t>
            </a:r>
            <a:r>
              <a:rPr lang="tr-TR" dirty="0" err="1"/>
              <a:t>lost</a:t>
            </a:r>
            <a:r>
              <a:rPr lang="tr-TR" dirty="0"/>
              <a:t>. </a:t>
            </a:r>
          </a:p>
        </p:txBody>
      </p:sp>
    </p:spTree>
    <p:extLst>
      <p:ext uri="{BB962C8B-B14F-4D97-AF65-F5344CB8AC3E}">
        <p14:creationId xmlns:p14="http://schemas.microsoft.com/office/powerpoint/2010/main" val="1960916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714086-1CDF-9549-BAAF-41DB7611CAC6}"/>
              </a:ext>
            </a:extLst>
          </p:cNvPr>
          <p:cNvSpPr>
            <a:spLocks noGrp="1"/>
          </p:cNvSpPr>
          <p:nvPr>
            <p:ph idx="1"/>
          </p:nvPr>
        </p:nvSpPr>
        <p:spPr>
          <a:xfrm>
            <a:off x="318977" y="255181"/>
            <a:ext cx="11610753" cy="6315740"/>
          </a:xfrm>
        </p:spPr>
        <p:txBody>
          <a:bodyPr>
            <a:normAutofit fontScale="92500" lnSpcReduction="10000"/>
          </a:bodyPr>
          <a:lstStyle/>
          <a:p>
            <a:pPr marL="0" indent="0" algn="ctr">
              <a:buNone/>
            </a:pPr>
            <a:r>
              <a:rPr lang="tr-TR" sz="3000" b="1" i="1" dirty="0"/>
              <a:t>CENTRAL VESTIBULAR DISEASE </a:t>
            </a:r>
          </a:p>
          <a:p>
            <a:pPr marL="0" indent="0">
              <a:buNone/>
            </a:pPr>
            <a:r>
              <a:rPr lang="tr-TR" dirty="0"/>
              <a:t>Central </a:t>
            </a:r>
            <a:r>
              <a:rPr lang="tr-TR" dirty="0" err="1"/>
              <a:t>vestibular</a:t>
            </a:r>
            <a:r>
              <a:rPr lang="tr-TR" dirty="0"/>
              <a:t> </a:t>
            </a:r>
            <a:r>
              <a:rPr lang="tr-TR" dirty="0" err="1"/>
              <a:t>disease</a:t>
            </a:r>
            <a:r>
              <a:rPr lang="tr-TR" dirty="0"/>
              <a:t> is </a:t>
            </a:r>
            <a:r>
              <a:rPr lang="tr-TR" dirty="0" err="1"/>
              <a:t>much</a:t>
            </a:r>
            <a:r>
              <a:rPr lang="tr-TR" dirty="0"/>
              <a:t> </a:t>
            </a:r>
            <a:r>
              <a:rPr lang="tr-TR" dirty="0" err="1"/>
              <a:t>less</a:t>
            </a:r>
            <a:r>
              <a:rPr lang="tr-TR" dirty="0"/>
              <a:t> </a:t>
            </a:r>
            <a:r>
              <a:rPr lang="tr-TR" dirty="0" err="1"/>
              <a:t>common</a:t>
            </a:r>
            <a:r>
              <a:rPr lang="tr-TR" dirty="0"/>
              <a:t> in </a:t>
            </a:r>
            <a:r>
              <a:rPr lang="tr-TR" dirty="0" err="1"/>
              <a:t>dogs</a:t>
            </a:r>
            <a:r>
              <a:rPr lang="tr-TR" dirty="0"/>
              <a:t> </a:t>
            </a:r>
            <a:r>
              <a:rPr lang="tr-TR" dirty="0" err="1"/>
              <a:t>and</a:t>
            </a:r>
            <a:r>
              <a:rPr lang="tr-TR" dirty="0"/>
              <a:t> </a:t>
            </a:r>
            <a:r>
              <a:rPr lang="tr-TR" dirty="0" err="1"/>
              <a:t>cats</a:t>
            </a:r>
            <a:r>
              <a:rPr lang="tr-TR" dirty="0"/>
              <a:t> </a:t>
            </a:r>
            <a:r>
              <a:rPr lang="tr-TR" dirty="0" err="1"/>
              <a:t>than</a:t>
            </a:r>
            <a:r>
              <a:rPr lang="tr-TR" dirty="0"/>
              <a:t> </a:t>
            </a:r>
            <a:r>
              <a:rPr lang="tr-TR" dirty="0" err="1"/>
              <a:t>peripheral</a:t>
            </a:r>
            <a:r>
              <a:rPr lang="tr-TR" dirty="0"/>
              <a:t> </a:t>
            </a:r>
            <a:r>
              <a:rPr lang="tr-TR" dirty="0" err="1"/>
              <a:t>vestibular</a:t>
            </a:r>
            <a:r>
              <a:rPr lang="tr-TR" dirty="0"/>
              <a:t> </a:t>
            </a:r>
            <a:r>
              <a:rPr lang="tr-TR" dirty="0" err="1"/>
              <a:t>disease</a:t>
            </a:r>
            <a:r>
              <a:rPr lang="tr-TR" dirty="0"/>
              <a:t> </a:t>
            </a:r>
            <a:r>
              <a:rPr lang="tr-TR" dirty="0" err="1"/>
              <a:t>and</a:t>
            </a:r>
            <a:r>
              <a:rPr lang="tr-TR" dirty="0"/>
              <a:t> </a:t>
            </a:r>
            <a:r>
              <a:rPr lang="tr-TR" dirty="0" err="1"/>
              <a:t>generally</a:t>
            </a:r>
            <a:r>
              <a:rPr lang="tr-TR" dirty="0"/>
              <a:t> </a:t>
            </a:r>
            <a:r>
              <a:rPr lang="tr-TR" dirty="0" err="1"/>
              <a:t>carries</a:t>
            </a:r>
            <a:r>
              <a:rPr lang="tr-TR" dirty="0"/>
              <a:t> a </a:t>
            </a:r>
            <a:r>
              <a:rPr lang="tr-TR" dirty="0" err="1"/>
              <a:t>poor</a:t>
            </a:r>
            <a:r>
              <a:rPr lang="tr-TR" dirty="0"/>
              <a:t> </a:t>
            </a:r>
            <a:r>
              <a:rPr lang="tr-TR" dirty="0" err="1"/>
              <a:t>prognosis</a:t>
            </a:r>
            <a:r>
              <a:rPr lang="tr-TR" dirty="0"/>
              <a:t>. Central </a:t>
            </a:r>
            <a:r>
              <a:rPr lang="tr-TR" dirty="0" err="1"/>
              <a:t>vestibular</a:t>
            </a:r>
            <a:r>
              <a:rPr lang="tr-TR" dirty="0"/>
              <a:t> </a:t>
            </a:r>
            <a:r>
              <a:rPr lang="tr-TR" dirty="0" err="1"/>
              <a:t>disease</a:t>
            </a:r>
            <a:r>
              <a:rPr lang="tr-TR" dirty="0"/>
              <a:t> can be </a:t>
            </a:r>
            <a:r>
              <a:rPr lang="tr-TR" dirty="0" err="1"/>
              <a:t>caused</a:t>
            </a:r>
            <a:r>
              <a:rPr lang="tr-TR" dirty="0"/>
              <a:t> </a:t>
            </a:r>
            <a:r>
              <a:rPr lang="tr-TR" dirty="0" err="1"/>
              <a:t>by</a:t>
            </a:r>
            <a:r>
              <a:rPr lang="tr-TR" dirty="0"/>
              <a:t> </a:t>
            </a:r>
            <a:r>
              <a:rPr lang="tr-TR" dirty="0" err="1"/>
              <a:t>any</a:t>
            </a:r>
            <a:r>
              <a:rPr lang="tr-TR" dirty="0"/>
              <a:t> </a:t>
            </a:r>
            <a:r>
              <a:rPr lang="tr-TR" dirty="0" err="1"/>
              <a:t>inflammatory</a:t>
            </a:r>
            <a:r>
              <a:rPr lang="tr-TR" dirty="0"/>
              <a:t>, </a:t>
            </a:r>
            <a:r>
              <a:rPr lang="tr-TR" dirty="0" err="1"/>
              <a:t>neoplastic</a:t>
            </a:r>
            <a:r>
              <a:rPr lang="tr-TR" dirty="0"/>
              <a:t>, </a:t>
            </a:r>
            <a:r>
              <a:rPr lang="tr-TR" dirty="0" err="1"/>
              <a:t>vascular</a:t>
            </a:r>
            <a:r>
              <a:rPr lang="tr-TR" dirty="0"/>
              <a:t>, </a:t>
            </a:r>
            <a:r>
              <a:rPr lang="tr-TR" dirty="0" err="1"/>
              <a:t>or</a:t>
            </a:r>
            <a:r>
              <a:rPr lang="tr-TR" dirty="0"/>
              <a:t> </a:t>
            </a:r>
            <a:r>
              <a:rPr lang="tr-TR" dirty="0" err="1"/>
              <a:t>traumatic</a:t>
            </a:r>
            <a:r>
              <a:rPr lang="tr-TR" dirty="0"/>
              <a:t> </a:t>
            </a:r>
            <a:r>
              <a:rPr lang="tr-TR" dirty="0" err="1"/>
              <a:t>dis</a:t>
            </a:r>
            <a:r>
              <a:rPr lang="tr-TR" dirty="0"/>
              <a:t>­ </a:t>
            </a:r>
            <a:r>
              <a:rPr lang="tr-TR" dirty="0" err="1"/>
              <a:t>orders</a:t>
            </a:r>
            <a:r>
              <a:rPr lang="tr-TR" dirty="0"/>
              <a:t> </a:t>
            </a:r>
            <a:r>
              <a:rPr lang="tr-TR" dirty="0" err="1"/>
              <a:t>affecting</a:t>
            </a:r>
            <a:r>
              <a:rPr lang="tr-TR" dirty="0"/>
              <a:t> </a:t>
            </a:r>
            <a:r>
              <a:rPr lang="tr-TR" dirty="0" err="1"/>
              <a:t>the</a:t>
            </a:r>
            <a:r>
              <a:rPr lang="tr-TR" dirty="0"/>
              <a:t> </a:t>
            </a:r>
            <a:r>
              <a:rPr lang="tr-TR" dirty="0" err="1"/>
              <a:t>brainstem</a:t>
            </a:r>
            <a:r>
              <a:rPr lang="tr-TR" dirty="0"/>
              <a:t>. </a:t>
            </a:r>
            <a:r>
              <a:rPr lang="tr-TR" dirty="0" err="1"/>
              <a:t>In</a:t>
            </a:r>
            <a:r>
              <a:rPr lang="tr-TR" dirty="0"/>
              <a:t> </a:t>
            </a:r>
            <a:r>
              <a:rPr lang="tr-TR" dirty="0" err="1"/>
              <a:t>particular</a:t>
            </a:r>
            <a:r>
              <a:rPr lang="tr-TR" dirty="0"/>
              <a:t>, </a:t>
            </a:r>
            <a:r>
              <a:rPr lang="tr-TR" dirty="0" err="1"/>
              <a:t>granulomatous</a:t>
            </a:r>
            <a:r>
              <a:rPr lang="tr-TR" dirty="0"/>
              <a:t> </a:t>
            </a:r>
            <a:r>
              <a:rPr lang="tr-TR" dirty="0" err="1"/>
              <a:t>meningoencephalitis</a:t>
            </a:r>
            <a:r>
              <a:rPr lang="tr-TR" dirty="0"/>
              <a:t> (</a:t>
            </a:r>
            <a:r>
              <a:rPr lang="tr-TR" dirty="0" err="1"/>
              <a:t>dogs</a:t>
            </a:r>
            <a:r>
              <a:rPr lang="tr-TR" dirty="0"/>
              <a:t>), </a:t>
            </a:r>
            <a:r>
              <a:rPr lang="tr-TR" dirty="0" err="1"/>
              <a:t>Rocky</a:t>
            </a:r>
            <a:r>
              <a:rPr lang="tr-TR" dirty="0"/>
              <a:t> </a:t>
            </a:r>
            <a:r>
              <a:rPr lang="tr-TR" dirty="0" err="1"/>
              <a:t>Moun</a:t>
            </a:r>
            <a:r>
              <a:rPr lang="tr-TR" dirty="0"/>
              <a:t>­ </a:t>
            </a:r>
            <a:r>
              <a:rPr lang="tr-TR" dirty="0" err="1"/>
              <a:t>tain</a:t>
            </a:r>
            <a:r>
              <a:rPr lang="tr-TR" dirty="0"/>
              <a:t> </a:t>
            </a:r>
            <a:r>
              <a:rPr lang="tr-TR" dirty="0" err="1"/>
              <a:t>spotted</a:t>
            </a:r>
            <a:r>
              <a:rPr lang="tr-TR" dirty="0"/>
              <a:t> </a:t>
            </a:r>
            <a:r>
              <a:rPr lang="tr-TR" dirty="0" err="1"/>
              <a:t>fever</a:t>
            </a:r>
            <a:r>
              <a:rPr lang="tr-TR" dirty="0"/>
              <a:t> (</a:t>
            </a:r>
            <a:r>
              <a:rPr lang="tr-TR" dirty="0" err="1"/>
              <a:t>dogs</a:t>
            </a:r>
            <a:r>
              <a:rPr lang="tr-TR" dirty="0"/>
              <a:t>), </a:t>
            </a:r>
            <a:r>
              <a:rPr lang="tr-TR" dirty="0" err="1"/>
              <a:t>and</a:t>
            </a:r>
            <a:r>
              <a:rPr lang="tr-TR" dirty="0"/>
              <a:t> </a:t>
            </a:r>
            <a:r>
              <a:rPr lang="tr-TR" dirty="0" err="1"/>
              <a:t>feline</a:t>
            </a:r>
            <a:r>
              <a:rPr lang="tr-TR" dirty="0"/>
              <a:t> </a:t>
            </a:r>
            <a:r>
              <a:rPr lang="tr-TR" dirty="0" err="1"/>
              <a:t>infectious</a:t>
            </a:r>
            <a:r>
              <a:rPr lang="tr-TR" dirty="0"/>
              <a:t> </a:t>
            </a:r>
            <a:r>
              <a:rPr lang="tr-TR" dirty="0" err="1"/>
              <a:t>peritonitis</a:t>
            </a:r>
            <a:r>
              <a:rPr lang="tr-TR" dirty="0"/>
              <a:t> (</a:t>
            </a:r>
            <a:r>
              <a:rPr lang="tr-TR" dirty="0" err="1"/>
              <a:t>cats</a:t>
            </a:r>
            <a:r>
              <a:rPr lang="tr-TR" dirty="0"/>
              <a:t>) </a:t>
            </a:r>
            <a:r>
              <a:rPr lang="tr-TR" dirty="0" err="1"/>
              <a:t>seem</a:t>
            </a:r>
            <a:r>
              <a:rPr lang="tr-TR" dirty="0"/>
              <a:t> </a:t>
            </a:r>
            <a:r>
              <a:rPr lang="tr-TR" dirty="0" err="1"/>
              <a:t>to</a:t>
            </a:r>
            <a:r>
              <a:rPr lang="tr-TR" dirty="0"/>
              <a:t> </a:t>
            </a:r>
            <a:r>
              <a:rPr lang="tr-TR" dirty="0" err="1"/>
              <a:t>have</a:t>
            </a:r>
            <a:r>
              <a:rPr lang="tr-TR" dirty="0"/>
              <a:t> a </a:t>
            </a:r>
            <a:r>
              <a:rPr lang="tr-TR" dirty="0" err="1"/>
              <a:t>predilection</a:t>
            </a:r>
            <a:r>
              <a:rPr lang="tr-TR" dirty="0"/>
              <a:t> </a:t>
            </a:r>
            <a:r>
              <a:rPr lang="tr-TR" dirty="0" err="1"/>
              <a:t>for</a:t>
            </a:r>
            <a:r>
              <a:rPr lang="tr-TR" dirty="0"/>
              <a:t> </a:t>
            </a:r>
            <a:r>
              <a:rPr lang="tr-TR" dirty="0" err="1"/>
              <a:t>this</a:t>
            </a:r>
            <a:r>
              <a:rPr lang="tr-TR" dirty="0"/>
              <a:t> </a:t>
            </a:r>
            <a:r>
              <a:rPr lang="tr-TR" dirty="0" err="1"/>
              <a:t>region</a:t>
            </a:r>
            <a:r>
              <a:rPr lang="tr-TR" dirty="0"/>
              <a:t> of </a:t>
            </a:r>
            <a:r>
              <a:rPr lang="tr-TR" dirty="0" err="1"/>
              <a:t>the</a:t>
            </a:r>
            <a:r>
              <a:rPr lang="tr-TR" dirty="0"/>
              <a:t> </a:t>
            </a:r>
            <a:r>
              <a:rPr lang="tr-TR" dirty="0" err="1"/>
              <a:t>brain</a:t>
            </a:r>
            <a:r>
              <a:rPr lang="tr-TR" dirty="0"/>
              <a:t> </a:t>
            </a:r>
          </a:p>
          <a:p>
            <a:pPr marL="0" indent="0">
              <a:buNone/>
            </a:pPr>
            <a:r>
              <a:rPr lang="tr-TR" b="1" dirty="0"/>
              <a:t>METRONIDAZOLE TOXICITY </a:t>
            </a:r>
            <a:endParaRPr lang="tr-TR" dirty="0"/>
          </a:p>
          <a:p>
            <a:pPr marL="0" indent="0">
              <a:buNone/>
            </a:pPr>
            <a:r>
              <a:rPr lang="tr-TR" dirty="0"/>
              <a:t>Central </a:t>
            </a:r>
            <a:r>
              <a:rPr lang="tr-TR" dirty="0" err="1"/>
              <a:t>vestibular</a:t>
            </a:r>
            <a:r>
              <a:rPr lang="tr-TR" dirty="0"/>
              <a:t> </a:t>
            </a:r>
            <a:r>
              <a:rPr lang="tr-TR" dirty="0" err="1"/>
              <a:t>signs</a:t>
            </a:r>
            <a:r>
              <a:rPr lang="tr-TR" dirty="0"/>
              <a:t> </a:t>
            </a:r>
            <a:r>
              <a:rPr lang="tr-TR" dirty="0" err="1"/>
              <a:t>have</a:t>
            </a:r>
            <a:r>
              <a:rPr lang="tr-TR" dirty="0"/>
              <a:t> </a:t>
            </a:r>
            <a:r>
              <a:rPr lang="tr-TR" dirty="0" err="1"/>
              <a:t>been</a:t>
            </a:r>
            <a:r>
              <a:rPr lang="tr-TR" dirty="0"/>
              <a:t> </a:t>
            </a:r>
            <a:r>
              <a:rPr lang="tr-TR" dirty="0" err="1"/>
              <a:t>reported</a:t>
            </a:r>
            <a:r>
              <a:rPr lang="tr-TR" dirty="0"/>
              <a:t> in </a:t>
            </a:r>
            <a:r>
              <a:rPr lang="tr-TR" dirty="0" err="1"/>
              <a:t>dogs</a:t>
            </a:r>
            <a:r>
              <a:rPr lang="tr-TR" dirty="0"/>
              <a:t> </a:t>
            </a:r>
            <a:r>
              <a:rPr lang="tr-TR" dirty="0" err="1"/>
              <a:t>after</a:t>
            </a:r>
            <a:r>
              <a:rPr lang="tr-TR" dirty="0"/>
              <a:t> </a:t>
            </a:r>
            <a:r>
              <a:rPr lang="tr-TR" dirty="0" err="1"/>
              <a:t>administration</a:t>
            </a:r>
            <a:r>
              <a:rPr lang="tr-TR" dirty="0"/>
              <a:t> of </a:t>
            </a:r>
            <a:r>
              <a:rPr lang="tr-TR" dirty="0" err="1"/>
              <a:t>metronidazole</a:t>
            </a:r>
            <a:r>
              <a:rPr lang="tr-TR" dirty="0"/>
              <a:t> </a:t>
            </a:r>
          </a:p>
          <a:p>
            <a:pPr marL="0" indent="0">
              <a:buNone/>
            </a:pPr>
            <a:r>
              <a:rPr lang="tr-TR" b="1" dirty="0"/>
              <a:t>ACUTE VESTIBULAR ATTACKS </a:t>
            </a:r>
          </a:p>
          <a:p>
            <a:pPr marL="0" indent="0">
              <a:buNone/>
            </a:pPr>
            <a:r>
              <a:rPr lang="tr-TR" i="1" dirty="0"/>
              <a:t>A </a:t>
            </a:r>
            <a:r>
              <a:rPr lang="tr-TR" dirty="0" err="1"/>
              <a:t>peracute</a:t>
            </a:r>
            <a:r>
              <a:rPr lang="tr-TR" dirty="0"/>
              <a:t> </a:t>
            </a:r>
            <a:r>
              <a:rPr lang="tr-TR" dirty="0" err="1"/>
              <a:t>onset</a:t>
            </a:r>
            <a:r>
              <a:rPr lang="tr-TR" dirty="0"/>
              <a:t> of </a:t>
            </a:r>
            <a:r>
              <a:rPr lang="tr-TR" dirty="0" err="1"/>
              <a:t>loss</a:t>
            </a:r>
            <a:r>
              <a:rPr lang="tr-TR" dirty="0"/>
              <a:t> of </a:t>
            </a:r>
            <a:r>
              <a:rPr lang="tr-TR" dirty="0" err="1"/>
              <a:t>balance</a:t>
            </a:r>
            <a:r>
              <a:rPr lang="tr-TR" dirty="0"/>
              <a:t>, </a:t>
            </a:r>
            <a:r>
              <a:rPr lang="tr-TR" dirty="0" err="1"/>
              <a:t>nystagmus</a:t>
            </a:r>
            <a:r>
              <a:rPr lang="tr-TR" dirty="0"/>
              <a:t>, </a:t>
            </a:r>
            <a:r>
              <a:rPr lang="tr-TR" dirty="0" err="1"/>
              <a:t>and</a:t>
            </a:r>
            <a:r>
              <a:rPr lang="tr-TR" dirty="0"/>
              <a:t> severe </a:t>
            </a:r>
            <a:r>
              <a:rPr lang="tr-TR" dirty="0" err="1"/>
              <a:t>ataxia</a:t>
            </a:r>
            <a:r>
              <a:rPr lang="tr-TR" dirty="0"/>
              <a:t> </a:t>
            </a:r>
            <a:r>
              <a:rPr lang="tr-TR" dirty="0" err="1"/>
              <a:t>that</a:t>
            </a:r>
            <a:r>
              <a:rPr lang="tr-TR" dirty="0"/>
              <a:t> </a:t>
            </a:r>
            <a:r>
              <a:rPr lang="tr-TR" dirty="0" err="1"/>
              <a:t>lasts</a:t>
            </a:r>
            <a:r>
              <a:rPr lang="tr-TR" dirty="0"/>
              <a:t> </a:t>
            </a:r>
            <a:r>
              <a:rPr lang="tr-TR" dirty="0" err="1"/>
              <a:t>only</a:t>
            </a:r>
            <a:r>
              <a:rPr lang="tr-TR" dirty="0"/>
              <a:t> </a:t>
            </a:r>
            <a:r>
              <a:rPr lang="tr-TR" dirty="0" err="1"/>
              <a:t>minutes</a:t>
            </a:r>
            <a:r>
              <a:rPr lang="tr-TR" dirty="0"/>
              <a:t> is </a:t>
            </a:r>
            <a:r>
              <a:rPr lang="tr-TR" dirty="0" err="1"/>
              <a:t>occasionally</a:t>
            </a:r>
            <a:r>
              <a:rPr lang="tr-TR" dirty="0"/>
              <a:t> </a:t>
            </a:r>
            <a:r>
              <a:rPr lang="tr-TR" dirty="0" err="1"/>
              <a:t>seen</a:t>
            </a:r>
            <a:r>
              <a:rPr lang="tr-TR" dirty="0"/>
              <a:t> in </a:t>
            </a:r>
            <a:r>
              <a:rPr lang="tr-TR" dirty="0" err="1"/>
              <a:t>dogs</a:t>
            </a:r>
            <a:r>
              <a:rPr lang="tr-TR" dirty="0"/>
              <a:t>. </a:t>
            </a:r>
            <a:r>
              <a:rPr lang="tr-TR" dirty="0" err="1"/>
              <a:t>Head</a:t>
            </a:r>
            <a:r>
              <a:rPr lang="tr-TR" dirty="0"/>
              <a:t> </a:t>
            </a:r>
            <a:r>
              <a:rPr lang="tr-TR" dirty="0" err="1"/>
              <a:t>tilt</a:t>
            </a:r>
            <a:r>
              <a:rPr lang="tr-TR" dirty="0"/>
              <a:t> </a:t>
            </a:r>
            <a:r>
              <a:rPr lang="tr-TR" dirty="0" err="1"/>
              <a:t>may</a:t>
            </a:r>
            <a:r>
              <a:rPr lang="tr-TR" dirty="0"/>
              <a:t> be </a:t>
            </a:r>
            <a:r>
              <a:rPr lang="tr-TR" dirty="0" err="1"/>
              <a:t>mild</a:t>
            </a:r>
            <a:r>
              <a:rPr lang="tr-TR" dirty="0"/>
              <a:t> </a:t>
            </a:r>
            <a:r>
              <a:rPr lang="tr-TR" dirty="0" err="1"/>
              <a:t>or</a:t>
            </a:r>
            <a:r>
              <a:rPr lang="tr-TR" dirty="0"/>
              <a:t> </a:t>
            </a:r>
            <a:r>
              <a:rPr lang="tr-TR" dirty="0" err="1"/>
              <a:t>absent</a:t>
            </a:r>
            <a:r>
              <a:rPr lang="tr-TR" dirty="0"/>
              <a:t>. </a:t>
            </a:r>
            <a:r>
              <a:rPr lang="tr-TR" dirty="0" err="1"/>
              <a:t>Neurologic</a:t>
            </a:r>
            <a:r>
              <a:rPr lang="tr-TR" dirty="0"/>
              <a:t> </a:t>
            </a:r>
            <a:r>
              <a:rPr lang="tr-TR" dirty="0" err="1"/>
              <a:t>examination</a:t>
            </a:r>
            <a:r>
              <a:rPr lang="tr-TR" dirty="0"/>
              <a:t> </a:t>
            </a:r>
            <a:r>
              <a:rPr lang="tr-TR" dirty="0" err="1"/>
              <a:t>during</a:t>
            </a:r>
            <a:r>
              <a:rPr lang="tr-TR" dirty="0"/>
              <a:t> an </a:t>
            </a:r>
            <a:r>
              <a:rPr lang="tr-TR" dirty="0" err="1"/>
              <a:t>episode</a:t>
            </a:r>
            <a:r>
              <a:rPr lang="tr-TR" dirty="0"/>
              <a:t> is </a:t>
            </a:r>
            <a:r>
              <a:rPr lang="tr-TR" dirty="0" err="1"/>
              <a:t>usually</a:t>
            </a:r>
            <a:r>
              <a:rPr lang="tr-TR" dirty="0"/>
              <a:t> </a:t>
            </a:r>
            <a:r>
              <a:rPr lang="tr-TR" dirty="0" err="1"/>
              <a:t>most</a:t>
            </a:r>
            <a:r>
              <a:rPr lang="tr-TR" dirty="0"/>
              <a:t> </a:t>
            </a:r>
            <a:r>
              <a:rPr lang="tr-TR" dirty="0" err="1"/>
              <a:t>consistent</a:t>
            </a:r>
            <a:r>
              <a:rPr lang="tr-TR" dirty="0"/>
              <a:t> </a:t>
            </a:r>
            <a:r>
              <a:rPr lang="tr-TR" dirty="0" err="1"/>
              <a:t>with</a:t>
            </a:r>
            <a:r>
              <a:rPr lang="tr-TR" dirty="0"/>
              <a:t> </a:t>
            </a:r>
            <a:r>
              <a:rPr lang="tr-TR" dirty="0" err="1"/>
              <a:t>peripheral</a:t>
            </a:r>
            <a:r>
              <a:rPr lang="tr-TR" dirty="0"/>
              <a:t> </a:t>
            </a:r>
            <a:r>
              <a:rPr lang="tr-TR" dirty="0" err="1"/>
              <a:t>disease</a:t>
            </a:r>
            <a:r>
              <a:rPr lang="tr-TR" dirty="0"/>
              <a:t>, </a:t>
            </a:r>
            <a:r>
              <a:rPr lang="tr-TR" dirty="0" err="1"/>
              <a:t>with</a:t>
            </a:r>
            <a:r>
              <a:rPr lang="tr-TR" dirty="0"/>
              <a:t> </a:t>
            </a:r>
            <a:r>
              <a:rPr lang="tr-TR" dirty="0" err="1"/>
              <a:t>no</a:t>
            </a:r>
            <a:r>
              <a:rPr lang="tr-TR" dirty="0"/>
              <a:t> </a:t>
            </a:r>
            <a:r>
              <a:rPr lang="tr-TR" dirty="0" err="1"/>
              <a:t>postural</a:t>
            </a:r>
            <a:r>
              <a:rPr lang="tr-TR" dirty="0"/>
              <a:t> </a:t>
            </a:r>
            <a:r>
              <a:rPr lang="tr-TR" dirty="0" err="1"/>
              <a:t>reaction</a:t>
            </a:r>
            <a:r>
              <a:rPr lang="tr-TR" dirty="0"/>
              <a:t> </a:t>
            </a:r>
            <a:r>
              <a:rPr lang="tr-TR" dirty="0" err="1"/>
              <a:t>deficits</a:t>
            </a:r>
            <a:r>
              <a:rPr lang="tr-TR" dirty="0"/>
              <a:t> </a:t>
            </a:r>
            <a:r>
              <a:rPr lang="tr-TR" dirty="0" err="1"/>
              <a:t>or</a:t>
            </a:r>
            <a:r>
              <a:rPr lang="tr-TR" dirty="0"/>
              <a:t> </a:t>
            </a:r>
            <a:r>
              <a:rPr lang="tr-TR" dirty="0" err="1"/>
              <a:t>cranial</a:t>
            </a:r>
            <a:r>
              <a:rPr lang="tr-TR" dirty="0"/>
              <a:t> </a:t>
            </a:r>
            <a:r>
              <a:rPr lang="tr-TR" dirty="0" err="1"/>
              <a:t>nerve</a:t>
            </a:r>
            <a:r>
              <a:rPr lang="tr-TR" dirty="0"/>
              <a:t> </a:t>
            </a:r>
            <a:r>
              <a:rPr lang="tr-TR" dirty="0" err="1"/>
              <a:t>abnormalities</a:t>
            </a:r>
            <a:r>
              <a:rPr lang="tr-TR" dirty="0"/>
              <a:t>, but a </a:t>
            </a:r>
            <a:r>
              <a:rPr lang="tr-TR" dirty="0" err="1"/>
              <a:t>few</a:t>
            </a:r>
            <a:r>
              <a:rPr lang="tr-TR" dirty="0"/>
              <a:t> </a:t>
            </a:r>
            <a:r>
              <a:rPr lang="tr-TR" dirty="0" err="1"/>
              <a:t>dogs</a:t>
            </a:r>
            <a:r>
              <a:rPr lang="tr-TR" dirty="0"/>
              <a:t> </a:t>
            </a:r>
            <a:r>
              <a:rPr lang="tr-TR" dirty="0" err="1"/>
              <a:t>have</a:t>
            </a:r>
            <a:r>
              <a:rPr lang="tr-TR" dirty="0"/>
              <a:t> had </a:t>
            </a:r>
            <a:r>
              <a:rPr lang="tr-TR" dirty="0" err="1"/>
              <a:t>vertical</a:t>
            </a:r>
            <a:r>
              <a:rPr lang="tr-TR" dirty="0"/>
              <a:t> </a:t>
            </a:r>
            <a:r>
              <a:rPr lang="tr-TR" dirty="0" err="1"/>
              <a:t>nystagmus</a:t>
            </a:r>
            <a:r>
              <a:rPr lang="tr-TR" dirty="0"/>
              <a:t>, </a:t>
            </a:r>
            <a:r>
              <a:rPr lang="tr-TR" dirty="0" err="1"/>
              <a:t>localizing</a:t>
            </a:r>
            <a:r>
              <a:rPr lang="tr-TR" dirty="0"/>
              <a:t> </a:t>
            </a:r>
            <a:r>
              <a:rPr lang="tr-TR" dirty="0" err="1"/>
              <a:t>to</a:t>
            </a:r>
            <a:r>
              <a:rPr lang="tr-TR" dirty="0"/>
              <a:t> </a:t>
            </a:r>
            <a:r>
              <a:rPr lang="tr-TR" dirty="0" err="1"/>
              <a:t>central</a:t>
            </a:r>
            <a:r>
              <a:rPr lang="tr-TR" dirty="0"/>
              <a:t> </a:t>
            </a:r>
            <a:r>
              <a:rPr lang="tr-TR" dirty="0" err="1"/>
              <a:t>vestibular</a:t>
            </a:r>
            <a:r>
              <a:rPr lang="tr-TR" dirty="0"/>
              <a:t> </a:t>
            </a:r>
            <a:r>
              <a:rPr lang="tr-TR" dirty="0" err="1"/>
              <a:t>disease</a:t>
            </a:r>
            <a:r>
              <a:rPr lang="tr-TR" dirty="0"/>
              <a:t>. </a:t>
            </a:r>
          </a:p>
        </p:txBody>
      </p:sp>
    </p:spTree>
    <p:extLst>
      <p:ext uri="{BB962C8B-B14F-4D97-AF65-F5344CB8AC3E}">
        <p14:creationId xmlns:p14="http://schemas.microsoft.com/office/powerpoint/2010/main" val="3127642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CC96E688-1729-BF4E-BE0F-5AA9B3885CFA}"/>
              </a:ext>
            </a:extLst>
          </p:cNvPr>
          <p:cNvGraphicFramePr>
            <a:graphicFrameLocks noGrp="1"/>
          </p:cNvGraphicFramePr>
          <p:nvPr>
            <p:ph idx="1"/>
          </p:nvPr>
        </p:nvGraphicFramePr>
        <p:xfrm>
          <a:off x="1554234" y="179294"/>
          <a:ext cx="9364734" cy="6356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9970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862198-62C1-4DAB-B80E-678D05F2BC37}"/>
              </a:ext>
            </a:extLst>
          </p:cNvPr>
          <p:cNvSpPr>
            <a:spLocks noGrp="1"/>
          </p:cNvSpPr>
          <p:nvPr>
            <p:ph type="title"/>
          </p:nvPr>
        </p:nvSpPr>
        <p:spPr>
          <a:xfrm>
            <a:off x="1020416" y="1298711"/>
            <a:ext cx="9228483" cy="586409"/>
          </a:xfrm>
        </p:spPr>
        <p:txBody>
          <a:bodyPr>
            <a:normAutofit/>
          </a:bodyPr>
          <a:lstStyle/>
          <a:p>
            <a:r>
              <a:rPr lang="tr-TR" sz="3200" i="1" dirty="0">
                <a:solidFill>
                  <a:srgbClr val="C00000"/>
                </a:solidFill>
              </a:rPr>
              <a:t>REFERENCES</a:t>
            </a:r>
          </a:p>
        </p:txBody>
      </p:sp>
      <p:sp>
        <p:nvSpPr>
          <p:cNvPr id="3" name="Metin kutusu 2">
            <a:extLst>
              <a:ext uri="{FF2B5EF4-FFF2-40B4-BE49-F238E27FC236}">
                <a16:creationId xmlns:a16="http://schemas.microsoft.com/office/drawing/2014/main" id="{86B4FAD9-F997-4A43-85DB-4FE1C9746F44}"/>
              </a:ext>
            </a:extLst>
          </p:cNvPr>
          <p:cNvSpPr txBox="1"/>
          <p:nvPr/>
        </p:nvSpPr>
        <p:spPr>
          <a:xfrm>
            <a:off x="1033670" y="2411896"/>
            <a:ext cx="7182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Small animal internal medicine / [edited by] Richard W. Nelson, C. Guillermo Couto.—4th ed.</a:t>
            </a:r>
            <a:endPar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8752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35560" y="620689"/>
            <a:ext cx="7776864" cy="1200329"/>
          </a:xfrm>
          <a:prstGeom prst="rect">
            <a:avLst/>
          </a:prstGeom>
        </p:spPr>
        <p:txBody>
          <a:bodyPr wrap="square">
            <a:spAutoFit/>
          </a:bodyPr>
          <a:lstStyle/>
          <a:p>
            <a:r>
              <a:rPr lang="tr-TR" sz="1800" dirty="0"/>
              <a:t>I</a:t>
            </a:r>
            <a:r>
              <a:rPr lang="en-US" sz="1800" dirty="0" err="1"/>
              <a:t>ntubation</a:t>
            </a:r>
            <a:r>
              <a:rPr lang="en-US" sz="1800" dirty="0"/>
              <a:t> and ventilation may be</a:t>
            </a:r>
            <a:r>
              <a:rPr lang="tr-TR" sz="1800" dirty="0"/>
              <a:t> </a:t>
            </a:r>
            <a:r>
              <a:rPr lang="tr-TR" sz="1800" dirty="0" err="1"/>
              <a:t>required</a:t>
            </a:r>
            <a:r>
              <a:rPr lang="tr-TR" sz="1800" dirty="0"/>
              <a:t>, </a:t>
            </a:r>
            <a:r>
              <a:rPr lang="tr-TR" sz="1800" dirty="0" err="1"/>
              <a:t>ıf</a:t>
            </a:r>
            <a:r>
              <a:rPr lang="tr-TR" sz="1800" dirty="0"/>
              <a:t> </a:t>
            </a:r>
            <a:r>
              <a:rPr lang="tr-TR" sz="1800" dirty="0" err="1"/>
              <a:t>animal</a:t>
            </a:r>
            <a:r>
              <a:rPr lang="tr-TR" sz="1800" dirty="0"/>
              <a:t> is </a:t>
            </a:r>
            <a:r>
              <a:rPr lang="tr-TR" sz="1800" dirty="0" err="1"/>
              <a:t>unconscious</a:t>
            </a:r>
            <a:r>
              <a:rPr lang="tr-TR" sz="1800" dirty="0"/>
              <a:t>.</a:t>
            </a:r>
          </a:p>
          <a:p>
            <a:r>
              <a:rPr lang="en-US" sz="1800" dirty="0"/>
              <a:t>If seizures are evident, aggressive anticonvulsant</a:t>
            </a:r>
            <a:r>
              <a:rPr lang="tr-TR" sz="1800" dirty="0"/>
              <a:t> </a:t>
            </a:r>
            <a:r>
              <a:rPr lang="en-US" sz="1800" dirty="0"/>
              <a:t>therapy</a:t>
            </a:r>
          </a:p>
          <a:p>
            <a:r>
              <a:rPr lang="en-US" sz="1800" dirty="0"/>
              <a:t>should be initiated as for status </a:t>
            </a:r>
            <a:r>
              <a:rPr lang="en-US" sz="1800" dirty="0" err="1"/>
              <a:t>epilepticus</a:t>
            </a:r>
            <a:r>
              <a:rPr lang="tr-TR" sz="1800" dirty="0"/>
              <a:t>. </a:t>
            </a:r>
            <a:r>
              <a:rPr lang="en-US" sz="1800" dirty="0"/>
              <a:t>because seizure activity greatly increases intracranial</a:t>
            </a:r>
            <a:r>
              <a:rPr lang="tr-TR" sz="1800" dirty="0"/>
              <a:t> </a:t>
            </a:r>
            <a:r>
              <a:rPr lang="tr-TR" sz="1800" dirty="0" err="1"/>
              <a:t>pressure</a:t>
            </a:r>
            <a:r>
              <a:rPr lang="tr-TR" sz="1800" dirty="0"/>
              <a:t>.</a:t>
            </a:r>
          </a:p>
        </p:txBody>
      </p:sp>
    </p:spTree>
    <p:extLst>
      <p:ext uri="{BB962C8B-B14F-4D97-AF65-F5344CB8AC3E}">
        <p14:creationId xmlns:p14="http://schemas.microsoft.com/office/powerpoint/2010/main" val="326846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207568" y="764704"/>
            <a:ext cx="2322944" cy="369332"/>
          </a:xfrm>
          <a:prstGeom prst="rect">
            <a:avLst/>
          </a:prstGeom>
        </p:spPr>
        <p:txBody>
          <a:bodyPr wrap="square">
            <a:spAutoFit/>
          </a:bodyPr>
          <a:lstStyle/>
          <a:p>
            <a:r>
              <a:rPr lang="tr-TR" sz="1800" b="1" dirty="0">
                <a:solidFill>
                  <a:schemeClr val="accent4">
                    <a:lumMod val="75000"/>
                  </a:schemeClr>
                </a:solidFill>
              </a:rPr>
              <a:t>VASCULAR ACCIDENTS</a:t>
            </a:r>
            <a:endParaRPr lang="tr-TR" sz="1800" dirty="0">
              <a:solidFill>
                <a:schemeClr val="accent4">
                  <a:lumMod val="75000"/>
                </a:schemeClr>
              </a:solidFill>
            </a:endParaRPr>
          </a:p>
        </p:txBody>
      </p:sp>
      <p:sp>
        <p:nvSpPr>
          <p:cNvPr id="3" name="2 Dikdörtgen"/>
          <p:cNvSpPr/>
          <p:nvPr/>
        </p:nvSpPr>
        <p:spPr>
          <a:xfrm>
            <a:off x="2351584" y="1556794"/>
            <a:ext cx="7632848" cy="2585323"/>
          </a:xfrm>
          <a:prstGeom prst="rect">
            <a:avLst/>
          </a:prstGeom>
        </p:spPr>
        <p:txBody>
          <a:bodyPr wrap="square">
            <a:spAutoFit/>
          </a:bodyPr>
          <a:lstStyle/>
          <a:p>
            <a:r>
              <a:rPr lang="tr-TR" sz="1800" dirty="0"/>
              <a:t>       </a:t>
            </a:r>
            <a:r>
              <a:rPr lang="en-US" sz="1800" b="1" dirty="0"/>
              <a:t>Spontaneous infarction and hemorrhage occasionally occur</a:t>
            </a:r>
            <a:r>
              <a:rPr lang="tr-TR" sz="1800" b="1" dirty="0"/>
              <a:t> </a:t>
            </a:r>
            <a:r>
              <a:rPr lang="en-US" sz="1800" b="1" dirty="0"/>
              <a:t>in the central nervous systems of dogs and cats. Intracranial hemorrhage and infarction may also occur secondary</a:t>
            </a:r>
            <a:r>
              <a:rPr lang="tr-TR" sz="1800" b="1" dirty="0"/>
              <a:t> </a:t>
            </a:r>
            <a:r>
              <a:rPr lang="tr-TR" sz="1800" b="1" dirty="0" err="1"/>
              <a:t>to</a:t>
            </a:r>
            <a:r>
              <a:rPr lang="tr-TR" sz="1800" b="1" dirty="0"/>
              <a:t> </a:t>
            </a:r>
            <a:r>
              <a:rPr lang="tr-TR" sz="1800" b="1" dirty="0" err="1"/>
              <a:t>septic</a:t>
            </a:r>
            <a:r>
              <a:rPr lang="tr-TR" sz="1800" b="1" dirty="0"/>
              <a:t> </a:t>
            </a:r>
            <a:r>
              <a:rPr lang="tr-TR" sz="1800" b="1" dirty="0" err="1"/>
              <a:t>emboli</a:t>
            </a:r>
            <a:r>
              <a:rPr lang="tr-TR" sz="1800" b="1" dirty="0"/>
              <a:t>, </a:t>
            </a:r>
            <a:r>
              <a:rPr lang="tr-TR" sz="1800" b="1" dirty="0" err="1"/>
              <a:t>neoplasia</a:t>
            </a:r>
            <a:r>
              <a:rPr lang="tr-TR" sz="1800" b="1" dirty="0"/>
              <a:t>, </a:t>
            </a:r>
            <a:r>
              <a:rPr lang="tr-TR" sz="1800" b="1" dirty="0" err="1"/>
              <a:t>thrombocytopenia</a:t>
            </a:r>
            <a:r>
              <a:rPr lang="tr-TR" sz="1800" b="1" dirty="0"/>
              <a:t>, </a:t>
            </a:r>
            <a:r>
              <a:rPr lang="tr-TR" sz="1800" b="1" dirty="0" err="1"/>
              <a:t>coagulopathies</a:t>
            </a:r>
            <a:r>
              <a:rPr lang="tr-TR" sz="1800" b="1" dirty="0"/>
              <a:t>, </a:t>
            </a:r>
            <a:r>
              <a:rPr lang="tr-TR" sz="1800" b="1" dirty="0" err="1"/>
              <a:t>heartworm</a:t>
            </a:r>
            <a:r>
              <a:rPr lang="tr-TR" sz="1800" b="1" dirty="0"/>
              <a:t> </a:t>
            </a:r>
            <a:r>
              <a:rPr lang="tr-TR" sz="1800" b="1" dirty="0" err="1"/>
              <a:t>disease</a:t>
            </a:r>
            <a:r>
              <a:rPr lang="tr-TR" sz="1800" b="1" dirty="0"/>
              <a:t>, </a:t>
            </a:r>
            <a:r>
              <a:rPr lang="tr-TR" sz="1800" b="1" dirty="0" err="1"/>
              <a:t>or</a:t>
            </a:r>
            <a:r>
              <a:rPr lang="tr-TR" sz="1800" b="1" dirty="0"/>
              <a:t> </a:t>
            </a:r>
            <a:r>
              <a:rPr lang="tr-TR" sz="1800" b="1" dirty="0" err="1"/>
              <a:t>vasculitis</a:t>
            </a:r>
            <a:r>
              <a:rPr lang="tr-TR" sz="1800" b="1" dirty="0"/>
              <a:t>.</a:t>
            </a:r>
            <a:r>
              <a:rPr lang="en-US" sz="1800" b="1" dirty="0"/>
              <a:t> </a:t>
            </a:r>
            <a:endParaRPr lang="tr-TR" sz="1800" b="1" dirty="0"/>
          </a:p>
          <a:p>
            <a:r>
              <a:rPr lang="tr-TR" sz="1800" b="1" dirty="0"/>
              <a:t>       </a:t>
            </a:r>
            <a:r>
              <a:rPr lang="tr-TR" sz="1800" b="1" dirty="0" err="1"/>
              <a:t>Also</a:t>
            </a:r>
            <a:r>
              <a:rPr lang="tr-TR" sz="1800" b="1" dirty="0"/>
              <a:t>, s</a:t>
            </a:r>
            <a:r>
              <a:rPr lang="en-US" sz="1800" b="1" dirty="0" err="1"/>
              <a:t>ystemic</a:t>
            </a:r>
            <a:r>
              <a:rPr lang="en-US" sz="1800" b="1" dirty="0"/>
              <a:t> blood pressure should be</a:t>
            </a:r>
            <a:r>
              <a:rPr lang="tr-TR" sz="1800" b="1" dirty="0"/>
              <a:t> </a:t>
            </a:r>
            <a:r>
              <a:rPr lang="en-US" sz="1800" b="1" dirty="0"/>
              <a:t>measured and an ocular exam performed to search for</a:t>
            </a:r>
            <a:r>
              <a:rPr lang="tr-TR" sz="1800" b="1" dirty="0"/>
              <a:t> </a:t>
            </a:r>
            <a:r>
              <a:rPr lang="en-US" sz="1800" b="1" dirty="0"/>
              <a:t>hypertension-related hemorrhage or retinal detachment</a:t>
            </a:r>
            <a:r>
              <a:rPr lang="tr-TR" sz="1800" b="1" dirty="0"/>
              <a:t>.</a:t>
            </a:r>
          </a:p>
          <a:p>
            <a:endParaRPr lang="tr-TR" sz="1800" dirty="0"/>
          </a:p>
          <a:p>
            <a:endParaRPr lang="tr-TR" sz="1800" dirty="0"/>
          </a:p>
        </p:txBody>
      </p:sp>
      <p:sp>
        <p:nvSpPr>
          <p:cNvPr id="5" name="4 Dikdörtgen"/>
          <p:cNvSpPr/>
          <p:nvPr/>
        </p:nvSpPr>
        <p:spPr>
          <a:xfrm>
            <a:off x="2495600" y="3789040"/>
            <a:ext cx="7200800" cy="369332"/>
          </a:xfrm>
          <a:prstGeom prst="rect">
            <a:avLst/>
          </a:prstGeom>
        </p:spPr>
        <p:txBody>
          <a:bodyPr wrap="square">
            <a:spAutoFit/>
          </a:bodyPr>
          <a:lstStyle/>
          <a:p>
            <a:r>
              <a:rPr lang="en-US" sz="1800" b="1" dirty="0">
                <a:solidFill>
                  <a:srgbClr val="C00000"/>
                </a:solidFill>
              </a:rPr>
              <a:t>MRI is the most effective means of making an </a:t>
            </a:r>
            <a:r>
              <a:rPr lang="en-US" sz="1800" b="1" dirty="0" err="1">
                <a:solidFill>
                  <a:srgbClr val="C00000"/>
                </a:solidFill>
              </a:rPr>
              <a:t>antemortem</a:t>
            </a:r>
            <a:r>
              <a:rPr lang="tr-TR" sz="1800" b="1" dirty="0">
                <a:solidFill>
                  <a:srgbClr val="C00000"/>
                </a:solidFill>
              </a:rPr>
              <a:t> </a:t>
            </a:r>
            <a:r>
              <a:rPr lang="tr-TR" sz="1800" b="1" dirty="0" err="1">
                <a:solidFill>
                  <a:srgbClr val="C00000"/>
                </a:solidFill>
              </a:rPr>
              <a:t>diagnosis</a:t>
            </a:r>
            <a:r>
              <a:rPr lang="tr-TR" sz="1800" b="1" dirty="0">
                <a:solidFill>
                  <a:srgbClr val="C00000"/>
                </a:solidFill>
              </a:rPr>
              <a:t>.</a:t>
            </a:r>
          </a:p>
        </p:txBody>
      </p:sp>
      <p:sp>
        <p:nvSpPr>
          <p:cNvPr id="6" name="5 Dikdörtgen"/>
          <p:cNvSpPr/>
          <p:nvPr/>
        </p:nvSpPr>
        <p:spPr>
          <a:xfrm>
            <a:off x="2207568" y="4581129"/>
            <a:ext cx="3960440" cy="1200329"/>
          </a:xfrm>
          <a:prstGeom prst="rect">
            <a:avLst/>
          </a:prstGeom>
        </p:spPr>
        <p:txBody>
          <a:bodyPr wrap="square">
            <a:spAutoFit/>
          </a:bodyPr>
          <a:lstStyle/>
          <a:p>
            <a:r>
              <a:rPr lang="tr-TR" sz="1800" b="1" dirty="0" err="1">
                <a:solidFill>
                  <a:srgbClr val="C00000"/>
                </a:solidFill>
              </a:rPr>
              <a:t>Short</a:t>
            </a:r>
            <a:r>
              <a:rPr lang="tr-TR" sz="1800" b="1" dirty="0">
                <a:solidFill>
                  <a:srgbClr val="C00000"/>
                </a:solidFill>
              </a:rPr>
              <a:t>-</a:t>
            </a:r>
            <a:r>
              <a:rPr lang="tr-TR" sz="1800" b="1" dirty="0" err="1">
                <a:solidFill>
                  <a:srgbClr val="C00000"/>
                </a:solidFill>
              </a:rPr>
              <a:t>term</a:t>
            </a:r>
            <a:endParaRPr lang="tr-TR" sz="1800" b="1" dirty="0">
              <a:solidFill>
                <a:srgbClr val="C00000"/>
              </a:solidFill>
            </a:endParaRPr>
          </a:p>
          <a:p>
            <a:r>
              <a:rPr lang="en-US" sz="1800" b="1" dirty="0">
                <a:solidFill>
                  <a:srgbClr val="C00000"/>
                </a:solidFill>
              </a:rPr>
              <a:t>aggressive therapy </a:t>
            </a:r>
            <a:r>
              <a:rPr lang="en-US" sz="1800" b="1" dirty="0"/>
              <a:t>to lower intracranial pressure as described</a:t>
            </a:r>
          </a:p>
          <a:p>
            <a:r>
              <a:rPr lang="tr-TR" sz="1800" b="1" dirty="0" err="1"/>
              <a:t>for</a:t>
            </a:r>
            <a:r>
              <a:rPr lang="tr-TR" sz="1800" b="1" dirty="0"/>
              <a:t> </a:t>
            </a:r>
            <a:r>
              <a:rPr lang="tr-TR" sz="1800" b="1" dirty="0" err="1"/>
              <a:t>head</a:t>
            </a:r>
            <a:r>
              <a:rPr lang="tr-TR" sz="1800" b="1" dirty="0"/>
              <a:t> </a:t>
            </a:r>
            <a:r>
              <a:rPr lang="tr-TR" sz="1800" b="1" dirty="0" err="1"/>
              <a:t>trauma</a:t>
            </a:r>
            <a:r>
              <a:rPr lang="tr-TR" sz="1800" dirty="0"/>
              <a:t>.</a:t>
            </a:r>
          </a:p>
        </p:txBody>
      </p:sp>
      <p:sp>
        <p:nvSpPr>
          <p:cNvPr id="7" name="6 Dikdörtgen"/>
          <p:cNvSpPr/>
          <p:nvPr/>
        </p:nvSpPr>
        <p:spPr>
          <a:xfrm>
            <a:off x="6096000" y="4581128"/>
            <a:ext cx="4572000" cy="1477328"/>
          </a:xfrm>
          <a:prstGeom prst="rect">
            <a:avLst/>
          </a:prstGeom>
        </p:spPr>
        <p:txBody>
          <a:bodyPr wrap="square">
            <a:spAutoFit/>
          </a:bodyPr>
          <a:lstStyle/>
          <a:p>
            <a:r>
              <a:rPr lang="en-US" sz="1800" b="1" dirty="0"/>
              <a:t>Most mildly or moderately affected animals</a:t>
            </a:r>
          </a:p>
          <a:p>
            <a:r>
              <a:rPr lang="en-US" sz="1800" b="1" dirty="0"/>
              <a:t>show dramatic improvement during the first 3 to 10 days</a:t>
            </a:r>
            <a:r>
              <a:rPr lang="tr-TR" sz="1800" b="1" dirty="0"/>
              <a:t> </a:t>
            </a:r>
            <a:r>
              <a:rPr lang="en-US" sz="1800" b="1" dirty="0"/>
              <a:t>after the onset of signs, although some never return to a</a:t>
            </a:r>
            <a:r>
              <a:rPr lang="tr-TR" sz="1800" b="1" dirty="0"/>
              <a:t> normal </a:t>
            </a:r>
            <a:r>
              <a:rPr lang="tr-TR" sz="1800" b="1" dirty="0" err="1"/>
              <a:t>functional</a:t>
            </a:r>
            <a:r>
              <a:rPr lang="tr-TR" sz="1800" b="1" dirty="0"/>
              <a:t> </a:t>
            </a:r>
            <a:r>
              <a:rPr lang="tr-TR" sz="1800" b="1" dirty="0" err="1"/>
              <a:t>status</a:t>
            </a:r>
            <a:r>
              <a:rPr lang="tr-TR" sz="1800" b="1" dirty="0"/>
              <a:t>.</a:t>
            </a:r>
          </a:p>
        </p:txBody>
      </p:sp>
    </p:spTree>
    <p:extLst>
      <p:ext uri="{BB962C8B-B14F-4D97-AF65-F5344CB8AC3E}">
        <p14:creationId xmlns:p14="http://schemas.microsoft.com/office/powerpoint/2010/main" val="269746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351584" y="620688"/>
            <a:ext cx="3631892" cy="369332"/>
          </a:xfrm>
          <a:prstGeom prst="rect">
            <a:avLst/>
          </a:prstGeom>
        </p:spPr>
        <p:txBody>
          <a:bodyPr wrap="square">
            <a:spAutoFit/>
          </a:bodyPr>
          <a:lstStyle/>
          <a:p>
            <a:r>
              <a:rPr lang="tr-TR" sz="1800" b="1" dirty="0">
                <a:solidFill>
                  <a:schemeClr val="accent4">
                    <a:lumMod val="75000"/>
                  </a:schemeClr>
                </a:solidFill>
              </a:rPr>
              <a:t>FELINE ISCHEMIC ENCEPHALOPATHY</a:t>
            </a:r>
            <a:endParaRPr lang="tr-TR" sz="1800" dirty="0">
              <a:solidFill>
                <a:schemeClr val="accent4">
                  <a:lumMod val="75000"/>
                </a:schemeClr>
              </a:solidFill>
            </a:endParaRPr>
          </a:p>
        </p:txBody>
      </p:sp>
      <p:sp>
        <p:nvSpPr>
          <p:cNvPr id="3" name="2 Dikdörtgen"/>
          <p:cNvSpPr/>
          <p:nvPr/>
        </p:nvSpPr>
        <p:spPr>
          <a:xfrm>
            <a:off x="2351584" y="1268761"/>
            <a:ext cx="7128792" cy="3416320"/>
          </a:xfrm>
          <a:prstGeom prst="rect">
            <a:avLst/>
          </a:prstGeom>
        </p:spPr>
        <p:txBody>
          <a:bodyPr wrap="square">
            <a:spAutoFit/>
          </a:bodyPr>
          <a:lstStyle/>
          <a:p>
            <a:r>
              <a:rPr lang="tr-TR" sz="1800" b="1" dirty="0"/>
              <a:t>       </a:t>
            </a:r>
            <a:r>
              <a:rPr lang="en-US" sz="1800" b="1" dirty="0"/>
              <a:t>Feline ischemic encephalopathy (FIE) is a syndrome of acute</a:t>
            </a:r>
            <a:r>
              <a:rPr lang="tr-TR" sz="1800" b="1" dirty="0"/>
              <a:t> </a:t>
            </a:r>
            <a:r>
              <a:rPr lang="en-US" sz="1800" b="1" dirty="0"/>
              <a:t>cerebral cortical dysfunction caused by cerebral infarction in</a:t>
            </a:r>
            <a:r>
              <a:rPr lang="tr-TR" sz="1800" b="1" dirty="0"/>
              <a:t> </a:t>
            </a:r>
            <a:r>
              <a:rPr lang="en-US" sz="1800" b="1" dirty="0"/>
              <a:t>young and middle-aged cats of any breed and either gender.</a:t>
            </a:r>
            <a:endParaRPr lang="tr-TR" sz="1800" b="1" dirty="0"/>
          </a:p>
          <a:p>
            <a:r>
              <a:rPr lang="en-US" sz="1800" b="1" dirty="0"/>
              <a:t> </a:t>
            </a:r>
            <a:r>
              <a:rPr lang="tr-TR" sz="1800" b="1" dirty="0"/>
              <a:t>      </a:t>
            </a:r>
            <a:r>
              <a:rPr lang="en-US" sz="1800" b="1" dirty="0"/>
              <a:t>The portion of the cortex supplied by the middle cerebral</a:t>
            </a:r>
            <a:r>
              <a:rPr lang="tr-TR" sz="1800" b="1" dirty="0"/>
              <a:t> </a:t>
            </a:r>
            <a:r>
              <a:rPr lang="en-US" sz="1800" b="1" dirty="0"/>
              <a:t>artery is most commonly affected. </a:t>
            </a:r>
            <a:endParaRPr lang="tr-TR" sz="1800" b="1" dirty="0"/>
          </a:p>
          <a:p>
            <a:r>
              <a:rPr lang="tr-TR" sz="1800" b="1" dirty="0" err="1">
                <a:solidFill>
                  <a:srgbClr val="C00000"/>
                </a:solidFill>
              </a:rPr>
              <a:t>Diagnosis</a:t>
            </a:r>
            <a:r>
              <a:rPr lang="tr-TR" sz="1800" b="1" dirty="0">
                <a:solidFill>
                  <a:srgbClr val="C00000"/>
                </a:solidFill>
              </a:rPr>
              <a:t>:</a:t>
            </a:r>
          </a:p>
          <a:p>
            <a:r>
              <a:rPr lang="tr-TR" sz="1800" b="1" dirty="0"/>
              <a:t>      </a:t>
            </a:r>
            <a:r>
              <a:rPr lang="en-US" sz="1800" b="1" dirty="0"/>
              <a:t>Most cases of FIE are</a:t>
            </a:r>
            <a:r>
              <a:rPr lang="tr-TR" sz="1800" b="1" dirty="0"/>
              <a:t> </a:t>
            </a:r>
            <a:r>
              <a:rPr lang="en-US" sz="1800" b="1" dirty="0"/>
              <a:t>diagnosed during the summer months, and the prevalence</a:t>
            </a:r>
            <a:r>
              <a:rPr lang="tr-TR" sz="1800" b="1" dirty="0"/>
              <a:t> </a:t>
            </a:r>
            <a:r>
              <a:rPr lang="en-US" sz="1800" b="1" dirty="0"/>
              <a:t>of this disorder is highest in cats living in the northeastern</a:t>
            </a:r>
          </a:p>
          <a:p>
            <a:r>
              <a:rPr lang="en-US" sz="1800" b="1" dirty="0"/>
              <a:t>United States with access to the outdoors.</a:t>
            </a:r>
            <a:endParaRPr lang="tr-TR" sz="1800" b="1" dirty="0"/>
          </a:p>
          <a:p>
            <a:endParaRPr lang="tr-TR" sz="1800" dirty="0"/>
          </a:p>
          <a:p>
            <a:endParaRPr lang="tr-TR" sz="1800" dirty="0"/>
          </a:p>
          <a:p>
            <a:endParaRPr lang="tr-TR" sz="1800" dirty="0"/>
          </a:p>
        </p:txBody>
      </p:sp>
      <p:sp>
        <p:nvSpPr>
          <p:cNvPr id="4" name="3 Dikdörtgen"/>
          <p:cNvSpPr/>
          <p:nvPr/>
        </p:nvSpPr>
        <p:spPr>
          <a:xfrm>
            <a:off x="2063552" y="4221089"/>
            <a:ext cx="7956376" cy="1200329"/>
          </a:xfrm>
          <a:prstGeom prst="rect">
            <a:avLst/>
          </a:prstGeom>
        </p:spPr>
        <p:txBody>
          <a:bodyPr wrap="square">
            <a:spAutoFit/>
          </a:bodyPr>
          <a:lstStyle/>
          <a:p>
            <a:r>
              <a:rPr lang="tr-TR" sz="1800" b="1" dirty="0"/>
              <a:t>      </a:t>
            </a:r>
            <a:r>
              <a:rPr lang="tr-TR" sz="1800" b="1" dirty="0" err="1"/>
              <a:t>Ophthalmologic</a:t>
            </a:r>
            <a:r>
              <a:rPr lang="tr-TR" sz="1800" b="1" dirty="0"/>
              <a:t> </a:t>
            </a:r>
            <a:r>
              <a:rPr lang="tr-TR" sz="1800" b="1" dirty="0" err="1"/>
              <a:t>examination</a:t>
            </a:r>
            <a:r>
              <a:rPr lang="tr-TR" sz="1800" b="1" dirty="0"/>
              <a:t>, </a:t>
            </a:r>
            <a:r>
              <a:rPr lang="tr-TR" sz="1800" b="1" dirty="0" err="1"/>
              <a:t>clinicopathologic</a:t>
            </a:r>
            <a:r>
              <a:rPr lang="tr-TR" sz="1800" b="1" dirty="0"/>
              <a:t> </a:t>
            </a:r>
            <a:r>
              <a:rPr lang="en-US" sz="1800" b="1" dirty="0"/>
              <a:t>evaluation, and skull radiography findings are also</a:t>
            </a:r>
            <a:r>
              <a:rPr lang="tr-TR" sz="1800" b="1" dirty="0"/>
              <a:t> </a:t>
            </a:r>
            <a:r>
              <a:rPr lang="en-US" sz="1800" b="1" dirty="0"/>
              <a:t>normal. CSF is normal </a:t>
            </a:r>
            <a:r>
              <a:rPr lang="en-US" sz="1800" b="1" dirty="0" err="1"/>
              <a:t>cytologically</a:t>
            </a:r>
            <a:r>
              <a:rPr lang="en-US" sz="1800" b="1" dirty="0"/>
              <a:t>, with a normal or only</a:t>
            </a:r>
            <a:r>
              <a:rPr lang="tr-TR" sz="1800" b="1" dirty="0"/>
              <a:t> </a:t>
            </a:r>
            <a:r>
              <a:rPr lang="en-US" sz="1800" b="1" dirty="0"/>
              <a:t>slightly increased protein content, making inflammatory</a:t>
            </a:r>
            <a:r>
              <a:rPr lang="tr-TR" sz="1800" b="1" dirty="0"/>
              <a:t> </a:t>
            </a:r>
            <a:r>
              <a:rPr lang="en-US" sz="1800" b="1" dirty="0"/>
              <a:t>disease unlikely. MRI is the best method of documenting the</a:t>
            </a:r>
            <a:r>
              <a:rPr lang="tr-TR" sz="1800" b="1" dirty="0"/>
              <a:t> </a:t>
            </a:r>
            <a:r>
              <a:rPr lang="tr-TR" sz="1800" b="1" dirty="0" err="1"/>
              <a:t>infarcted</a:t>
            </a:r>
            <a:r>
              <a:rPr lang="tr-TR" sz="1800" b="1" dirty="0"/>
              <a:t> </a:t>
            </a:r>
            <a:r>
              <a:rPr lang="tr-TR" sz="1800" b="1" dirty="0" err="1"/>
              <a:t>region</a:t>
            </a:r>
            <a:r>
              <a:rPr lang="tr-TR" sz="1800" b="1" dirty="0"/>
              <a:t>.</a:t>
            </a:r>
          </a:p>
        </p:txBody>
      </p:sp>
    </p:spTree>
    <p:extLst>
      <p:ext uri="{BB962C8B-B14F-4D97-AF65-F5344CB8AC3E}">
        <p14:creationId xmlns:p14="http://schemas.microsoft.com/office/powerpoint/2010/main" val="359428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991544" y="404665"/>
            <a:ext cx="6984776" cy="3416320"/>
          </a:xfrm>
          <a:prstGeom prst="rect">
            <a:avLst/>
          </a:prstGeom>
        </p:spPr>
        <p:txBody>
          <a:bodyPr wrap="square">
            <a:spAutoFit/>
          </a:bodyPr>
          <a:lstStyle/>
          <a:p>
            <a:r>
              <a:rPr lang="tr-TR" sz="1800" b="1" dirty="0">
                <a:solidFill>
                  <a:srgbClr val="C00000"/>
                </a:solidFill>
              </a:rPr>
              <a:t>      SYMPTOMS:</a:t>
            </a:r>
          </a:p>
          <a:p>
            <a:pPr>
              <a:buFont typeface="Arial" pitchFamily="34" charset="0"/>
              <a:buChar char="•"/>
            </a:pPr>
            <a:r>
              <a:rPr lang="en-US" sz="1800" b="1" dirty="0" err="1"/>
              <a:t>peracute</a:t>
            </a:r>
            <a:r>
              <a:rPr lang="en-US" sz="1800" b="1" dirty="0"/>
              <a:t> onset of asymmetric neurologic abnormalities</a:t>
            </a:r>
            <a:endParaRPr lang="tr-TR" sz="1800" b="1" dirty="0"/>
          </a:p>
          <a:p>
            <a:pPr>
              <a:buFont typeface="Arial" pitchFamily="34" charset="0"/>
              <a:buChar char="•"/>
            </a:pPr>
            <a:r>
              <a:rPr lang="en-US" sz="1800" b="1" dirty="0"/>
              <a:t>delirium, </a:t>
            </a:r>
            <a:endParaRPr lang="tr-TR" sz="1800" b="1" dirty="0"/>
          </a:p>
          <a:p>
            <a:pPr>
              <a:buFont typeface="Arial" pitchFamily="34" charset="0"/>
              <a:buChar char="•"/>
            </a:pPr>
            <a:r>
              <a:rPr lang="en-US" sz="1800" b="1" dirty="0"/>
              <a:t>aggression, </a:t>
            </a:r>
            <a:endParaRPr lang="tr-TR" sz="1800" b="1" dirty="0"/>
          </a:p>
          <a:p>
            <a:pPr>
              <a:buFont typeface="Arial" pitchFamily="34" charset="0"/>
              <a:buChar char="•"/>
            </a:pPr>
            <a:r>
              <a:rPr lang="en-US" sz="1800" b="1" dirty="0"/>
              <a:t>circling to the side</a:t>
            </a:r>
            <a:r>
              <a:rPr lang="tr-TR" sz="1800" b="1" dirty="0"/>
              <a:t> </a:t>
            </a:r>
            <a:r>
              <a:rPr lang="en-US" sz="1800" b="1" dirty="0"/>
              <a:t>of the lesion, </a:t>
            </a:r>
            <a:endParaRPr lang="tr-TR" sz="1800" b="1" dirty="0"/>
          </a:p>
          <a:p>
            <a:pPr>
              <a:buFont typeface="Arial" pitchFamily="34" charset="0"/>
              <a:buChar char="•"/>
            </a:pPr>
            <a:r>
              <a:rPr lang="en-US" sz="1800" b="1" dirty="0"/>
              <a:t>ataxia,</a:t>
            </a:r>
            <a:r>
              <a:rPr lang="tr-TR" sz="1800" b="1" dirty="0"/>
              <a:t> </a:t>
            </a:r>
          </a:p>
          <a:p>
            <a:pPr>
              <a:buFont typeface="Arial" pitchFamily="34" charset="0"/>
              <a:buChar char="•"/>
            </a:pPr>
            <a:r>
              <a:rPr lang="en-US" sz="1800" b="1" dirty="0"/>
              <a:t>seizures</a:t>
            </a:r>
            <a:r>
              <a:rPr lang="tr-TR" sz="1800" b="1" dirty="0"/>
              <a:t> </a:t>
            </a:r>
          </a:p>
          <a:p>
            <a:pPr>
              <a:buFont typeface="Arial" pitchFamily="34" charset="0"/>
              <a:buChar char="•"/>
            </a:pPr>
            <a:r>
              <a:rPr lang="tr-TR" sz="1800" b="1" dirty="0" err="1"/>
              <a:t>loss</a:t>
            </a:r>
            <a:r>
              <a:rPr lang="tr-TR" sz="1800" b="1" dirty="0"/>
              <a:t> of </a:t>
            </a:r>
            <a:r>
              <a:rPr lang="en-US" sz="1800" b="1" dirty="0" err="1"/>
              <a:t>proprioception</a:t>
            </a:r>
            <a:r>
              <a:rPr lang="en-US" sz="1800" b="1" dirty="0"/>
              <a:t> and hyperactive</a:t>
            </a:r>
            <a:r>
              <a:rPr lang="tr-TR" sz="1800" b="1" dirty="0"/>
              <a:t> </a:t>
            </a:r>
            <a:r>
              <a:rPr lang="en-US" sz="1800" b="1" dirty="0"/>
              <a:t>reflexes ( U M N signs) in the</a:t>
            </a:r>
          </a:p>
          <a:p>
            <a:r>
              <a:rPr lang="en-US" sz="1800" b="1" dirty="0"/>
              <a:t>limbs opposite the side of the lesion,</a:t>
            </a:r>
            <a:endParaRPr lang="tr-TR" sz="1800" b="1" dirty="0"/>
          </a:p>
          <a:p>
            <a:pPr>
              <a:buFont typeface="Arial" pitchFamily="34" charset="0"/>
              <a:buChar char="•"/>
            </a:pPr>
            <a:r>
              <a:rPr lang="en-US" sz="1800" b="1" dirty="0"/>
              <a:t>the cat may be</a:t>
            </a:r>
            <a:r>
              <a:rPr lang="tr-TR" sz="1800" b="1" dirty="0"/>
              <a:t> </a:t>
            </a:r>
            <a:r>
              <a:rPr lang="en-US" sz="1800" b="1" dirty="0"/>
              <a:t>blind but have normal </a:t>
            </a:r>
            <a:r>
              <a:rPr lang="en-US" sz="1800" b="1" dirty="0" err="1"/>
              <a:t>pupillary</a:t>
            </a:r>
            <a:r>
              <a:rPr lang="en-US" sz="1800" b="1" dirty="0"/>
              <a:t> light reflexes (cortical blindness)</a:t>
            </a:r>
            <a:r>
              <a:rPr lang="tr-TR" sz="1800" b="1" dirty="0"/>
              <a:t> </a:t>
            </a:r>
            <a:r>
              <a:rPr lang="en-US" sz="1800" b="1" dirty="0"/>
              <a:t>on the side opposite the lesion.</a:t>
            </a:r>
            <a:endParaRPr lang="tr-TR" sz="1800" b="1" dirty="0"/>
          </a:p>
          <a:p>
            <a:endParaRPr lang="tr-TR" sz="1800" dirty="0"/>
          </a:p>
        </p:txBody>
      </p:sp>
      <p:sp>
        <p:nvSpPr>
          <p:cNvPr id="4" name="3 Dikdörtgen"/>
          <p:cNvSpPr/>
          <p:nvPr/>
        </p:nvSpPr>
        <p:spPr>
          <a:xfrm>
            <a:off x="2135560" y="3789041"/>
            <a:ext cx="7056784" cy="1754326"/>
          </a:xfrm>
          <a:prstGeom prst="rect">
            <a:avLst/>
          </a:prstGeom>
        </p:spPr>
        <p:txBody>
          <a:bodyPr wrap="square">
            <a:spAutoFit/>
          </a:bodyPr>
          <a:lstStyle/>
          <a:p>
            <a:r>
              <a:rPr lang="tr-TR" sz="1800" b="1" dirty="0">
                <a:solidFill>
                  <a:srgbClr val="C00000"/>
                </a:solidFill>
              </a:rPr>
              <a:t>HISTOLOGICAL CHANGES:</a:t>
            </a:r>
            <a:endParaRPr lang="tr-TR" sz="1800" b="1" dirty="0"/>
          </a:p>
          <a:p>
            <a:pPr>
              <a:buFont typeface="Arial" pitchFamily="34" charset="0"/>
              <a:buChar char="•"/>
            </a:pPr>
            <a:r>
              <a:rPr lang="tr-TR" sz="1800" b="1" dirty="0" err="1"/>
              <a:t>Extensive</a:t>
            </a:r>
            <a:r>
              <a:rPr lang="tr-TR" sz="1800" b="1" dirty="0"/>
              <a:t> </a:t>
            </a:r>
            <a:r>
              <a:rPr lang="tr-TR" sz="1800" b="1" dirty="0" err="1"/>
              <a:t>acute</a:t>
            </a:r>
            <a:r>
              <a:rPr lang="tr-TR" sz="1800" b="1" dirty="0"/>
              <a:t> </a:t>
            </a:r>
            <a:r>
              <a:rPr lang="tr-TR" sz="1800" b="1" dirty="0" err="1"/>
              <a:t>necrosis</a:t>
            </a:r>
            <a:r>
              <a:rPr lang="tr-TR" sz="1800" b="1" dirty="0"/>
              <a:t> </a:t>
            </a:r>
          </a:p>
          <a:p>
            <a:pPr>
              <a:buFont typeface="Arial" pitchFamily="34" charset="0"/>
              <a:buChar char="•"/>
            </a:pPr>
            <a:r>
              <a:rPr lang="tr-TR" sz="1800" b="1" dirty="0"/>
              <a:t>E</a:t>
            </a:r>
            <a:r>
              <a:rPr lang="en-US" sz="1800" b="1" dirty="0" err="1"/>
              <a:t>dema</a:t>
            </a:r>
            <a:r>
              <a:rPr lang="en-US" sz="1800" b="1" dirty="0"/>
              <a:t> of the cerebral cortex, resulting from acute infarction</a:t>
            </a:r>
            <a:r>
              <a:rPr lang="tr-TR" sz="1800" b="1" dirty="0"/>
              <a:t> </a:t>
            </a:r>
            <a:r>
              <a:rPr lang="en-US" sz="1800" b="1" dirty="0"/>
              <a:t>of the middle cerebral artery.</a:t>
            </a:r>
            <a:endParaRPr lang="tr-TR" sz="1800" b="1" dirty="0"/>
          </a:p>
          <a:p>
            <a:pPr>
              <a:buFont typeface="Arial" pitchFamily="34" charset="0"/>
              <a:buChar char="•"/>
            </a:pPr>
            <a:r>
              <a:rPr lang="tr-TR" sz="1800" b="1" dirty="0"/>
              <a:t>M</a:t>
            </a:r>
            <a:r>
              <a:rPr lang="en-US" sz="1800" b="1" dirty="0"/>
              <a:t>any cats show</a:t>
            </a:r>
            <a:r>
              <a:rPr lang="tr-TR" sz="1800" b="1" dirty="0"/>
              <a:t> </a:t>
            </a:r>
            <a:r>
              <a:rPr lang="en-US" sz="1800" b="1" dirty="0" err="1"/>
              <a:t>histopathologic</a:t>
            </a:r>
            <a:r>
              <a:rPr lang="en-US" sz="1800" b="1" dirty="0"/>
              <a:t> features compatible with aberrant migration</a:t>
            </a:r>
            <a:r>
              <a:rPr lang="tr-TR" sz="1800" b="1" dirty="0"/>
              <a:t> </a:t>
            </a:r>
            <a:r>
              <a:rPr lang="en-US" sz="1800" b="1" dirty="0"/>
              <a:t>of </a:t>
            </a:r>
            <a:r>
              <a:rPr lang="en-US" sz="1800" b="1" dirty="0" err="1"/>
              <a:t>Cuterebra</a:t>
            </a:r>
            <a:r>
              <a:rPr lang="en-US" sz="1800" b="1" dirty="0"/>
              <a:t> fly larvae.</a:t>
            </a:r>
            <a:endParaRPr lang="tr-TR" sz="1800" b="1" dirty="0"/>
          </a:p>
        </p:txBody>
      </p:sp>
    </p:spTree>
    <p:extLst>
      <p:ext uri="{BB962C8B-B14F-4D97-AF65-F5344CB8AC3E}">
        <p14:creationId xmlns:p14="http://schemas.microsoft.com/office/powerpoint/2010/main" val="272821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991544" y="836713"/>
            <a:ext cx="8136904" cy="3693319"/>
          </a:xfrm>
          <a:prstGeom prst="rect">
            <a:avLst/>
          </a:prstGeom>
          <a:noFill/>
        </p:spPr>
        <p:txBody>
          <a:bodyPr wrap="square" rtlCol="0">
            <a:spAutoFit/>
          </a:bodyPr>
          <a:lstStyle/>
          <a:p>
            <a:r>
              <a:rPr lang="tr-TR" sz="1800" b="1" dirty="0">
                <a:solidFill>
                  <a:srgbClr val="C00000"/>
                </a:solidFill>
              </a:rPr>
              <a:t>TREATMENT:</a:t>
            </a:r>
            <a:r>
              <a:rPr lang="tr-TR" sz="1800" dirty="0"/>
              <a:t> </a:t>
            </a:r>
          </a:p>
          <a:p>
            <a:pPr>
              <a:buFont typeface="Arial" pitchFamily="34" charset="0"/>
              <a:buChar char="•"/>
            </a:pPr>
            <a:r>
              <a:rPr lang="tr-TR" sz="1800" b="1" dirty="0" err="1"/>
              <a:t>Acutely</a:t>
            </a:r>
            <a:r>
              <a:rPr lang="tr-TR" sz="1800" b="1" dirty="0"/>
              <a:t>, </a:t>
            </a:r>
            <a:r>
              <a:rPr lang="tr-TR" sz="1800" b="1" dirty="0" err="1"/>
              <a:t>man</a:t>
            </a:r>
            <a:r>
              <a:rPr lang="en-US" sz="1800" b="1" dirty="0" err="1"/>
              <a:t>nitol</a:t>
            </a:r>
            <a:r>
              <a:rPr lang="en-US" sz="1800" b="1" dirty="0"/>
              <a:t> and </a:t>
            </a:r>
            <a:r>
              <a:rPr lang="en-US" sz="1800" b="1" dirty="0" err="1"/>
              <a:t>furosemide</a:t>
            </a:r>
            <a:r>
              <a:rPr lang="en-US" sz="1800" b="1" dirty="0"/>
              <a:t> can be administered intravenously</a:t>
            </a:r>
          </a:p>
          <a:p>
            <a:r>
              <a:rPr lang="en-US" sz="1800" b="1" dirty="0"/>
              <a:t>to decrease the edema associated with the vascular lesion</a:t>
            </a:r>
            <a:r>
              <a:rPr lang="tr-TR" sz="1800" b="1" dirty="0"/>
              <a:t>.</a:t>
            </a:r>
            <a:r>
              <a:rPr lang="en-US" sz="1800" b="1" dirty="0"/>
              <a:t> </a:t>
            </a:r>
            <a:endParaRPr lang="tr-TR" sz="1800" b="1" dirty="0"/>
          </a:p>
          <a:p>
            <a:pPr>
              <a:buFont typeface="Arial" pitchFamily="34" charset="0"/>
              <a:buChar char="•"/>
            </a:pPr>
            <a:r>
              <a:rPr lang="en-US" sz="1800" b="1" dirty="0"/>
              <a:t>If seizures occur, anticonvulsants should be</a:t>
            </a:r>
            <a:r>
              <a:rPr lang="tr-TR" sz="1800" b="1" dirty="0"/>
              <a:t> </a:t>
            </a:r>
            <a:r>
              <a:rPr lang="tr-TR" sz="1800" b="1" dirty="0" err="1"/>
              <a:t>administered</a:t>
            </a:r>
            <a:r>
              <a:rPr lang="tr-TR" sz="1800" b="1" dirty="0"/>
              <a:t>. </a:t>
            </a:r>
          </a:p>
          <a:p>
            <a:pPr>
              <a:buFont typeface="Arial" pitchFamily="34" charset="0"/>
              <a:buChar char="•"/>
            </a:pPr>
            <a:r>
              <a:rPr lang="tr-TR" sz="1800" b="1" dirty="0" err="1"/>
              <a:t>Treatment</a:t>
            </a:r>
            <a:r>
              <a:rPr lang="tr-TR" sz="1800" b="1" dirty="0"/>
              <a:t> of </a:t>
            </a:r>
            <a:r>
              <a:rPr lang="tr-TR" sz="1800" b="1" dirty="0" err="1"/>
              <a:t>parasite</a:t>
            </a:r>
            <a:r>
              <a:rPr lang="tr-TR" sz="1800" b="1" dirty="0"/>
              <a:t> is </a:t>
            </a:r>
            <a:r>
              <a:rPr lang="tr-TR" sz="1800" b="1" dirty="0" err="1"/>
              <a:t>with</a:t>
            </a:r>
            <a:r>
              <a:rPr lang="tr-TR" sz="1800" b="1" dirty="0"/>
              <a:t> </a:t>
            </a:r>
            <a:r>
              <a:rPr lang="en-US" sz="1800" b="1" dirty="0" err="1"/>
              <a:t>diphenhydramine</a:t>
            </a:r>
            <a:r>
              <a:rPr lang="en-US" sz="1800" b="1" dirty="0"/>
              <a:t> (4 mg/kg, administered intramuscularly),</a:t>
            </a:r>
            <a:r>
              <a:rPr lang="tr-TR" sz="1800" b="1" dirty="0"/>
              <a:t> </a:t>
            </a:r>
            <a:r>
              <a:rPr lang="en-US" sz="1800" b="1" dirty="0"/>
              <a:t>followed 2 hours later with </a:t>
            </a:r>
            <a:r>
              <a:rPr lang="en-US" sz="1800" b="1" dirty="0" err="1"/>
              <a:t>dexamethasone</a:t>
            </a:r>
            <a:r>
              <a:rPr lang="en-US" sz="1800" b="1" dirty="0"/>
              <a:t> (0.1 mg/kg,</a:t>
            </a:r>
            <a:r>
              <a:rPr lang="tr-TR" sz="1800" b="1" dirty="0"/>
              <a:t> </a:t>
            </a:r>
            <a:r>
              <a:rPr lang="en-US" sz="1800" b="1" dirty="0"/>
              <a:t>administered intravenously) and </a:t>
            </a:r>
            <a:r>
              <a:rPr lang="en-US" sz="1800" b="1" dirty="0" err="1"/>
              <a:t>ivermectin</a:t>
            </a:r>
            <a:r>
              <a:rPr lang="en-US" sz="1800" b="1" dirty="0"/>
              <a:t> (400 </a:t>
            </a:r>
            <a:r>
              <a:rPr lang="en-US" sz="1800" b="1" dirty="0" err="1"/>
              <a:t>μg</a:t>
            </a:r>
            <a:r>
              <a:rPr lang="en-US" sz="1800" b="1" dirty="0"/>
              <a:t>/kg,</a:t>
            </a:r>
            <a:r>
              <a:rPr lang="tr-TR" sz="1800" b="1" dirty="0"/>
              <a:t> </a:t>
            </a:r>
            <a:r>
              <a:rPr lang="en-US" sz="1800" b="1" dirty="0"/>
              <a:t>administered subcutaneously). This treatment is repeated</a:t>
            </a:r>
            <a:r>
              <a:rPr lang="tr-TR" sz="1800" b="1" dirty="0"/>
              <a:t> </a:t>
            </a:r>
            <a:r>
              <a:rPr lang="en-US" sz="1800" b="1" dirty="0"/>
              <a:t>48 hours later. Most cats show marked improvement in</a:t>
            </a:r>
            <a:r>
              <a:rPr lang="tr-TR" sz="1800" b="1" dirty="0"/>
              <a:t> </a:t>
            </a:r>
            <a:r>
              <a:rPr lang="en-US" sz="1800" b="1" dirty="0"/>
              <a:t>2 to 7 days whether or not the </a:t>
            </a:r>
            <a:r>
              <a:rPr lang="en-US" sz="1800" b="1" dirty="0" err="1"/>
              <a:t>ivermectin</a:t>
            </a:r>
            <a:r>
              <a:rPr lang="en-US" sz="1800" b="1" dirty="0"/>
              <a:t> treatment is</a:t>
            </a:r>
            <a:r>
              <a:rPr lang="tr-TR" sz="1800" b="1" dirty="0"/>
              <a:t> </a:t>
            </a:r>
            <a:r>
              <a:rPr lang="en-US" sz="1800" b="1" dirty="0"/>
              <a:t>initiated. Complete recovery occurs in approximately 50%</a:t>
            </a:r>
            <a:r>
              <a:rPr lang="tr-TR" sz="1800" b="1" dirty="0"/>
              <a:t> of </a:t>
            </a:r>
            <a:r>
              <a:rPr lang="tr-TR" sz="1800" b="1" dirty="0" err="1"/>
              <a:t>cats</a:t>
            </a:r>
            <a:r>
              <a:rPr lang="tr-TR" sz="1800" b="1" dirty="0"/>
              <a:t>.</a:t>
            </a:r>
          </a:p>
          <a:p>
            <a:endParaRPr lang="tr-TR" sz="1800" b="1" dirty="0">
              <a:solidFill>
                <a:srgbClr val="C00000"/>
              </a:solidFill>
            </a:endParaRPr>
          </a:p>
          <a:p>
            <a:endParaRPr lang="tr-TR" sz="1800" b="1" dirty="0">
              <a:solidFill>
                <a:srgbClr val="C00000"/>
              </a:solidFill>
            </a:endParaRPr>
          </a:p>
          <a:p>
            <a:endParaRPr lang="tr-TR" sz="1800" dirty="0"/>
          </a:p>
        </p:txBody>
      </p:sp>
      <p:sp>
        <p:nvSpPr>
          <p:cNvPr id="3" name="2 Metin kutusu"/>
          <p:cNvSpPr txBox="1"/>
          <p:nvPr/>
        </p:nvSpPr>
        <p:spPr>
          <a:xfrm>
            <a:off x="1524000" y="2852937"/>
            <a:ext cx="8136904" cy="646331"/>
          </a:xfrm>
          <a:prstGeom prst="rect">
            <a:avLst/>
          </a:prstGeom>
          <a:noFill/>
        </p:spPr>
        <p:txBody>
          <a:bodyPr wrap="square" rtlCol="0">
            <a:spAutoFit/>
          </a:bodyPr>
          <a:lstStyle/>
          <a:p>
            <a:endParaRPr lang="tr-TR" sz="1800" b="1" dirty="0">
              <a:solidFill>
                <a:srgbClr val="C00000"/>
              </a:solidFill>
            </a:endParaRPr>
          </a:p>
          <a:p>
            <a:endParaRPr lang="tr-TR" sz="1800" dirty="0"/>
          </a:p>
        </p:txBody>
      </p:sp>
    </p:spTree>
    <p:extLst>
      <p:ext uri="{BB962C8B-B14F-4D97-AF65-F5344CB8AC3E}">
        <p14:creationId xmlns:p14="http://schemas.microsoft.com/office/powerpoint/2010/main" val="1308284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assicFrameVTI">
  <a:themeElements>
    <a:clrScheme name="AnalogousFromLightSeedLeftStep">
      <a:dk1>
        <a:srgbClr val="000000"/>
      </a:dk1>
      <a:lt1>
        <a:srgbClr val="FFFFFF"/>
      </a:lt1>
      <a:dk2>
        <a:srgbClr val="24393F"/>
      </a:dk2>
      <a:lt2>
        <a:srgbClr val="E8E6E2"/>
      </a:lt2>
      <a:accent1>
        <a:srgbClr val="7CA2E1"/>
      </a:accent1>
      <a:accent2>
        <a:srgbClr val="46B0CB"/>
      </a:accent2>
      <a:accent3>
        <a:srgbClr val="59B29F"/>
      </a:accent3>
      <a:accent4>
        <a:srgbClr val="4FB675"/>
      </a:accent4>
      <a:accent5>
        <a:srgbClr val="55B850"/>
      </a:accent5>
      <a:accent6>
        <a:srgbClr val="7AB04C"/>
      </a:accent6>
      <a:hlink>
        <a:srgbClr val="967F5B"/>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4326</Words>
  <Application>Microsoft Office PowerPoint</Application>
  <PresentationFormat>Geniş ekran</PresentationFormat>
  <Paragraphs>276</Paragraphs>
  <Slides>45</Slides>
  <Notes>0</Notes>
  <HiddenSlides>0</HiddenSlides>
  <MMClips>0</MMClips>
  <ScaleCrop>false</ScaleCrop>
  <HeadingPairs>
    <vt:vector size="6" baseType="variant">
      <vt:variant>
        <vt:lpstr>Kullanılan Yazı Tipleri</vt:lpstr>
      </vt:variant>
      <vt:variant>
        <vt:i4>6</vt:i4>
      </vt:variant>
      <vt:variant>
        <vt:lpstr>Tema</vt:lpstr>
      </vt:variant>
      <vt:variant>
        <vt:i4>6</vt:i4>
      </vt:variant>
      <vt:variant>
        <vt:lpstr>Slayt Başlıkları</vt:lpstr>
      </vt:variant>
      <vt:variant>
        <vt:i4>45</vt:i4>
      </vt:variant>
    </vt:vector>
  </HeadingPairs>
  <TitlesOfParts>
    <vt:vector size="57" baseType="lpstr">
      <vt:lpstr>Arial</vt:lpstr>
      <vt:lpstr>Calibri</vt:lpstr>
      <vt:lpstr>Calibri Light</vt:lpstr>
      <vt:lpstr>Gill Sans MT</vt:lpstr>
      <vt:lpstr>Goudy Old Style</vt:lpstr>
      <vt:lpstr>Times New Roman</vt:lpstr>
      <vt:lpstr>Office Theme</vt:lpstr>
      <vt:lpstr>ClassicFrameVTI</vt:lpstr>
      <vt:lpstr>Ofis Teması</vt:lpstr>
      <vt:lpstr>Ofis Teması</vt:lpstr>
      <vt:lpstr>Office Teması</vt:lpstr>
      <vt:lpstr>Office Teması</vt:lpstr>
      <vt:lpstr>The NERVOUS SYSTEM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PAPILLEDEMA</vt:lpstr>
      <vt:lpstr>LESIONS OF THE OPTIC CHIASM</vt:lpstr>
      <vt:lpstr>LESIONS CAUDAL TO THE OPTIC CHIASM</vt:lpstr>
      <vt:lpstr>PowerPoint Sunusu</vt:lpstr>
      <vt:lpstr>HORNER'S SYNDROME</vt:lpstr>
      <vt:lpstr>PowerPoint Sunusu</vt:lpstr>
      <vt:lpstr>PowerPoint Sunusu</vt:lpstr>
      <vt:lpstr>PowerPoint Sunusu</vt:lpstr>
      <vt:lpstr>ProtPROTRUSION OF THE THIRD EYELID</vt:lpstr>
      <vt:lpstr>SEIZURES Seizure: the clinical manifestation of excessive or hyper- synchronous abnormal electrical activity in the cerebral cortex.  </vt:lpstr>
      <vt:lpstr>PowerPoint Sunusu</vt:lpstr>
      <vt:lpstr>PowerPoint Sunusu</vt:lpstr>
      <vt:lpstr>SEIZURE CLASSIFICATION  AND LOCALIZATION</vt:lpstr>
      <vt:lpstr>PowerPoint Sunusu</vt:lpstr>
      <vt:lpstr>PowerPoint Sunusu</vt:lpstr>
      <vt:lpstr>PowerPoint Sunusu</vt:lpstr>
      <vt:lpstr>PowerPoint Sunusu</vt:lpstr>
      <vt:lpstr>PowerPoint Sunusu</vt:lpstr>
      <vt:lpstr>Head Tilt: Head tilt is a common neurologic abnormality in dogs and cats. It indicates a lesion of the vestibular system, which consists of central and peripheral parts.  </vt:lpstr>
      <vt:lpstr>PERIPHERAL AND CENTRAL VESTIBULAR DISEASE</vt:lpstr>
      <vt:lpstr>PowerPoint Sunusu</vt:lpstr>
      <vt:lpstr>PowerPoint Sunusu</vt:lpstr>
      <vt:lpstr>PowerPoint Sunusu</vt:lpstr>
      <vt:lpstr>PowerPoint Sunusu</vt:lpstr>
      <vt:lpstr>PowerPoint Sunusu</vt:lpstr>
      <vt:lpstr>PowerPoint Sunusu</vt:lpstr>
      <vt:lpstr>PowerPoint Sunusu</vt:lpstr>
      <vt:lpstr>PowerPoint Sunusu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dc:creator>Melih Örmeci</dc:creator>
  <cp:lastModifiedBy>E</cp:lastModifiedBy>
  <cp:revision>3</cp:revision>
  <dcterms:created xsi:type="dcterms:W3CDTF">2020-10-24T08:53:56Z</dcterms:created>
  <dcterms:modified xsi:type="dcterms:W3CDTF">2020-12-11T18:46:59Z</dcterms:modified>
</cp:coreProperties>
</file>