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27"/>
  </p:notesMasterIdLst>
  <p:sldIdLst>
    <p:sldId id="256" r:id="rId2"/>
    <p:sldId id="308" r:id="rId3"/>
    <p:sldId id="309" r:id="rId4"/>
    <p:sldId id="327" r:id="rId5"/>
    <p:sldId id="328" r:id="rId6"/>
    <p:sldId id="329" r:id="rId7"/>
    <p:sldId id="330" r:id="rId8"/>
    <p:sldId id="331" r:id="rId9"/>
    <p:sldId id="332"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33" r:id="rId24"/>
    <p:sldId id="356" r:id="rId25"/>
    <p:sldId id="41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snapToObjects="1">
      <p:cViewPr varScale="1">
        <p:scale>
          <a:sx n="128" d="100"/>
          <a:sy n="128" d="100"/>
        </p:scale>
        <p:origin x="17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794F70-D06C-4B31-9EAE-2D74CB17FC9F}"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2F119618-403F-40B9-95AD-822F64C61392}">
      <dgm:prSet/>
      <dgm:spPr/>
      <dgm:t>
        <a:bodyPr/>
        <a:lstStyle/>
        <a:p>
          <a:r>
            <a:rPr lang="tr-TR"/>
            <a:t>1)Hücre yaşayan organizmaların yapısal ve fonksiyonel temel birimidir. Bilinen tüm yaşayan canlılar bir yada birden çok hücreden oluşur.</a:t>
          </a:r>
          <a:endParaRPr lang="en-US"/>
        </a:p>
      </dgm:t>
    </dgm:pt>
    <dgm:pt modelId="{922F3304-8DF8-428F-B4F0-D95447979C76}" type="parTrans" cxnId="{F6A5CF9A-E888-4B47-B14B-9A7D27A4994C}">
      <dgm:prSet/>
      <dgm:spPr/>
      <dgm:t>
        <a:bodyPr/>
        <a:lstStyle/>
        <a:p>
          <a:endParaRPr lang="en-US"/>
        </a:p>
      </dgm:t>
    </dgm:pt>
    <dgm:pt modelId="{89016CDC-52E5-4EC0-9097-91963ED7406C}" type="sibTrans" cxnId="{F6A5CF9A-E888-4B47-B14B-9A7D27A4994C}">
      <dgm:prSet/>
      <dgm:spPr/>
      <dgm:t>
        <a:bodyPr/>
        <a:lstStyle/>
        <a:p>
          <a:endParaRPr lang="en-US"/>
        </a:p>
      </dgm:t>
    </dgm:pt>
    <dgm:pt modelId="{66E11B91-FADB-4B3C-9702-E20B77BD12E0}">
      <dgm:prSet/>
      <dgm:spPr/>
      <dgm:t>
        <a:bodyPr/>
        <a:lstStyle/>
        <a:p>
          <a:r>
            <a:rPr lang="tr-TR"/>
            <a:t>2)Tüm hücreler var olan bir hücrenin bölünmesiyle meydana gelir.</a:t>
          </a:r>
          <a:endParaRPr lang="en-US"/>
        </a:p>
      </dgm:t>
    </dgm:pt>
    <dgm:pt modelId="{75E613DE-4F10-4D8F-84F0-75AF0B158F7D}" type="parTrans" cxnId="{06C9297E-3312-4E64-BFAB-733CB2043570}">
      <dgm:prSet/>
      <dgm:spPr/>
      <dgm:t>
        <a:bodyPr/>
        <a:lstStyle/>
        <a:p>
          <a:endParaRPr lang="en-US"/>
        </a:p>
      </dgm:t>
    </dgm:pt>
    <dgm:pt modelId="{ADB1EB62-11CC-4848-951D-C705722B1DFB}" type="sibTrans" cxnId="{06C9297E-3312-4E64-BFAB-733CB2043570}">
      <dgm:prSet/>
      <dgm:spPr/>
      <dgm:t>
        <a:bodyPr/>
        <a:lstStyle/>
        <a:p>
          <a:endParaRPr lang="en-US"/>
        </a:p>
      </dgm:t>
    </dgm:pt>
    <dgm:pt modelId="{AC71930A-A5A2-4953-B052-1BDCF2F9DBC4}">
      <dgm:prSet/>
      <dgm:spPr/>
      <dgm:t>
        <a:bodyPr/>
        <a:lstStyle/>
        <a:p>
          <a:r>
            <a:rPr lang="tr-TR"/>
            <a:t>3)Tüm metabolik ve biyokimyasal enerji akışları hücrelerin içinde gerçekleşir.</a:t>
          </a:r>
          <a:endParaRPr lang="en-US"/>
        </a:p>
      </dgm:t>
    </dgm:pt>
    <dgm:pt modelId="{12ECF933-888B-4359-85AB-D1B9C8F0009E}" type="parTrans" cxnId="{AC0113ED-B996-4F3C-8452-128AF55CD033}">
      <dgm:prSet/>
      <dgm:spPr/>
      <dgm:t>
        <a:bodyPr/>
        <a:lstStyle/>
        <a:p>
          <a:endParaRPr lang="en-US"/>
        </a:p>
      </dgm:t>
    </dgm:pt>
    <dgm:pt modelId="{2965044E-EABE-41D8-BD7A-5AD522223789}" type="sibTrans" cxnId="{AC0113ED-B996-4F3C-8452-128AF55CD033}">
      <dgm:prSet/>
      <dgm:spPr/>
      <dgm:t>
        <a:bodyPr/>
        <a:lstStyle/>
        <a:p>
          <a:endParaRPr lang="en-US"/>
        </a:p>
      </dgm:t>
    </dgm:pt>
    <dgm:pt modelId="{DBFEF398-3929-4FC4-830F-7CA0E784FF37}">
      <dgm:prSet/>
      <dgm:spPr/>
      <dgm:t>
        <a:bodyPr/>
        <a:lstStyle/>
        <a:p>
          <a:r>
            <a:rPr lang="tr-TR"/>
            <a:t>4)Hücreler sahip oldukları kalıtsal bilgiyi (Nükleikasitler yada DNA) hücre bölünmesi aracılığı ile bir hücreden diğer hücreye aktarırlar.</a:t>
          </a:r>
          <a:endParaRPr lang="en-US"/>
        </a:p>
      </dgm:t>
    </dgm:pt>
    <dgm:pt modelId="{5531880A-2031-4DF2-8E82-DF7352843E6A}" type="parTrans" cxnId="{EE80D3D2-6132-4E11-9563-B541DEF75843}">
      <dgm:prSet/>
      <dgm:spPr/>
      <dgm:t>
        <a:bodyPr/>
        <a:lstStyle/>
        <a:p>
          <a:endParaRPr lang="en-US"/>
        </a:p>
      </dgm:t>
    </dgm:pt>
    <dgm:pt modelId="{DB803EDD-7E37-480B-87D6-22CFF2D3DC4F}" type="sibTrans" cxnId="{EE80D3D2-6132-4E11-9563-B541DEF75843}">
      <dgm:prSet/>
      <dgm:spPr/>
      <dgm:t>
        <a:bodyPr/>
        <a:lstStyle/>
        <a:p>
          <a:endParaRPr lang="en-US"/>
        </a:p>
      </dgm:t>
    </dgm:pt>
    <dgm:pt modelId="{C11ADF13-C514-441C-8C63-82FCA1761404}">
      <dgm:prSet/>
      <dgm:spPr/>
      <dgm:t>
        <a:bodyPr/>
        <a:lstStyle/>
        <a:p>
          <a:r>
            <a:rPr lang="tr-TR"/>
            <a:t>5)Benzer türlere ait olan organizmalardaki tüm hücreler temel olarak aynı kimyasal yapıya sahiptir.</a:t>
          </a:r>
          <a:endParaRPr lang="en-US"/>
        </a:p>
      </dgm:t>
    </dgm:pt>
    <dgm:pt modelId="{BE6A2494-C413-4E90-8F76-1C9FE523B1F8}" type="parTrans" cxnId="{BC8B5BC3-1B4C-4952-8F05-4A9291727667}">
      <dgm:prSet/>
      <dgm:spPr/>
      <dgm:t>
        <a:bodyPr/>
        <a:lstStyle/>
        <a:p>
          <a:endParaRPr lang="en-US"/>
        </a:p>
      </dgm:t>
    </dgm:pt>
    <dgm:pt modelId="{8E26C6F1-FC04-4FA2-9726-60A741DFC78E}" type="sibTrans" cxnId="{BC8B5BC3-1B4C-4952-8F05-4A9291727667}">
      <dgm:prSet/>
      <dgm:spPr/>
      <dgm:t>
        <a:bodyPr/>
        <a:lstStyle/>
        <a:p>
          <a:endParaRPr lang="en-US"/>
        </a:p>
      </dgm:t>
    </dgm:pt>
    <dgm:pt modelId="{81F8A274-F57D-804E-9E16-99E13C089886}" type="pres">
      <dgm:prSet presAssocID="{48794F70-D06C-4B31-9EAE-2D74CB17FC9F}" presName="outerComposite" presStyleCnt="0">
        <dgm:presLayoutVars>
          <dgm:chMax val="5"/>
          <dgm:dir/>
          <dgm:resizeHandles val="exact"/>
        </dgm:presLayoutVars>
      </dgm:prSet>
      <dgm:spPr/>
    </dgm:pt>
    <dgm:pt modelId="{9A83C5D3-9365-A947-9E00-8D5B022C911C}" type="pres">
      <dgm:prSet presAssocID="{48794F70-D06C-4B31-9EAE-2D74CB17FC9F}" presName="dummyMaxCanvas" presStyleCnt="0">
        <dgm:presLayoutVars/>
      </dgm:prSet>
      <dgm:spPr/>
    </dgm:pt>
    <dgm:pt modelId="{4D6A00FD-DD2A-3C42-BAD6-3EE7897F7093}" type="pres">
      <dgm:prSet presAssocID="{48794F70-D06C-4B31-9EAE-2D74CB17FC9F}" presName="FiveNodes_1" presStyleLbl="node1" presStyleIdx="0" presStyleCnt="5">
        <dgm:presLayoutVars>
          <dgm:bulletEnabled val="1"/>
        </dgm:presLayoutVars>
      </dgm:prSet>
      <dgm:spPr/>
    </dgm:pt>
    <dgm:pt modelId="{7AE63484-1FF5-1041-AF99-92C7325C19CC}" type="pres">
      <dgm:prSet presAssocID="{48794F70-D06C-4B31-9EAE-2D74CB17FC9F}" presName="FiveNodes_2" presStyleLbl="node1" presStyleIdx="1" presStyleCnt="5">
        <dgm:presLayoutVars>
          <dgm:bulletEnabled val="1"/>
        </dgm:presLayoutVars>
      </dgm:prSet>
      <dgm:spPr/>
    </dgm:pt>
    <dgm:pt modelId="{CE30DCCE-19DA-D845-A548-394502DFFF0A}" type="pres">
      <dgm:prSet presAssocID="{48794F70-D06C-4B31-9EAE-2D74CB17FC9F}" presName="FiveNodes_3" presStyleLbl="node1" presStyleIdx="2" presStyleCnt="5">
        <dgm:presLayoutVars>
          <dgm:bulletEnabled val="1"/>
        </dgm:presLayoutVars>
      </dgm:prSet>
      <dgm:spPr/>
    </dgm:pt>
    <dgm:pt modelId="{DE4AF4B8-234F-9849-ABD4-11447CE8A448}" type="pres">
      <dgm:prSet presAssocID="{48794F70-D06C-4B31-9EAE-2D74CB17FC9F}" presName="FiveNodes_4" presStyleLbl="node1" presStyleIdx="3" presStyleCnt="5">
        <dgm:presLayoutVars>
          <dgm:bulletEnabled val="1"/>
        </dgm:presLayoutVars>
      </dgm:prSet>
      <dgm:spPr/>
    </dgm:pt>
    <dgm:pt modelId="{9A8E99D2-86A3-7544-81EE-7A9E91E2FD1A}" type="pres">
      <dgm:prSet presAssocID="{48794F70-D06C-4B31-9EAE-2D74CB17FC9F}" presName="FiveNodes_5" presStyleLbl="node1" presStyleIdx="4" presStyleCnt="5">
        <dgm:presLayoutVars>
          <dgm:bulletEnabled val="1"/>
        </dgm:presLayoutVars>
      </dgm:prSet>
      <dgm:spPr/>
    </dgm:pt>
    <dgm:pt modelId="{D753E4D9-2488-EF49-A709-E02BEADA192E}" type="pres">
      <dgm:prSet presAssocID="{48794F70-D06C-4B31-9EAE-2D74CB17FC9F}" presName="FiveConn_1-2" presStyleLbl="fgAccFollowNode1" presStyleIdx="0" presStyleCnt="4">
        <dgm:presLayoutVars>
          <dgm:bulletEnabled val="1"/>
        </dgm:presLayoutVars>
      </dgm:prSet>
      <dgm:spPr/>
    </dgm:pt>
    <dgm:pt modelId="{5627C804-8503-0F44-9D7A-0E059CE576F1}" type="pres">
      <dgm:prSet presAssocID="{48794F70-D06C-4B31-9EAE-2D74CB17FC9F}" presName="FiveConn_2-3" presStyleLbl="fgAccFollowNode1" presStyleIdx="1" presStyleCnt="4">
        <dgm:presLayoutVars>
          <dgm:bulletEnabled val="1"/>
        </dgm:presLayoutVars>
      </dgm:prSet>
      <dgm:spPr/>
    </dgm:pt>
    <dgm:pt modelId="{B804E77A-ABEA-4D48-B79F-5FF2A43B9788}" type="pres">
      <dgm:prSet presAssocID="{48794F70-D06C-4B31-9EAE-2D74CB17FC9F}" presName="FiveConn_3-4" presStyleLbl="fgAccFollowNode1" presStyleIdx="2" presStyleCnt="4">
        <dgm:presLayoutVars>
          <dgm:bulletEnabled val="1"/>
        </dgm:presLayoutVars>
      </dgm:prSet>
      <dgm:spPr/>
    </dgm:pt>
    <dgm:pt modelId="{01E0D0E4-476A-C044-836C-1041A160F5AD}" type="pres">
      <dgm:prSet presAssocID="{48794F70-D06C-4B31-9EAE-2D74CB17FC9F}" presName="FiveConn_4-5" presStyleLbl="fgAccFollowNode1" presStyleIdx="3" presStyleCnt="4">
        <dgm:presLayoutVars>
          <dgm:bulletEnabled val="1"/>
        </dgm:presLayoutVars>
      </dgm:prSet>
      <dgm:spPr/>
    </dgm:pt>
    <dgm:pt modelId="{223E12F9-0C46-FD42-A671-3576A5B82556}" type="pres">
      <dgm:prSet presAssocID="{48794F70-D06C-4B31-9EAE-2D74CB17FC9F}" presName="FiveNodes_1_text" presStyleLbl="node1" presStyleIdx="4" presStyleCnt="5">
        <dgm:presLayoutVars>
          <dgm:bulletEnabled val="1"/>
        </dgm:presLayoutVars>
      </dgm:prSet>
      <dgm:spPr/>
    </dgm:pt>
    <dgm:pt modelId="{4472414D-1210-CC40-BB45-90B1CFEB5423}" type="pres">
      <dgm:prSet presAssocID="{48794F70-D06C-4B31-9EAE-2D74CB17FC9F}" presName="FiveNodes_2_text" presStyleLbl="node1" presStyleIdx="4" presStyleCnt="5">
        <dgm:presLayoutVars>
          <dgm:bulletEnabled val="1"/>
        </dgm:presLayoutVars>
      </dgm:prSet>
      <dgm:spPr/>
    </dgm:pt>
    <dgm:pt modelId="{4551C73A-DC03-0A44-8365-79D77AD35A5D}" type="pres">
      <dgm:prSet presAssocID="{48794F70-D06C-4B31-9EAE-2D74CB17FC9F}" presName="FiveNodes_3_text" presStyleLbl="node1" presStyleIdx="4" presStyleCnt="5">
        <dgm:presLayoutVars>
          <dgm:bulletEnabled val="1"/>
        </dgm:presLayoutVars>
      </dgm:prSet>
      <dgm:spPr/>
    </dgm:pt>
    <dgm:pt modelId="{40456DFE-460E-BC43-A7C6-50F7A481451A}" type="pres">
      <dgm:prSet presAssocID="{48794F70-D06C-4B31-9EAE-2D74CB17FC9F}" presName="FiveNodes_4_text" presStyleLbl="node1" presStyleIdx="4" presStyleCnt="5">
        <dgm:presLayoutVars>
          <dgm:bulletEnabled val="1"/>
        </dgm:presLayoutVars>
      </dgm:prSet>
      <dgm:spPr/>
    </dgm:pt>
    <dgm:pt modelId="{74BA7035-B12A-5945-BC72-BB9D2F50FC80}" type="pres">
      <dgm:prSet presAssocID="{48794F70-D06C-4B31-9EAE-2D74CB17FC9F}" presName="FiveNodes_5_text" presStyleLbl="node1" presStyleIdx="4" presStyleCnt="5">
        <dgm:presLayoutVars>
          <dgm:bulletEnabled val="1"/>
        </dgm:presLayoutVars>
      </dgm:prSet>
      <dgm:spPr/>
    </dgm:pt>
  </dgm:ptLst>
  <dgm:cxnLst>
    <dgm:cxn modelId="{409B8E02-752F-6D44-B565-7E570047421F}" type="presOf" srcId="{2965044E-EABE-41D8-BD7A-5AD522223789}" destId="{B804E77A-ABEA-4D48-B79F-5FF2A43B9788}" srcOrd="0" destOrd="0" presId="urn:microsoft.com/office/officeart/2005/8/layout/vProcess5"/>
    <dgm:cxn modelId="{D72FF819-0A9C-BF44-A774-9DCAB0338D7A}" type="presOf" srcId="{2F119618-403F-40B9-95AD-822F64C61392}" destId="{4D6A00FD-DD2A-3C42-BAD6-3EE7897F7093}" srcOrd="0" destOrd="0" presId="urn:microsoft.com/office/officeart/2005/8/layout/vProcess5"/>
    <dgm:cxn modelId="{B62A0328-0E81-FF48-9B2A-BDCC0D71A039}" type="presOf" srcId="{66E11B91-FADB-4B3C-9702-E20B77BD12E0}" destId="{4472414D-1210-CC40-BB45-90B1CFEB5423}" srcOrd="1" destOrd="0" presId="urn:microsoft.com/office/officeart/2005/8/layout/vProcess5"/>
    <dgm:cxn modelId="{897F8329-F2E1-D04E-B111-F42A86F2C5E4}" type="presOf" srcId="{DBFEF398-3929-4FC4-830F-7CA0E784FF37}" destId="{DE4AF4B8-234F-9849-ABD4-11447CE8A448}" srcOrd="0" destOrd="0" presId="urn:microsoft.com/office/officeart/2005/8/layout/vProcess5"/>
    <dgm:cxn modelId="{DD4E043E-ED6C-9E48-AD6D-9E9F9D1471CE}" type="presOf" srcId="{DBFEF398-3929-4FC4-830F-7CA0E784FF37}" destId="{40456DFE-460E-BC43-A7C6-50F7A481451A}" srcOrd="1" destOrd="0" presId="urn:microsoft.com/office/officeart/2005/8/layout/vProcess5"/>
    <dgm:cxn modelId="{1F3C9A4E-3BF0-B24D-B4D3-B0210A6DEBE8}" type="presOf" srcId="{DB803EDD-7E37-480B-87D6-22CFF2D3DC4F}" destId="{01E0D0E4-476A-C044-836C-1041A160F5AD}" srcOrd="0" destOrd="0" presId="urn:microsoft.com/office/officeart/2005/8/layout/vProcess5"/>
    <dgm:cxn modelId="{B6764A62-D7A1-0246-AAB8-AF17BC940B74}" type="presOf" srcId="{C11ADF13-C514-441C-8C63-82FCA1761404}" destId="{74BA7035-B12A-5945-BC72-BB9D2F50FC80}" srcOrd="1" destOrd="0" presId="urn:microsoft.com/office/officeart/2005/8/layout/vProcess5"/>
    <dgm:cxn modelId="{E1BC7F6C-DD48-824E-A027-48F43CF72484}" type="presOf" srcId="{2F119618-403F-40B9-95AD-822F64C61392}" destId="{223E12F9-0C46-FD42-A671-3576A5B82556}" srcOrd="1" destOrd="0" presId="urn:microsoft.com/office/officeart/2005/8/layout/vProcess5"/>
    <dgm:cxn modelId="{18CAE871-D95A-CF43-A893-32B17429CF3F}" type="presOf" srcId="{ADB1EB62-11CC-4848-951D-C705722B1DFB}" destId="{5627C804-8503-0F44-9D7A-0E059CE576F1}" srcOrd="0" destOrd="0" presId="urn:microsoft.com/office/officeart/2005/8/layout/vProcess5"/>
    <dgm:cxn modelId="{06C9297E-3312-4E64-BFAB-733CB2043570}" srcId="{48794F70-D06C-4B31-9EAE-2D74CB17FC9F}" destId="{66E11B91-FADB-4B3C-9702-E20B77BD12E0}" srcOrd="1" destOrd="0" parTransId="{75E613DE-4F10-4D8F-84F0-75AF0B158F7D}" sibTransId="{ADB1EB62-11CC-4848-951D-C705722B1DFB}"/>
    <dgm:cxn modelId="{F6A5CF9A-E888-4B47-B14B-9A7D27A4994C}" srcId="{48794F70-D06C-4B31-9EAE-2D74CB17FC9F}" destId="{2F119618-403F-40B9-95AD-822F64C61392}" srcOrd="0" destOrd="0" parTransId="{922F3304-8DF8-428F-B4F0-D95447979C76}" sibTransId="{89016CDC-52E5-4EC0-9097-91963ED7406C}"/>
    <dgm:cxn modelId="{3D6E61A2-021B-BB45-94A1-60BB4B4AAAD8}" type="presOf" srcId="{C11ADF13-C514-441C-8C63-82FCA1761404}" destId="{9A8E99D2-86A3-7544-81EE-7A9E91E2FD1A}" srcOrd="0" destOrd="0" presId="urn:microsoft.com/office/officeart/2005/8/layout/vProcess5"/>
    <dgm:cxn modelId="{BC8B5BC3-1B4C-4952-8F05-4A9291727667}" srcId="{48794F70-D06C-4B31-9EAE-2D74CB17FC9F}" destId="{C11ADF13-C514-441C-8C63-82FCA1761404}" srcOrd="4" destOrd="0" parTransId="{BE6A2494-C413-4E90-8F76-1C9FE523B1F8}" sibTransId="{8E26C6F1-FC04-4FA2-9726-60A741DFC78E}"/>
    <dgm:cxn modelId="{E14C23CA-F12E-0E48-A8DC-1094ADEE762F}" type="presOf" srcId="{48794F70-D06C-4B31-9EAE-2D74CB17FC9F}" destId="{81F8A274-F57D-804E-9E16-99E13C089886}" srcOrd="0" destOrd="0" presId="urn:microsoft.com/office/officeart/2005/8/layout/vProcess5"/>
    <dgm:cxn modelId="{922B32CA-76A6-324A-AC97-BE42D5E1445E}" type="presOf" srcId="{89016CDC-52E5-4EC0-9097-91963ED7406C}" destId="{D753E4D9-2488-EF49-A709-E02BEADA192E}" srcOrd="0" destOrd="0" presId="urn:microsoft.com/office/officeart/2005/8/layout/vProcess5"/>
    <dgm:cxn modelId="{F30DDDCA-5326-E143-AAA5-01CB97283803}" type="presOf" srcId="{AC71930A-A5A2-4953-B052-1BDCF2F9DBC4}" destId="{4551C73A-DC03-0A44-8365-79D77AD35A5D}" srcOrd="1" destOrd="0" presId="urn:microsoft.com/office/officeart/2005/8/layout/vProcess5"/>
    <dgm:cxn modelId="{EE80D3D2-6132-4E11-9563-B541DEF75843}" srcId="{48794F70-D06C-4B31-9EAE-2D74CB17FC9F}" destId="{DBFEF398-3929-4FC4-830F-7CA0E784FF37}" srcOrd="3" destOrd="0" parTransId="{5531880A-2031-4DF2-8E82-DF7352843E6A}" sibTransId="{DB803EDD-7E37-480B-87D6-22CFF2D3DC4F}"/>
    <dgm:cxn modelId="{AC0113ED-B996-4F3C-8452-128AF55CD033}" srcId="{48794F70-D06C-4B31-9EAE-2D74CB17FC9F}" destId="{AC71930A-A5A2-4953-B052-1BDCF2F9DBC4}" srcOrd="2" destOrd="0" parTransId="{12ECF933-888B-4359-85AB-D1B9C8F0009E}" sibTransId="{2965044E-EABE-41D8-BD7A-5AD522223789}"/>
    <dgm:cxn modelId="{22FF2CF0-20DA-BE4A-AE88-E88745EB9FA7}" type="presOf" srcId="{66E11B91-FADB-4B3C-9702-E20B77BD12E0}" destId="{7AE63484-1FF5-1041-AF99-92C7325C19CC}" srcOrd="0" destOrd="0" presId="urn:microsoft.com/office/officeart/2005/8/layout/vProcess5"/>
    <dgm:cxn modelId="{5B5B09F3-1FB1-8840-A5AB-23D901417F82}" type="presOf" srcId="{AC71930A-A5A2-4953-B052-1BDCF2F9DBC4}" destId="{CE30DCCE-19DA-D845-A548-394502DFFF0A}" srcOrd="0" destOrd="0" presId="urn:microsoft.com/office/officeart/2005/8/layout/vProcess5"/>
    <dgm:cxn modelId="{FDC37443-8A01-8741-A490-9C2C1ECC79F3}" type="presParOf" srcId="{81F8A274-F57D-804E-9E16-99E13C089886}" destId="{9A83C5D3-9365-A947-9E00-8D5B022C911C}" srcOrd="0" destOrd="0" presId="urn:microsoft.com/office/officeart/2005/8/layout/vProcess5"/>
    <dgm:cxn modelId="{20762CA2-C2BA-F048-94B1-9C72A2CB1D15}" type="presParOf" srcId="{81F8A274-F57D-804E-9E16-99E13C089886}" destId="{4D6A00FD-DD2A-3C42-BAD6-3EE7897F7093}" srcOrd="1" destOrd="0" presId="urn:microsoft.com/office/officeart/2005/8/layout/vProcess5"/>
    <dgm:cxn modelId="{287A933C-0B82-0F46-A204-7C81A8575788}" type="presParOf" srcId="{81F8A274-F57D-804E-9E16-99E13C089886}" destId="{7AE63484-1FF5-1041-AF99-92C7325C19CC}" srcOrd="2" destOrd="0" presId="urn:microsoft.com/office/officeart/2005/8/layout/vProcess5"/>
    <dgm:cxn modelId="{823212CB-1194-864B-82E7-3E9B3C95873A}" type="presParOf" srcId="{81F8A274-F57D-804E-9E16-99E13C089886}" destId="{CE30DCCE-19DA-D845-A548-394502DFFF0A}" srcOrd="3" destOrd="0" presId="urn:microsoft.com/office/officeart/2005/8/layout/vProcess5"/>
    <dgm:cxn modelId="{6420BE15-50C1-F443-8F00-B518B4D9F5D9}" type="presParOf" srcId="{81F8A274-F57D-804E-9E16-99E13C089886}" destId="{DE4AF4B8-234F-9849-ABD4-11447CE8A448}" srcOrd="4" destOrd="0" presId="urn:microsoft.com/office/officeart/2005/8/layout/vProcess5"/>
    <dgm:cxn modelId="{A6F483DC-FE3D-1A4E-A408-BDE264E96286}" type="presParOf" srcId="{81F8A274-F57D-804E-9E16-99E13C089886}" destId="{9A8E99D2-86A3-7544-81EE-7A9E91E2FD1A}" srcOrd="5" destOrd="0" presId="urn:microsoft.com/office/officeart/2005/8/layout/vProcess5"/>
    <dgm:cxn modelId="{5C7195F4-8BD4-8D4A-8CC6-AFFCA307A267}" type="presParOf" srcId="{81F8A274-F57D-804E-9E16-99E13C089886}" destId="{D753E4D9-2488-EF49-A709-E02BEADA192E}" srcOrd="6" destOrd="0" presId="urn:microsoft.com/office/officeart/2005/8/layout/vProcess5"/>
    <dgm:cxn modelId="{3827D7FF-551A-254F-9E05-49BD7D4B4D98}" type="presParOf" srcId="{81F8A274-F57D-804E-9E16-99E13C089886}" destId="{5627C804-8503-0F44-9D7A-0E059CE576F1}" srcOrd="7" destOrd="0" presId="urn:microsoft.com/office/officeart/2005/8/layout/vProcess5"/>
    <dgm:cxn modelId="{C9123A85-D986-094E-BED7-0B15466BF9F8}" type="presParOf" srcId="{81F8A274-F57D-804E-9E16-99E13C089886}" destId="{B804E77A-ABEA-4D48-B79F-5FF2A43B9788}" srcOrd="8" destOrd="0" presId="urn:microsoft.com/office/officeart/2005/8/layout/vProcess5"/>
    <dgm:cxn modelId="{4575537B-433B-D945-8558-0B75F9F6DE20}" type="presParOf" srcId="{81F8A274-F57D-804E-9E16-99E13C089886}" destId="{01E0D0E4-476A-C044-836C-1041A160F5AD}" srcOrd="9" destOrd="0" presId="urn:microsoft.com/office/officeart/2005/8/layout/vProcess5"/>
    <dgm:cxn modelId="{6A8614B8-31BA-AC49-9BBB-325F050CCEA2}" type="presParOf" srcId="{81F8A274-F57D-804E-9E16-99E13C089886}" destId="{223E12F9-0C46-FD42-A671-3576A5B82556}" srcOrd="10" destOrd="0" presId="urn:microsoft.com/office/officeart/2005/8/layout/vProcess5"/>
    <dgm:cxn modelId="{9DA0D57B-81A8-D74A-9813-8B36839B88DF}" type="presParOf" srcId="{81F8A274-F57D-804E-9E16-99E13C089886}" destId="{4472414D-1210-CC40-BB45-90B1CFEB5423}" srcOrd="11" destOrd="0" presId="urn:microsoft.com/office/officeart/2005/8/layout/vProcess5"/>
    <dgm:cxn modelId="{30E688E1-79C3-C541-AD28-74A7FC6DD7D1}" type="presParOf" srcId="{81F8A274-F57D-804E-9E16-99E13C089886}" destId="{4551C73A-DC03-0A44-8365-79D77AD35A5D}" srcOrd="12" destOrd="0" presId="urn:microsoft.com/office/officeart/2005/8/layout/vProcess5"/>
    <dgm:cxn modelId="{422B4BF6-CC34-C440-92F9-D7CCA8C2CEB4}" type="presParOf" srcId="{81F8A274-F57D-804E-9E16-99E13C089886}" destId="{40456DFE-460E-BC43-A7C6-50F7A481451A}" srcOrd="13" destOrd="0" presId="urn:microsoft.com/office/officeart/2005/8/layout/vProcess5"/>
    <dgm:cxn modelId="{CA63859E-276A-5745-90C3-182F68CFF499}" type="presParOf" srcId="{81F8A274-F57D-804E-9E16-99E13C089886}" destId="{74BA7035-B12A-5945-BC72-BB9D2F50FC8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A00FD-DD2A-3C42-BAD6-3EE7897F7093}">
      <dsp:nvSpPr>
        <dsp:cNvPr id="0" name=""/>
        <dsp:cNvSpPr/>
      </dsp:nvSpPr>
      <dsp:spPr>
        <a:xfrm>
          <a:off x="0" y="0"/>
          <a:ext cx="3238071" cy="886968"/>
        </a:xfrm>
        <a:prstGeom prst="roundRect">
          <a:avLst>
            <a:gd name="adj" fmla="val 10000"/>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tr-TR" sz="1100" kern="1200"/>
            <a:t>1)Hücre yaşayan organizmaların yapısal ve fonksiyonel temel birimidir. Bilinen tüm yaşayan canlılar bir yada birden çok hücreden oluşur.</a:t>
          </a:r>
          <a:endParaRPr lang="en-US" sz="1100" kern="1200"/>
        </a:p>
      </dsp:txBody>
      <dsp:txXfrm>
        <a:off x="25978" y="25978"/>
        <a:ext cx="2177189" cy="835012"/>
      </dsp:txXfrm>
    </dsp:sp>
    <dsp:sp modelId="{7AE63484-1FF5-1041-AF99-92C7325C19CC}">
      <dsp:nvSpPr>
        <dsp:cNvPr id="0" name=""/>
        <dsp:cNvSpPr/>
      </dsp:nvSpPr>
      <dsp:spPr>
        <a:xfrm>
          <a:off x="241804" y="1010158"/>
          <a:ext cx="3238071" cy="886968"/>
        </a:xfrm>
        <a:prstGeom prst="roundRect">
          <a:avLst>
            <a:gd name="adj" fmla="val 10000"/>
          </a:avLst>
        </a:prstGeom>
        <a:gradFill rotWithShape="0">
          <a:gsLst>
            <a:gs pos="0">
              <a:schemeClr val="accent2">
                <a:hueOff val="-2587972"/>
                <a:satOff val="11465"/>
                <a:lumOff val="-4216"/>
                <a:alphaOff val="0"/>
                <a:tint val="97000"/>
                <a:satMod val="100000"/>
                <a:lumMod val="102000"/>
              </a:schemeClr>
            </a:gs>
            <a:gs pos="50000">
              <a:schemeClr val="accent2">
                <a:hueOff val="-2587972"/>
                <a:satOff val="11465"/>
                <a:lumOff val="-4216"/>
                <a:alphaOff val="0"/>
                <a:shade val="100000"/>
                <a:satMod val="103000"/>
                <a:lumMod val="100000"/>
              </a:schemeClr>
            </a:gs>
            <a:gs pos="100000">
              <a:schemeClr val="accent2">
                <a:hueOff val="-2587972"/>
                <a:satOff val="11465"/>
                <a:lumOff val="-4216"/>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tr-TR" sz="1100" kern="1200"/>
            <a:t>2)Tüm hücreler var olan bir hücrenin bölünmesiyle meydana gelir.</a:t>
          </a:r>
          <a:endParaRPr lang="en-US" sz="1100" kern="1200"/>
        </a:p>
      </dsp:txBody>
      <dsp:txXfrm>
        <a:off x="267782" y="1036136"/>
        <a:ext cx="2367782" cy="835012"/>
      </dsp:txXfrm>
    </dsp:sp>
    <dsp:sp modelId="{CE30DCCE-19DA-D845-A548-394502DFFF0A}">
      <dsp:nvSpPr>
        <dsp:cNvPr id="0" name=""/>
        <dsp:cNvSpPr/>
      </dsp:nvSpPr>
      <dsp:spPr>
        <a:xfrm>
          <a:off x="483608" y="2020315"/>
          <a:ext cx="3238071" cy="886968"/>
        </a:xfrm>
        <a:prstGeom prst="roundRect">
          <a:avLst>
            <a:gd name="adj" fmla="val 10000"/>
          </a:avLst>
        </a:prstGeom>
        <a:gradFill rotWithShape="0">
          <a:gsLst>
            <a:gs pos="0">
              <a:schemeClr val="accent2">
                <a:hueOff val="-5175944"/>
                <a:satOff val="22930"/>
                <a:lumOff val="-8432"/>
                <a:alphaOff val="0"/>
                <a:tint val="97000"/>
                <a:satMod val="100000"/>
                <a:lumMod val="102000"/>
              </a:schemeClr>
            </a:gs>
            <a:gs pos="50000">
              <a:schemeClr val="accent2">
                <a:hueOff val="-5175944"/>
                <a:satOff val="22930"/>
                <a:lumOff val="-8432"/>
                <a:alphaOff val="0"/>
                <a:shade val="100000"/>
                <a:satMod val="103000"/>
                <a:lumMod val="100000"/>
              </a:schemeClr>
            </a:gs>
            <a:gs pos="100000">
              <a:schemeClr val="accent2">
                <a:hueOff val="-5175944"/>
                <a:satOff val="22930"/>
                <a:lumOff val="-8432"/>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tr-TR" sz="1100" kern="1200"/>
            <a:t>3)Tüm metabolik ve biyokimyasal enerji akışları hücrelerin içinde gerçekleşir.</a:t>
          </a:r>
          <a:endParaRPr lang="en-US" sz="1100" kern="1200"/>
        </a:p>
      </dsp:txBody>
      <dsp:txXfrm>
        <a:off x="509586" y="2046293"/>
        <a:ext cx="2367782" cy="835012"/>
      </dsp:txXfrm>
    </dsp:sp>
    <dsp:sp modelId="{DE4AF4B8-234F-9849-ABD4-11447CE8A448}">
      <dsp:nvSpPr>
        <dsp:cNvPr id="0" name=""/>
        <dsp:cNvSpPr/>
      </dsp:nvSpPr>
      <dsp:spPr>
        <a:xfrm>
          <a:off x="725412" y="3030474"/>
          <a:ext cx="3238071" cy="886968"/>
        </a:xfrm>
        <a:prstGeom prst="roundRect">
          <a:avLst>
            <a:gd name="adj" fmla="val 10000"/>
          </a:avLst>
        </a:prstGeom>
        <a:gradFill rotWithShape="0">
          <a:gsLst>
            <a:gs pos="0">
              <a:schemeClr val="accent2">
                <a:hueOff val="-7763915"/>
                <a:satOff val="34394"/>
                <a:lumOff val="-12648"/>
                <a:alphaOff val="0"/>
                <a:tint val="97000"/>
                <a:satMod val="100000"/>
                <a:lumMod val="102000"/>
              </a:schemeClr>
            </a:gs>
            <a:gs pos="50000">
              <a:schemeClr val="accent2">
                <a:hueOff val="-7763915"/>
                <a:satOff val="34394"/>
                <a:lumOff val="-12648"/>
                <a:alphaOff val="0"/>
                <a:shade val="100000"/>
                <a:satMod val="103000"/>
                <a:lumMod val="100000"/>
              </a:schemeClr>
            </a:gs>
            <a:gs pos="100000">
              <a:schemeClr val="accent2">
                <a:hueOff val="-7763915"/>
                <a:satOff val="34394"/>
                <a:lumOff val="-12648"/>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tr-TR" sz="1100" kern="1200"/>
            <a:t>4)Hücreler sahip oldukları kalıtsal bilgiyi (Nükleikasitler yada DNA) hücre bölünmesi aracılığı ile bir hücreden diğer hücreye aktarırlar.</a:t>
          </a:r>
          <a:endParaRPr lang="en-US" sz="1100" kern="1200"/>
        </a:p>
      </dsp:txBody>
      <dsp:txXfrm>
        <a:off x="751390" y="3056452"/>
        <a:ext cx="2367782" cy="835012"/>
      </dsp:txXfrm>
    </dsp:sp>
    <dsp:sp modelId="{9A8E99D2-86A3-7544-81EE-7A9E91E2FD1A}">
      <dsp:nvSpPr>
        <dsp:cNvPr id="0" name=""/>
        <dsp:cNvSpPr/>
      </dsp:nvSpPr>
      <dsp:spPr>
        <a:xfrm>
          <a:off x="967216" y="4040631"/>
          <a:ext cx="3238071" cy="886968"/>
        </a:xfrm>
        <a:prstGeom prst="roundRect">
          <a:avLst>
            <a:gd name="adj" fmla="val 10000"/>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tr-TR" sz="1100" kern="1200"/>
            <a:t>5)Benzer türlere ait olan organizmalardaki tüm hücreler temel olarak aynı kimyasal yapıya sahiptir.</a:t>
          </a:r>
          <a:endParaRPr lang="en-US" sz="1100" kern="1200"/>
        </a:p>
      </dsp:txBody>
      <dsp:txXfrm>
        <a:off x="993194" y="4066609"/>
        <a:ext cx="2367782" cy="835012"/>
      </dsp:txXfrm>
    </dsp:sp>
    <dsp:sp modelId="{D753E4D9-2488-EF49-A709-E02BEADA192E}">
      <dsp:nvSpPr>
        <dsp:cNvPr id="0" name=""/>
        <dsp:cNvSpPr/>
      </dsp:nvSpPr>
      <dsp:spPr>
        <a:xfrm>
          <a:off x="2661542" y="647979"/>
          <a:ext cx="576529" cy="576529"/>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2791261" y="647979"/>
        <a:ext cx="317091" cy="433838"/>
      </dsp:txXfrm>
    </dsp:sp>
    <dsp:sp modelId="{5627C804-8503-0F44-9D7A-0E059CE576F1}">
      <dsp:nvSpPr>
        <dsp:cNvPr id="0" name=""/>
        <dsp:cNvSpPr/>
      </dsp:nvSpPr>
      <dsp:spPr>
        <a:xfrm>
          <a:off x="2903346" y="1658137"/>
          <a:ext cx="576529" cy="576529"/>
        </a:xfrm>
        <a:prstGeom prst="downArrow">
          <a:avLst>
            <a:gd name="adj1" fmla="val 55000"/>
            <a:gd name="adj2" fmla="val 45000"/>
          </a:avLst>
        </a:prstGeom>
        <a:solidFill>
          <a:schemeClr val="accent2">
            <a:tint val="40000"/>
            <a:alpha val="90000"/>
            <a:hueOff val="-3648662"/>
            <a:satOff val="10440"/>
            <a:lumOff val="-695"/>
            <a:alphaOff val="0"/>
          </a:schemeClr>
        </a:solidFill>
        <a:ln w="6350" cap="flat" cmpd="sng" algn="ctr">
          <a:solidFill>
            <a:schemeClr val="accent2">
              <a:tint val="40000"/>
              <a:alpha val="90000"/>
              <a:hueOff val="-3648662"/>
              <a:satOff val="10440"/>
              <a:lumOff val="-69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3033065" y="1658137"/>
        <a:ext cx="317091" cy="433838"/>
      </dsp:txXfrm>
    </dsp:sp>
    <dsp:sp modelId="{B804E77A-ABEA-4D48-B79F-5FF2A43B9788}">
      <dsp:nvSpPr>
        <dsp:cNvPr id="0" name=""/>
        <dsp:cNvSpPr/>
      </dsp:nvSpPr>
      <dsp:spPr>
        <a:xfrm>
          <a:off x="3145150" y="2653512"/>
          <a:ext cx="576529" cy="576529"/>
        </a:xfrm>
        <a:prstGeom prst="downArrow">
          <a:avLst>
            <a:gd name="adj1" fmla="val 55000"/>
            <a:gd name="adj2" fmla="val 45000"/>
          </a:avLst>
        </a:prstGeom>
        <a:solidFill>
          <a:schemeClr val="accent2">
            <a:tint val="40000"/>
            <a:alpha val="90000"/>
            <a:hueOff val="-7297324"/>
            <a:satOff val="20881"/>
            <a:lumOff val="-1389"/>
            <a:alphaOff val="0"/>
          </a:schemeClr>
        </a:solidFill>
        <a:ln w="6350" cap="flat" cmpd="sng" algn="ctr">
          <a:solidFill>
            <a:schemeClr val="accent2">
              <a:tint val="40000"/>
              <a:alpha val="90000"/>
              <a:hueOff val="-7297324"/>
              <a:satOff val="20881"/>
              <a:lumOff val="-138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3274869" y="2653512"/>
        <a:ext cx="317091" cy="433838"/>
      </dsp:txXfrm>
    </dsp:sp>
    <dsp:sp modelId="{01E0D0E4-476A-C044-836C-1041A160F5AD}">
      <dsp:nvSpPr>
        <dsp:cNvPr id="0" name=""/>
        <dsp:cNvSpPr/>
      </dsp:nvSpPr>
      <dsp:spPr>
        <a:xfrm>
          <a:off x="3386954" y="3673525"/>
          <a:ext cx="576529" cy="576529"/>
        </a:xfrm>
        <a:prstGeom prst="downArrow">
          <a:avLst>
            <a:gd name="adj1" fmla="val 55000"/>
            <a:gd name="adj2" fmla="val 45000"/>
          </a:avLst>
        </a:prstGeom>
        <a:solidFill>
          <a:schemeClr val="accent2">
            <a:tint val="40000"/>
            <a:alpha val="90000"/>
            <a:hueOff val="-10945986"/>
            <a:satOff val="31321"/>
            <a:lumOff val="-2084"/>
            <a:alphaOff val="0"/>
          </a:schemeClr>
        </a:solidFill>
        <a:ln w="6350" cap="flat" cmpd="sng" algn="ctr">
          <a:solidFill>
            <a:schemeClr val="accent2">
              <a:tint val="40000"/>
              <a:alpha val="90000"/>
              <a:hueOff val="-10945986"/>
              <a:satOff val="31321"/>
              <a:lumOff val="-208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3516673" y="3673525"/>
        <a:ext cx="317091" cy="43383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05DBF1-C978-EB4E-947B-1ADA9AC42354}" type="datetimeFigureOut">
              <a:rPr lang="tr-TR" smtClean="0"/>
              <a:t>5.11.2020</a:t>
            </a:fld>
            <a:endParaRPr lang="tr-T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49FD9-C7C4-C246-B6F0-29B3BA62D784}" type="slidenum">
              <a:rPr lang="tr-TR" smtClean="0"/>
              <a:t>‹#›</a:t>
            </a:fld>
            <a:endParaRPr lang="tr-TR"/>
          </a:p>
        </p:txBody>
      </p:sp>
    </p:spTree>
    <p:extLst>
      <p:ext uri="{BB962C8B-B14F-4D97-AF65-F5344CB8AC3E}">
        <p14:creationId xmlns:p14="http://schemas.microsoft.com/office/powerpoint/2010/main" val="2833197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678FFDCB-F31F-C948-AC7B-41EE87A88C70}"/>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4C912CEC-1D2A-0B4E-AB49-B4B272979D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spcBef>
                <a:spcPct val="0"/>
              </a:spcBef>
            </a:pPr>
            <a:r>
              <a:rPr lang="en-US" altLang="en-US"/>
              <a:t>Trees in a forest, fish in a river, horseflies on a farm, lemurs in the jungle, reeds in a pond, worms in the soil — all these plants and animals are made of the building blocks we call cells. Like these examples, many living things consist of vast numbers of cells working in concert with one another. Other forms of life, however, are made of only a single cell, such as the many species of bacteria and protozoa. </a:t>
            </a:r>
          </a:p>
        </p:txBody>
      </p:sp>
      <p:sp>
        <p:nvSpPr>
          <p:cNvPr id="27652" name="Slide Number Placeholder 3">
            <a:extLst>
              <a:ext uri="{FF2B5EF4-FFF2-40B4-BE49-F238E27FC236}">
                <a16:creationId xmlns:a16="http://schemas.microsoft.com/office/drawing/2014/main" id="{1E223869-679D-9C4B-AA6D-E7D1A69AFB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14E73A-F459-9049-85D6-A305BE448952}" type="slidenum">
              <a:rPr lang="en-US" altLang="en-US"/>
              <a:pPr/>
              <a:t>4</a:t>
            </a:fld>
            <a:endParaRPr lang="en-US" altLang="en-US"/>
          </a:p>
        </p:txBody>
      </p:sp>
    </p:spTree>
    <p:extLst>
      <p:ext uri="{BB962C8B-B14F-4D97-AF65-F5344CB8AC3E}">
        <p14:creationId xmlns:p14="http://schemas.microsoft.com/office/powerpoint/2010/main" val="474908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D3D44BA4-8E94-2A43-8EC9-F3D70F0BF9C5}"/>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9AB9CDC7-E62E-2A4D-8CBD-FFAD739609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spcBef>
                <a:spcPct val="0"/>
              </a:spcBef>
            </a:pPr>
            <a:r>
              <a:rPr lang="en-US" altLang="en-US"/>
              <a:t>Cells, whether living on their own or as part of a multicellular organism, are usually too small to be seen without a light microscope.</a:t>
            </a:r>
          </a:p>
          <a:p>
            <a:pPr defTabSz="457200"/>
            <a:r>
              <a:rPr lang="en-US" altLang="en-US"/>
              <a:t>Cells share many common features, yet they can look wildly different. In fact, cells have adapted over billions of years to a wide array of environments and functional roles. Nerve cells, for example, have long, thin extensions that can reach for meters and serve to transmit signals rapidly. Closely fitting, brick-shaped plant cells have a rigid outer layer that helps provide the structural support that trees and other plants require. Long, tapered muscle cells have an intrinsic stretchiness that allows them to change length within contracting and relaxing biceps.</a:t>
            </a:r>
          </a:p>
          <a:p>
            <a:pPr defTabSz="457200"/>
            <a:endParaRPr lang="en-US" altLang="en-US"/>
          </a:p>
          <a:p>
            <a:pPr defTabSz="457200"/>
            <a:r>
              <a:rPr lang="en-US" altLang="en-US"/>
              <a:t>Still, as different as these cells are, they all rely on the same basic strategies to keep the outside out, allow necessary substances in and permit others to leave, maintain their health, and replicate themselves. In fact, these traits are precisely what make a cell a cell.</a:t>
            </a:r>
          </a:p>
        </p:txBody>
      </p:sp>
      <p:sp>
        <p:nvSpPr>
          <p:cNvPr id="29700" name="Slide Number Placeholder 3">
            <a:extLst>
              <a:ext uri="{FF2B5EF4-FFF2-40B4-BE49-F238E27FC236}">
                <a16:creationId xmlns:a16="http://schemas.microsoft.com/office/drawing/2014/main" id="{3150F496-8EB0-074D-9DA0-FDCB889DFF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7FFC229-FBB8-284C-91E3-1632729E96AE}" type="slidenum">
              <a:rPr lang="en-US" altLang="en-US"/>
              <a:pPr/>
              <a:t>5</a:t>
            </a:fld>
            <a:endParaRPr lang="en-US" altLang="en-US"/>
          </a:p>
        </p:txBody>
      </p:sp>
    </p:spTree>
    <p:extLst>
      <p:ext uri="{BB962C8B-B14F-4D97-AF65-F5344CB8AC3E}">
        <p14:creationId xmlns:p14="http://schemas.microsoft.com/office/powerpoint/2010/main" val="2107409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11/5/20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7555856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698806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620895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11/5/20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58891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smtClean="0"/>
              <a:t>11/5/20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738650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11/5/20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236438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t>11/5/20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99201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11/5/20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187327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11/5/20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60471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smtClean="0"/>
              <a:t>11/5/20</a:t>
            </a:fld>
            <a:endParaRPr lang="en-US"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998566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11/5/20</a:t>
            </a:fld>
            <a:endParaRPr lang="en-US"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383480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1160EA64-D806-43AC-9DF2-F8C432F32B4C}" type="datetimeFigureOut">
              <a:rPr lang="en-US" smtClean="0"/>
              <a:t>11/5/20</a:t>
            </a:fld>
            <a:endParaRPr lang="en-US" dirty="0"/>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81190979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BFC0B-BC8C-A44B-9DCA-45C4205A4108}"/>
              </a:ext>
            </a:extLst>
          </p:cNvPr>
          <p:cNvSpPr>
            <a:spLocks noGrp="1"/>
          </p:cNvSpPr>
          <p:nvPr>
            <p:ph type="ctrTitle"/>
          </p:nvPr>
        </p:nvSpPr>
        <p:spPr/>
        <p:txBody>
          <a:bodyPr/>
          <a:lstStyle/>
          <a:p>
            <a:r>
              <a:rPr lang="tr-TR" dirty="0"/>
              <a:t>Hücre, yaşam ve yaşamak</a:t>
            </a:r>
          </a:p>
        </p:txBody>
      </p:sp>
      <p:sp>
        <p:nvSpPr>
          <p:cNvPr id="3" name="Subtitle 2">
            <a:extLst>
              <a:ext uri="{FF2B5EF4-FFF2-40B4-BE49-F238E27FC236}">
                <a16:creationId xmlns:a16="http://schemas.microsoft.com/office/drawing/2014/main" id="{20B757DA-B69D-664B-9871-8F66F22EAE1E}"/>
              </a:ext>
            </a:extLst>
          </p:cNvPr>
          <p:cNvSpPr>
            <a:spLocks noGrp="1"/>
          </p:cNvSpPr>
          <p:nvPr>
            <p:ph type="subTitle" idx="1"/>
          </p:nvPr>
        </p:nvSpPr>
        <p:spPr/>
        <p:txBody>
          <a:bodyPr/>
          <a:lstStyle/>
          <a:p>
            <a:r>
              <a:rPr lang="tr-TR" dirty="0"/>
              <a:t>Dr. </a:t>
            </a:r>
            <a:r>
              <a:rPr lang="tr-TR" dirty="0" err="1"/>
              <a:t>Öğrt</a:t>
            </a:r>
            <a:r>
              <a:rPr lang="tr-TR" dirty="0"/>
              <a:t>. Üyesi Nüket BİLGEN</a:t>
            </a:r>
          </a:p>
        </p:txBody>
      </p:sp>
    </p:spTree>
    <p:extLst>
      <p:ext uri="{BB962C8B-B14F-4D97-AF65-F5344CB8AC3E}">
        <p14:creationId xmlns:p14="http://schemas.microsoft.com/office/powerpoint/2010/main" val="983870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818" name="Picture 3" descr="Screen Shot 2017-10-12 at 09.54.52.png">
            <a:extLst>
              <a:ext uri="{FF2B5EF4-FFF2-40B4-BE49-F238E27FC236}">
                <a16:creationId xmlns:a16="http://schemas.microsoft.com/office/drawing/2014/main" id="{05191826-1FEE-1C41-A44C-0AA1C68E7A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42901" y="1153633"/>
            <a:ext cx="4070073" cy="12413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5" descr="Screen Shot 2017-10-12 at 09.58.44.png">
            <a:extLst>
              <a:ext uri="{FF2B5EF4-FFF2-40B4-BE49-F238E27FC236}">
                <a16:creationId xmlns:a16="http://schemas.microsoft.com/office/drawing/2014/main" id="{4C2FA52A-3612-324B-AE43-CFB873F38F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2900" y="4426303"/>
            <a:ext cx="4070073" cy="11701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Rectangle 72">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7710" y="0"/>
            <a:ext cx="6858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459486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819" name="Picture 4" descr="Screen Shot 2017-10-12 at 09.57.39.png">
            <a:extLst>
              <a:ext uri="{FF2B5EF4-FFF2-40B4-BE49-F238E27FC236}">
                <a16:creationId xmlns:a16="http://schemas.microsoft.com/office/drawing/2014/main" id="{B9D85F94-7375-D84E-B9E8-95BC3795B8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731025" y="2079710"/>
            <a:ext cx="4070073" cy="25539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0249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5844" name="Picture 3">
            <a:extLst>
              <a:ext uri="{FF2B5EF4-FFF2-40B4-BE49-F238E27FC236}">
                <a16:creationId xmlns:a16="http://schemas.microsoft.com/office/drawing/2014/main" id="{8B3CF75B-1308-AC40-9D34-0ADF316EAF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390586" y="1485650"/>
            <a:ext cx="5536988" cy="45680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Content Placeholder 2">
            <a:extLst>
              <a:ext uri="{FF2B5EF4-FFF2-40B4-BE49-F238E27FC236}">
                <a16:creationId xmlns:a16="http://schemas.microsoft.com/office/drawing/2014/main" id="{3287D1C3-A0A4-4142-AC2F-A464F22E80A6}"/>
              </a:ext>
            </a:extLst>
          </p:cNvPr>
          <p:cNvSpPr>
            <a:spLocks noGrp="1"/>
          </p:cNvSpPr>
          <p:nvPr>
            <p:ph idx="4294967295"/>
          </p:nvPr>
        </p:nvSpPr>
        <p:spPr>
          <a:xfrm>
            <a:off x="1068455" y="334264"/>
            <a:ext cx="7007087" cy="2203450"/>
          </a:xfrm>
        </p:spPr>
        <p:txBody>
          <a:bodyPr/>
          <a:lstStyle/>
          <a:p>
            <a:pPr marL="0" indent="0">
              <a:buNone/>
            </a:pPr>
            <a:r>
              <a:rPr lang="tr-TR" altLang="en-US" b="1" dirty="0"/>
              <a:t>2- </a:t>
            </a:r>
            <a:r>
              <a:rPr lang="tr-TR" altLang="en-US" b="1" dirty="0" err="1"/>
              <a:t>Ökaryot</a:t>
            </a:r>
            <a:r>
              <a:rPr lang="tr-TR" altLang="en-US" b="1" dirty="0"/>
              <a:t> Hücreler: </a:t>
            </a:r>
            <a:r>
              <a:rPr lang="tr-TR" altLang="en-US" dirty="0"/>
              <a:t>Bu tip </a:t>
            </a:r>
            <a:r>
              <a:rPr lang="tr-TR" altLang="en-US" dirty="0" err="1"/>
              <a:t>hücrelerde</a:t>
            </a:r>
            <a:r>
              <a:rPr lang="tr-TR" altLang="en-US" dirty="0"/>
              <a:t> </a:t>
            </a:r>
            <a:r>
              <a:rPr lang="tr-TR" altLang="en-US" dirty="0" err="1"/>
              <a:t>çekirdek</a:t>
            </a:r>
            <a:r>
              <a:rPr lang="tr-TR" altLang="en-US" dirty="0"/>
              <a:t> zarla </a:t>
            </a:r>
            <a:r>
              <a:rPr lang="tr-TR" altLang="en-US" dirty="0" err="1"/>
              <a:t>çevrilidir</a:t>
            </a:r>
            <a:r>
              <a:rPr lang="tr-TR" altLang="en-US" dirty="0"/>
              <a:t>. </a:t>
            </a:r>
            <a:r>
              <a:rPr lang="tr-TR" altLang="en-US" dirty="0" err="1"/>
              <a:t>Organeller</a:t>
            </a:r>
            <a:r>
              <a:rPr lang="tr-TR" altLang="en-US" dirty="0"/>
              <a:t> zarlıdır, </a:t>
            </a:r>
            <a:r>
              <a:rPr lang="tr-TR" altLang="en-US" dirty="0" err="1"/>
              <a:t>hücre</a:t>
            </a:r>
            <a:r>
              <a:rPr lang="tr-TR" altLang="en-US" dirty="0"/>
              <a:t> zarı ve sitoplazma vardır. </a:t>
            </a:r>
            <a:br>
              <a:rPr lang="tr-TR" altLang="en-US" dirty="0"/>
            </a:br>
            <a:r>
              <a:rPr lang="tr-TR" altLang="en-US" dirty="0" err="1"/>
              <a:t>Örneğin</a:t>
            </a:r>
            <a:r>
              <a:rPr lang="tr-TR" altLang="en-US" dirty="0"/>
              <a:t> mantarlar, hayvanlar, bitkiler </a:t>
            </a:r>
            <a:r>
              <a:rPr lang="tr-TR" altLang="en-US" dirty="0" err="1"/>
              <a:t>ökaryot</a:t>
            </a:r>
            <a:r>
              <a:rPr lang="tr-TR" altLang="en-US" dirty="0"/>
              <a:t> </a:t>
            </a:r>
            <a:r>
              <a:rPr lang="tr-TR" altLang="en-US" dirty="0" err="1"/>
              <a:t>hücrelidir</a:t>
            </a:r>
            <a:r>
              <a:rPr lang="tr-TR" altLang="en-US" dirty="0"/>
              <a:t>. </a:t>
            </a:r>
          </a:p>
          <a:p>
            <a:pPr marL="0" indent="0"/>
            <a:endParaRPr lang="en-US" altLang="en-US" dirty="0"/>
          </a:p>
        </p:txBody>
      </p:sp>
    </p:spTree>
    <p:extLst>
      <p:ext uri="{BB962C8B-B14F-4D97-AF65-F5344CB8AC3E}">
        <p14:creationId xmlns:p14="http://schemas.microsoft.com/office/powerpoint/2010/main" val="3537799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6867" name="Picture 3">
            <a:extLst>
              <a:ext uri="{FF2B5EF4-FFF2-40B4-BE49-F238E27FC236}">
                <a16:creationId xmlns:a16="http://schemas.microsoft.com/office/drawing/2014/main" id="{2D329284-0B0F-8743-837C-9C7988CB9C4F}"/>
              </a:ext>
            </a:extLst>
          </p:cNvPr>
          <p:cNvPicPr>
            <a:picLocks noChangeAspect="1"/>
          </p:cNvPicPr>
          <p:nvPr/>
        </p:nvPicPr>
        <p:blipFill rotWithShape="1">
          <a:blip r:embed="rId2">
            <a:extLst>
              <a:ext uri="{28A0092B-C50C-407E-A947-70E740481C1C}">
                <a14:useLocalDpi xmlns:a14="http://schemas.microsoft.com/office/drawing/2010/main" val="0"/>
              </a:ext>
            </a:extLst>
          </a:blip>
          <a:srcRect t="7834"/>
          <a:stretch/>
        </p:blipFill>
        <p:spPr bwMode="auto">
          <a:xfrm>
            <a:off x="20" y="10"/>
            <a:ext cx="9143980" cy="4571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itle 1">
            <a:extLst>
              <a:ext uri="{FF2B5EF4-FFF2-40B4-BE49-F238E27FC236}">
                <a16:creationId xmlns:a16="http://schemas.microsoft.com/office/drawing/2014/main" id="{2614ECE3-B699-4C4C-BA93-37F2C3D0CC64}"/>
              </a:ext>
            </a:extLst>
          </p:cNvPr>
          <p:cNvSpPr>
            <a:spLocks noGrp="1"/>
          </p:cNvSpPr>
          <p:nvPr>
            <p:ph type="title" idx="4294967295"/>
          </p:nvPr>
        </p:nvSpPr>
        <p:spPr>
          <a:xfrm>
            <a:off x="1200150" y="4578477"/>
            <a:ext cx="6743700" cy="1645759"/>
          </a:xfrm>
        </p:spPr>
        <p:txBody>
          <a:bodyPr vert="horz" lIns="274320" tIns="182880" rIns="274320" bIns="182880" rtlCol="0" anchor="ctr" anchorCtr="1">
            <a:normAutofit/>
          </a:bodyPr>
          <a:lstStyle/>
          <a:p>
            <a:r>
              <a:rPr lang="en-US" altLang="en-US" sz="3800"/>
              <a:t>Prokaryot Ökaryot Farkı</a:t>
            </a:r>
          </a:p>
        </p:txBody>
      </p:sp>
    </p:spTree>
    <p:extLst>
      <p:ext uri="{BB962C8B-B14F-4D97-AF65-F5344CB8AC3E}">
        <p14:creationId xmlns:p14="http://schemas.microsoft.com/office/powerpoint/2010/main" val="1129860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7891" name="Picture 3" descr="Screen Shot 2017-10-11 at 09.35.07.png">
            <a:extLst>
              <a:ext uri="{FF2B5EF4-FFF2-40B4-BE49-F238E27FC236}">
                <a16:creationId xmlns:a16="http://schemas.microsoft.com/office/drawing/2014/main" id="{0C81F53D-E81F-8E40-A600-83E54740F1BA}"/>
              </a:ext>
            </a:extLst>
          </p:cNvPr>
          <p:cNvPicPr>
            <a:picLocks noChangeAspect="1"/>
          </p:cNvPicPr>
          <p:nvPr/>
        </p:nvPicPr>
        <p:blipFill rotWithShape="1">
          <a:blip r:embed="rId2">
            <a:extLst>
              <a:ext uri="{28A0092B-C50C-407E-A947-70E740481C1C}">
                <a14:useLocalDpi xmlns:a14="http://schemas.microsoft.com/office/drawing/2010/main" val="0"/>
              </a:ext>
            </a:extLst>
          </a:blip>
          <a:srcRect t="2439"/>
          <a:stretch/>
        </p:blipFill>
        <p:spPr bwMode="auto">
          <a:xfrm>
            <a:off x="20" y="10"/>
            <a:ext cx="9143980" cy="4571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Title 1">
            <a:extLst>
              <a:ext uri="{FF2B5EF4-FFF2-40B4-BE49-F238E27FC236}">
                <a16:creationId xmlns:a16="http://schemas.microsoft.com/office/drawing/2014/main" id="{447D9361-FFEF-CB45-A1CD-15A8CE294611}"/>
              </a:ext>
            </a:extLst>
          </p:cNvPr>
          <p:cNvSpPr>
            <a:spLocks noGrp="1"/>
          </p:cNvSpPr>
          <p:nvPr>
            <p:ph type="title" idx="4294967295"/>
          </p:nvPr>
        </p:nvSpPr>
        <p:spPr>
          <a:xfrm>
            <a:off x="1200150" y="3753529"/>
            <a:ext cx="6743700" cy="1645759"/>
          </a:xfrm>
        </p:spPr>
        <p:txBody>
          <a:bodyPr vert="horz" lIns="274320" tIns="182880" rIns="274320" bIns="182880" rtlCol="0" anchor="ctr" anchorCtr="1">
            <a:normAutofit/>
          </a:bodyPr>
          <a:lstStyle/>
          <a:p>
            <a:r>
              <a:rPr lang="en-US" altLang="en-US" sz="3800"/>
              <a:t>Ökaryot Hücre Yapısı</a:t>
            </a:r>
          </a:p>
        </p:txBody>
      </p:sp>
    </p:spTree>
    <p:extLst>
      <p:ext uri="{BB962C8B-B14F-4D97-AF65-F5344CB8AC3E}">
        <p14:creationId xmlns:p14="http://schemas.microsoft.com/office/powerpoint/2010/main" val="3736954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04BEF3F1-2817-4593-8575-BCF2AAB42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E6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15" name="Picture 3" descr="Screen Shot 2017-10-11 at 09.36.11.png">
            <a:extLst>
              <a:ext uri="{FF2B5EF4-FFF2-40B4-BE49-F238E27FC236}">
                <a16:creationId xmlns:a16="http://schemas.microsoft.com/office/drawing/2014/main" id="{B2164563-9EF1-6C4A-9C55-17F4877D056C}"/>
              </a:ext>
            </a:extLst>
          </p:cNvPr>
          <p:cNvPicPr>
            <a:picLocks noChangeAspect="1"/>
          </p:cNvPicPr>
          <p:nvPr/>
        </p:nvPicPr>
        <p:blipFill rotWithShape="1">
          <a:blip r:embed="rId2">
            <a:extLst>
              <a:ext uri="{28A0092B-C50C-407E-A947-70E740481C1C}">
                <a14:useLocalDpi xmlns:a14="http://schemas.microsoft.com/office/drawing/2010/main" val="0"/>
              </a:ext>
            </a:extLst>
          </a:blip>
          <a:srcRect r="2330" b="1"/>
          <a:stretch/>
        </p:blipFill>
        <p:spPr bwMode="auto">
          <a:xfrm>
            <a:off x="728091" y="969264"/>
            <a:ext cx="7687818" cy="49194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Rectangle 73">
            <a:extLst>
              <a:ext uri="{FF2B5EF4-FFF2-40B4-BE49-F238E27FC236}">
                <a16:creationId xmlns:a16="http://schemas.microsoft.com/office/drawing/2014/main" id="{1FF9A2C9-7772-4A25-A286-C89751B17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7" y="804672"/>
            <a:ext cx="7934706" cy="5248656"/>
          </a:xfrm>
          <a:prstGeom prst="rect">
            <a:avLst/>
          </a:prstGeom>
          <a:no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3282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C966A4D4-049A-4389-B407-0E7091A07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554686"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8" name="Title 1">
            <a:extLst>
              <a:ext uri="{FF2B5EF4-FFF2-40B4-BE49-F238E27FC236}">
                <a16:creationId xmlns:a16="http://schemas.microsoft.com/office/drawing/2014/main" id="{D93AF4A1-E949-8E4E-83D3-C2CAF84DDA2B}"/>
              </a:ext>
            </a:extLst>
          </p:cNvPr>
          <p:cNvSpPr>
            <a:spLocks noGrp="1"/>
          </p:cNvSpPr>
          <p:nvPr>
            <p:ph type="title" idx="4294967295"/>
          </p:nvPr>
        </p:nvSpPr>
        <p:spPr>
          <a:xfrm>
            <a:off x="603504" y="1290025"/>
            <a:ext cx="3356919" cy="1188720"/>
          </a:xfrm>
          <a:solidFill>
            <a:srgbClr val="FFFFFF"/>
          </a:solidFill>
          <a:ln>
            <a:solidFill>
              <a:srgbClr val="404040"/>
            </a:solidFill>
          </a:ln>
        </p:spPr>
        <p:txBody>
          <a:bodyPr vert="horz" lIns="182880" tIns="182880" rIns="182880" bIns="182880" rtlCol="0" anchor="ctr">
            <a:normAutofit/>
          </a:bodyPr>
          <a:lstStyle/>
          <a:p>
            <a:r>
              <a:rPr lang="en-US" altLang="en-TR" sz="2800"/>
              <a:t>Ribozom</a:t>
            </a:r>
          </a:p>
        </p:txBody>
      </p:sp>
      <p:sp>
        <p:nvSpPr>
          <p:cNvPr id="39939" name="Content Placeholder 2">
            <a:extLst>
              <a:ext uri="{FF2B5EF4-FFF2-40B4-BE49-F238E27FC236}">
                <a16:creationId xmlns:a16="http://schemas.microsoft.com/office/drawing/2014/main" id="{992AECEF-B2C4-DD44-808B-7055B2B75079}"/>
              </a:ext>
            </a:extLst>
          </p:cNvPr>
          <p:cNvSpPr>
            <a:spLocks noGrp="1"/>
          </p:cNvSpPr>
          <p:nvPr>
            <p:ph idx="4294967295"/>
          </p:nvPr>
        </p:nvSpPr>
        <p:spPr>
          <a:xfrm>
            <a:off x="603504" y="2858703"/>
            <a:ext cx="3356919" cy="3042547"/>
          </a:xfrm>
        </p:spPr>
        <p:txBody>
          <a:bodyPr vert="horz" lIns="91440" tIns="45720" rIns="91440" bIns="45720" rtlCol="0">
            <a:normAutofit/>
          </a:bodyPr>
          <a:lstStyle/>
          <a:p>
            <a:pPr>
              <a:lnSpc>
                <a:spcPct val="90000"/>
              </a:lnSpc>
            </a:pPr>
            <a:r>
              <a:rPr lang="en-US" altLang="en-US" sz="1300">
                <a:solidFill>
                  <a:srgbClr val="FFFFFF"/>
                </a:solidFill>
              </a:rPr>
              <a:t>Yapısı protein olan tüm bileşikler RNA çeşitlerine göre bu organelde sentezlenir.</a:t>
            </a:r>
          </a:p>
          <a:p>
            <a:pPr>
              <a:lnSpc>
                <a:spcPct val="90000"/>
              </a:lnSpc>
            </a:pPr>
            <a:r>
              <a:rPr lang="en-US" altLang="en-US" sz="1300">
                <a:solidFill>
                  <a:srgbClr val="FFFFFF"/>
                </a:solidFill>
              </a:rPr>
              <a:t>Ribozomlar evrenseldir.</a:t>
            </a:r>
          </a:p>
          <a:p>
            <a:pPr>
              <a:lnSpc>
                <a:spcPct val="90000"/>
              </a:lnSpc>
            </a:pPr>
            <a:r>
              <a:rPr lang="en-US" altLang="en-US" sz="1300">
                <a:solidFill>
                  <a:srgbClr val="FFFFFF"/>
                </a:solidFill>
              </a:rPr>
              <a:t>Yapay DNA’lar?</a:t>
            </a:r>
          </a:p>
          <a:p>
            <a:pPr>
              <a:lnSpc>
                <a:spcPct val="90000"/>
              </a:lnSpc>
            </a:pPr>
            <a:endParaRPr lang="en-US" altLang="en-US" sz="1300">
              <a:solidFill>
                <a:srgbClr val="FFFFFF"/>
              </a:solidFill>
            </a:endParaRPr>
          </a:p>
          <a:p>
            <a:pPr>
              <a:lnSpc>
                <a:spcPct val="90000"/>
              </a:lnSpc>
            </a:pPr>
            <a:endParaRPr lang="en-US" altLang="en-US" sz="1300">
              <a:solidFill>
                <a:srgbClr val="FFFFFF"/>
              </a:solidFill>
            </a:endParaRPr>
          </a:p>
          <a:p>
            <a:pPr>
              <a:lnSpc>
                <a:spcPct val="90000"/>
              </a:lnSpc>
            </a:pPr>
            <a:endParaRPr lang="en-US" altLang="en-US" sz="1300">
              <a:solidFill>
                <a:srgbClr val="FFFFFF"/>
              </a:solidFill>
            </a:endParaRPr>
          </a:p>
          <a:p>
            <a:pPr>
              <a:lnSpc>
                <a:spcPct val="90000"/>
              </a:lnSpc>
            </a:pPr>
            <a:r>
              <a:rPr lang="en-US" altLang="en-US" sz="1300">
                <a:solidFill>
                  <a:srgbClr val="FFFFFF"/>
                </a:solidFill>
              </a:rPr>
              <a:t>Proteinler    Aminoasitler    Ribozomlar</a:t>
            </a:r>
          </a:p>
          <a:p>
            <a:pPr>
              <a:lnSpc>
                <a:spcPct val="90000"/>
              </a:lnSpc>
            </a:pPr>
            <a:r>
              <a:rPr lang="en-US" altLang="en-US" sz="1300">
                <a:solidFill>
                  <a:srgbClr val="FFFFFF"/>
                </a:solidFill>
              </a:rPr>
              <a:t>     Kelime           Harf                   Daktilo </a:t>
            </a:r>
          </a:p>
        </p:txBody>
      </p:sp>
      <p:sp>
        <p:nvSpPr>
          <p:cNvPr id="75" name="Rectangle 74">
            <a:extLst>
              <a:ext uri="{FF2B5EF4-FFF2-40B4-BE49-F238E27FC236}">
                <a16:creationId xmlns:a16="http://schemas.microsoft.com/office/drawing/2014/main" id="{B5899359-8523-4D4D-B568-3FDFAF982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9774" y="640080"/>
            <a:ext cx="3614166"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2E9C9585-DA89-4D7E-BCDF-576461A1A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58189" y="806357"/>
            <a:ext cx="3383450"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40" name="Picture 3">
            <a:extLst>
              <a:ext uri="{FF2B5EF4-FFF2-40B4-BE49-F238E27FC236}">
                <a16:creationId xmlns:a16="http://schemas.microsoft.com/office/drawing/2014/main" id="{BB747AA5-A846-1D41-915B-AE5C1C02A0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298519" y="2437396"/>
            <a:ext cx="3119676" cy="1666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906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0962" name="Picture 4" descr="endosymbiosis.jpg">
            <a:extLst>
              <a:ext uri="{FF2B5EF4-FFF2-40B4-BE49-F238E27FC236}">
                <a16:creationId xmlns:a16="http://schemas.microsoft.com/office/drawing/2014/main" id="{AFDAC8AF-58F9-2C41-A45A-FAC9BB024A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773018" y="258986"/>
            <a:ext cx="3647660" cy="64275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9687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964E3DB3-6F3E-5540-9C79-65DF60ED337D}"/>
              </a:ext>
            </a:extLst>
          </p:cNvPr>
          <p:cNvSpPr>
            <a:spLocks noGrp="1"/>
          </p:cNvSpPr>
          <p:nvPr>
            <p:ph type="title" idx="4294967295"/>
          </p:nvPr>
        </p:nvSpPr>
        <p:spPr>
          <a:xfrm>
            <a:off x="1552989" y="858837"/>
            <a:ext cx="4629150" cy="642937"/>
          </a:xfrm>
        </p:spPr>
        <p:txBody>
          <a:bodyPr>
            <a:normAutofit fontScale="90000"/>
          </a:bodyPr>
          <a:lstStyle/>
          <a:p>
            <a:r>
              <a:rPr lang="en-US" altLang="en-TR"/>
              <a:t>Mitokondri</a:t>
            </a:r>
          </a:p>
        </p:txBody>
      </p:sp>
      <p:sp>
        <p:nvSpPr>
          <p:cNvPr id="41987" name="Content Placeholder 2">
            <a:extLst>
              <a:ext uri="{FF2B5EF4-FFF2-40B4-BE49-F238E27FC236}">
                <a16:creationId xmlns:a16="http://schemas.microsoft.com/office/drawing/2014/main" id="{18D13AA4-15D6-FE49-B3A3-6AF3C14B6CD4}"/>
              </a:ext>
            </a:extLst>
          </p:cNvPr>
          <p:cNvSpPr>
            <a:spLocks noGrp="1"/>
          </p:cNvSpPr>
          <p:nvPr>
            <p:ph idx="4294967295"/>
          </p:nvPr>
        </p:nvSpPr>
        <p:spPr>
          <a:xfrm>
            <a:off x="924340" y="1920392"/>
            <a:ext cx="8030817" cy="2547937"/>
          </a:xfrm>
        </p:spPr>
        <p:txBody>
          <a:bodyPr/>
          <a:lstStyle/>
          <a:p>
            <a:r>
              <a:rPr lang="en-US" altLang="en-US" dirty="0" err="1"/>
              <a:t>Mitokondri</a:t>
            </a:r>
            <a:r>
              <a:rPr lang="en-US" altLang="en-US" dirty="0"/>
              <a:t>: </a:t>
            </a:r>
            <a:r>
              <a:rPr lang="tr-TR" altLang="en-US" dirty="0"/>
              <a:t>Enerji ve oksijenli solunumdan sorumludur. </a:t>
            </a:r>
            <a:r>
              <a:rPr lang="tr-TR" altLang="en-US" dirty="0" err="1"/>
              <a:t>Çift</a:t>
            </a:r>
            <a:r>
              <a:rPr lang="tr-TR" altLang="en-US" dirty="0"/>
              <a:t> zarla kaplıdır ve bu </a:t>
            </a:r>
            <a:r>
              <a:rPr lang="tr-TR" altLang="en-US" dirty="0" err="1"/>
              <a:t>membranlar</a:t>
            </a:r>
            <a:r>
              <a:rPr lang="tr-TR" altLang="en-US" dirty="0"/>
              <a:t> katlanarak </a:t>
            </a:r>
            <a:r>
              <a:rPr lang="tr-TR" altLang="en-US" dirty="0" err="1"/>
              <a:t>krista</a:t>
            </a:r>
            <a:r>
              <a:rPr lang="tr-TR" altLang="en-US" dirty="0"/>
              <a:t> adı verilen yapıları </a:t>
            </a:r>
            <a:r>
              <a:rPr lang="tr-TR" altLang="en-US" dirty="0" err="1"/>
              <a:t>oluştururlar</a:t>
            </a:r>
            <a:r>
              <a:rPr lang="tr-TR" altLang="en-US" dirty="0"/>
              <a:t>. </a:t>
            </a:r>
          </a:p>
          <a:p>
            <a:r>
              <a:rPr lang="tr-TR" altLang="en-US" dirty="0"/>
              <a:t>Mitokondriler kendi DNA’larına ve protein </a:t>
            </a:r>
            <a:r>
              <a:rPr lang="tr-TR" altLang="en-US" dirty="0" err="1"/>
              <a:t>üretimi</a:t>
            </a:r>
            <a:r>
              <a:rPr lang="tr-TR" altLang="en-US" dirty="0"/>
              <a:t> </a:t>
            </a:r>
            <a:r>
              <a:rPr lang="tr-TR" altLang="en-US" dirty="0" err="1"/>
              <a:t>için</a:t>
            </a:r>
            <a:r>
              <a:rPr lang="tr-TR" altLang="en-US" dirty="0"/>
              <a:t> kendi ribozomlarına sahiptirler. </a:t>
            </a:r>
            <a:r>
              <a:rPr lang="tr-TR" altLang="en-US" dirty="0" err="1"/>
              <a:t>Çekirdekten</a:t>
            </a:r>
            <a:r>
              <a:rPr lang="tr-TR" altLang="en-US" dirty="0"/>
              <a:t> </a:t>
            </a:r>
            <a:r>
              <a:rPr lang="tr-TR" altLang="en-US" dirty="0" err="1"/>
              <a:t>bağımsız</a:t>
            </a:r>
            <a:r>
              <a:rPr lang="tr-TR" altLang="en-US" dirty="0"/>
              <a:t> </a:t>
            </a:r>
            <a:r>
              <a:rPr lang="tr-TR" altLang="en-US" dirty="0" err="1"/>
              <a:t>bölünebilir</a:t>
            </a:r>
            <a:r>
              <a:rPr lang="tr-TR" altLang="en-US" dirty="0"/>
              <a:t>. </a:t>
            </a:r>
          </a:p>
          <a:p>
            <a:endParaRPr lang="en-US" altLang="en-US" dirty="0"/>
          </a:p>
        </p:txBody>
      </p:sp>
      <p:pic>
        <p:nvPicPr>
          <p:cNvPr id="41988" name="Picture 3">
            <a:extLst>
              <a:ext uri="{FF2B5EF4-FFF2-40B4-BE49-F238E27FC236}">
                <a16:creationId xmlns:a16="http://schemas.microsoft.com/office/drawing/2014/main" id="{4653369E-E90E-4A42-AB82-9FD457767C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895" y="4468329"/>
            <a:ext cx="2693194" cy="119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4">
            <a:extLst>
              <a:ext uri="{FF2B5EF4-FFF2-40B4-BE49-F238E27FC236}">
                <a16:creationId xmlns:a16="http://schemas.microsoft.com/office/drawing/2014/main" id="{92A33EB6-7C30-2C4D-A413-22C138A0E8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2139" y="4515209"/>
            <a:ext cx="1799333" cy="109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1558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Screen Shot 2017-10-18 at 10.11.05.png">
            <a:extLst>
              <a:ext uri="{FF2B5EF4-FFF2-40B4-BE49-F238E27FC236}">
                <a16:creationId xmlns:a16="http://schemas.microsoft.com/office/drawing/2014/main" id="{1C7CB151-9C66-C445-9377-AAA6A565E3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9058" y="755374"/>
            <a:ext cx="7175425" cy="41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885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4034" name="Picture 3">
            <a:extLst>
              <a:ext uri="{FF2B5EF4-FFF2-40B4-BE49-F238E27FC236}">
                <a16:creationId xmlns:a16="http://schemas.microsoft.com/office/drawing/2014/main" id="{38601B0D-44BC-074F-BBD1-6C752192C0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03250" y="1543844"/>
            <a:ext cx="7937499" cy="37703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Content Placeholder 2">
            <a:extLst>
              <a:ext uri="{FF2B5EF4-FFF2-40B4-BE49-F238E27FC236}">
                <a16:creationId xmlns:a16="http://schemas.microsoft.com/office/drawing/2014/main" id="{E869F3E0-B177-9E4D-9059-DDE67F0A7AD0}"/>
              </a:ext>
            </a:extLst>
          </p:cNvPr>
          <p:cNvSpPr>
            <a:spLocks noGrp="1"/>
          </p:cNvSpPr>
          <p:nvPr>
            <p:ph idx="4294967295"/>
          </p:nvPr>
        </p:nvSpPr>
        <p:spPr>
          <a:xfrm>
            <a:off x="258418" y="231982"/>
            <a:ext cx="3608388" cy="2205037"/>
          </a:xfrm>
        </p:spPr>
        <p:txBody>
          <a:bodyPr>
            <a:normAutofit/>
          </a:bodyPr>
          <a:lstStyle/>
          <a:p>
            <a:pPr>
              <a:lnSpc>
                <a:spcPct val="80000"/>
              </a:lnSpc>
            </a:pPr>
            <a:r>
              <a:rPr lang="tr-TR" altLang="en-US" sz="1300" b="1" dirty="0" err="1"/>
              <a:t>Endoplazmik</a:t>
            </a:r>
            <a:r>
              <a:rPr lang="tr-TR" altLang="en-US" sz="1300" b="1" dirty="0"/>
              <a:t> </a:t>
            </a:r>
            <a:r>
              <a:rPr lang="tr-TR" altLang="en-US" sz="1300" b="1" dirty="0" err="1"/>
              <a:t>retikulum</a:t>
            </a:r>
            <a:r>
              <a:rPr lang="tr-TR" altLang="en-US" sz="1300" b="1" dirty="0"/>
              <a:t> (ER): </a:t>
            </a:r>
            <a:r>
              <a:rPr lang="tr-TR" altLang="en-US" sz="1300" dirty="0" err="1"/>
              <a:t>Hücre</a:t>
            </a:r>
            <a:r>
              <a:rPr lang="tr-TR" altLang="en-US" sz="1300" dirty="0"/>
              <a:t> zarı ile </a:t>
            </a:r>
            <a:r>
              <a:rPr lang="tr-TR" altLang="en-US" sz="1300" dirty="0" err="1"/>
              <a:t>çekirdek</a:t>
            </a:r>
            <a:r>
              <a:rPr lang="tr-TR" altLang="en-US" sz="1300" dirty="0"/>
              <a:t> zarı arasında uzanan kanalcık ve borucuk sistemidir. </a:t>
            </a:r>
          </a:p>
          <a:p>
            <a:pPr>
              <a:lnSpc>
                <a:spcPct val="80000"/>
              </a:lnSpc>
              <a:buFontTx/>
              <a:buNone/>
            </a:pPr>
            <a:r>
              <a:rPr lang="tr-TR" altLang="en-US" sz="1300" b="1" dirty="0"/>
              <a:t>- </a:t>
            </a:r>
            <a:r>
              <a:rPr lang="tr-TR" altLang="en-US" sz="1300" b="1" dirty="0" err="1"/>
              <a:t>Granüllu</a:t>
            </a:r>
            <a:r>
              <a:rPr lang="tr-TR" altLang="en-US" sz="1300" b="1" dirty="0"/>
              <a:t>̈ ER: </a:t>
            </a:r>
            <a:r>
              <a:rPr lang="tr-TR" altLang="en-US" sz="1300" dirty="0" err="1"/>
              <a:t>Üzerinde</a:t>
            </a:r>
            <a:r>
              <a:rPr lang="tr-TR" altLang="en-US" sz="1300" dirty="0"/>
              <a:t> ribozomları bulundurur. Protein sentezinde </a:t>
            </a:r>
            <a:r>
              <a:rPr lang="tr-TR" altLang="en-US" sz="1300" dirty="0" err="1"/>
              <a:t>görevlidirler</a:t>
            </a:r>
            <a:r>
              <a:rPr lang="tr-TR" altLang="en-US" sz="1300" dirty="0"/>
              <a:t>. Sentezlenen proteinleri </a:t>
            </a:r>
            <a:r>
              <a:rPr lang="tr-TR" altLang="en-US" sz="1300" dirty="0" err="1"/>
              <a:t>küçük</a:t>
            </a:r>
            <a:r>
              <a:rPr lang="tr-TR" altLang="en-US" sz="1300" dirty="0"/>
              <a:t> </a:t>
            </a:r>
            <a:r>
              <a:rPr lang="tr-TR" altLang="en-US" sz="1300" dirty="0" err="1"/>
              <a:t>veziküllere</a:t>
            </a:r>
            <a:r>
              <a:rPr lang="tr-TR" altLang="en-US" sz="1300" dirty="0"/>
              <a:t> </a:t>
            </a:r>
            <a:r>
              <a:rPr lang="tr-TR" altLang="en-US" sz="1300" dirty="0" err="1"/>
              <a:t>yükleyip</a:t>
            </a:r>
            <a:r>
              <a:rPr lang="tr-TR" altLang="en-US" sz="1300" dirty="0"/>
              <a:t> </a:t>
            </a:r>
            <a:r>
              <a:rPr lang="tr-TR" altLang="en-US" sz="1300" dirty="0" err="1"/>
              <a:t>Golgi</a:t>
            </a:r>
            <a:r>
              <a:rPr lang="tr-TR" altLang="en-US" sz="1300" dirty="0"/>
              <a:t> aygıtına </a:t>
            </a:r>
            <a:r>
              <a:rPr lang="tr-TR" altLang="en-US" sz="1300" dirty="0" err="1"/>
              <a:t>gönderirler</a:t>
            </a:r>
            <a:r>
              <a:rPr lang="tr-TR" altLang="en-US" sz="1300" dirty="0"/>
              <a:t>. (</a:t>
            </a:r>
            <a:r>
              <a:rPr lang="tr-TR" altLang="en-US" sz="1300" dirty="0" err="1"/>
              <a:t>özellikle</a:t>
            </a:r>
            <a:r>
              <a:rPr lang="tr-TR" altLang="en-US" sz="1300" dirty="0"/>
              <a:t> protein sentezleyen </a:t>
            </a:r>
            <a:r>
              <a:rPr lang="tr-TR" altLang="en-US" sz="1300" dirty="0" err="1"/>
              <a:t>hücrelerde</a:t>
            </a:r>
            <a:r>
              <a:rPr lang="tr-TR" altLang="en-US" sz="1300" dirty="0"/>
              <a:t>...) </a:t>
            </a:r>
          </a:p>
          <a:p>
            <a:pPr>
              <a:lnSpc>
                <a:spcPct val="80000"/>
              </a:lnSpc>
              <a:buFontTx/>
              <a:buNone/>
            </a:pPr>
            <a:r>
              <a:rPr lang="tr-TR" altLang="en-US" sz="1300" b="1" dirty="0"/>
              <a:t>- </a:t>
            </a:r>
            <a:r>
              <a:rPr lang="tr-TR" altLang="en-US" sz="1300" b="1" dirty="0" err="1"/>
              <a:t>Granülsüz</a:t>
            </a:r>
            <a:r>
              <a:rPr lang="tr-TR" altLang="en-US" sz="1300" b="1" dirty="0"/>
              <a:t> ER: </a:t>
            </a:r>
            <a:r>
              <a:rPr lang="tr-TR" altLang="en-US" sz="1300" dirty="0"/>
              <a:t>Paketleme , </a:t>
            </a:r>
            <a:r>
              <a:rPr lang="tr-TR" altLang="en-US" sz="1300" dirty="0" err="1"/>
              <a:t>taşıma</a:t>
            </a:r>
            <a:r>
              <a:rPr lang="tr-TR" altLang="en-US" sz="1300" dirty="0"/>
              <a:t> ve </a:t>
            </a:r>
            <a:r>
              <a:rPr lang="tr-TR" altLang="en-US" sz="1300" dirty="0" err="1"/>
              <a:t>hücre</a:t>
            </a:r>
            <a:r>
              <a:rPr lang="tr-TR" altLang="en-US" sz="1300" dirty="0"/>
              <a:t> </a:t>
            </a:r>
            <a:r>
              <a:rPr lang="tr-TR" altLang="en-US" sz="1300" dirty="0" err="1"/>
              <a:t>içi</a:t>
            </a:r>
            <a:r>
              <a:rPr lang="tr-TR" altLang="en-US" sz="1300" dirty="0"/>
              <a:t> </a:t>
            </a:r>
            <a:r>
              <a:rPr lang="tr-TR" altLang="en-US" sz="1300" dirty="0" err="1"/>
              <a:t>dağıtımda</a:t>
            </a:r>
            <a:r>
              <a:rPr lang="tr-TR" altLang="en-US" sz="1300" dirty="0"/>
              <a:t> </a:t>
            </a:r>
            <a:r>
              <a:rPr lang="tr-TR" altLang="en-US" sz="1300" dirty="0" err="1"/>
              <a:t>görevlidir</a:t>
            </a:r>
            <a:r>
              <a:rPr lang="tr-TR" altLang="en-US" sz="1300" dirty="0"/>
              <a:t>. (</a:t>
            </a:r>
            <a:r>
              <a:rPr lang="tr-TR" altLang="en-US" sz="1300" dirty="0" err="1"/>
              <a:t>özellikle</a:t>
            </a:r>
            <a:r>
              <a:rPr lang="tr-TR" altLang="en-US" sz="1300" dirty="0"/>
              <a:t> </a:t>
            </a:r>
            <a:r>
              <a:rPr lang="tr-TR" altLang="en-US" sz="1300" dirty="0" err="1"/>
              <a:t>lipid</a:t>
            </a:r>
            <a:r>
              <a:rPr lang="tr-TR" altLang="en-US" sz="1300" dirty="0"/>
              <a:t> sentezleyen </a:t>
            </a:r>
            <a:r>
              <a:rPr lang="tr-TR" altLang="en-US" sz="1300" dirty="0" err="1"/>
              <a:t>hücrelerde</a:t>
            </a:r>
            <a:r>
              <a:rPr lang="tr-TR" altLang="en-US" sz="1300" dirty="0"/>
              <a:t>...) </a:t>
            </a:r>
          </a:p>
          <a:p>
            <a:pPr>
              <a:lnSpc>
                <a:spcPct val="80000"/>
              </a:lnSpc>
            </a:pPr>
            <a:endParaRPr lang="en-US" altLang="en-US" sz="1300" dirty="0"/>
          </a:p>
        </p:txBody>
      </p:sp>
    </p:spTree>
    <p:extLst>
      <p:ext uri="{BB962C8B-B14F-4D97-AF65-F5344CB8AC3E}">
        <p14:creationId xmlns:p14="http://schemas.microsoft.com/office/powerpoint/2010/main" val="3191248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81" name="Picture 12">
            <a:extLst>
              <a:ext uri="{FF2B5EF4-FFF2-40B4-BE49-F238E27FC236}">
                <a16:creationId xmlns:a16="http://schemas.microsoft.com/office/drawing/2014/main" id="{70AD37E2-FA4F-824A-8EDA-BDFB5CC64EC3}"/>
              </a:ext>
            </a:extLst>
          </p:cNvPr>
          <p:cNvPicPr>
            <a:picLocks noChangeAspect="1"/>
          </p:cNvPicPr>
          <p:nvPr/>
        </p:nvPicPr>
        <p:blipFill rotWithShape="1">
          <a:blip r:embed="rId2">
            <a:extLst>
              <a:ext uri="{28A0092B-C50C-407E-A947-70E740481C1C}">
                <a14:useLocalDpi xmlns:a14="http://schemas.microsoft.com/office/drawing/2010/main" val="0"/>
              </a:ext>
            </a:extLst>
          </a:blip>
          <a:srcRect l="2112" r="-6" b="-6"/>
          <a:stretch/>
        </p:blipFill>
        <p:spPr bwMode="auto">
          <a:xfrm>
            <a:off x="3488181" y="10"/>
            <a:ext cx="2827906" cy="3428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77">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940ACBF7-2D4C-0142-821F-5569CA7F699E}"/>
              </a:ext>
            </a:extLst>
          </p:cNvPr>
          <p:cNvSpPr>
            <a:spLocks noGrp="1"/>
          </p:cNvSpPr>
          <p:nvPr>
            <p:ph type="title" idx="4294967295"/>
          </p:nvPr>
        </p:nvSpPr>
        <p:spPr>
          <a:xfrm>
            <a:off x="482600" y="643467"/>
            <a:ext cx="2522980" cy="1728044"/>
          </a:xfrm>
          <a:noFill/>
          <a:ln>
            <a:solidFill>
              <a:schemeClr val="bg1"/>
            </a:solidFill>
          </a:ln>
        </p:spPr>
        <p:txBody>
          <a:bodyPr vert="horz" wrap="square" lIns="182880" tIns="182880" rIns="182880" bIns="182880" rtlCol="0" anchor="ctr">
            <a:normAutofit/>
          </a:bodyPr>
          <a:lstStyle/>
          <a:p>
            <a:pPr>
              <a:defRPr/>
            </a:pPr>
            <a:r>
              <a:rPr lang="en-US" altLang="en-US">
                <a:solidFill>
                  <a:schemeClr val="bg1"/>
                </a:solidFill>
              </a:rPr>
              <a:t>Hüre teorisi’nin kökenleri</a:t>
            </a:r>
          </a:p>
        </p:txBody>
      </p:sp>
      <p:sp>
        <p:nvSpPr>
          <p:cNvPr id="24579" name="Content Placeholder 2">
            <a:extLst>
              <a:ext uri="{FF2B5EF4-FFF2-40B4-BE49-F238E27FC236}">
                <a16:creationId xmlns:a16="http://schemas.microsoft.com/office/drawing/2014/main" id="{0558241D-D6A6-F24B-B65D-8210861A1477}"/>
              </a:ext>
            </a:extLst>
          </p:cNvPr>
          <p:cNvSpPr>
            <a:spLocks noGrp="1"/>
          </p:cNvSpPr>
          <p:nvPr>
            <p:ph idx="4294967295"/>
          </p:nvPr>
        </p:nvSpPr>
        <p:spPr>
          <a:xfrm>
            <a:off x="482601" y="2638044"/>
            <a:ext cx="2522980" cy="3415622"/>
          </a:xfrm>
        </p:spPr>
        <p:txBody>
          <a:bodyPr vert="horz" lIns="91440" tIns="45720" rIns="91440" bIns="45720" rtlCol="0">
            <a:normAutofit/>
          </a:bodyPr>
          <a:lstStyle/>
          <a:p>
            <a:pPr>
              <a:lnSpc>
                <a:spcPct val="90000"/>
              </a:lnSpc>
            </a:pPr>
            <a:r>
              <a:rPr lang="en-US" altLang="en-US" sz="1700">
                <a:solidFill>
                  <a:schemeClr val="bg1"/>
                </a:solidFill>
              </a:rPr>
              <a:t>1665 Robert Hooke kendi yaptığı mikroskop ile şişe mantarı hücrelerini çevre ve boşluklar halinde görmüş bunlara hücre (cellula) adını vermiştir. </a:t>
            </a:r>
          </a:p>
          <a:p>
            <a:pPr>
              <a:lnSpc>
                <a:spcPct val="90000"/>
              </a:lnSpc>
            </a:pPr>
            <a:r>
              <a:rPr lang="en-US" altLang="en-US" sz="1700">
                <a:solidFill>
                  <a:schemeClr val="bg1"/>
                </a:solidFill>
              </a:rPr>
              <a:t>1831 Robert Borwn Nükleus’u keşfetti,</a:t>
            </a:r>
          </a:p>
          <a:p>
            <a:pPr>
              <a:lnSpc>
                <a:spcPct val="90000"/>
              </a:lnSpc>
            </a:pPr>
            <a:r>
              <a:rPr lang="en-US" altLang="en-US" sz="1700">
                <a:solidFill>
                  <a:schemeClr val="bg1"/>
                </a:solidFill>
              </a:rPr>
              <a:t>1839 Purkinje çeperin içini dolduran</a:t>
            </a:r>
            <a:br>
              <a:rPr lang="en-US" altLang="en-US" sz="1700">
                <a:solidFill>
                  <a:schemeClr val="bg1"/>
                </a:solidFill>
              </a:rPr>
            </a:br>
            <a:r>
              <a:rPr lang="en-US" altLang="en-US" sz="1700">
                <a:solidFill>
                  <a:schemeClr val="bg1"/>
                </a:solidFill>
              </a:rPr>
              <a:t>sıvıya protoplazma adını verdi.</a:t>
            </a:r>
          </a:p>
        </p:txBody>
      </p:sp>
      <p:pic>
        <p:nvPicPr>
          <p:cNvPr id="24582" name="Picture 13">
            <a:extLst>
              <a:ext uri="{FF2B5EF4-FFF2-40B4-BE49-F238E27FC236}">
                <a16:creationId xmlns:a16="http://schemas.microsoft.com/office/drawing/2014/main" id="{9A6C71DD-A7C5-F544-950C-32CBD43DFEF6}"/>
              </a:ext>
            </a:extLst>
          </p:cNvPr>
          <p:cNvPicPr>
            <a:picLocks noChangeAspect="1"/>
          </p:cNvPicPr>
          <p:nvPr/>
        </p:nvPicPr>
        <p:blipFill rotWithShape="1">
          <a:blip r:embed="rId3">
            <a:extLst>
              <a:ext uri="{28A0092B-C50C-407E-A947-70E740481C1C}">
                <a14:useLocalDpi xmlns:a14="http://schemas.microsoft.com/office/drawing/2010/main" val="0"/>
              </a:ext>
            </a:extLst>
          </a:blip>
          <a:srcRect l="26602" r="13506" b="1"/>
          <a:stretch/>
        </p:blipFill>
        <p:spPr bwMode="auto">
          <a:xfrm>
            <a:off x="6316094" y="10"/>
            <a:ext cx="2827906" cy="3428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4">
            <a:extLst>
              <a:ext uri="{FF2B5EF4-FFF2-40B4-BE49-F238E27FC236}">
                <a16:creationId xmlns:a16="http://schemas.microsoft.com/office/drawing/2014/main" id="{DD37764A-ADBB-D04E-BC71-8973FE04CC4C}"/>
              </a:ext>
            </a:extLst>
          </p:cNvPr>
          <p:cNvPicPr>
            <a:picLocks noChangeAspect="1"/>
          </p:cNvPicPr>
          <p:nvPr/>
        </p:nvPicPr>
        <p:blipFill rotWithShape="1">
          <a:blip r:embed="rId4">
            <a:extLst>
              <a:ext uri="{28A0092B-C50C-407E-A947-70E740481C1C}">
                <a14:useLocalDpi xmlns:a14="http://schemas.microsoft.com/office/drawing/2010/main" val="0"/>
              </a:ext>
            </a:extLst>
          </a:blip>
          <a:srcRect l="20176" r="17906" b="-2"/>
          <a:stretch/>
        </p:blipFill>
        <p:spPr bwMode="auto">
          <a:xfrm>
            <a:off x="6316080" y="3429000"/>
            <a:ext cx="2827906" cy="3429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11">
            <a:extLst>
              <a:ext uri="{FF2B5EF4-FFF2-40B4-BE49-F238E27FC236}">
                <a16:creationId xmlns:a16="http://schemas.microsoft.com/office/drawing/2014/main" id="{F2F7899F-6590-7D45-8B04-6D546B825015}"/>
              </a:ext>
            </a:extLst>
          </p:cNvPr>
          <p:cNvPicPr>
            <a:picLocks noChangeAspect="1"/>
          </p:cNvPicPr>
          <p:nvPr/>
        </p:nvPicPr>
        <p:blipFill rotWithShape="1">
          <a:blip r:embed="rId5">
            <a:extLst>
              <a:ext uri="{28A0092B-C50C-407E-A947-70E740481C1C}">
                <a14:useLocalDpi xmlns:a14="http://schemas.microsoft.com/office/drawing/2010/main" val="0"/>
              </a:ext>
            </a:extLst>
          </a:blip>
          <a:srcRect l="29151" r="8758" b="2"/>
          <a:stretch/>
        </p:blipFill>
        <p:spPr bwMode="auto">
          <a:xfrm>
            <a:off x="3488175" y="3429000"/>
            <a:ext cx="2827905" cy="3429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3484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5060" name="Picture 3" descr="Screen Shot 2017-10-18 at 10.15.04.png">
            <a:extLst>
              <a:ext uri="{FF2B5EF4-FFF2-40B4-BE49-F238E27FC236}">
                <a16:creationId xmlns:a16="http://schemas.microsoft.com/office/drawing/2014/main" id="{D3F160E8-6D59-1F43-8C9D-C6FD5D5AAE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38822" y="804334"/>
            <a:ext cx="5659658" cy="524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Content Placeholder 2">
            <a:extLst>
              <a:ext uri="{FF2B5EF4-FFF2-40B4-BE49-F238E27FC236}">
                <a16:creationId xmlns:a16="http://schemas.microsoft.com/office/drawing/2014/main" id="{ADF1F27F-2CBE-9148-840E-57C04F732824}"/>
              </a:ext>
            </a:extLst>
          </p:cNvPr>
          <p:cNvSpPr>
            <a:spLocks noGrp="1"/>
          </p:cNvSpPr>
          <p:nvPr>
            <p:ph idx="4294967295"/>
          </p:nvPr>
        </p:nvSpPr>
        <p:spPr>
          <a:xfrm>
            <a:off x="5975350" y="1401417"/>
            <a:ext cx="3168650" cy="4472609"/>
          </a:xfrm>
        </p:spPr>
        <p:txBody>
          <a:bodyPr>
            <a:normAutofit/>
          </a:bodyPr>
          <a:lstStyle/>
          <a:p>
            <a:pPr marL="0" indent="0">
              <a:lnSpc>
                <a:spcPct val="80000"/>
              </a:lnSpc>
              <a:buNone/>
            </a:pPr>
            <a:r>
              <a:rPr lang="tr-TR" altLang="en-US" sz="1519" b="1" dirty="0" err="1"/>
              <a:t>Vakuol</a:t>
            </a:r>
            <a:r>
              <a:rPr lang="tr-TR" altLang="en-US" sz="1519" b="1" dirty="0"/>
              <a:t>: </a:t>
            </a:r>
            <a:r>
              <a:rPr lang="tr-TR" altLang="en-US" sz="1519" dirty="0"/>
              <a:t>Su ya da gıda </a:t>
            </a:r>
            <a:r>
              <a:rPr lang="tr-TR" altLang="en-US" sz="1519" dirty="0" err="1"/>
              <a:t>içerirler</a:t>
            </a:r>
            <a:r>
              <a:rPr lang="tr-TR" altLang="en-US" sz="1519" dirty="0"/>
              <a:t>, depolama amacıyla kullanılırlar. </a:t>
            </a:r>
          </a:p>
          <a:p>
            <a:pPr marL="0" indent="0">
              <a:lnSpc>
                <a:spcPct val="80000"/>
              </a:lnSpc>
              <a:buNone/>
            </a:pPr>
            <a:endParaRPr lang="tr-TR" altLang="en-US" sz="1519" b="1" dirty="0"/>
          </a:p>
          <a:p>
            <a:pPr marL="0" indent="0">
              <a:lnSpc>
                <a:spcPct val="80000"/>
              </a:lnSpc>
              <a:buNone/>
            </a:pPr>
            <a:endParaRPr lang="tr-TR" altLang="en-US" sz="1519" b="1" dirty="0"/>
          </a:p>
          <a:p>
            <a:pPr marL="0" indent="0">
              <a:lnSpc>
                <a:spcPct val="80000"/>
              </a:lnSpc>
              <a:buNone/>
            </a:pPr>
            <a:endParaRPr lang="tr-TR" altLang="en-US" sz="1519" b="1" dirty="0"/>
          </a:p>
          <a:p>
            <a:pPr marL="0" indent="0">
              <a:lnSpc>
                <a:spcPct val="80000"/>
              </a:lnSpc>
              <a:buNone/>
            </a:pPr>
            <a:endParaRPr lang="tr-TR" altLang="en-US" sz="1519" b="1" dirty="0"/>
          </a:p>
          <a:p>
            <a:pPr marL="0" indent="0">
              <a:lnSpc>
                <a:spcPct val="80000"/>
              </a:lnSpc>
              <a:buNone/>
            </a:pPr>
            <a:endParaRPr lang="tr-TR" altLang="en-US" sz="1519" b="1" dirty="0"/>
          </a:p>
          <a:p>
            <a:pPr marL="0" indent="0">
              <a:lnSpc>
                <a:spcPct val="80000"/>
              </a:lnSpc>
              <a:buNone/>
            </a:pPr>
            <a:endParaRPr lang="tr-TR" altLang="en-US" sz="1519" b="1" dirty="0"/>
          </a:p>
          <a:p>
            <a:pPr marL="0" indent="0">
              <a:lnSpc>
                <a:spcPct val="80000"/>
              </a:lnSpc>
              <a:buNone/>
            </a:pPr>
            <a:endParaRPr lang="tr-TR" altLang="en-US" sz="1519" b="1" dirty="0"/>
          </a:p>
          <a:p>
            <a:pPr marL="0" indent="0">
              <a:lnSpc>
                <a:spcPct val="80000"/>
              </a:lnSpc>
              <a:buNone/>
            </a:pPr>
            <a:endParaRPr lang="tr-TR" altLang="en-US" sz="1519" b="1" dirty="0"/>
          </a:p>
          <a:p>
            <a:pPr marL="0" indent="0">
              <a:lnSpc>
                <a:spcPct val="80000"/>
              </a:lnSpc>
              <a:buNone/>
            </a:pPr>
            <a:endParaRPr lang="tr-TR" altLang="en-US" sz="1519" b="1" dirty="0"/>
          </a:p>
          <a:p>
            <a:pPr marL="0" indent="0">
              <a:lnSpc>
                <a:spcPct val="80000"/>
              </a:lnSpc>
              <a:buNone/>
            </a:pPr>
            <a:r>
              <a:rPr lang="tr-TR" altLang="en-US" sz="1519" b="1" dirty="0" err="1"/>
              <a:t>Lizozom</a:t>
            </a:r>
            <a:r>
              <a:rPr lang="tr-TR" altLang="en-US" sz="1519" b="1" dirty="0"/>
              <a:t>: </a:t>
            </a:r>
            <a:r>
              <a:rPr lang="tr-TR" altLang="en-US" sz="1519" dirty="0"/>
              <a:t>Tek zarlı bir kesecik olan </a:t>
            </a:r>
            <a:r>
              <a:rPr lang="tr-TR" altLang="en-US" sz="1519" dirty="0" err="1"/>
              <a:t>lizozom</a:t>
            </a:r>
            <a:r>
              <a:rPr lang="tr-TR" altLang="en-US" sz="1519" dirty="0"/>
              <a:t>, sindirim enzimlerini (</a:t>
            </a:r>
            <a:r>
              <a:rPr lang="tr-TR" altLang="en-US" sz="1519" dirty="0" err="1"/>
              <a:t>hidrolaz</a:t>
            </a:r>
            <a:r>
              <a:rPr lang="tr-TR" altLang="en-US" sz="1519" dirty="0"/>
              <a:t>) </a:t>
            </a:r>
            <a:r>
              <a:rPr lang="tr-TR" altLang="en-US" sz="1519" dirty="0" err="1"/>
              <a:t>taşır</a:t>
            </a:r>
            <a:r>
              <a:rPr lang="tr-TR" altLang="en-US" sz="1519" dirty="0"/>
              <a:t>. Gıdaların ve </a:t>
            </a:r>
            <a:r>
              <a:rPr lang="tr-TR" altLang="en-US" sz="1519" dirty="0" err="1"/>
              <a:t>hücre</a:t>
            </a:r>
            <a:r>
              <a:rPr lang="tr-TR" altLang="en-US" sz="1519" dirty="0"/>
              <a:t> tarafından istenilmeyen </a:t>
            </a:r>
            <a:r>
              <a:rPr lang="tr-TR" altLang="en-US" sz="1519" dirty="0" err="1"/>
              <a:t>moleküllerin</a:t>
            </a:r>
            <a:r>
              <a:rPr lang="tr-TR" altLang="en-US" sz="1519" dirty="0"/>
              <a:t> </a:t>
            </a:r>
            <a:r>
              <a:rPr lang="tr-TR" altLang="en-US" sz="1519" dirty="0" err="1"/>
              <a:t>parçalanmasından</a:t>
            </a:r>
            <a:r>
              <a:rPr lang="tr-TR" altLang="en-US" sz="1519" dirty="0"/>
              <a:t> sorumludur. </a:t>
            </a:r>
          </a:p>
          <a:p>
            <a:pPr marL="0" indent="0">
              <a:lnSpc>
                <a:spcPct val="80000"/>
              </a:lnSpc>
            </a:pPr>
            <a:endParaRPr lang="en-US" altLang="en-US" sz="1519" dirty="0"/>
          </a:p>
        </p:txBody>
      </p:sp>
    </p:spTree>
    <p:extLst>
      <p:ext uri="{BB962C8B-B14F-4D97-AF65-F5344CB8AC3E}">
        <p14:creationId xmlns:p14="http://schemas.microsoft.com/office/powerpoint/2010/main" val="938863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04BEF3F1-2817-4593-8575-BCF2AAB42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775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084" name="Picture 3">
            <a:extLst>
              <a:ext uri="{FF2B5EF4-FFF2-40B4-BE49-F238E27FC236}">
                <a16:creationId xmlns:a16="http://schemas.microsoft.com/office/drawing/2014/main" id="{8DE1DDAA-9474-CC4D-BF73-DCD8F8CB4F4B}"/>
              </a:ext>
            </a:extLst>
          </p:cNvPr>
          <p:cNvPicPr>
            <a:picLocks noChangeAspect="1"/>
          </p:cNvPicPr>
          <p:nvPr/>
        </p:nvPicPr>
        <p:blipFill rotWithShape="1">
          <a:blip r:embed="rId2">
            <a:extLst>
              <a:ext uri="{28A0092B-C50C-407E-A947-70E740481C1C}">
                <a14:useLocalDpi xmlns:a14="http://schemas.microsoft.com/office/drawing/2010/main" val="0"/>
              </a:ext>
            </a:extLst>
          </a:blip>
          <a:srcRect r="7798" b="-1"/>
          <a:stretch/>
        </p:blipFill>
        <p:spPr bwMode="auto">
          <a:xfrm>
            <a:off x="1069724" y="1560387"/>
            <a:ext cx="7004552" cy="44822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Rectangle 74">
            <a:extLst>
              <a:ext uri="{FF2B5EF4-FFF2-40B4-BE49-F238E27FC236}">
                <a16:creationId xmlns:a16="http://schemas.microsoft.com/office/drawing/2014/main" id="{1FF9A2C9-7772-4A25-A286-C89751B17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7" y="804672"/>
            <a:ext cx="7934706" cy="5248656"/>
          </a:xfrm>
          <a:prstGeom prst="rect">
            <a:avLst/>
          </a:prstGeom>
          <a:no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3" name="Content Placeholder 2">
            <a:extLst>
              <a:ext uri="{FF2B5EF4-FFF2-40B4-BE49-F238E27FC236}">
                <a16:creationId xmlns:a16="http://schemas.microsoft.com/office/drawing/2014/main" id="{38A4A44E-CB7D-BD4F-B688-77D292CA0239}"/>
              </a:ext>
            </a:extLst>
          </p:cNvPr>
          <p:cNvSpPr>
            <a:spLocks noGrp="1"/>
          </p:cNvSpPr>
          <p:nvPr>
            <p:ph idx="4294967295"/>
          </p:nvPr>
        </p:nvSpPr>
        <p:spPr>
          <a:xfrm>
            <a:off x="755374" y="1011790"/>
            <a:ext cx="7156174" cy="2044700"/>
          </a:xfrm>
        </p:spPr>
        <p:txBody>
          <a:bodyPr/>
          <a:lstStyle/>
          <a:p>
            <a:r>
              <a:rPr lang="tr-TR" altLang="en-US" dirty="0" err="1">
                <a:solidFill>
                  <a:schemeClr val="bg1"/>
                </a:solidFill>
              </a:rPr>
              <a:t>Golgi</a:t>
            </a:r>
            <a:r>
              <a:rPr lang="tr-TR" altLang="en-US" dirty="0">
                <a:solidFill>
                  <a:schemeClr val="bg1"/>
                </a:solidFill>
              </a:rPr>
              <a:t> aygıtı: Proteinlerin </a:t>
            </a:r>
            <a:r>
              <a:rPr lang="tr-TR" altLang="en-US" dirty="0" err="1">
                <a:solidFill>
                  <a:schemeClr val="bg1"/>
                </a:solidFill>
              </a:rPr>
              <a:t>işlenmesi</a:t>
            </a:r>
            <a:r>
              <a:rPr lang="tr-TR" altLang="en-US" dirty="0">
                <a:solidFill>
                  <a:schemeClr val="bg1"/>
                </a:solidFill>
              </a:rPr>
              <a:t> ve paketlenmesinde </a:t>
            </a:r>
            <a:r>
              <a:rPr lang="tr-TR" altLang="en-US" dirty="0" err="1">
                <a:solidFill>
                  <a:schemeClr val="bg1"/>
                </a:solidFill>
              </a:rPr>
              <a:t>görevlidir</a:t>
            </a:r>
            <a:r>
              <a:rPr lang="tr-TR" altLang="en-US" dirty="0">
                <a:solidFill>
                  <a:schemeClr val="bg1"/>
                </a:solidFill>
              </a:rPr>
              <a:t>. </a:t>
            </a:r>
          </a:p>
          <a:p>
            <a:endParaRPr lang="en-US" altLang="en-US" dirty="0"/>
          </a:p>
        </p:txBody>
      </p:sp>
    </p:spTree>
    <p:extLst>
      <p:ext uri="{BB962C8B-B14F-4D97-AF65-F5344CB8AC3E}">
        <p14:creationId xmlns:p14="http://schemas.microsoft.com/office/powerpoint/2010/main" val="4061060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descr="Screen Shot 2017-10-18 at 10.17.17.png">
            <a:extLst>
              <a:ext uri="{FF2B5EF4-FFF2-40B4-BE49-F238E27FC236}">
                <a16:creationId xmlns:a16="http://schemas.microsoft.com/office/drawing/2014/main" id="{4AB2B89A-7AE2-884F-9A8C-B6D88CCA39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5" y="884583"/>
            <a:ext cx="9136905" cy="542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107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055FD0-F306-449A-9994-6DCE3F3FD98F}"/>
              </a:ext>
            </a:extLst>
          </p:cNvPr>
          <p:cNvPicPr>
            <a:picLocks noChangeAspect="1"/>
          </p:cNvPicPr>
          <p:nvPr/>
        </p:nvPicPr>
        <p:blipFill rotWithShape="1">
          <a:blip r:embed="rId2"/>
          <a:srcRect t="4238" b="20005"/>
          <a:stretch/>
        </p:blipFill>
        <p:spPr>
          <a:xfrm>
            <a:off x="20" y="10"/>
            <a:ext cx="9143980" cy="4571990"/>
          </a:xfrm>
          <a:prstGeom prst="rect">
            <a:avLst/>
          </a:prstGeom>
        </p:spPr>
      </p:pic>
      <p:sp>
        <p:nvSpPr>
          <p:cNvPr id="2" name="Title 1">
            <a:extLst>
              <a:ext uri="{FF2B5EF4-FFF2-40B4-BE49-F238E27FC236}">
                <a16:creationId xmlns:a16="http://schemas.microsoft.com/office/drawing/2014/main" id="{35C9CF98-934C-6548-8865-714244F42BB6}"/>
              </a:ext>
            </a:extLst>
          </p:cNvPr>
          <p:cNvSpPr>
            <a:spLocks noGrp="1"/>
          </p:cNvSpPr>
          <p:nvPr>
            <p:ph type="ctrTitle"/>
          </p:nvPr>
        </p:nvSpPr>
        <p:spPr>
          <a:xfrm>
            <a:off x="1200150" y="3753529"/>
            <a:ext cx="6743700" cy="1645759"/>
          </a:xfrm>
        </p:spPr>
        <p:txBody>
          <a:bodyPr>
            <a:normAutofit/>
          </a:bodyPr>
          <a:lstStyle/>
          <a:p>
            <a:r>
              <a:rPr lang="tr-TR" dirty="0"/>
              <a:t>ÜÇ EBEVEYİNLİ BEBEK</a:t>
            </a:r>
          </a:p>
        </p:txBody>
      </p:sp>
      <p:sp>
        <p:nvSpPr>
          <p:cNvPr id="3" name="Subtitle 2">
            <a:extLst>
              <a:ext uri="{FF2B5EF4-FFF2-40B4-BE49-F238E27FC236}">
                <a16:creationId xmlns:a16="http://schemas.microsoft.com/office/drawing/2014/main" id="{C3D5CC18-1350-6446-9F64-53AB27BCABF1}"/>
              </a:ext>
            </a:extLst>
          </p:cNvPr>
          <p:cNvSpPr>
            <a:spLocks noGrp="1"/>
          </p:cNvSpPr>
          <p:nvPr>
            <p:ph type="subTitle" idx="1"/>
          </p:nvPr>
        </p:nvSpPr>
        <p:spPr>
          <a:xfrm>
            <a:off x="2021395" y="5704731"/>
            <a:ext cx="5101209" cy="513189"/>
          </a:xfrm>
        </p:spPr>
        <p:txBody>
          <a:bodyPr>
            <a:normAutofit fontScale="62500" lnSpcReduction="20000"/>
          </a:bodyPr>
          <a:lstStyle/>
          <a:p>
            <a:r>
              <a:rPr lang="tr-TR" dirty="0"/>
              <a:t>Duydunuz mu hiç?</a:t>
            </a:r>
          </a:p>
          <a:p>
            <a:r>
              <a:rPr lang="tr-TR" dirty="0"/>
              <a:t>Nasıl olmuştur sizce?</a:t>
            </a:r>
          </a:p>
        </p:txBody>
      </p:sp>
    </p:spTree>
    <p:extLst>
      <p:ext uri="{BB962C8B-B14F-4D97-AF65-F5344CB8AC3E}">
        <p14:creationId xmlns:p14="http://schemas.microsoft.com/office/powerpoint/2010/main" val="82388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5B0BD9-F327-7940-84B0-0D94895CA8EC}"/>
              </a:ext>
            </a:extLst>
          </p:cNvPr>
          <p:cNvSpPr txBox="1"/>
          <p:nvPr/>
        </p:nvSpPr>
        <p:spPr>
          <a:xfrm>
            <a:off x="317027" y="815009"/>
            <a:ext cx="8509946" cy="923330"/>
          </a:xfrm>
          <a:prstGeom prst="rect">
            <a:avLst/>
          </a:prstGeom>
          <a:noFill/>
        </p:spPr>
        <p:txBody>
          <a:bodyPr wrap="square" rtlCol="0">
            <a:spAutoFit/>
          </a:bodyPr>
          <a:lstStyle/>
          <a:p>
            <a:r>
              <a:rPr lang="en-US" dirty="0" err="1"/>
              <a:t>Belirli</a:t>
            </a:r>
            <a:r>
              <a:rPr lang="en-US" dirty="0"/>
              <a:t> </a:t>
            </a:r>
            <a:r>
              <a:rPr lang="en-US" dirty="0" err="1"/>
              <a:t>bir</a:t>
            </a:r>
            <a:r>
              <a:rPr lang="en-US" dirty="0"/>
              <a:t> </a:t>
            </a:r>
            <a:r>
              <a:rPr lang="en-US" dirty="0" err="1"/>
              <a:t>genetik</a:t>
            </a:r>
            <a:r>
              <a:rPr lang="en-US" dirty="0"/>
              <a:t> </a:t>
            </a:r>
            <a:r>
              <a:rPr lang="en-US" dirty="0" err="1"/>
              <a:t>bozukluğun</a:t>
            </a:r>
            <a:r>
              <a:rPr lang="en-US" dirty="0"/>
              <a:t> </a:t>
            </a:r>
            <a:r>
              <a:rPr lang="en-US" dirty="0" err="1"/>
              <a:t>bulaşmasını</a:t>
            </a:r>
            <a:r>
              <a:rPr lang="en-US" dirty="0"/>
              <a:t> </a:t>
            </a:r>
            <a:r>
              <a:rPr lang="en-US" dirty="0" err="1"/>
              <a:t>önlemek</a:t>
            </a:r>
            <a:r>
              <a:rPr lang="en-US" dirty="0"/>
              <a:t> </a:t>
            </a:r>
            <a:r>
              <a:rPr lang="en-US" dirty="0" err="1"/>
              <a:t>için</a:t>
            </a:r>
            <a:r>
              <a:rPr lang="en-US" dirty="0"/>
              <a:t> </a:t>
            </a:r>
            <a:r>
              <a:rPr lang="en-US" dirty="0" err="1"/>
              <a:t>mitokondriyal</a:t>
            </a:r>
            <a:r>
              <a:rPr lang="en-US" dirty="0"/>
              <a:t> transfer </a:t>
            </a:r>
            <a:r>
              <a:rPr lang="en-US" dirty="0" err="1"/>
              <a:t>denilen</a:t>
            </a:r>
            <a:r>
              <a:rPr lang="en-US" dirty="0"/>
              <a:t> </a:t>
            </a:r>
            <a:r>
              <a:rPr lang="en-US" dirty="0" err="1"/>
              <a:t>bir</a:t>
            </a:r>
            <a:r>
              <a:rPr lang="en-US" dirty="0"/>
              <a:t> </a:t>
            </a:r>
            <a:r>
              <a:rPr lang="en-US" dirty="0" err="1"/>
              <a:t>teknik</a:t>
            </a:r>
            <a:r>
              <a:rPr lang="en-US" dirty="0"/>
              <a:t> </a:t>
            </a:r>
            <a:r>
              <a:rPr lang="en-US" dirty="0" err="1"/>
              <a:t>geliştirilmiştir</a:t>
            </a:r>
            <a:r>
              <a:rPr lang="en-US" dirty="0"/>
              <a:t>.</a:t>
            </a:r>
          </a:p>
          <a:p>
            <a:r>
              <a:rPr lang="en-US" dirty="0"/>
              <a:t>"</a:t>
            </a:r>
            <a:r>
              <a:rPr lang="en-US" dirty="0" err="1"/>
              <a:t>üç</a:t>
            </a:r>
            <a:r>
              <a:rPr lang="en-US" dirty="0"/>
              <a:t> </a:t>
            </a:r>
            <a:r>
              <a:rPr lang="en-US" dirty="0" err="1"/>
              <a:t>ebeveynli</a:t>
            </a:r>
            <a:r>
              <a:rPr lang="en-US" dirty="0"/>
              <a:t> </a:t>
            </a:r>
            <a:r>
              <a:rPr lang="en-US" dirty="0" err="1"/>
              <a:t>bebek</a:t>
            </a:r>
            <a:r>
              <a:rPr lang="en-US" dirty="0"/>
              <a:t>" </a:t>
            </a:r>
            <a:r>
              <a:rPr lang="en-US" dirty="0" err="1"/>
              <a:t>oluşturmak</a:t>
            </a:r>
            <a:r>
              <a:rPr lang="en-US" dirty="0"/>
              <a:t> </a:t>
            </a:r>
            <a:r>
              <a:rPr lang="en-US" dirty="0" err="1"/>
              <a:t>için</a:t>
            </a:r>
            <a:r>
              <a:rPr lang="en-US" dirty="0"/>
              <a:t> </a:t>
            </a:r>
            <a:r>
              <a:rPr lang="en-US" dirty="0" err="1"/>
              <a:t>üç</a:t>
            </a:r>
            <a:r>
              <a:rPr lang="en-US" dirty="0"/>
              <a:t> </a:t>
            </a:r>
            <a:r>
              <a:rPr lang="en-US" dirty="0" err="1"/>
              <a:t>bireyin</a:t>
            </a:r>
            <a:r>
              <a:rPr lang="en-US" dirty="0"/>
              <a:t> </a:t>
            </a:r>
            <a:r>
              <a:rPr lang="en-US" dirty="0" err="1"/>
              <a:t>DNA'sını</a:t>
            </a:r>
            <a:r>
              <a:rPr lang="en-US" dirty="0"/>
              <a:t> </a:t>
            </a:r>
            <a:r>
              <a:rPr lang="en-US" dirty="0" err="1"/>
              <a:t>birleştirir</a:t>
            </a:r>
            <a:r>
              <a:rPr lang="en-US" dirty="0"/>
              <a:t>.</a:t>
            </a:r>
          </a:p>
        </p:txBody>
      </p:sp>
      <p:pic>
        <p:nvPicPr>
          <p:cNvPr id="4" name="Picture 3" descr="Diagram&#10;&#10;Description automatically generated">
            <a:extLst>
              <a:ext uri="{FF2B5EF4-FFF2-40B4-BE49-F238E27FC236}">
                <a16:creationId xmlns:a16="http://schemas.microsoft.com/office/drawing/2014/main" id="{20D0DD1F-3E44-9E47-8E41-944434EAC488}"/>
              </a:ext>
            </a:extLst>
          </p:cNvPr>
          <p:cNvPicPr>
            <a:picLocks noChangeAspect="1"/>
          </p:cNvPicPr>
          <p:nvPr/>
        </p:nvPicPr>
        <p:blipFill>
          <a:blip r:embed="rId2"/>
          <a:stretch>
            <a:fillRect/>
          </a:stretch>
        </p:blipFill>
        <p:spPr>
          <a:xfrm>
            <a:off x="1063488" y="2126974"/>
            <a:ext cx="7215808" cy="3530754"/>
          </a:xfrm>
          <a:prstGeom prst="rect">
            <a:avLst/>
          </a:prstGeom>
        </p:spPr>
      </p:pic>
      <p:sp>
        <p:nvSpPr>
          <p:cNvPr id="3" name="TextBox 2">
            <a:extLst>
              <a:ext uri="{FF2B5EF4-FFF2-40B4-BE49-F238E27FC236}">
                <a16:creationId xmlns:a16="http://schemas.microsoft.com/office/drawing/2014/main" id="{38F2371B-85D9-6A47-B388-04D3CCF2264F}"/>
              </a:ext>
            </a:extLst>
          </p:cNvPr>
          <p:cNvSpPr txBox="1"/>
          <p:nvPr/>
        </p:nvSpPr>
        <p:spPr>
          <a:xfrm>
            <a:off x="29817" y="6062870"/>
            <a:ext cx="8520987" cy="369332"/>
          </a:xfrm>
          <a:prstGeom prst="rect">
            <a:avLst/>
          </a:prstGeom>
          <a:noFill/>
        </p:spPr>
        <p:txBody>
          <a:bodyPr wrap="none" rtlCol="0">
            <a:spAutoFit/>
          </a:bodyPr>
          <a:lstStyle/>
          <a:p>
            <a:r>
              <a:rPr lang="tr-TR" dirty="0"/>
              <a:t>http://</a:t>
            </a:r>
            <a:r>
              <a:rPr lang="tr-TR" dirty="0" err="1"/>
              <a:t>sitn.hms.harvard.edu</a:t>
            </a:r>
            <a:r>
              <a:rPr lang="tr-TR" dirty="0"/>
              <a:t>/</a:t>
            </a:r>
            <a:r>
              <a:rPr lang="tr-TR" dirty="0" err="1"/>
              <a:t>flash</a:t>
            </a:r>
            <a:r>
              <a:rPr lang="tr-TR" dirty="0"/>
              <a:t>/2018/</a:t>
            </a:r>
            <a:r>
              <a:rPr lang="tr-TR" dirty="0" err="1"/>
              <a:t>mitochondrial</a:t>
            </a:r>
            <a:r>
              <a:rPr lang="tr-TR" dirty="0"/>
              <a:t>-transfer-</a:t>
            </a:r>
            <a:r>
              <a:rPr lang="tr-TR" dirty="0" err="1"/>
              <a:t>making</a:t>
            </a:r>
            <a:r>
              <a:rPr lang="tr-TR" dirty="0"/>
              <a:t>-</a:t>
            </a:r>
            <a:r>
              <a:rPr lang="tr-TR" dirty="0" err="1"/>
              <a:t>three-parent-babies</a:t>
            </a:r>
            <a:r>
              <a:rPr lang="tr-TR" dirty="0"/>
              <a:t>/</a:t>
            </a:r>
          </a:p>
        </p:txBody>
      </p:sp>
    </p:spTree>
    <p:extLst>
      <p:ext uri="{BB962C8B-B14F-4D97-AF65-F5344CB8AC3E}">
        <p14:creationId xmlns:p14="http://schemas.microsoft.com/office/powerpoint/2010/main" val="1443189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0BEFE5AE-A26D-B143-AA06-254525DEAF04}"/>
              </a:ext>
            </a:extLst>
          </p:cNvPr>
          <p:cNvPicPr>
            <a:picLocks noChangeAspect="1"/>
          </p:cNvPicPr>
          <p:nvPr/>
        </p:nvPicPr>
        <p:blipFill>
          <a:blip r:embed="rId2"/>
          <a:stretch>
            <a:fillRect/>
          </a:stretch>
        </p:blipFill>
        <p:spPr>
          <a:xfrm>
            <a:off x="0" y="1373969"/>
            <a:ext cx="9144000" cy="4110062"/>
          </a:xfrm>
          <a:prstGeom prst="rect">
            <a:avLst/>
          </a:prstGeom>
        </p:spPr>
      </p:pic>
      <p:sp>
        <p:nvSpPr>
          <p:cNvPr id="3" name="TextBox 2">
            <a:extLst>
              <a:ext uri="{FF2B5EF4-FFF2-40B4-BE49-F238E27FC236}">
                <a16:creationId xmlns:a16="http://schemas.microsoft.com/office/drawing/2014/main" id="{362F7F00-2D82-0145-A5FD-D44BB272E1D0}"/>
              </a:ext>
            </a:extLst>
          </p:cNvPr>
          <p:cNvSpPr txBox="1"/>
          <p:nvPr/>
        </p:nvSpPr>
        <p:spPr>
          <a:xfrm>
            <a:off x="178904" y="5983357"/>
            <a:ext cx="8520987" cy="369332"/>
          </a:xfrm>
          <a:prstGeom prst="rect">
            <a:avLst/>
          </a:prstGeom>
          <a:noFill/>
        </p:spPr>
        <p:txBody>
          <a:bodyPr wrap="none" rtlCol="0">
            <a:spAutoFit/>
          </a:bodyPr>
          <a:lstStyle/>
          <a:p>
            <a:r>
              <a:rPr lang="tr-TR" dirty="0"/>
              <a:t>http://</a:t>
            </a:r>
            <a:r>
              <a:rPr lang="tr-TR" dirty="0" err="1"/>
              <a:t>sitn.hms.harvard.edu</a:t>
            </a:r>
            <a:r>
              <a:rPr lang="tr-TR" dirty="0"/>
              <a:t>/</a:t>
            </a:r>
            <a:r>
              <a:rPr lang="tr-TR" dirty="0" err="1"/>
              <a:t>flash</a:t>
            </a:r>
            <a:r>
              <a:rPr lang="tr-TR" dirty="0"/>
              <a:t>/2018/</a:t>
            </a:r>
            <a:r>
              <a:rPr lang="tr-TR" dirty="0" err="1"/>
              <a:t>mitochondrial</a:t>
            </a:r>
            <a:r>
              <a:rPr lang="tr-TR" dirty="0"/>
              <a:t>-transfer-</a:t>
            </a:r>
            <a:r>
              <a:rPr lang="tr-TR" dirty="0" err="1"/>
              <a:t>making</a:t>
            </a:r>
            <a:r>
              <a:rPr lang="tr-TR" dirty="0"/>
              <a:t>-</a:t>
            </a:r>
            <a:r>
              <a:rPr lang="tr-TR" dirty="0" err="1"/>
              <a:t>three-parent-babies</a:t>
            </a:r>
            <a:r>
              <a:rPr lang="tr-TR" dirty="0"/>
              <a:t>/</a:t>
            </a:r>
          </a:p>
        </p:txBody>
      </p:sp>
    </p:spTree>
    <p:extLst>
      <p:ext uri="{BB962C8B-B14F-4D97-AF65-F5344CB8AC3E}">
        <p14:creationId xmlns:p14="http://schemas.microsoft.com/office/powerpoint/2010/main" val="3959468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C2E14C-DA50-D043-863D-98C72398877D}"/>
              </a:ext>
            </a:extLst>
          </p:cNvPr>
          <p:cNvSpPr>
            <a:spLocks noGrp="1"/>
          </p:cNvSpPr>
          <p:nvPr>
            <p:ph type="title" idx="4294967295"/>
          </p:nvPr>
        </p:nvSpPr>
        <p:spPr>
          <a:xfrm>
            <a:off x="482600" y="2681103"/>
            <a:ext cx="2837070" cy="1495794"/>
          </a:xfrm>
          <a:noFill/>
          <a:ln>
            <a:solidFill>
              <a:schemeClr val="bg1"/>
            </a:solidFill>
          </a:ln>
        </p:spPr>
        <p:txBody>
          <a:bodyPr vert="horz" wrap="square" lIns="182880" tIns="182880" rIns="182880" bIns="182880" rtlCol="0" anchor="ctr">
            <a:normAutofit/>
          </a:bodyPr>
          <a:lstStyle/>
          <a:p>
            <a:pPr>
              <a:defRPr/>
            </a:pPr>
            <a:r>
              <a:rPr lang="en-US" altLang="en-US" dirty="0" err="1">
                <a:solidFill>
                  <a:schemeClr val="bg1"/>
                </a:solidFill>
              </a:rPr>
              <a:t>Hücre</a:t>
            </a:r>
            <a:r>
              <a:rPr lang="en-US" altLang="en-US" dirty="0">
                <a:solidFill>
                  <a:schemeClr val="bg1"/>
                </a:solidFill>
              </a:rPr>
              <a:t> </a:t>
            </a:r>
            <a:r>
              <a:rPr lang="en-US" altLang="en-US" dirty="0" err="1">
                <a:solidFill>
                  <a:schemeClr val="bg1"/>
                </a:solidFill>
              </a:rPr>
              <a:t>Teorisi</a:t>
            </a:r>
            <a:r>
              <a:rPr lang="en-US" altLang="en-US" dirty="0">
                <a:solidFill>
                  <a:schemeClr val="bg1"/>
                </a:solidFill>
              </a:rPr>
              <a:t> (</a:t>
            </a:r>
            <a:r>
              <a:rPr lang="en-US" altLang="en-US" dirty="0" err="1">
                <a:solidFill>
                  <a:schemeClr val="bg1"/>
                </a:solidFill>
              </a:rPr>
              <a:t>Wirchow</a:t>
            </a:r>
            <a:r>
              <a:rPr lang="en-US" altLang="en-US" dirty="0">
                <a:solidFill>
                  <a:schemeClr val="bg1"/>
                </a:solidFill>
              </a:rPr>
              <a:t>)</a:t>
            </a:r>
          </a:p>
        </p:txBody>
      </p:sp>
      <p:graphicFrame>
        <p:nvGraphicFramePr>
          <p:cNvPr id="25605" name="Content Placeholder 2">
            <a:extLst>
              <a:ext uri="{FF2B5EF4-FFF2-40B4-BE49-F238E27FC236}">
                <a16:creationId xmlns:a16="http://schemas.microsoft.com/office/drawing/2014/main" id="{80CF56B4-415F-44C3-B7DA-C1F69537EBCB}"/>
              </a:ext>
            </a:extLst>
          </p:cNvPr>
          <p:cNvGraphicFramePr>
            <a:graphicFrameLocks noGrp="1"/>
          </p:cNvGraphicFramePr>
          <p:nvPr>
            <p:ph idx="4294967295"/>
            <p:extLst>
              <p:ext uri="{D42A27DB-BD31-4B8C-83A1-F6EECF244321}">
                <p14:modId xmlns:p14="http://schemas.microsoft.com/office/powerpoint/2010/main" val="1675046035"/>
              </p:ext>
            </p:extLst>
          </p:nvPr>
        </p:nvGraphicFramePr>
        <p:xfrm>
          <a:off x="4214812" y="965200"/>
          <a:ext cx="4205288"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4513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6633" name="Rectangle 75">
            <a:extLst>
              <a:ext uri="{FF2B5EF4-FFF2-40B4-BE49-F238E27FC236}">
                <a16:creationId xmlns:a16="http://schemas.microsoft.com/office/drawing/2014/main" id="{930BC020-BDBF-49EB-9898-BAB5BF559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4" name="Rectangle 77">
            <a:extLst>
              <a:ext uri="{FF2B5EF4-FFF2-40B4-BE49-F238E27FC236}">
                <a16:creationId xmlns:a16="http://schemas.microsoft.com/office/drawing/2014/main" id="{64950C64-5D81-40F1-9601-8BA0D63BA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6758"/>
            <a:ext cx="9144000" cy="3431242"/>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626" name="Title 1">
            <a:extLst>
              <a:ext uri="{FF2B5EF4-FFF2-40B4-BE49-F238E27FC236}">
                <a16:creationId xmlns:a16="http://schemas.microsoft.com/office/drawing/2014/main" id="{C8EAAFE1-FF59-E04A-BDB6-57781BBB9981}"/>
              </a:ext>
            </a:extLst>
          </p:cNvPr>
          <p:cNvSpPr>
            <a:spLocks noGrp="1"/>
          </p:cNvSpPr>
          <p:nvPr>
            <p:ph type="title" idx="4294967295"/>
          </p:nvPr>
        </p:nvSpPr>
        <p:spPr>
          <a:xfrm>
            <a:off x="1673352" y="3781241"/>
            <a:ext cx="5797296" cy="855406"/>
          </a:xfrm>
          <a:noFill/>
          <a:ln>
            <a:solidFill>
              <a:schemeClr val="bg1"/>
            </a:solidFill>
          </a:ln>
        </p:spPr>
        <p:txBody>
          <a:bodyPr vert="horz" lIns="182880" tIns="182880" rIns="182880" bIns="182880" rtlCol="0" anchor="ctr">
            <a:normAutofit/>
          </a:bodyPr>
          <a:lstStyle/>
          <a:p>
            <a:r>
              <a:rPr lang="en-US" altLang="en-US" sz="2100">
                <a:solidFill>
                  <a:schemeClr val="bg1"/>
                </a:solidFill>
              </a:rPr>
              <a:t>Hücre nedir?</a:t>
            </a:r>
          </a:p>
        </p:txBody>
      </p:sp>
      <p:pic>
        <p:nvPicPr>
          <p:cNvPr id="26629" name="Picture 5">
            <a:extLst>
              <a:ext uri="{FF2B5EF4-FFF2-40B4-BE49-F238E27FC236}">
                <a16:creationId xmlns:a16="http://schemas.microsoft.com/office/drawing/2014/main" id="{0ED0CACC-89B5-1E42-9A3C-9B453190E613}"/>
              </a:ext>
            </a:extLst>
          </p:cNvPr>
          <p:cNvPicPr>
            <a:picLocks noChangeAspect="1"/>
          </p:cNvPicPr>
          <p:nvPr/>
        </p:nvPicPr>
        <p:blipFill rotWithShape="1">
          <a:blip r:embed="rId3">
            <a:extLst>
              <a:ext uri="{28A0092B-C50C-407E-A947-70E740481C1C}">
                <a14:useLocalDpi xmlns:a14="http://schemas.microsoft.com/office/drawing/2010/main" val="0"/>
              </a:ext>
            </a:extLst>
          </a:blip>
          <a:srcRect l="29564" r="26278" b="2"/>
          <a:stretch/>
        </p:blipFill>
        <p:spPr bwMode="auto">
          <a:xfrm>
            <a:off x="20" y="-2"/>
            <a:ext cx="2283694" cy="3429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a:extLst>
              <a:ext uri="{FF2B5EF4-FFF2-40B4-BE49-F238E27FC236}">
                <a16:creationId xmlns:a16="http://schemas.microsoft.com/office/drawing/2014/main" id="{C4102F51-FBEB-F041-98D3-3727C07DE3A4}"/>
              </a:ext>
            </a:extLst>
          </p:cNvPr>
          <p:cNvPicPr>
            <a:picLocks noChangeAspect="1"/>
          </p:cNvPicPr>
          <p:nvPr/>
        </p:nvPicPr>
        <p:blipFill rotWithShape="1">
          <a:blip r:embed="rId4">
            <a:extLst>
              <a:ext uri="{28A0092B-C50C-407E-A947-70E740481C1C}">
                <a14:useLocalDpi xmlns:a14="http://schemas.microsoft.com/office/drawing/2010/main" val="0"/>
              </a:ext>
            </a:extLst>
          </a:blip>
          <a:srcRect l="32970" r="25287"/>
          <a:stretch/>
        </p:blipFill>
        <p:spPr bwMode="auto">
          <a:xfrm>
            <a:off x="2283714" y="-2"/>
            <a:ext cx="2283714" cy="34289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Content Placeholder 3">
            <a:extLst>
              <a:ext uri="{FF2B5EF4-FFF2-40B4-BE49-F238E27FC236}">
                <a16:creationId xmlns:a16="http://schemas.microsoft.com/office/drawing/2014/main" id="{3EC5EF49-EA60-9E43-B290-2C619AB6F268}"/>
              </a:ext>
            </a:extLst>
          </p:cNvPr>
          <p:cNvPicPr>
            <a:picLocks noGrp="1" noChangeAspect="1"/>
          </p:cNvPicPr>
          <p:nvPr>
            <p:ph idx="4294967295"/>
          </p:nvPr>
        </p:nvPicPr>
        <p:blipFill rotWithShape="1">
          <a:blip r:embed="rId5">
            <a:extLst>
              <a:ext uri="{28A0092B-C50C-407E-A947-70E740481C1C}">
                <a14:useLocalDpi xmlns:a14="http://schemas.microsoft.com/office/drawing/2010/main" val="0"/>
              </a:ext>
            </a:extLst>
          </a:blip>
          <a:srcRect l="26923" r="28727" b="-2"/>
          <a:stretch/>
        </p:blipFill>
        <p:spPr>
          <a:xfrm>
            <a:off x="4567428" y="-2"/>
            <a:ext cx="2283714" cy="3426760"/>
          </a:xfrm>
          <a:prstGeom prst="rect">
            <a:avLst/>
          </a:prstGeom>
        </p:spPr>
      </p:pic>
      <p:pic>
        <p:nvPicPr>
          <p:cNvPr id="26628" name="Picture 4">
            <a:extLst>
              <a:ext uri="{FF2B5EF4-FFF2-40B4-BE49-F238E27FC236}">
                <a16:creationId xmlns:a16="http://schemas.microsoft.com/office/drawing/2014/main" id="{EC1222A6-37A7-1542-8E4E-CC27C20B2B0F}"/>
              </a:ext>
            </a:extLst>
          </p:cNvPr>
          <p:cNvPicPr>
            <a:picLocks noChangeAspect="1"/>
          </p:cNvPicPr>
          <p:nvPr/>
        </p:nvPicPr>
        <p:blipFill rotWithShape="1">
          <a:blip r:embed="rId6">
            <a:extLst>
              <a:ext uri="{28A0092B-C50C-407E-A947-70E740481C1C}">
                <a14:useLocalDpi xmlns:a14="http://schemas.microsoft.com/office/drawing/2010/main" val="0"/>
              </a:ext>
            </a:extLst>
          </a:blip>
          <a:srcRect l="34890" r="27639" b="-2"/>
          <a:stretch/>
        </p:blipFill>
        <p:spPr bwMode="auto">
          <a:xfrm>
            <a:off x="6851142" y="-2"/>
            <a:ext cx="2292858" cy="34267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Box 7">
            <a:extLst>
              <a:ext uri="{FF2B5EF4-FFF2-40B4-BE49-F238E27FC236}">
                <a16:creationId xmlns:a16="http://schemas.microsoft.com/office/drawing/2014/main" id="{8CD118EB-1098-E548-8A77-76622F35FE09}"/>
              </a:ext>
            </a:extLst>
          </p:cNvPr>
          <p:cNvSpPr txBox="1">
            <a:spLocks noChangeArrowheads="1"/>
          </p:cNvSpPr>
          <p:nvPr/>
        </p:nvSpPr>
        <p:spPr bwMode="auto">
          <a:xfrm>
            <a:off x="1678809" y="4846076"/>
            <a:ext cx="5786382" cy="127155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indent="-228600" defTabSz="914400">
              <a:lnSpc>
                <a:spcPct val="90000"/>
              </a:lnSpc>
              <a:spcBef>
                <a:spcPts val="1000"/>
              </a:spcBef>
              <a:buClr>
                <a:schemeClr val="accent2"/>
              </a:buClr>
              <a:buFont typeface="Arial" panose="020B0604020202020204" pitchFamily="34" charset="0"/>
              <a:buChar char="•"/>
            </a:pPr>
            <a:r>
              <a:rPr lang="en-US" altLang="en-US" sz="1300">
                <a:solidFill>
                  <a:schemeClr val="bg1"/>
                </a:solidFill>
                <a:latin typeface="+mn-lt"/>
                <a:ea typeface="+mn-ea"/>
                <a:cs typeface="+mn-cs"/>
              </a:rPr>
              <a:t>Tüm bitki ve hayvanlar “HÜCRE” olarak adlandırdığımız yapı taşından oluşmaktadır.</a:t>
            </a:r>
          </a:p>
          <a:p>
            <a:pPr indent="-228600" defTabSz="914400">
              <a:lnSpc>
                <a:spcPct val="90000"/>
              </a:lnSpc>
              <a:spcBef>
                <a:spcPts val="1000"/>
              </a:spcBef>
              <a:buClr>
                <a:schemeClr val="accent2"/>
              </a:buClr>
              <a:buFont typeface="Arial" panose="020B0604020202020204" pitchFamily="34" charset="0"/>
              <a:buChar char="•"/>
            </a:pPr>
            <a:r>
              <a:rPr lang="en-US" altLang="en-US" sz="1300">
                <a:solidFill>
                  <a:schemeClr val="bg1"/>
                </a:solidFill>
                <a:latin typeface="+mn-lt"/>
                <a:ea typeface="+mn-ea"/>
                <a:cs typeface="+mn-cs"/>
              </a:rPr>
              <a:t>Bu örneklerde olduğu gibi yaşayan organizmalar birbirleriyle uyum içinde çalışan çok sayıda  hücre içermektedir.</a:t>
            </a:r>
          </a:p>
          <a:p>
            <a:pPr indent="-228600" defTabSz="914400">
              <a:lnSpc>
                <a:spcPct val="90000"/>
              </a:lnSpc>
              <a:spcBef>
                <a:spcPts val="1000"/>
              </a:spcBef>
              <a:buClr>
                <a:schemeClr val="accent2"/>
              </a:buClr>
              <a:buFont typeface="Arial" panose="020B0604020202020204" pitchFamily="34" charset="0"/>
              <a:buChar char="•"/>
            </a:pPr>
            <a:r>
              <a:rPr lang="en-US" altLang="en-US" sz="1300">
                <a:solidFill>
                  <a:schemeClr val="bg1"/>
                </a:solidFill>
                <a:latin typeface="+mn-lt"/>
                <a:ea typeface="+mn-ea"/>
                <a:cs typeface="+mn-cs"/>
              </a:rPr>
              <a:t>Bazı yaşan formları tek hücreden oluşmaktadır </a:t>
            </a:r>
            <a:r>
              <a:rPr lang="en-US" altLang="en-US" sz="1300">
                <a:solidFill>
                  <a:schemeClr val="bg1"/>
                </a:solidFill>
                <a:latin typeface="+mn-lt"/>
                <a:ea typeface="+mn-ea"/>
                <a:cs typeface="+mn-cs"/>
                <a:sym typeface="Wingdings" pitchFamily="2" charset="2"/>
              </a:rPr>
              <a:t> bakteri ve protozoonlar</a:t>
            </a:r>
            <a:endParaRPr lang="en-US" altLang="en-US" sz="1300">
              <a:solidFill>
                <a:schemeClr val="bg1"/>
              </a:solidFill>
              <a:latin typeface="+mn-lt"/>
              <a:ea typeface="+mn-ea"/>
              <a:cs typeface="+mn-cs"/>
            </a:endParaRPr>
          </a:p>
        </p:txBody>
      </p:sp>
    </p:spTree>
    <p:extLst>
      <p:ext uri="{BB962C8B-B14F-4D97-AF65-F5344CB8AC3E}">
        <p14:creationId xmlns:p14="http://schemas.microsoft.com/office/powerpoint/2010/main" val="337282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64950C64-5D81-40F1-9601-8BA0D63BA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674" name="Title 3">
            <a:extLst>
              <a:ext uri="{FF2B5EF4-FFF2-40B4-BE49-F238E27FC236}">
                <a16:creationId xmlns:a16="http://schemas.microsoft.com/office/drawing/2014/main" id="{67B87C9C-73CE-8641-96BB-916CE00207A3}"/>
              </a:ext>
            </a:extLst>
          </p:cNvPr>
          <p:cNvSpPr>
            <a:spLocks noGrp="1"/>
          </p:cNvSpPr>
          <p:nvPr>
            <p:ph type="title" idx="4294967295"/>
          </p:nvPr>
        </p:nvSpPr>
        <p:spPr>
          <a:xfrm>
            <a:off x="1673352" y="3781241"/>
            <a:ext cx="5797296" cy="855406"/>
          </a:xfrm>
          <a:noFill/>
          <a:ln>
            <a:solidFill>
              <a:schemeClr val="bg1"/>
            </a:solidFill>
          </a:ln>
        </p:spPr>
        <p:txBody>
          <a:bodyPr vert="horz" lIns="182880" tIns="182880" rIns="182880" bIns="182880" rtlCol="0" anchor="ctr">
            <a:normAutofit/>
          </a:bodyPr>
          <a:lstStyle/>
          <a:p>
            <a:r>
              <a:rPr lang="en-US" altLang="en-US" sz="2100">
                <a:solidFill>
                  <a:schemeClr val="bg1"/>
                </a:solidFill>
              </a:rPr>
              <a:t>Hücre nedir?</a:t>
            </a:r>
          </a:p>
        </p:txBody>
      </p:sp>
      <p:pic>
        <p:nvPicPr>
          <p:cNvPr id="28677" name="Picture 6">
            <a:extLst>
              <a:ext uri="{FF2B5EF4-FFF2-40B4-BE49-F238E27FC236}">
                <a16:creationId xmlns:a16="http://schemas.microsoft.com/office/drawing/2014/main" id="{DBF42487-2BC9-D644-B00B-8B49A242DB9B}"/>
              </a:ext>
            </a:extLst>
          </p:cNvPr>
          <p:cNvPicPr>
            <a:picLocks noChangeAspect="1"/>
          </p:cNvPicPr>
          <p:nvPr/>
        </p:nvPicPr>
        <p:blipFill rotWithShape="1">
          <a:blip r:embed="rId3">
            <a:extLst>
              <a:ext uri="{28A0092B-C50C-407E-A947-70E740481C1C}">
                <a14:useLocalDpi xmlns:a14="http://schemas.microsoft.com/office/drawing/2010/main" val="0"/>
              </a:ext>
            </a:extLst>
          </a:blip>
          <a:srcRect l="166" r="3" b="3"/>
          <a:stretch/>
        </p:blipFill>
        <p:spPr bwMode="auto">
          <a:xfrm>
            <a:off x="20" y="10"/>
            <a:ext cx="4546834" cy="34289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5">
            <a:extLst>
              <a:ext uri="{FF2B5EF4-FFF2-40B4-BE49-F238E27FC236}">
                <a16:creationId xmlns:a16="http://schemas.microsoft.com/office/drawing/2014/main" id="{D80CE0C2-ED1A-934F-8E64-B1509ACD7ED6}"/>
              </a:ext>
            </a:extLst>
          </p:cNvPr>
          <p:cNvPicPr>
            <a:picLocks noChangeAspect="1"/>
          </p:cNvPicPr>
          <p:nvPr/>
        </p:nvPicPr>
        <p:blipFill rotWithShape="1">
          <a:blip r:embed="rId4">
            <a:extLst>
              <a:ext uri="{28A0092B-C50C-407E-A947-70E740481C1C}">
                <a14:useLocalDpi xmlns:a14="http://schemas.microsoft.com/office/drawing/2010/main" val="0"/>
              </a:ext>
            </a:extLst>
          </a:blip>
          <a:srcRect l="17090" r="9341"/>
          <a:stretch/>
        </p:blipFill>
        <p:spPr bwMode="auto">
          <a:xfrm>
            <a:off x="4597146" y="-1"/>
            <a:ext cx="4546854" cy="3428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Content Placeholder 4">
            <a:extLst>
              <a:ext uri="{FF2B5EF4-FFF2-40B4-BE49-F238E27FC236}">
                <a16:creationId xmlns:a16="http://schemas.microsoft.com/office/drawing/2014/main" id="{A5A9A26A-7D3D-EF4D-B158-34C997192866}"/>
              </a:ext>
            </a:extLst>
          </p:cNvPr>
          <p:cNvSpPr>
            <a:spLocks noGrp="1"/>
          </p:cNvSpPr>
          <p:nvPr>
            <p:ph idx="4294967295"/>
          </p:nvPr>
        </p:nvSpPr>
        <p:spPr>
          <a:xfrm>
            <a:off x="1678809" y="4846076"/>
            <a:ext cx="5786382" cy="1271556"/>
          </a:xfrm>
        </p:spPr>
        <p:txBody>
          <a:bodyPr vert="horz" lIns="91440" tIns="45720" rIns="91440" bIns="45720" rtlCol="0">
            <a:normAutofit/>
          </a:bodyPr>
          <a:lstStyle/>
          <a:p>
            <a:r>
              <a:rPr lang="en-US" altLang="en-US" sz="1700">
                <a:solidFill>
                  <a:schemeClr val="bg1"/>
                </a:solidFill>
              </a:rPr>
              <a:t>Tek başına ya da çok hücreli bir organizmanın parçası olarak yaşayabilen ve gözümüzle göremeyeceğimiz kadar küçüktür.</a:t>
            </a:r>
          </a:p>
          <a:p>
            <a:r>
              <a:rPr lang="en-US" altLang="en-US" sz="1700">
                <a:solidFill>
                  <a:schemeClr val="bg1"/>
                </a:solidFill>
              </a:rPr>
              <a:t>Hücreler temelde aynıdır ancak özelleşmiş görevlerine göre çok farklı görünebilirler. </a:t>
            </a:r>
          </a:p>
        </p:txBody>
      </p:sp>
    </p:spTree>
    <p:extLst>
      <p:ext uri="{BB962C8B-B14F-4D97-AF65-F5344CB8AC3E}">
        <p14:creationId xmlns:p14="http://schemas.microsoft.com/office/powerpoint/2010/main" val="2470504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260" y="1248156"/>
            <a:ext cx="726948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71" y="1060704"/>
            <a:ext cx="7550658"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Title 1">
            <a:extLst>
              <a:ext uri="{FF2B5EF4-FFF2-40B4-BE49-F238E27FC236}">
                <a16:creationId xmlns:a16="http://schemas.microsoft.com/office/drawing/2014/main" id="{99DA433A-FE30-8244-B4BE-5F5A5958287D}"/>
              </a:ext>
            </a:extLst>
          </p:cNvPr>
          <p:cNvSpPr>
            <a:spLocks noGrp="1"/>
          </p:cNvSpPr>
          <p:nvPr>
            <p:ph type="title" idx="4294967295"/>
          </p:nvPr>
        </p:nvSpPr>
        <p:spPr>
          <a:xfrm>
            <a:off x="1673352" y="467418"/>
            <a:ext cx="5797296" cy="1188720"/>
          </a:xfrm>
          <a:solidFill>
            <a:srgbClr val="FFFFFF"/>
          </a:solidFill>
        </p:spPr>
        <p:txBody>
          <a:bodyPr vert="horz" lIns="182880" tIns="182880" rIns="182880" bIns="182880" rtlCol="0" anchor="ctr">
            <a:normAutofit/>
          </a:bodyPr>
          <a:lstStyle/>
          <a:p>
            <a:r>
              <a:rPr lang="en-US" altLang="en-US" sz="2800" kern="1200" cap="all" spc="200" baseline="0" dirty="0">
                <a:solidFill>
                  <a:srgbClr val="262626"/>
                </a:solidFill>
                <a:latin typeface="+mj-lt"/>
                <a:ea typeface="+mj-ea"/>
                <a:cs typeface="+mj-cs"/>
              </a:rPr>
              <a:t>Hücre</a:t>
            </a:r>
          </a:p>
        </p:txBody>
      </p:sp>
      <p:sp>
        <p:nvSpPr>
          <p:cNvPr id="30723" name="Content Placeholder 2">
            <a:extLst>
              <a:ext uri="{FF2B5EF4-FFF2-40B4-BE49-F238E27FC236}">
                <a16:creationId xmlns:a16="http://schemas.microsoft.com/office/drawing/2014/main" id="{C19FEB6D-203A-E346-B4E1-EA4564285052}"/>
              </a:ext>
            </a:extLst>
          </p:cNvPr>
          <p:cNvSpPr>
            <a:spLocks noGrp="1"/>
          </p:cNvSpPr>
          <p:nvPr>
            <p:ph idx="4294967295"/>
          </p:nvPr>
        </p:nvSpPr>
        <p:spPr>
          <a:xfrm>
            <a:off x="1279546" y="2291262"/>
            <a:ext cx="6584634" cy="2879256"/>
          </a:xfrm>
        </p:spPr>
        <p:txBody>
          <a:bodyPr vert="horz" lIns="91440" tIns="45720" rIns="91440" bIns="45720" rtlCol="0">
            <a:normAutofit/>
          </a:bodyPr>
          <a:lstStyle/>
          <a:p>
            <a:pPr marL="0"/>
            <a:r>
              <a:rPr lang="en-US" altLang="en-US">
                <a:solidFill>
                  <a:srgbClr val="404040"/>
                </a:solidFill>
              </a:rPr>
              <a:t>Hücreler yaşayan organizmaların yapısal ve fonksiyonel en küçük birimidir ve gelişmişlik düzeyine göre ikiye ayrılır: </a:t>
            </a:r>
          </a:p>
          <a:p>
            <a:pPr marL="0"/>
            <a:endParaRPr lang="en-US" altLang="en-US">
              <a:solidFill>
                <a:srgbClr val="404040"/>
              </a:solidFill>
            </a:endParaRPr>
          </a:p>
          <a:p>
            <a:pPr marL="0"/>
            <a:r>
              <a:rPr lang="en-US" altLang="en-US" b="1">
                <a:solidFill>
                  <a:srgbClr val="404040"/>
                </a:solidFill>
              </a:rPr>
              <a:t>1-Prokaryot Hücreler: </a:t>
            </a:r>
            <a:r>
              <a:rPr lang="en-US" altLang="en-US">
                <a:solidFill>
                  <a:srgbClr val="404040"/>
                </a:solidFill>
              </a:rPr>
              <a:t>Çekirdek yoktur ve kalıtım materyali protoplazmada dağınık haldedir. Hücre zarı, hücre duvarı, sitoplazma ve zarsız organel olan ribozom taşırlar. Bu hücrelerin zarlı organelleri de yoktur.. Bakteri, mavi- yeşil alg prokaryot hücrelidir. </a:t>
            </a:r>
          </a:p>
          <a:p>
            <a:pPr marL="0"/>
            <a:endParaRPr lang="en-US" altLang="en-US">
              <a:solidFill>
                <a:srgbClr val="404040"/>
              </a:solidFill>
            </a:endParaRPr>
          </a:p>
        </p:txBody>
      </p:sp>
    </p:spTree>
    <p:extLst>
      <p:ext uri="{BB962C8B-B14F-4D97-AF65-F5344CB8AC3E}">
        <p14:creationId xmlns:p14="http://schemas.microsoft.com/office/powerpoint/2010/main" val="1478561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1750" name="Rectangle 72">
            <a:extLst>
              <a:ext uri="{FF2B5EF4-FFF2-40B4-BE49-F238E27FC236}">
                <a16:creationId xmlns:a16="http://schemas.microsoft.com/office/drawing/2014/main" id="{343EE4E4-4F6E-4D0C-8241-7422485C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313" y="-2"/>
            <a:ext cx="4554687"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7" name="Title 1">
            <a:extLst>
              <a:ext uri="{FF2B5EF4-FFF2-40B4-BE49-F238E27FC236}">
                <a16:creationId xmlns:a16="http://schemas.microsoft.com/office/drawing/2014/main" id="{0C3C5569-F648-FC4D-BF21-F7DCF2D76367}"/>
              </a:ext>
            </a:extLst>
          </p:cNvPr>
          <p:cNvSpPr>
            <a:spLocks noGrp="1"/>
          </p:cNvSpPr>
          <p:nvPr>
            <p:ph type="title" idx="4294967295"/>
          </p:nvPr>
        </p:nvSpPr>
        <p:spPr>
          <a:xfrm>
            <a:off x="5192817" y="1290025"/>
            <a:ext cx="3356919" cy="1188720"/>
          </a:xfrm>
          <a:solidFill>
            <a:srgbClr val="FFFFFF"/>
          </a:solidFill>
          <a:ln>
            <a:solidFill>
              <a:srgbClr val="404040"/>
            </a:solidFill>
          </a:ln>
        </p:spPr>
        <p:txBody>
          <a:bodyPr vert="horz" lIns="182880" tIns="182880" rIns="182880" bIns="182880" rtlCol="0" anchor="ctr">
            <a:normAutofit/>
          </a:bodyPr>
          <a:lstStyle/>
          <a:p>
            <a:r>
              <a:rPr lang="en-US" altLang="en-TR"/>
              <a:t>Prokaryotlar</a:t>
            </a:r>
          </a:p>
        </p:txBody>
      </p:sp>
      <p:sp>
        <p:nvSpPr>
          <p:cNvPr id="31751" name="Rectangle 74">
            <a:extLst>
              <a:ext uri="{FF2B5EF4-FFF2-40B4-BE49-F238E27FC236}">
                <a16:creationId xmlns:a16="http://schemas.microsoft.com/office/drawing/2014/main" id="{39CDFF21-67C6-4C4C-9A1C-C7726D3D3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24" y="640080"/>
            <a:ext cx="3614166"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7" name="Rectangle 76">
            <a:extLst>
              <a:ext uri="{FF2B5EF4-FFF2-40B4-BE49-F238E27FC236}">
                <a16:creationId xmlns:a16="http://schemas.microsoft.com/office/drawing/2014/main" id="{E98F8D60-BC6F-4B41-9481-5F49C96A1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140" y="806357"/>
            <a:ext cx="3383449"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746" name="Picture 6">
            <a:extLst>
              <a:ext uri="{FF2B5EF4-FFF2-40B4-BE49-F238E27FC236}">
                <a16:creationId xmlns:a16="http://schemas.microsoft.com/office/drawing/2014/main" id="{18254D0B-D9FF-C740-AC3E-625F56DE1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41469" y="1570569"/>
            <a:ext cx="3119676" cy="34001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Content Placeholder 2">
            <a:extLst>
              <a:ext uri="{FF2B5EF4-FFF2-40B4-BE49-F238E27FC236}">
                <a16:creationId xmlns:a16="http://schemas.microsoft.com/office/drawing/2014/main" id="{76EEF5FF-9F67-E043-837A-0C48641C4113}"/>
              </a:ext>
            </a:extLst>
          </p:cNvPr>
          <p:cNvSpPr>
            <a:spLocks noGrp="1"/>
          </p:cNvSpPr>
          <p:nvPr>
            <p:ph idx="4294967295"/>
          </p:nvPr>
        </p:nvSpPr>
        <p:spPr>
          <a:xfrm>
            <a:off x="5192817" y="2858703"/>
            <a:ext cx="3356919" cy="3042547"/>
          </a:xfrm>
        </p:spPr>
        <p:txBody>
          <a:bodyPr vert="horz" lIns="91440" tIns="45720" rIns="91440" bIns="45720" rtlCol="0">
            <a:normAutofit/>
          </a:bodyPr>
          <a:lstStyle/>
          <a:p>
            <a:pPr marL="0">
              <a:lnSpc>
                <a:spcPct val="90000"/>
              </a:lnSpc>
            </a:pPr>
            <a:r>
              <a:rPr lang="en-US" altLang="en-US" sz="1700" b="1">
                <a:solidFill>
                  <a:srgbClr val="FFFFFF"/>
                </a:solidFill>
              </a:rPr>
              <a:t>Protoplazma</a:t>
            </a:r>
            <a:r>
              <a:rPr lang="en-US" altLang="en-US" sz="1700">
                <a:solidFill>
                  <a:srgbClr val="FFFFFF"/>
                </a:solidFill>
              </a:rPr>
              <a:t>: Hücre içi sıvısıdır. Bütün elemanları içinde yüzer. </a:t>
            </a:r>
          </a:p>
          <a:p>
            <a:pPr marL="0">
              <a:lnSpc>
                <a:spcPct val="90000"/>
              </a:lnSpc>
            </a:pPr>
            <a:r>
              <a:rPr lang="en-US" altLang="en-US" sz="1700" b="1">
                <a:solidFill>
                  <a:srgbClr val="FFFFFF"/>
                </a:solidFill>
              </a:rPr>
              <a:t>Kirpik (flagella) </a:t>
            </a:r>
            <a:r>
              <a:rPr lang="en-US" altLang="en-US" sz="1700">
                <a:solidFill>
                  <a:srgbClr val="FFFFFF"/>
                </a:solidFill>
              </a:rPr>
              <a:t>: Bakterinin hareket etmesini sağlar beslenmeye yardım eder. </a:t>
            </a:r>
          </a:p>
          <a:p>
            <a:pPr marL="0">
              <a:lnSpc>
                <a:spcPct val="90000"/>
              </a:lnSpc>
            </a:pPr>
            <a:r>
              <a:rPr lang="en-US" altLang="en-US" sz="1700" b="1">
                <a:solidFill>
                  <a:srgbClr val="FFFFFF"/>
                </a:solidFill>
              </a:rPr>
              <a:t>Fimbria (pili) </a:t>
            </a:r>
            <a:r>
              <a:rPr lang="en-US" altLang="en-US" sz="1700">
                <a:solidFill>
                  <a:srgbClr val="FFFFFF"/>
                </a:solidFill>
              </a:rPr>
              <a:t>: Kirpiklerden kısadır, gen transferinde rol alır. </a:t>
            </a:r>
          </a:p>
          <a:p>
            <a:pPr marL="0">
              <a:lnSpc>
                <a:spcPct val="90000"/>
              </a:lnSpc>
            </a:pPr>
            <a:r>
              <a:rPr lang="en-US" altLang="en-US" sz="1700" b="1">
                <a:solidFill>
                  <a:srgbClr val="FFFFFF"/>
                </a:solidFill>
              </a:rPr>
              <a:t>Kapsül</a:t>
            </a:r>
            <a:r>
              <a:rPr lang="en-US" altLang="en-US" sz="1700">
                <a:solidFill>
                  <a:srgbClr val="FFFFFF"/>
                </a:solidFill>
              </a:rPr>
              <a:t>: Aşırı soğukta ve sıcakta bakterilerin yaşama şansını artıran üçüncü bir örtüdür. </a:t>
            </a:r>
          </a:p>
          <a:p>
            <a:pPr marL="0">
              <a:lnSpc>
                <a:spcPct val="90000"/>
              </a:lnSpc>
            </a:pPr>
            <a:endParaRPr lang="en-US" altLang="en-US" sz="1700">
              <a:solidFill>
                <a:srgbClr val="FFFFFF"/>
              </a:solidFill>
            </a:endParaRPr>
          </a:p>
        </p:txBody>
      </p:sp>
    </p:spTree>
    <p:extLst>
      <p:ext uri="{BB962C8B-B14F-4D97-AF65-F5344CB8AC3E}">
        <p14:creationId xmlns:p14="http://schemas.microsoft.com/office/powerpoint/2010/main" val="2642480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a:extLst>
              <a:ext uri="{FF2B5EF4-FFF2-40B4-BE49-F238E27FC236}">
                <a16:creationId xmlns:a16="http://schemas.microsoft.com/office/drawing/2014/main" id="{473C3CD4-1D95-C645-92D8-583EA09E13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6913" y="265874"/>
            <a:ext cx="4711147" cy="353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Content Placeholder 2">
            <a:extLst>
              <a:ext uri="{FF2B5EF4-FFF2-40B4-BE49-F238E27FC236}">
                <a16:creationId xmlns:a16="http://schemas.microsoft.com/office/drawing/2014/main" id="{5DAEC12A-51F2-1F42-9340-1C995A5AAA08}"/>
              </a:ext>
            </a:extLst>
          </p:cNvPr>
          <p:cNvSpPr>
            <a:spLocks noGrp="1"/>
          </p:cNvSpPr>
          <p:nvPr>
            <p:ph idx="4294967295"/>
          </p:nvPr>
        </p:nvSpPr>
        <p:spPr>
          <a:xfrm>
            <a:off x="1353033" y="3945212"/>
            <a:ext cx="5937250" cy="2044700"/>
          </a:xfrm>
        </p:spPr>
        <p:txBody>
          <a:bodyPr/>
          <a:lstStyle/>
          <a:p>
            <a:pPr marL="0" indent="0">
              <a:buNone/>
            </a:pPr>
            <a:r>
              <a:rPr lang="tr-TR" altLang="en-US" b="1" dirty="0"/>
              <a:t>Klorofil</a:t>
            </a:r>
            <a:r>
              <a:rPr lang="tr-TR" altLang="en-US" dirty="0"/>
              <a:t>: Fotosentez yapan bakterilerde bulunur. Bakterilerin besin ve oksijen </a:t>
            </a:r>
            <a:r>
              <a:rPr lang="tr-TR" altLang="en-US" dirty="0" err="1"/>
              <a:t>üretmesini</a:t>
            </a:r>
            <a:r>
              <a:rPr lang="tr-TR" altLang="en-US" dirty="0"/>
              <a:t> </a:t>
            </a:r>
            <a:r>
              <a:rPr lang="tr-TR" altLang="en-US" dirty="0" err="1"/>
              <a:t>sağlar</a:t>
            </a:r>
            <a:r>
              <a:rPr lang="tr-TR" altLang="en-US" dirty="0"/>
              <a:t>. </a:t>
            </a:r>
          </a:p>
          <a:p>
            <a:pPr marL="0" indent="0">
              <a:buNone/>
            </a:pPr>
            <a:r>
              <a:rPr lang="tr-TR" altLang="en-US" b="1" dirty="0" err="1"/>
              <a:t>Nükleoid</a:t>
            </a:r>
            <a:r>
              <a:rPr lang="tr-TR" altLang="en-US" dirty="0"/>
              <a:t>: </a:t>
            </a:r>
            <a:r>
              <a:rPr lang="tr-TR" altLang="en-US" dirty="0" err="1"/>
              <a:t>Prokaryotlarda</a:t>
            </a:r>
            <a:r>
              <a:rPr lang="tr-TR" altLang="en-US" dirty="0"/>
              <a:t> genetik materyalin </a:t>
            </a:r>
            <a:r>
              <a:rPr lang="tr-TR" altLang="en-US" dirty="0" err="1"/>
              <a:t>bulunduğu</a:t>
            </a:r>
            <a:r>
              <a:rPr lang="tr-TR" altLang="en-US" dirty="0"/>
              <a:t>, </a:t>
            </a:r>
            <a:r>
              <a:rPr lang="tr-TR" altLang="en-US" dirty="0" err="1"/>
              <a:t>çekirdek</a:t>
            </a:r>
            <a:r>
              <a:rPr lang="tr-TR" altLang="en-US" dirty="0"/>
              <a:t> kılıfıyla </a:t>
            </a:r>
            <a:r>
              <a:rPr lang="tr-TR" altLang="en-US" dirty="0" err="1"/>
              <a:t>çevrelenmemis</a:t>
            </a:r>
            <a:r>
              <a:rPr lang="tr-TR" altLang="en-US" dirty="0"/>
              <a:t>̧, genelde merkezde yer alan </a:t>
            </a:r>
            <a:r>
              <a:rPr lang="tr-TR" altLang="en-US" dirty="0" err="1"/>
              <a:t>bölge</a:t>
            </a:r>
            <a:r>
              <a:rPr lang="tr-TR" altLang="en-US" dirty="0"/>
              <a:t>. </a:t>
            </a:r>
          </a:p>
          <a:p>
            <a:pPr marL="0" indent="0"/>
            <a:endParaRPr lang="en-US" altLang="en-US" dirty="0"/>
          </a:p>
        </p:txBody>
      </p:sp>
    </p:spTree>
    <p:extLst>
      <p:ext uri="{BB962C8B-B14F-4D97-AF65-F5344CB8AC3E}">
        <p14:creationId xmlns:p14="http://schemas.microsoft.com/office/powerpoint/2010/main" val="1787421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EC68AF0A-D6AC-44E0-90FC-DAE12BB478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5690" y="804334"/>
            <a:ext cx="7912620" cy="510226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0691CB35-CBDC-44BB-880D-00A544D5A8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968883"/>
            <a:ext cx="7667244" cy="4773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95" name="Picture 4" descr="Screen Shot 2017-10-11 at 09.32.43.png">
            <a:extLst>
              <a:ext uri="{FF2B5EF4-FFF2-40B4-BE49-F238E27FC236}">
                <a16:creationId xmlns:a16="http://schemas.microsoft.com/office/drawing/2014/main" id="{30D81779-8FD8-974B-B00F-1946BE429E8E}"/>
              </a:ext>
            </a:extLst>
          </p:cNvPr>
          <p:cNvPicPr>
            <a:picLocks noChangeAspect="1"/>
          </p:cNvPicPr>
          <p:nvPr/>
        </p:nvPicPr>
        <p:blipFill rotWithShape="1">
          <a:blip r:embed="rId2">
            <a:extLst>
              <a:ext uri="{28A0092B-C50C-407E-A947-70E740481C1C}">
                <a14:useLocalDpi xmlns:a14="http://schemas.microsoft.com/office/drawing/2010/main" val="0"/>
              </a:ext>
            </a:extLst>
          </a:blip>
          <a:srcRect t="6494"/>
          <a:stretch/>
        </p:blipFill>
        <p:spPr bwMode="auto">
          <a:xfrm>
            <a:off x="978408" y="1288923"/>
            <a:ext cx="7187184" cy="4133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602336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1086</Words>
  <Application>Microsoft Macintosh PowerPoint</Application>
  <PresentationFormat>On-screen Show (4:3)</PresentationFormat>
  <Paragraphs>74</Paragraphs>
  <Slides>25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Gill Sans MT</vt:lpstr>
      <vt:lpstr>Parcel</vt:lpstr>
      <vt:lpstr>Hücre, yaşam ve yaşamak</vt:lpstr>
      <vt:lpstr>Hüre teorisi’nin kökenleri</vt:lpstr>
      <vt:lpstr>Hücre Teorisi (Wirchow)</vt:lpstr>
      <vt:lpstr>Hücre nedir?</vt:lpstr>
      <vt:lpstr>Hücre nedir?</vt:lpstr>
      <vt:lpstr>Hücre</vt:lpstr>
      <vt:lpstr>Prokaryotlar</vt:lpstr>
      <vt:lpstr>PowerPoint Presentation</vt:lpstr>
      <vt:lpstr>PowerPoint Presentation</vt:lpstr>
      <vt:lpstr>PowerPoint Presentation</vt:lpstr>
      <vt:lpstr>PowerPoint Presentation</vt:lpstr>
      <vt:lpstr>Prokaryot Ökaryot Farkı</vt:lpstr>
      <vt:lpstr>Ökaryot Hücre Yapısı</vt:lpstr>
      <vt:lpstr>PowerPoint Presentation</vt:lpstr>
      <vt:lpstr>Ribozom</vt:lpstr>
      <vt:lpstr>PowerPoint Presentation</vt:lpstr>
      <vt:lpstr>Mitokondri</vt:lpstr>
      <vt:lpstr>PowerPoint Presentation</vt:lpstr>
      <vt:lpstr>PowerPoint Presentation</vt:lpstr>
      <vt:lpstr>PowerPoint Presentation</vt:lpstr>
      <vt:lpstr>PowerPoint Presentation</vt:lpstr>
      <vt:lpstr>PowerPoint Presentation</vt:lpstr>
      <vt:lpstr>ÜÇ EBEVEYİNLİ BEBEK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Hücre, yaşam ve yaşamak</dc:title>
  <dc:creator>Nuket.Bilgen</dc:creator>
  <cp:lastModifiedBy>Nuket.Bilgen</cp:lastModifiedBy>
  <cp:revision>1</cp:revision>
  <dcterms:created xsi:type="dcterms:W3CDTF">2020-11-05T08:32:09Z</dcterms:created>
  <dcterms:modified xsi:type="dcterms:W3CDTF">2020-11-05T08:34:12Z</dcterms:modified>
</cp:coreProperties>
</file>