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1" r:id="rId3"/>
    <p:sldId id="275" r:id="rId4"/>
    <p:sldId id="276" r:id="rId5"/>
    <p:sldId id="286" r:id="rId6"/>
    <p:sldId id="289" r:id="rId7"/>
    <p:sldId id="290" r:id="rId8"/>
    <p:sldId id="312" r:id="rId9"/>
    <p:sldId id="314" r:id="rId10"/>
    <p:sldId id="32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v ŞAHİNÖZ" initials="AŞ" lastIdx="1" clrIdx="0">
    <p:extLst>
      <p:ext uri="{19B8F6BF-5375-455C-9EA6-DF929625EA0E}">
        <p15:presenceInfo xmlns:p15="http://schemas.microsoft.com/office/powerpoint/2012/main" userId="Alev ŞAHİNÖ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notesViewPr>
    <p:cSldViewPr snapToGrid="0">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9987D-4615-47EE-B1B4-83E0FDC5EB4E}" type="datetimeFigureOut">
              <a:rPr lang="tr-TR" smtClean="0"/>
              <a:t>12.12.2020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653DC-B667-49FC-A329-4E9F063F3716}" type="slidenum">
              <a:rPr lang="tr-TR" smtClean="0"/>
              <a:t>‹#›</a:t>
            </a:fld>
            <a:endParaRPr lang="tr-TR"/>
          </a:p>
        </p:txBody>
      </p:sp>
    </p:spTree>
    <p:extLst>
      <p:ext uri="{BB962C8B-B14F-4D97-AF65-F5344CB8AC3E}">
        <p14:creationId xmlns:p14="http://schemas.microsoft.com/office/powerpoint/2010/main" val="74423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109729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171077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68D9E-E48D-4D50-942E-8A0C9A84C21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0282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4161835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68D9E-E48D-4D50-942E-8A0C9A84C21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5867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268184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200233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393706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72344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E886FB-A003-4C65-B8BF-48012D8DE04A}"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275539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42817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E886FB-A003-4C65-B8BF-48012D8DE04A}" type="datetimeFigureOut">
              <a:rPr lang="tr-TR" smtClean="0"/>
              <a:t>12.12.2020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362254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AE886FB-A003-4C65-B8BF-48012D8DE04A}" type="datetimeFigureOut">
              <a:rPr lang="tr-TR" smtClean="0"/>
              <a:t>12.12.2020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269354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886FB-A003-4C65-B8BF-48012D8DE04A}" type="datetimeFigureOut">
              <a:rPr lang="tr-TR" smtClean="0"/>
              <a:t>12.12.2020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255526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197836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E886FB-A003-4C65-B8BF-48012D8DE04A}"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68D9E-E48D-4D50-942E-8A0C9A84C210}" type="slidenum">
              <a:rPr lang="tr-TR" smtClean="0"/>
              <a:t>‹#›</a:t>
            </a:fld>
            <a:endParaRPr lang="tr-TR"/>
          </a:p>
        </p:txBody>
      </p:sp>
    </p:spTree>
    <p:extLst>
      <p:ext uri="{BB962C8B-B14F-4D97-AF65-F5344CB8AC3E}">
        <p14:creationId xmlns:p14="http://schemas.microsoft.com/office/powerpoint/2010/main" val="393017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E886FB-A003-4C65-B8BF-48012D8DE04A}" type="datetimeFigureOut">
              <a:rPr lang="tr-TR" smtClean="0"/>
              <a:t>12.12.2020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868D9E-E48D-4D50-942E-8A0C9A84C210}" type="slidenum">
              <a:rPr lang="tr-TR" smtClean="0"/>
              <a:t>‹#›</a:t>
            </a:fld>
            <a:endParaRPr lang="tr-TR"/>
          </a:p>
        </p:txBody>
      </p:sp>
    </p:spTree>
    <p:extLst>
      <p:ext uri="{BB962C8B-B14F-4D97-AF65-F5344CB8AC3E}">
        <p14:creationId xmlns:p14="http://schemas.microsoft.com/office/powerpoint/2010/main" val="1059894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3833" y="572655"/>
            <a:ext cx="9970780" cy="5902035"/>
          </a:xfrm>
        </p:spPr>
        <p:txBody>
          <a:bodyPr>
            <a:normAutofit fontScale="90000"/>
          </a:bodyPr>
          <a:lstStyle/>
          <a:p>
            <a:pPr algn="ctr"/>
            <a:r>
              <a:rPr lang="tr-TR" dirty="0"/>
              <a:t/>
            </a:r>
            <a:br>
              <a:rPr lang="tr-TR" dirty="0"/>
            </a:br>
            <a:r>
              <a:rPr lang="tr-TR" dirty="0"/>
              <a:t> </a:t>
            </a:r>
            <a:r>
              <a:rPr lang="tr-TR" b="1" dirty="0" smtClean="0">
                <a:solidFill>
                  <a:srgbClr val="FF0000"/>
                </a:solidFill>
              </a:rPr>
              <a:t>ÇOCUKLARIN HASTANE YAŞANTISINA HAZIRLANMASI, HASTANEYE HAZIRLAYICI EĞİTİM </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t>	</a:t>
            </a:r>
            <a:br>
              <a:rPr lang="tr-TR" b="1" dirty="0" smtClean="0"/>
            </a:br>
            <a:r>
              <a:rPr lang="tr-TR" sz="3600" dirty="0" err="1" smtClean="0"/>
              <a:t>Prof.Dr</a:t>
            </a:r>
            <a:r>
              <a:rPr lang="tr-TR" sz="3600" dirty="0" smtClean="0"/>
              <a:t>. Aynur Bütün Ayhan</a:t>
            </a:r>
            <a:br>
              <a:rPr lang="tr-TR" sz="3600" dirty="0" smtClean="0"/>
            </a:br>
            <a:r>
              <a:rPr lang="tr-TR" sz="3600" dirty="0" smtClean="0"/>
              <a:t>Ankara Üniversitesi </a:t>
            </a:r>
            <a:br>
              <a:rPr lang="tr-TR" sz="3600" dirty="0" smtClean="0"/>
            </a:br>
            <a:r>
              <a:rPr lang="tr-TR" sz="3600" dirty="0" smtClean="0"/>
              <a:t>Sağlık Bilimleri Fakültesi </a:t>
            </a:r>
            <a:br>
              <a:rPr lang="tr-TR" sz="3600" dirty="0" smtClean="0"/>
            </a:br>
            <a:r>
              <a:rPr lang="tr-TR" sz="3600" dirty="0" smtClean="0"/>
              <a:t>Çocuk Gelişimi Bölümü</a:t>
            </a:r>
            <a:endParaRPr lang="tr-TR" sz="3600" dirty="0"/>
          </a:p>
        </p:txBody>
      </p:sp>
    </p:spTree>
    <p:extLst>
      <p:ext uri="{BB962C8B-B14F-4D97-AF65-F5344CB8AC3E}">
        <p14:creationId xmlns:p14="http://schemas.microsoft.com/office/powerpoint/2010/main" val="2174629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rPr>
              <a:t>KAYNAKLAR</a:t>
            </a:r>
            <a:endParaRPr lang="tr-TR" b="1" dirty="0">
              <a:solidFill>
                <a:srgbClr val="FF0000"/>
              </a:solidFill>
            </a:endParaRPr>
          </a:p>
        </p:txBody>
      </p:sp>
      <p:sp>
        <p:nvSpPr>
          <p:cNvPr id="3" name="İçerik Yer Tutucusu 2"/>
          <p:cNvSpPr>
            <a:spLocks noGrp="1"/>
          </p:cNvSpPr>
          <p:nvPr>
            <p:ph sz="quarter" idx="1"/>
          </p:nvPr>
        </p:nvSpPr>
        <p:spPr>
          <a:xfrm>
            <a:off x="2422958" y="1634836"/>
            <a:ext cx="8915400" cy="3777622"/>
          </a:xfrm>
        </p:spPr>
        <p:txBody>
          <a:bodyPr>
            <a:normAutofit/>
          </a:bodyPr>
          <a:lstStyle/>
          <a:p>
            <a:pPr algn="just"/>
            <a:r>
              <a:rPr lang="tr-TR" sz="2000" dirty="0" smtClean="0"/>
              <a:t>ALLEN KE</a:t>
            </a:r>
            <a:r>
              <a:rPr lang="tr-TR" sz="2000" dirty="0"/>
              <a:t>,</a:t>
            </a:r>
            <a:r>
              <a:rPr lang="tr-TR" sz="2000" dirty="0" smtClean="0"/>
              <a:t> COWDERY GE (</a:t>
            </a:r>
            <a:r>
              <a:rPr lang="tr-TR" sz="2000" dirty="0"/>
              <a:t>2005). </a:t>
            </a:r>
            <a:r>
              <a:rPr lang="tr-TR" sz="2000" i="1" dirty="0" err="1"/>
              <a:t>The</a:t>
            </a:r>
            <a:r>
              <a:rPr lang="tr-TR" sz="2000" i="1" dirty="0"/>
              <a:t> </a:t>
            </a:r>
            <a:r>
              <a:rPr lang="tr-TR" sz="2000" i="1" dirty="0" err="1"/>
              <a:t>exceptional</a:t>
            </a:r>
            <a:r>
              <a:rPr lang="tr-TR" sz="2000" i="1" dirty="0"/>
              <a:t> </a:t>
            </a:r>
            <a:r>
              <a:rPr lang="tr-TR" sz="2000" i="1" dirty="0" err="1"/>
              <a:t>child</a:t>
            </a:r>
            <a:r>
              <a:rPr lang="tr-TR" sz="2000" i="1" dirty="0"/>
              <a:t> </a:t>
            </a:r>
            <a:r>
              <a:rPr lang="tr-TR" sz="2000" i="1" dirty="0" err="1"/>
              <a:t>inclusion</a:t>
            </a:r>
            <a:r>
              <a:rPr lang="tr-TR" sz="2000" i="1" dirty="0"/>
              <a:t> in </a:t>
            </a:r>
            <a:r>
              <a:rPr lang="tr-TR" sz="2000" i="1" dirty="0" err="1"/>
              <a:t>early</a:t>
            </a:r>
            <a:r>
              <a:rPr lang="tr-TR" sz="2000" i="1" dirty="0"/>
              <a:t> </a:t>
            </a:r>
            <a:r>
              <a:rPr lang="tr-TR" sz="2000" i="1" dirty="0" err="1"/>
              <a:t>childhood</a:t>
            </a:r>
            <a:r>
              <a:rPr lang="tr-TR" sz="2000" i="1" dirty="0"/>
              <a:t> </a:t>
            </a:r>
            <a:r>
              <a:rPr lang="tr-TR" sz="2000" i="1" dirty="0" err="1"/>
              <a:t>education</a:t>
            </a:r>
            <a:r>
              <a:rPr lang="tr-TR" sz="2000" b="1" dirty="0"/>
              <a:t> (</a:t>
            </a:r>
            <a:r>
              <a:rPr lang="tr-TR" sz="2000" dirty="0"/>
              <a:t>5.th Ed.), United </a:t>
            </a:r>
            <a:r>
              <a:rPr lang="tr-TR" sz="2000" dirty="0" err="1"/>
              <a:t>States</a:t>
            </a:r>
            <a:r>
              <a:rPr lang="tr-TR" sz="2000" dirty="0"/>
              <a:t>: </a:t>
            </a:r>
            <a:r>
              <a:rPr lang="tr-TR" sz="2000" dirty="0" err="1"/>
              <a:t>Thomson</a:t>
            </a:r>
            <a:r>
              <a:rPr lang="tr-TR" sz="2000" dirty="0"/>
              <a:t> </a:t>
            </a:r>
            <a:r>
              <a:rPr lang="tr-TR" sz="2000" dirty="0" err="1"/>
              <a:t>Delmar</a:t>
            </a:r>
            <a:r>
              <a:rPr lang="tr-TR" sz="2000" dirty="0"/>
              <a:t> Learning</a:t>
            </a:r>
            <a:r>
              <a:rPr lang="tr-TR" sz="2000" dirty="0" smtClean="0"/>
              <a:t>.</a:t>
            </a:r>
          </a:p>
          <a:p>
            <a:pPr algn="just"/>
            <a:r>
              <a:rPr lang="tr-TR" sz="2000" dirty="0" smtClean="0"/>
              <a:t>BAYKOÇ N (</a:t>
            </a:r>
            <a:r>
              <a:rPr lang="tr-TR" sz="2000" dirty="0"/>
              <a:t>2006). </a:t>
            </a:r>
            <a:r>
              <a:rPr lang="tr-TR" sz="2000" dirty="0" smtClean="0"/>
              <a:t>Hastanede Çocuk ve Genç. </a:t>
            </a:r>
            <a:r>
              <a:rPr lang="tr-TR" sz="2000" dirty="0"/>
              <a:t>1. Baskı. Ankara: Gazi Kitabevi</a:t>
            </a:r>
            <a:r>
              <a:rPr lang="tr-TR" sz="2000" dirty="0" smtClean="0"/>
              <a:t>.</a:t>
            </a:r>
          </a:p>
          <a:p>
            <a:pPr algn="just"/>
            <a:r>
              <a:rPr lang="tr-TR" sz="2000" dirty="0" smtClean="0"/>
              <a:t>BIÇAKÇI M, ALTINTAŞ T (</a:t>
            </a:r>
            <a:r>
              <a:rPr lang="tr-TR" sz="2000" dirty="0" smtClean="0"/>
              <a:t>2017). Çocukların Hastane Yaşantısına Hazırlanması ve Hastaneye Hazırlayıcı Eğitim. ( </a:t>
            </a:r>
            <a:r>
              <a:rPr lang="tr-TR" sz="2000" dirty="0" err="1" smtClean="0"/>
              <a:t>Ed</a:t>
            </a:r>
            <a:r>
              <a:rPr lang="tr-TR" sz="2000" dirty="0" smtClean="0"/>
              <a:t>: Bütün Ayhan, A.), Hasta Çocukların Gelişimi ve </a:t>
            </a:r>
            <a:r>
              <a:rPr lang="tr-TR" sz="2000" dirty="0" smtClean="0"/>
              <a:t>Eğitimi. </a:t>
            </a:r>
            <a:r>
              <a:rPr lang="tr-TR" sz="2000" dirty="0" smtClean="0"/>
              <a:t>2. Baskı, </a:t>
            </a:r>
            <a:r>
              <a:rPr lang="tr-TR" sz="2000" dirty="0" smtClean="0"/>
              <a:t>Eskişehir: Anadolu </a:t>
            </a:r>
            <a:r>
              <a:rPr lang="tr-TR" sz="2000" smtClean="0"/>
              <a:t>Üniversitesi </a:t>
            </a:r>
            <a:r>
              <a:rPr lang="tr-TR" sz="2000" smtClean="0"/>
              <a:t>Yayınları. </a:t>
            </a:r>
            <a:endParaRPr lang="tr-TR" sz="2000" dirty="0"/>
          </a:p>
          <a:p>
            <a:pPr marL="0" indent="0">
              <a:buNone/>
            </a:pPr>
            <a:endParaRPr lang="tr-TR" sz="2000" dirty="0"/>
          </a:p>
        </p:txBody>
      </p:sp>
    </p:spTree>
    <p:extLst>
      <p:ext uri="{BB962C8B-B14F-4D97-AF65-F5344CB8AC3E}">
        <p14:creationId xmlns:p14="http://schemas.microsoft.com/office/powerpoint/2010/main" val="2707343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Çocuğun Hastaneye Yatıştan Etkilenmesi</a:t>
            </a:r>
            <a:endParaRPr lang="tr-TR" sz="3200" dirty="0"/>
          </a:p>
        </p:txBody>
      </p:sp>
      <p:sp>
        <p:nvSpPr>
          <p:cNvPr id="3" name="İçerik Yer Tutucusu 2"/>
          <p:cNvSpPr>
            <a:spLocks noGrp="1"/>
          </p:cNvSpPr>
          <p:nvPr>
            <p:ph idx="1"/>
          </p:nvPr>
        </p:nvSpPr>
        <p:spPr>
          <a:xfrm>
            <a:off x="2167128" y="1243584"/>
            <a:ext cx="9537192" cy="5330952"/>
          </a:xfrm>
        </p:spPr>
        <p:txBody>
          <a:bodyPr>
            <a:normAutofit/>
          </a:bodyPr>
          <a:lstStyle/>
          <a:p>
            <a:pPr algn="just">
              <a:lnSpc>
                <a:spcPct val="150000"/>
              </a:lnSpc>
            </a:pPr>
            <a:r>
              <a:rPr lang="tr-TR" dirty="0"/>
              <a:t>Hastaneye yatırılan bir çocukta,</a:t>
            </a:r>
            <a:r>
              <a:rPr lang="tr-TR" b="1" dirty="0"/>
              <a:t> annesinden, çevresinden, evinden ayrılma </a:t>
            </a:r>
            <a:r>
              <a:rPr lang="tr-TR" dirty="0"/>
              <a:t>ve </a:t>
            </a:r>
            <a:r>
              <a:rPr lang="tr-TR" dirty="0" smtClean="0"/>
              <a:t>hastaneye </a:t>
            </a:r>
            <a:r>
              <a:rPr lang="tr-TR" dirty="0"/>
              <a:t>yatma korkusu vardır. </a:t>
            </a:r>
            <a:endParaRPr lang="tr-TR" dirty="0" smtClean="0"/>
          </a:p>
          <a:p>
            <a:pPr marL="0" indent="0" algn="just">
              <a:lnSpc>
                <a:spcPct val="150000"/>
              </a:lnSpc>
              <a:buNone/>
            </a:pPr>
            <a:endParaRPr lang="tr-TR" dirty="0" smtClean="0"/>
          </a:p>
          <a:p>
            <a:pPr marL="0" indent="0" algn="just">
              <a:lnSpc>
                <a:spcPct val="150000"/>
              </a:lnSpc>
              <a:buNone/>
            </a:pPr>
            <a:endParaRPr lang="tr-TR" dirty="0"/>
          </a:p>
          <a:p>
            <a:pPr marL="0" indent="0" algn="just">
              <a:lnSpc>
                <a:spcPct val="150000"/>
              </a:lnSpc>
              <a:buNone/>
            </a:pPr>
            <a:endParaRPr lang="tr-TR" dirty="0" smtClean="0"/>
          </a:p>
          <a:p>
            <a:pPr algn="just">
              <a:lnSpc>
                <a:spcPct val="150000"/>
              </a:lnSpc>
            </a:pPr>
            <a:r>
              <a:rPr lang="tr-TR" dirty="0"/>
              <a:t>Çocuğun hastaneye yatması, çocukta çeşitli davranış değişikliklerine neden olduğu gibi, çocuğun büyüme ve gelişmesi üzerine de olumsuz etkisi </a:t>
            </a:r>
            <a:r>
              <a:rPr lang="tr-TR" dirty="0" smtClean="0"/>
              <a:t>vardır. </a:t>
            </a:r>
            <a:r>
              <a:rPr lang="tr-TR" b="1" dirty="0" err="1" smtClean="0"/>
              <a:t>anksiyete</a:t>
            </a:r>
            <a:r>
              <a:rPr lang="tr-TR" b="1" dirty="0"/>
              <a:t>, depresyon, regresyon, mutsuzluk, </a:t>
            </a:r>
            <a:r>
              <a:rPr lang="tr-TR" b="1" dirty="0" err="1"/>
              <a:t>apati</a:t>
            </a:r>
            <a:r>
              <a:rPr lang="tr-TR" b="1" dirty="0"/>
              <a:t>, </a:t>
            </a:r>
            <a:r>
              <a:rPr lang="tr-TR" b="1" dirty="0" err="1"/>
              <a:t>hiperaktivite</a:t>
            </a:r>
            <a:r>
              <a:rPr lang="tr-TR" b="1" dirty="0"/>
              <a:t>, </a:t>
            </a:r>
            <a:r>
              <a:rPr lang="tr-TR" b="1" dirty="0" err="1"/>
              <a:t>agresyon</a:t>
            </a:r>
            <a:r>
              <a:rPr lang="tr-TR" b="1" dirty="0"/>
              <a:t> ve uyku </a:t>
            </a:r>
            <a:r>
              <a:rPr lang="tr-TR" b="1" dirty="0" smtClean="0"/>
              <a:t>bozuklukları……</a:t>
            </a:r>
            <a:endParaRPr lang="tr-TR" dirty="0"/>
          </a:p>
        </p:txBody>
      </p:sp>
      <p:sp>
        <p:nvSpPr>
          <p:cNvPr id="4" name="Yukarı Aşağı Ok 3"/>
          <p:cNvSpPr/>
          <p:nvPr/>
        </p:nvSpPr>
        <p:spPr>
          <a:xfrm>
            <a:off x="6593554" y="2266763"/>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7170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p:cTn id="11"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6703" y="554182"/>
            <a:ext cx="8911687" cy="1280890"/>
          </a:xfrm>
        </p:spPr>
        <p:txBody>
          <a:bodyPr/>
          <a:lstStyle/>
          <a:p>
            <a:pPr lvl="0"/>
            <a:r>
              <a:rPr lang="tr-TR" b="1" dirty="0"/>
              <a:t>HASTANEYE HAZIRLAYICI EĞİTİM</a:t>
            </a:r>
            <a:r>
              <a:rPr lang="tr-TR" dirty="0"/>
              <a:t/>
            </a:r>
            <a:br>
              <a:rPr lang="tr-TR" dirty="0"/>
            </a:br>
            <a:endParaRPr lang="tr-TR" dirty="0"/>
          </a:p>
        </p:txBody>
      </p:sp>
      <p:sp>
        <p:nvSpPr>
          <p:cNvPr id="3" name="İçerik Yer Tutucusu 2"/>
          <p:cNvSpPr>
            <a:spLocks noGrp="1"/>
          </p:cNvSpPr>
          <p:nvPr>
            <p:ph idx="1"/>
          </p:nvPr>
        </p:nvSpPr>
        <p:spPr>
          <a:xfrm>
            <a:off x="585216" y="832104"/>
            <a:ext cx="10919396" cy="5961888"/>
          </a:xfrm>
        </p:spPr>
        <p:txBody>
          <a:bodyPr>
            <a:normAutofit/>
          </a:bodyPr>
          <a:lstStyle/>
          <a:p>
            <a:pPr>
              <a:lnSpc>
                <a:spcPct val="170000"/>
              </a:lnSpc>
            </a:pPr>
            <a:endParaRPr lang="tr-TR" sz="2400" dirty="0" smtClean="0"/>
          </a:p>
          <a:p>
            <a:pPr>
              <a:lnSpc>
                <a:spcPct val="170000"/>
              </a:lnSpc>
            </a:pPr>
            <a:r>
              <a:rPr lang="tr-TR" sz="2400" dirty="0" smtClean="0"/>
              <a:t>Hastaneye </a:t>
            </a:r>
            <a:r>
              <a:rPr lang="tr-TR" sz="2400" dirty="0"/>
              <a:t>gitmek hiç kimse için kolay değildir, ancak bir çocuk için çok daha zor olabilir. </a:t>
            </a:r>
            <a:endParaRPr lang="tr-TR" sz="2400" dirty="0" smtClean="0"/>
          </a:p>
          <a:p>
            <a:pPr>
              <a:lnSpc>
                <a:spcPct val="170000"/>
              </a:lnSpc>
            </a:pPr>
            <a:r>
              <a:rPr lang="tr-TR" sz="2400" dirty="0" smtClean="0"/>
              <a:t>Ebeveynler ve sağlık personeli, </a:t>
            </a:r>
            <a:r>
              <a:rPr lang="tr-TR" sz="2400" dirty="0"/>
              <a:t>çocukları hazırlamaya yardımcı olmak için, onları hastane ortamıyla ve tıbbi yöntemlerle tanıştırmakla başlamak suretiyle, pek çok şey yapabilirler. </a:t>
            </a:r>
          </a:p>
          <a:p>
            <a:endParaRPr lang="tr-TR" dirty="0"/>
          </a:p>
        </p:txBody>
      </p:sp>
    </p:spTree>
    <p:extLst>
      <p:ext uri="{BB962C8B-B14F-4D97-AF65-F5344CB8AC3E}">
        <p14:creationId xmlns:p14="http://schemas.microsoft.com/office/powerpoint/2010/main" val="276586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1"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1"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heel(1)">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2"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heel(1)">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3"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p:cTn id="3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3"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p:cTn id="4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5566" y="273119"/>
            <a:ext cx="10489628" cy="6464808"/>
          </a:xfrm>
        </p:spPr>
        <p:txBody>
          <a:bodyPr>
            <a:normAutofit fontScale="77500" lnSpcReduction="20000"/>
          </a:bodyPr>
          <a:lstStyle/>
          <a:p>
            <a:pPr>
              <a:lnSpc>
                <a:spcPct val="170000"/>
              </a:lnSpc>
            </a:pPr>
            <a:r>
              <a:rPr lang="tr-TR" sz="2600" b="1" dirty="0"/>
              <a:t>Hastaneye Hazırlayıcı Eğitimin Veriliş Şekilleri</a:t>
            </a:r>
            <a:endParaRPr lang="tr-TR" sz="2600" dirty="0"/>
          </a:p>
          <a:p>
            <a:pPr>
              <a:lnSpc>
                <a:spcPct val="120000"/>
              </a:lnSpc>
            </a:pPr>
            <a:r>
              <a:rPr lang="tr-TR" dirty="0"/>
              <a:t>Hastaneye hazırlayıcı eğitim;</a:t>
            </a:r>
            <a:endParaRPr lang="tr-TR" sz="1600" dirty="0"/>
          </a:p>
          <a:p>
            <a:pPr lvl="0">
              <a:lnSpc>
                <a:spcPct val="120000"/>
              </a:lnSpc>
            </a:pPr>
            <a:r>
              <a:rPr lang="tr-TR" dirty="0">
                <a:solidFill>
                  <a:srgbClr val="FF0000"/>
                </a:solidFill>
              </a:rPr>
              <a:t>Hastane gezileri</a:t>
            </a:r>
            <a:endParaRPr lang="tr-TR" sz="1600" dirty="0">
              <a:solidFill>
                <a:srgbClr val="FF0000"/>
              </a:solidFill>
            </a:endParaRPr>
          </a:p>
          <a:p>
            <a:pPr lvl="0">
              <a:lnSpc>
                <a:spcPct val="120000"/>
              </a:lnSpc>
            </a:pPr>
            <a:r>
              <a:rPr lang="tr-TR" dirty="0"/>
              <a:t>Film ve slayt gösterileri</a:t>
            </a:r>
            <a:endParaRPr lang="tr-TR" sz="1600" dirty="0"/>
          </a:p>
          <a:p>
            <a:pPr lvl="0">
              <a:lnSpc>
                <a:spcPct val="120000"/>
              </a:lnSpc>
            </a:pPr>
            <a:r>
              <a:rPr lang="tr-TR" dirty="0">
                <a:solidFill>
                  <a:srgbClr val="FF0000"/>
                </a:solidFill>
              </a:rPr>
              <a:t>Çocuk kitapları ve okuma terapisi</a:t>
            </a:r>
            <a:endParaRPr lang="tr-TR" sz="1600" dirty="0">
              <a:solidFill>
                <a:srgbClr val="FF0000"/>
              </a:solidFill>
            </a:endParaRPr>
          </a:p>
          <a:p>
            <a:pPr lvl="0">
              <a:lnSpc>
                <a:spcPct val="120000"/>
              </a:lnSpc>
            </a:pPr>
            <a:r>
              <a:rPr lang="tr-TR" dirty="0">
                <a:solidFill>
                  <a:srgbClr val="FF0000"/>
                </a:solidFill>
              </a:rPr>
              <a:t>Kartlar</a:t>
            </a:r>
            <a:endParaRPr lang="tr-TR" sz="1600" dirty="0">
              <a:solidFill>
                <a:srgbClr val="FF0000"/>
              </a:solidFill>
            </a:endParaRPr>
          </a:p>
          <a:p>
            <a:pPr lvl="0">
              <a:lnSpc>
                <a:spcPct val="120000"/>
              </a:lnSpc>
            </a:pPr>
            <a:r>
              <a:rPr lang="tr-TR" dirty="0"/>
              <a:t>Kart oyunları</a:t>
            </a:r>
            <a:endParaRPr lang="tr-TR" sz="1600" dirty="0"/>
          </a:p>
          <a:p>
            <a:pPr lvl="0">
              <a:lnSpc>
                <a:spcPct val="120000"/>
              </a:lnSpc>
            </a:pPr>
            <a:r>
              <a:rPr lang="tr-TR" dirty="0"/>
              <a:t>Afiş, poster, panolar</a:t>
            </a:r>
            <a:endParaRPr lang="tr-TR" sz="1600" dirty="0"/>
          </a:p>
          <a:p>
            <a:pPr lvl="0">
              <a:lnSpc>
                <a:spcPct val="120000"/>
              </a:lnSpc>
            </a:pPr>
            <a:r>
              <a:rPr lang="tr-TR" dirty="0">
                <a:solidFill>
                  <a:srgbClr val="FF0000"/>
                </a:solidFill>
              </a:rPr>
              <a:t>Müzik</a:t>
            </a:r>
            <a:endParaRPr lang="tr-TR" sz="1600" dirty="0">
              <a:solidFill>
                <a:srgbClr val="FF0000"/>
              </a:solidFill>
            </a:endParaRPr>
          </a:p>
          <a:p>
            <a:pPr lvl="0">
              <a:lnSpc>
                <a:spcPct val="120000"/>
              </a:lnSpc>
            </a:pPr>
            <a:r>
              <a:rPr lang="tr-TR" dirty="0"/>
              <a:t>Televizyon, CD, Video</a:t>
            </a:r>
            <a:endParaRPr lang="tr-TR" sz="1600" dirty="0"/>
          </a:p>
          <a:p>
            <a:pPr lvl="0">
              <a:lnSpc>
                <a:spcPct val="120000"/>
              </a:lnSpc>
            </a:pPr>
            <a:r>
              <a:rPr lang="tr-TR" dirty="0" err="1">
                <a:solidFill>
                  <a:srgbClr val="FF0000"/>
                </a:solidFill>
              </a:rPr>
              <a:t>Dramatizasyon</a:t>
            </a:r>
            <a:endParaRPr lang="tr-TR" sz="1600" dirty="0">
              <a:solidFill>
                <a:srgbClr val="FF0000"/>
              </a:solidFill>
            </a:endParaRPr>
          </a:p>
          <a:p>
            <a:pPr lvl="0">
              <a:lnSpc>
                <a:spcPct val="120000"/>
              </a:lnSpc>
            </a:pPr>
            <a:r>
              <a:rPr lang="tr-TR" dirty="0">
                <a:solidFill>
                  <a:srgbClr val="FF0000"/>
                </a:solidFill>
              </a:rPr>
              <a:t>Resim çizme</a:t>
            </a:r>
            <a:endParaRPr lang="tr-TR" sz="1600" dirty="0">
              <a:solidFill>
                <a:srgbClr val="FF0000"/>
              </a:solidFill>
            </a:endParaRPr>
          </a:p>
          <a:p>
            <a:pPr lvl="0">
              <a:lnSpc>
                <a:spcPct val="120000"/>
              </a:lnSpc>
            </a:pPr>
            <a:r>
              <a:rPr lang="tr-TR" dirty="0"/>
              <a:t>Oturumlar düzenleme</a:t>
            </a:r>
            <a:endParaRPr lang="tr-TR" sz="1600" dirty="0"/>
          </a:p>
          <a:p>
            <a:pPr lvl="0">
              <a:lnSpc>
                <a:spcPct val="120000"/>
              </a:lnSpc>
            </a:pPr>
            <a:r>
              <a:rPr lang="tr-TR" dirty="0"/>
              <a:t>Haberleşme kutusu</a:t>
            </a:r>
            <a:endParaRPr lang="tr-TR" sz="1600" dirty="0"/>
          </a:p>
          <a:p>
            <a:pPr lvl="0">
              <a:lnSpc>
                <a:spcPct val="120000"/>
              </a:lnSpc>
            </a:pPr>
            <a:r>
              <a:rPr lang="tr-TR" dirty="0"/>
              <a:t>Sanat çalışmaları</a:t>
            </a:r>
            <a:endParaRPr lang="tr-TR" sz="1600" dirty="0"/>
          </a:p>
          <a:p>
            <a:pPr lvl="0">
              <a:lnSpc>
                <a:spcPct val="120000"/>
              </a:lnSpc>
            </a:pPr>
            <a:r>
              <a:rPr lang="tr-TR" dirty="0"/>
              <a:t>Çevre gezileri</a:t>
            </a:r>
            <a:endParaRPr lang="tr-TR" sz="1600" dirty="0"/>
          </a:p>
          <a:p>
            <a:pPr lvl="0">
              <a:lnSpc>
                <a:spcPct val="120000"/>
              </a:lnSpc>
            </a:pPr>
            <a:r>
              <a:rPr lang="tr-TR" dirty="0">
                <a:solidFill>
                  <a:srgbClr val="FF0000"/>
                </a:solidFill>
              </a:rPr>
              <a:t>Hastaneye davet edilen ziyaretçile</a:t>
            </a:r>
            <a:r>
              <a:rPr lang="tr-TR" dirty="0"/>
              <a:t>r</a:t>
            </a:r>
            <a:endParaRPr lang="tr-TR" sz="1600" dirty="0"/>
          </a:p>
          <a:p>
            <a:pPr lvl="0">
              <a:lnSpc>
                <a:spcPct val="120000"/>
              </a:lnSpc>
            </a:pPr>
            <a:r>
              <a:rPr lang="tr-TR" dirty="0"/>
              <a:t>Bilgisayar, iletişim yöntemleri kullanarak verilebilir.</a:t>
            </a:r>
            <a:endParaRPr lang="tr-TR" sz="1600" dirty="0"/>
          </a:p>
          <a:p>
            <a:endParaRPr lang="tr-TR" dirty="0"/>
          </a:p>
        </p:txBody>
      </p:sp>
      <p:sp>
        <p:nvSpPr>
          <p:cNvPr id="2" name="Dikdörtgen 1"/>
          <p:cNvSpPr/>
          <p:nvPr/>
        </p:nvSpPr>
        <p:spPr>
          <a:xfrm>
            <a:off x="6096000" y="2177955"/>
            <a:ext cx="6096000" cy="3323987"/>
          </a:xfrm>
          <a:prstGeom prst="rect">
            <a:avLst/>
          </a:prstGeom>
        </p:spPr>
        <p:txBody>
          <a:bodyPr>
            <a:spAutoFit/>
          </a:bodyPr>
          <a:lstStyle/>
          <a:p>
            <a:pPr>
              <a:lnSpc>
                <a:spcPct val="150000"/>
              </a:lnSpc>
            </a:pPr>
            <a:r>
              <a:rPr lang="tr-TR" b="1" dirty="0"/>
              <a:t>Çocuk Hastanelerinde Uygulanan Programlar</a:t>
            </a:r>
            <a:endParaRPr lang="tr-TR" u="sng" dirty="0" smtClean="0"/>
          </a:p>
          <a:p>
            <a:pPr>
              <a:lnSpc>
                <a:spcPct val="150000"/>
              </a:lnSpc>
            </a:pPr>
            <a:r>
              <a:rPr lang="tr-TR" u="sng" dirty="0" smtClean="0"/>
              <a:t>Hastanenin </a:t>
            </a:r>
            <a:r>
              <a:rPr lang="tr-TR" u="sng" dirty="0"/>
              <a:t>çocuk üzerindeki olumsuz etkisini azaltmak için hastanede yatan çocukların eğitimleri ile ilgili üç temel program;</a:t>
            </a:r>
          </a:p>
          <a:p>
            <a:endParaRPr lang="tr-TR" sz="1600" dirty="0"/>
          </a:p>
          <a:p>
            <a:pPr lvl="0" fontAlgn="base"/>
            <a:r>
              <a:rPr lang="tr-TR" dirty="0"/>
              <a:t>Hastanede oyun ve eğlence programı</a:t>
            </a:r>
          </a:p>
          <a:p>
            <a:pPr lvl="0" fontAlgn="base"/>
            <a:endParaRPr lang="tr-TR" sz="1600" dirty="0"/>
          </a:p>
          <a:p>
            <a:pPr lvl="0" fontAlgn="base"/>
            <a:r>
              <a:rPr lang="tr-TR" dirty="0"/>
              <a:t>Hastaneye hazırlayıcı eğitim programı</a:t>
            </a:r>
          </a:p>
          <a:p>
            <a:pPr lvl="0" fontAlgn="base"/>
            <a:endParaRPr lang="tr-TR" sz="1600" dirty="0"/>
          </a:p>
          <a:p>
            <a:pPr lvl="0" fontAlgn="base"/>
            <a:r>
              <a:rPr lang="tr-TR" dirty="0"/>
              <a:t>Hastane okulları programlarıdır.</a:t>
            </a:r>
          </a:p>
        </p:txBody>
      </p:sp>
    </p:spTree>
    <p:extLst>
      <p:ext uri="{BB962C8B-B14F-4D97-AF65-F5344CB8AC3E}">
        <p14:creationId xmlns:p14="http://schemas.microsoft.com/office/powerpoint/2010/main" val="92835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800" decel="100000"/>
                                        <p:tgtEl>
                                          <p:spTgt spid="3">
                                            <p:txEl>
                                              <p:pRg st="6" end="6"/>
                                            </p:txEl>
                                          </p:spTgt>
                                        </p:tgtEl>
                                      </p:cBhvr>
                                    </p:animEffect>
                                    <p:anim calcmode="lin" valueType="num">
                                      <p:cBhvr>
                                        <p:cTn id="6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800" decel="100000"/>
                                        <p:tgtEl>
                                          <p:spTgt spid="3">
                                            <p:txEl>
                                              <p:pRg st="7" end="7"/>
                                            </p:txEl>
                                          </p:spTgt>
                                        </p:tgtEl>
                                      </p:cBhvr>
                                    </p:animEffect>
                                    <p:anim calcmode="lin" valueType="num">
                                      <p:cBhvr>
                                        <p:cTn id="7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grpId="0"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800" decel="100000"/>
                                        <p:tgtEl>
                                          <p:spTgt spid="3">
                                            <p:txEl>
                                              <p:pRg st="8" end="8"/>
                                            </p:txEl>
                                          </p:spTgt>
                                        </p:tgtEl>
                                      </p:cBhvr>
                                    </p:animEffect>
                                    <p:anim calcmode="lin" valueType="num">
                                      <p:cBhvr>
                                        <p:cTn id="8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grpId="0" nodeType="click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fade">
                                      <p:cBhvr>
                                        <p:cTn id="97" dur="800" decel="100000"/>
                                        <p:tgtEl>
                                          <p:spTgt spid="3">
                                            <p:txEl>
                                              <p:pRg st="9" end="9"/>
                                            </p:txEl>
                                          </p:spTgt>
                                        </p:tgtEl>
                                      </p:cBhvr>
                                    </p:animEffect>
                                    <p:anim calcmode="lin" valueType="num">
                                      <p:cBhvr>
                                        <p:cTn id="98"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0" presetClass="entr" presetSubtype="0" fill="hold" grpId="0" nodeType="clickEffect">
                                  <p:stCondLst>
                                    <p:cond delay="0"/>
                                  </p:stCondLst>
                                  <p:childTnLst>
                                    <p:set>
                                      <p:cBhvr>
                                        <p:cTn id="106" dur="1" fill="hold">
                                          <p:stCondLst>
                                            <p:cond delay="0"/>
                                          </p:stCondLst>
                                        </p:cTn>
                                        <p:tgtEl>
                                          <p:spTgt spid="3">
                                            <p:txEl>
                                              <p:pRg st="10" end="10"/>
                                            </p:txEl>
                                          </p:spTgt>
                                        </p:tgtEl>
                                        <p:attrNameLst>
                                          <p:attrName>style.visibility</p:attrName>
                                        </p:attrNameLst>
                                      </p:cBhvr>
                                      <p:to>
                                        <p:strVal val="visible"/>
                                      </p:to>
                                    </p:set>
                                    <p:animEffect transition="in" filter="fade">
                                      <p:cBhvr>
                                        <p:cTn id="107" dur="800" decel="100000"/>
                                        <p:tgtEl>
                                          <p:spTgt spid="3">
                                            <p:txEl>
                                              <p:pRg st="10" end="10"/>
                                            </p:txEl>
                                          </p:spTgt>
                                        </p:tgtEl>
                                      </p:cBhvr>
                                    </p:animEffect>
                                    <p:anim calcmode="lin" valueType="num">
                                      <p:cBhvr>
                                        <p:cTn id="10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10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1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1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1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0" presetClass="entr" presetSubtype="0" fill="hold" grpId="0" nodeType="clickEffect">
                                  <p:stCondLst>
                                    <p:cond delay="0"/>
                                  </p:stCondLst>
                                  <p:childTnLst>
                                    <p:set>
                                      <p:cBhvr>
                                        <p:cTn id="116" dur="1" fill="hold">
                                          <p:stCondLst>
                                            <p:cond delay="0"/>
                                          </p:stCondLst>
                                        </p:cTn>
                                        <p:tgtEl>
                                          <p:spTgt spid="3">
                                            <p:txEl>
                                              <p:pRg st="11" end="11"/>
                                            </p:txEl>
                                          </p:spTgt>
                                        </p:tgtEl>
                                        <p:attrNameLst>
                                          <p:attrName>style.visibility</p:attrName>
                                        </p:attrNameLst>
                                      </p:cBhvr>
                                      <p:to>
                                        <p:strVal val="visible"/>
                                      </p:to>
                                    </p:set>
                                    <p:animEffect transition="in" filter="fade">
                                      <p:cBhvr>
                                        <p:cTn id="117" dur="800" decel="100000"/>
                                        <p:tgtEl>
                                          <p:spTgt spid="3">
                                            <p:txEl>
                                              <p:pRg st="11" end="11"/>
                                            </p:txEl>
                                          </p:spTgt>
                                        </p:tgtEl>
                                      </p:cBhvr>
                                    </p:animEffect>
                                    <p:anim calcmode="lin" valueType="num">
                                      <p:cBhvr>
                                        <p:cTn id="118" dur="8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19" dur="8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20" dur="8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21" dur="200" accel="100000" fill="hold">
                                          <p:stCondLst>
                                            <p:cond delay="8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22" dur="200" accel="100000" fill="hold">
                                          <p:stCondLst>
                                            <p:cond delay="800"/>
                                          </p:stCondLst>
                                        </p:cTn>
                                        <p:tgtEl>
                                          <p:spTgt spid="3">
                                            <p:txEl>
                                              <p:pRg st="11" end="11"/>
                                            </p:txEl>
                                          </p:spTgt>
                                        </p:tgtEl>
                                        <p:attrNameLst>
                                          <p:attrName>ppt_y</p:attrName>
                                        </p:attrNameLst>
                                      </p:cBhvr>
                                      <p:tavLst>
                                        <p:tav tm="0">
                                          <p:val>
                                            <p:strVal val="#ppt_y+0.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0" presetClass="entr" presetSubtype="0" fill="hold" grpId="0" nodeType="clickEffect">
                                  <p:stCondLst>
                                    <p:cond delay="0"/>
                                  </p:stCondLst>
                                  <p:childTnLst>
                                    <p:set>
                                      <p:cBhvr>
                                        <p:cTn id="126" dur="1" fill="hold">
                                          <p:stCondLst>
                                            <p:cond delay="0"/>
                                          </p:stCondLst>
                                        </p:cTn>
                                        <p:tgtEl>
                                          <p:spTgt spid="3">
                                            <p:txEl>
                                              <p:pRg st="12" end="12"/>
                                            </p:txEl>
                                          </p:spTgt>
                                        </p:tgtEl>
                                        <p:attrNameLst>
                                          <p:attrName>style.visibility</p:attrName>
                                        </p:attrNameLst>
                                      </p:cBhvr>
                                      <p:to>
                                        <p:strVal val="visible"/>
                                      </p:to>
                                    </p:set>
                                    <p:animEffect transition="in" filter="fade">
                                      <p:cBhvr>
                                        <p:cTn id="127" dur="800" decel="100000"/>
                                        <p:tgtEl>
                                          <p:spTgt spid="3">
                                            <p:txEl>
                                              <p:pRg st="12" end="12"/>
                                            </p:txEl>
                                          </p:spTgt>
                                        </p:tgtEl>
                                      </p:cBhvr>
                                    </p:animEffect>
                                    <p:anim calcmode="lin" valueType="num">
                                      <p:cBhvr>
                                        <p:cTn id="128" dur="800" decel="100000" fill="hold"/>
                                        <p:tgtEl>
                                          <p:spTgt spid="3">
                                            <p:txEl>
                                              <p:pRg st="12" end="12"/>
                                            </p:txEl>
                                          </p:spTgt>
                                        </p:tgtEl>
                                        <p:attrNameLst>
                                          <p:attrName>style.rotation</p:attrName>
                                        </p:attrNameLst>
                                      </p:cBhvr>
                                      <p:tavLst>
                                        <p:tav tm="0">
                                          <p:val>
                                            <p:fltVal val="-90"/>
                                          </p:val>
                                        </p:tav>
                                        <p:tav tm="100000">
                                          <p:val>
                                            <p:fltVal val="0"/>
                                          </p:val>
                                        </p:tav>
                                      </p:tavLst>
                                    </p:anim>
                                    <p:anim calcmode="lin" valueType="num">
                                      <p:cBhvr>
                                        <p:cTn id="129" dur="800" decel="100000" fill="hold"/>
                                        <p:tgtEl>
                                          <p:spTgt spid="3">
                                            <p:txEl>
                                              <p:pRg st="12" end="12"/>
                                            </p:txEl>
                                          </p:spTgt>
                                        </p:tgtEl>
                                        <p:attrNameLst>
                                          <p:attrName>ppt_x</p:attrName>
                                        </p:attrNameLst>
                                      </p:cBhvr>
                                      <p:tavLst>
                                        <p:tav tm="0">
                                          <p:val>
                                            <p:strVal val="#ppt_x+0.4"/>
                                          </p:val>
                                        </p:tav>
                                        <p:tav tm="100000">
                                          <p:val>
                                            <p:strVal val="#ppt_x-0.05"/>
                                          </p:val>
                                        </p:tav>
                                      </p:tavLst>
                                    </p:anim>
                                    <p:anim calcmode="lin" valueType="num">
                                      <p:cBhvr>
                                        <p:cTn id="130" dur="800" decel="100000" fill="hold"/>
                                        <p:tgtEl>
                                          <p:spTgt spid="3">
                                            <p:txEl>
                                              <p:pRg st="12" end="12"/>
                                            </p:txEl>
                                          </p:spTgt>
                                        </p:tgtEl>
                                        <p:attrNameLst>
                                          <p:attrName>ppt_y</p:attrName>
                                        </p:attrNameLst>
                                      </p:cBhvr>
                                      <p:tavLst>
                                        <p:tav tm="0">
                                          <p:val>
                                            <p:strVal val="#ppt_y-0.4"/>
                                          </p:val>
                                        </p:tav>
                                        <p:tav tm="100000">
                                          <p:val>
                                            <p:strVal val="#ppt_y+0.1"/>
                                          </p:val>
                                        </p:tav>
                                      </p:tavLst>
                                    </p:anim>
                                    <p:anim calcmode="lin" valueType="num">
                                      <p:cBhvr>
                                        <p:cTn id="131" dur="200" accel="100000" fill="hold">
                                          <p:stCondLst>
                                            <p:cond delay="800"/>
                                          </p:stCondLst>
                                        </p:cTn>
                                        <p:tgtEl>
                                          <p:spTgt spid="3">
                                            <p:txEl>
                                              <p:pRg st="12" end="12"/>
                                            </p:txEl>
                                          </p:spTgt>
                                        </p:tgtEl>
                                        <p:attrNameLst>
                                          <p:attrName>ppt_x</p:attrName>
                                        </p:attrNameLst>
                                      </p:cBhvr>
                                      <p:tavLst>
                                        <p:tav tm="0">
                                          <p:val>
                                            <p:strVal val="#ppt_x-0.05"/>
                                          </p:val>
                                        </p:tav>
                                        <p:tav tm="100000">
                                          <p:val>
                                            <p:strVal val="#ppt_x"/>
                                          </p:val>
                                        </p:tav>
                                      </p:tavLst>
                                    </p:anim>
                                    <p:anim calcmode="lin" valueType="num">
                                      <p:cBhvr>
                                        <p:cTn id="132" dur="200" accel="100000" fill="hold">
                                          <p:stCondLst>
                                            <p:cond delay="800"/>
                                          </p:stCondLst>
                                        </p:cTn>
                                        <p:tgtEl>
                                          <p:spTgt spid="3">
                                            <p:txEl>
                                              <p:pRg st="12" end="12"/>
                                            </p:txEl>
                                          </p:spTgt>
                                        </p:tgtEl>
                                        <p:attrNameLst>
                                          <p:attrName>ppt_y</p:attrName>
                                        </p:attrNameLst>
                                      </p:cBhvr>
                                      <p:tavLst>
                                        <p:tav tm="0">
                                          <p:val>
                                            <p:strVal val="#ppt_y+0.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30" presetClass="entr" presetSubtype="0" fill="hold" grpId="0" nodeType="clickEffect">
                                  <p:stCondLst>
                                    <p:cond delay="0"/>
                                  </p:stCondLst>
                                  <p:childTnLst>
                                    <p:set>
                                      <p:cBhvr>
                                        <p:cTn id="136" dur="1" fill="hold">
                                          <p:stCondLst>
                                            <p:cond delay="0"/>
                                          </p:stCondLst>
                                        </p:cTn>
                                        <p:tgtEl>
                                          <p:spTgt spid="3">
                                            <p:txEl>
                                              <p:pRg st="13" end="13"/>
                                            </p:txEl>
                                          </p:spTgt>
                                        </p:tgtEl>
                                        <p:attrNameLst>
                                          <p:attrName>style.visibility</p:attrName>
                                        </p:attrNameLst>
                                      </p:cBhvr>
                                      <p:to>
                                        <p:strVal val="visible"/>
                                      </p:to>
                                    </p:set>
                                    <p:animEffect transition="in" filter="fade">
                                      <p:cBhvr>
                                        <p:cTn id="137" dur="800" decel="100000"/>
                                        <p:tgtEl>
                                          <p:spTgt spid="3">
                                            <p:txEl>
                                              <p:pRg st="13" end="13"/>
                                            </p:txEl>
                                          </p:spTgt>
                                        </p:tgtEl>
                                      </p:cBhvr>
                                    </p:animEffect>
                                    <p:anim calcmode="lin" valueType="num">
                                      <p:cBhvr>
                                        <p:cTn id="138" dur="800" decel="100000" fill="hold"/>
                                        <p:tgtEl>
                                          <p:spTgt spid="3">
                                            <p:txEl>
                                              <p:pRg st="13" end="13"/>
                                            </p:txEl>
                                          </p:spTgt>
                                        </p:tgtEl>
                                        <p:attrNameLst>
                                          <p:attrName>style.rotation</p:attrName>
                                        </p:attrNameLst>
                                      </p:cBhvr>
                                      <p:tavLst>
                                        <p:tav tm="0">
                                          <p:val>
                                            <p:fltVal val="-90"/>
                                          </p:val>
                                        </p:tav>
                                        <p:tav tm="100000">
                                          <p:val>
                                            <p:fltVal val="0"/>
                                          </p:val>
                                        </p:tav>
                                      </p:tavLst>
                                    </p:anim>
                                    <p:anim calcmode="lin" valueType="num">
                                      <p:cBhvr>
                                        <p:cTn id="139" dur="800" decel="100000" fill="hold"/>
                                        <p:tgtEl>
                                          <p:spTgt spid="3">
                                            <p:txEl>
                                              <p:pRg st="13" end="13"/>
                                            </p:txEl>
                                          </p:spTgt>
                                        </p:tgtEl>
                                        <p:attrNameLst>
                                          <p:attrName>ppt_x</p:attrName>
                                        </p:attrNameLst>
                                      </p:cBhvr>
                                      <p:tavLst>
                                        <p:tav tm="0">
                                          <p:val>
                                            <p:strVal val="#ppt_x+0.4"/>
                                          </p:val>
                                        </p:tav>
                                        <p:tav tm="100000">
                                          <p:val>
                                            <p:strVal val="#ppt_x-0.05"/>
                                          </p:val>
                                        </p:tav>
                                      </p:tavLst>
                                    </p:anim>
                                    <p:anim calcmode="lin" valueType="num">
                                      <p:cBhvr>
                                        <p:cTn id="140" dur="800" decel="100000" fill="hold"/>
                                        <p:tgtEl>
                                          <p:spTgt spid="3">
                                            <p:txEl>
                                              <p:pRg st="13" end="13"/>
                                            </p:txEl>
                                          </p:spTgt>
                                        </p:tgtEl>
                                        <p:attrNameLst>
                                          <p:attrName>ppt_y</p:attrName>
                                        </p:attrNameLst>
                                      </p:cBhvr>
                                      <p:tavLst>
                                        <p:tav tm="0">
                                          <p:val>
                                            <p:strVal val="#ppt_y-0.4"/>
                                          </p:val>
                                        </p:tav>
                                        <p:tav tm="100000">
                                          <p:val>
                                            <p:strVal val="#ppt_y+0.1"/>
                                          </p:val>
                                        </p:tav>
                                      </p:tavLst>
                                    </p:anim>
                                    <p:anim calcmode="lin" valueType="num">
                                      <p:cBhvr>
                                        <p:cTn id="141" dur="200" accel="100000" fill="hold">
                                          <p:stCondLst>
                                            <p:cond delay="800"/>
                                          </p:stCondLst>
                                        </p:cTn>
                                        <p:tgtEl>
                                          <p:spTgt spid="3">
                                            <p:txEl>
                                              <p:pRg st="13" end="13"/>
                                            </p:txEl>
                                          </p:spTgt>
                                        </p:tgtEl>
                                        <p:attrNameLst>
                                          <p:attrName>ppt_x</p:attrName>
                                        </p:attrNameLst>
                                      </p:cBhvr>
                                      <p:tavLst>
                                        <p:tav tm="0">
                                          <p:val>
                                            <p:strVal val="#ppt_x-0.05"/>
                                          </p:val>
                                        </p:tav>
                                        <p:tav tm="100000">
                                          <p:val>
                                            <p:strVal val="#ppt_x"/>
                                          </p:val>
                                        </p:tav>
                                      </p:tavLst>
                                    </p:anim>
                                    <p:anim calcmode="lin" valueType="num">
                                      <p:cBhvr>
                                        <p:cTn id="142" dur="200" accel="100000" fill="hold">
                                          <p:stCondLst>
                                            <p:cond delay="800"/>
                                          </p:stCondLst>
                                        </p:cTn>
                                        <p:tgtEl>
                                          <p:spTgt spid="3">
                                            <p:txEl>
                                              <p:pRg st="13" end="13"/>
                                            </p:txEl>
                                          </p:spTgt>
                                        </p:tgtEl>
                                        <p:attrNameLst>
                                          <p:attrName>ppt_y</p:attrName>
                                        </p:attrNameLst>
                                      </p:cBhvr>
                                      <p:tavLst>
                                        <p:tav tm="0">
                                          <p:val>
                                            <p:strVal val="#ppt_y+0.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0" presetClass="entr" presetSubtype="0" fill="hold" grpId="0" nodeType="clickEffect">
                                  <p:stCondLst>
                                    <p:cond delay="0"/>
                                  </p:stCondLst>
                                  <p:childTnLst>
                                    <p:set>
                                      <p:cBhvr>
                                        <p:cTn id="146" dur="1" fill="hold">
                                          <p:stCondLst>
                                            <p:cond delay="0"/>
                                          </p:stCondLst>
                                        </p:cTn>
                                        <p:tgtEl>
                                          <p:spTgt spid="3">
                                            <p:txEl>
                                              <p:pRg st="14" end="14"/>
                                            </p:txEl>
                                          </p:spTgt>
                                        </p:tgtEl>
                                        <p:attrNameLst>
                                          <p:attrName>style.visibility</p:attrName>
                                        </p:attrNameLst>
                                      </p:cBhvr>
                                      <p:to>
                                        <p:strVal val="visible"/>
                                      </p:to>
                                    </p:set>
                                    <p:animEffect transition="in" filter="fade">
                                      <p:cBhvr>
                                        <p:cTn id="147" dur="800" decel="100000"/>
                                        <p:tgtEl>
                                          <p:spTgt spid="3">
                                            <p:txEl>
                                              <p:pRg st="14" end="14"/>
                                            </p:txEl>
                                          </p:spTgt>
                                        </p:tgtEl>
                                      </p:cBhvr>
                                    </p:animEffect>
                                    <p:anim calcmode="lin" valueType="num">
                                      <p:cBhvr>
                                        <p:cTn id="148" dur="800" decel="100000" fill="hold"/>
                                        <p:tgtEl>
                                          <p:spTgt spid="3">
                                            <p:txEl>
                                              <p:pRg st="14" end="14"/>
                                            </p:txEl>
                                          </p:spTgt>
                                        </p:tgtEl>
                                        <p:attrNameLst>
                                          <p:attrName>style.rotation</p:attrName>
                                        </p:attrNameLst>
                                      </p:cBhvr>
                                      <p:tavLst>
                                        <p:tav tm="0">
                                          <p:val>
                                            <p:fltVal val="-90"/>
                                          </p:val>
                                        </p:tav>
                                        <p:tav tm="100000">
                                          <p:val>
                                            <p:fltVal val="0"/>
                                          </p:val>
                                        </p:tav>
                                      </p:tavLst>
                                    </p:anim>
                                    <p:anim calcmode="lin" valueType="num">
                                      <p:cBhvr>
                                        <p:cTn id="149" dur="800" decel="100000" fill="hold"/>
                                        <p:tgtEl>
                                          <p:spTgt spid="3">
                                            <p:txEl>
                                              <p:pRg st="14" end="14"/>
                                            </p:txEl>
                                          </p:spTgt>
                                        </p:tgtEl>
                                        <p:attrNameLst>
                                          <p:attrName>ppt_x</p:attrName>
                                        </p:attrNameLst>
                                      </p:cBhvr>
                                      <p:tavLst>
                                        <p:tav tm="0">
                                          <p:val>
                                            <p:strVal val="#ppt_x+0.4"/>
                                          </p:val>
                                        </p:tav>
                                        <p:tav tm="100000">
                                          <p:val>
                                            <p:strVal val="#ppt_x-0.05"/>
                                          </p:val>
                                        </p:tav>
                                      </p:tavLst>
                                    </p:anim>
                                    <p:anim calcmode="lin" valueType="num">
                                      <p:cBhvr>
                                        <p:cTn id="150" dur="800" decel="100000" fill="hold"/>
                                        <p:tgtEl>
                                          <p:spTgt spid="3">
                                            <p:txEl>
                                              <p:pRg st="14" end="14"/>
                                            </p:txEl>
                                          </p:spTgt>
                                        </p:tgtEl>
                                        <p:attrNameLst>
                                          <p:attrName>ppt_y</p:attrName>
                                        </p:attrNameLst>
                                      </p:cBhvr>
                                      <p:tavLst>
                                        <p:tav tm="0">
                                          <p:val>
                                            <p:strVal val="#ppt_y-0.4"/>
                                          </p:val>
                                        </p:tav>
                                        <p:tav tm="100000">
                                          <p:val>
                                            <p:strVal val="#ppt_y+0.1"/>
                                          </p:val>
                                        </p:tav>
                                      </p:tavLst>
                                    </p:anim>
                                    <p:anim calcmode="lin" valueType="num">
                                      <p:cBhvr>
                                        <p:cTn id="151" dur="200" accel="100000" fill="hold">
                                          <p:stCondLst>
                                            <p:cond delay="800"/>
                                          </p:stCondLst>
                                        </p:cTn>
                                        <p:tgtEl>
                                          <p:spTgt spid="3">
                                            <p:txEl>
                                              <p:pRg st="14" end="14"/>
                                            </p:txEl>
                                          </p:spTgt>
                                        </p:tgtEl>
                                        <p:attrNameLst>
                                          <p:attrName>ppt_x</p:attrName>
                                        </p:attrNameLst>
                                      </p:cBhvr>
                                      <p:tavLst>
                                        <p:tav tm="0">
                                          <p:val>
                                            <p:strVal val="#ppt_x-0.05"/>
                                          </p:val>
                                        </p:tav>
                                        <p:tav tm="100000">
                                          <p:val>
                                            <p:strVal val="#ppt_x"/>
                                          </p:val>
                                        </p:tav>
                                      </p:tavLst>
                                    </p:anim>
                                    <p:anim calcmode="lin" valueType="num">
                                      <p:cBhvr>
                                        <p:cTn id="152" dur="200" accel="100000" fill="hold">
                                          <p:stCondLst>
                                            <p:cond delay="800"/>
                                          </p:stCondLst>
                                        </p:cTn>
                                        <p:tgtEl>
                                          <p:spTgt spid="3">
                                            <p:txEl>
                                              <p:pRg st="14" end="14"/>
                                            </p:txEl>
                                          </p:spTgt>
                                        </p:tgtEl>
                                        <p:attrNameLst>
                                          <p:attrName>ppt_y</p:attrName>
                                        </p:attrNameLst>
                                      </p:cBhvr>
                                      <p:tavLst>
                                        <p:tav tm="0">
                                          <p:val>
                                            <p:strVal val="#ppt_y+0.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30" presetClass="entr" presetSubtype="0" fill="hold" grpId="0" nodeType="clickEffect">
                                  <p:stCondLst>
                                    <p:cond delay="0"/>
                                  </p:stCondLst>
                                  <p:childTnLst>
                                    <p:set>
                                      <p:cBhvr>
                                        <p:cTn id="156" dur="1" fill="hold">
                                          <p:stCondLst>
                                            <p:cond delay="0"/>
                                          </p:stCondLst>
                                        </p:cTn>
                                        <p:tgtEl>
                                          <p:spTgt spid="3">
                                            <p:txEl>
                                              <p:pRg st="15" end="15"/>
                                            </p:txEl>
                                          </p:spTgt>
                                        </p:tgtEl>
                                        <p:attrNameLst>
                                          <p:attrName>style.visibility</p:attrName>
                                        </p:attrNameLst>
                                      </p:cBhvr>
                                      <p:to>
                                        <p:strVal val="visible"/>
                                      </p:to>
                                    </p:set>
                                    <p:animEffect transition="in" filter="fade">
                                      <p:cBhvr>
                                        <p:cTn id="157" dur="800" decel="100000"/>
                                        <p:tgtEl>
                                          <p:spTgt spid="3">
                                            <p:txEl>
                                              <p:pRg st="15" end="15"/>
                                            </p:txEl>
                                          </p:spTgt>
                                        </p:tgtEl>
                                      </p:cBhvr>
                                    </p:animEffect>
                                    <p:anim calcmode="lin" valueType="num">
                                      <p:cBhvr>
                                        <p:cTn id="158" dur="800" decel="100000" fill="hold"/>
                                        <p:tgtEl>
                                          <p:spTgt spid="3">
                                            <p:txEl>
                                              <p:pRg st="15" end="15"/>
                                            </p:txEl>
                                          </p:spTgt>
                                        </p:tgtEl>
                                        <p:attrNameLst>
                                          <p:attrName>style.rotation</p:attrName>
                                        </p:attrNameLst>
                                      </p:cBhvr>
                                      <p:tavLst>
                                        <p:tav tm="0">
                                          <p:val>
                                            <p:fltVal val="-90"/>
                                          </p:val>
                                        </p:tav>
                                        <p:tav tm="100000">
                                          <p:val>
                                            <p:fltVal val="0"/>
                                          </p:val>
                                        </p:tav>
                                      </p:tavLst>
                                    </p:anim>
                                    <p:anim calcmode="lin" valueType="num">
                                      <p:cBhvr>
                                        <p:cTn id="159" dur="800" decel="100000" fill="hold"/>
                                        <p:tgtEl>
                                          <p:spTgt spid="3">
                                            <p:txEl>
                                              <p:pRg st="15" end="15"/>
                                            </p:txEl>
                                          </p:spTgt>
                                        </p:tgtEl>
                                        <p:attrNameLst>
                                          <p:attrName>ppt_x</p:attrName>
                                        </p:attrNameLst>
                                      </p:cBhvr>
                                      <p:tavLst>
                                        <p:tav tm="0">
                                          <p:val>
                                            <p:strVal val="#ppt_x+0.4"/>
                                          </p:val>
                                        </p:tav>
                                        <p:tav tm="100000">
                                          <p:val>
                                            <p:strVal val="#ppt_x-0.05"/>
                                          </p:val>
                                        </p:tav>
                                      </p:tavLst>
                                    </p:anim>
                                    <p:anim calcmode="lin" valueType="num">
                                      <p:cBhvr>
                                        <p:cTn id="160" dur="800" decel="100000" fill="hold"/>
                                        <p:tgtEl>
                                          <p:spTgt spid="3">
                                            <p:txEl>
                                              <p:pRg st="15" end="15"/>
                                            </p:txEl>
                                          </p:spTgt>
                                        </p:tgtEl>
                                        <p:attrNameLst>
                                          <p:attrName>ppt_y</p:attrName>
                                        </p:attrNameLst>
                                      </p:cBhvr>
                                      <p:tavLst>
                                        <p:tav tm="0">
                                          <p:val>
                                            <p:strVal val="#ppt_y-0.4"/>
                                          </p:val>
                                        </p:tav>
                                        <p:tav tm="100000">
                                          <p:val>
                                            <p:strVal val="#ppt_y+0.1"/>
                                          </p:val>
                                        </p:tav>
                                      </p:tavLst>
                                    </p:anim>
                                    <p:anim calcmode="lin" valueType="num">
                                      <p:cBhvr>
                                        <p:cTn id="161" dur="200" accel="100000" fill="hold">
                                          <p:stCondLst>
                                            <p:cond delay="800"/>
                                          </p:stCondLst>
                                        </p:cTn>
                                        <p:tgtEl>
                                          <p:spTgt spid="3">
                                            <p:txEl>
                                              <p:pRg st="15" end="15"/>
                                            </p:txEl>
                                          </p:spTgt>
                                        </p:tgtEl>
                                        <p:attrNameLst>
                                          <p:attrName>ppt_x</p:attrName>
                                        </p:attrNameLst>
                                      </p:cBhvr>
                                      <p:tavLst>
                                        <p:tav tm="0">
                                          <p:val>
                                            <p:strVal val="#ppt_x-0.05"/>
                                          </p:val>
                                        </p:tav>
                                        <p:tav tm="100000">
                                          <p:val>
                                            <p:strVal val="#ppt_x"/>
                                          </p:val>
                                        </p:tav>
                                      </p:tavLst>
                                    </p:anim>
                                    <p:anim calcmode="lin" valueType="num">
                                      <p:cBhvr>
                                        <p:cTn id="162" dur="200" accel="100000" fill="hold">
                                          <p:stCondLst>
                                            <p:cond delay="800"/>
                                          </p:stCondLst>
                                        </p:cTn>
                                        <p:tgtEl>
                                          <p:spTgt spid="3">
                                            <p:txEl>
                                              <p:pRg st="15" end="15"/>
                                            </p:txEl>
                                          </p:spTgt>
                                        </p:tgtEl>
                                        <p:attrNameLst>
                                          <p:attrName>ppt_y</p:attrName>
                                        </p:attrNameLst>
                                      </p:cBhvr>
                                      <p:tavLst>
                                        <p:tav tm="0">
                                          <p:val>
                                            <p:strVal val="#ppt_y+0.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30" presetClass="entr" presetSubtype="0" fill="hold" grpId="0" nodeType="clickEffect">
                                  <p:stCondLst>
                                    <p:cond delay="0"/>
                                  </p:stCondLst>
                                  <p:childTnLst>
                                    <p:set>
                                      <p:cBhvr>
                                        <p:cTn id="166" dur="1" fill="hold">
                                          <p:stCondLst>
                                            <p:cond delay="0"/>
                                          </p:stCondLst>
                                        </p:cTn>
                                        <p:tgtEl>
                                          <p:spTgt spid="3">
                                            <p:txEl>
                                              <p:pRg st="16" end="16"/>
                                            </p:txEl>
                                          </p:spTgt>
                                        </p:tgtEl>
                                        <p:attrNameLst>
                                          <p:attrName>style.visibility</p:attrName>
                                        </p:attrNameLst>
                                      </p:cBhvr>
                                      <p:to>
                                        <p:strVal val="visible"/>
                                      </p:to>
                                    </p:set>
                                    <p:animEffect transition="in" filter="fade">
                                      <p:cBhvr>
                                        <p:cTn id="167" dur="800" decel="100000"/>
                                        <p:tgtEl>
                                          <p:spTgt spid="3">
                                            <p:txEl>
                                              <p:pRg st="16" end="16"/>
                                            </p:txEl>
                                          </p:spTgt>
                                        </p:tgtEl>
                                      </p:cBhvr>
                                    </p:animEffect>
                                    <p:anim calcmode="lin" valueType="num">
                                      <p:cBhvr>
                                        <p:cTn id="168" dur="800" decel="100000" fill="hold"/>
                                        <p:tgtEl>
                                          <p:spTgt spid="3">
                                            <p:txEl>
                                              <p:pRg st="16" end="16"/>
                                            </p:txEl>
                                          </p:spTgt>
                                        </p:tgtEl>
                                        <p:attrNameLst>
                                          <p:attrName>style.rotation</p:attrName>
                                        </p:attrNameLst>
                                      </p:cBhvr>
                                      <p:tavLst>
                                        <p:tav tm="0">
                                          <p:val>
                                            <p:fltVal val="-90"/>
                                          </p:val>
                                        </p:tav>
                                        <p:tav tm="100000">
                                          <p:val>
                                            <p:fltVal val="0"/>
                                          </p:val>
                                        </p:tav>
                                      </p:tavLst>
                                    </p:anim>
                                    <p:anim calcmode="lin" valueType="num">
                                      <p:cBhvr>
                                        <p:cTn id="169" dur="800" decel="100000" fill="hold"/>
                                        <p:tgtEl>
                                          <p:spTgt spid="3">
                                            <p:txEl>
                                              <p:pRg st="16" end="16"/>
                                            </p:txEl>
                                          </p:spTgt>
                                        </p:tgtEl>
                                        <p:attrNameLst>
                                          <p:attrName>ppt_x</p:attrName>
                                        </p:attrNameLst>
                                      </p:cBhvr>
                                      <p:tavLst>
                                        <p:tav tm="0">
                                          <p:val>
                                            <p:strVal val="#ppt_x+0.4"/>
                                          </p:val>
                                        </p:tav>
                                        <p:tav tm="100000">
                                          <p:val>
                                            <p:strVal val="#ppt_x-0.05"/>
                                          </p:val>
                                        </p:tav>
                                      </p:tavLst>
                                    </p:anim>
                                    <p:anim calcmode="lin" valueType="num">
                                      <p:cBhvr>
                                        <p:cTn id="170" dur="800" decel="100000" fill="hold"/>
                                        <p:tgtEl>
                                          <p:spTgt spid="3">
                                            <p:txEl>
                                              <p:pRg st="16" end="16"/>
                                            </p:txEl>
                                          </p:spTgt>
                                        </p:tgtEl>
                                        <p:attrNameLst>
                                          <p:attrName>ppt_y</p:attrName>
                                        </p:attrNameLst>
                                      </p:cBhvr>
                                      <p:tavLst>
                                        <p:tav tm="0">
                                          <p:val>
                                            <p:strVal val="#ppt_y-0.4"/>
                                          </p:val>
                                        </p:tav>
                                        <p:tav tm="100000">
                                          <p:val>
                                            <p:strVal val="#ppt_y+0.1"/>
                                          </p:val>
                                        </p:tav>
                                      </p:tavLst>
                                    </p:anim>
                                    <p:anim calcmode="lin" valueType="num">
                                      <p:cBhvr>
                                        <p:cTn id="171" dur="200" accel="100000" fill="hold">
                                          <p:stCondLst>
                                            <p:cond delay="800"/>
                                          </p:stCondLst>
                                        </p:cTn>
                                        <p:tgtEl>
                                          <p:spTgt spid="3">
                                            <p:txEl>
                                              <p:pRg st="16" end="16"/>
                                            </p:txEl>
                                          </p:spTgt>
                                        </p:tgtEl>
                                        <p:attrNameLst>
                                          <p:attrName>ppt_x</p:attrName>
                                        </p:attrNameLst>
                                      </p:cBhvr>
                                      <p:tavLst>
                                        <p:tav tm="0">
                                          <p:val>
                                            <p:strVal val="#ppt_x-0.05"/>
                                          </p:val>
                                        </p:tav>
                                        <p:tav tm="100000">
                                          <p:val>
                                            <p:strVal val="#ppt_x"/>
                                          </p:val>
                                        </p:tav>
                                      </p:tavLst>
                                    </p:anim>
                                    <p:anim calcmode="lin" valueType="num">
                                      <p:cBhvr>
                                        <p:cTn id="172" dur="200" accel="100000" fill="hold">
                                          <p:stCondLst>
                                            <p:cond delay="800"/>
                                          </p:stCondLst>
                                        </p:cTn>
                                        <p:tgtEl>
                                          <p:spTgt spid="3">
                                            <p:txEl>
                                              <p:pRg st="16" end="16"/>
                                            </p:txEl>
                                          </p:spTgt>
                                        </p:tgtEl>
                                        <p:attrNameLst>
                                          <p:attrName>ppt_y</p:attrName>
                                        </p:attrNameLst>
                                      </p:cBhvr>
                                      <p:tavLst>
                                        <p:tav tm="0">
                                          <p:val>
                                            <p:strVal val="#ppt_y+0.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30" presetClass="entr" presetSubtype="0" fill="hold" grpId="0" nodeType="clickEffect">
                                  <p:stCondLst>
                                    <p:cond delay="0"/>
                                  </p:stCondLst>
                                  <p:childTnLst>
                                    <p:set>
                                      <p:cBhvr>
                                        <p:cTn id="176" dur="1" fill="hold">
                                          <p:stCondLst>
                                            <p:cond delay="0"/>
                                          </p:stCondLst>
                                        </p:cTn>
                                        <p:tgtEl>
                                          <p:spTgt spid="3">
                                            <p:txEl>
                                              <p:pRg st="17" end="17"/>
                                            </p:txEl>
                                          </p:spTgt>
                                        </p:tgtEl>
                                        <p:attrNameLst>
                                          <p:attrName>style.visibility</p:attrName>
                                        </p:attrNameLst>
                                      </p:cBhvr>
                                      <p:to>
                                        <p:strVal val="visible"/>
                                      </p:to>
                                    </p:set>
                                    <p:animEffect transition="in" filter="fade">
                                      <p:cBhvr>
                                        <p:cTn id="177" dur="800" decel="100000"/>
                                        <p:tgtEl>
                                          <p:spTgt spid="3">
                                            <p:txEl>
                                              <p:pRg st="17" end="17"/>
                                            </p:txEl>
                                          </p:spTgt>
                                        </p:tgtEl>
                                      </p:cBhvr>
                                    </p:animEffect>
                                    <p:anim calcmode="lin" valueType="num">
                                      <p:cBhvr>
                                        <p:cTn id="178" dur="800" decel="100000" fill="hold"/>
                                        <p:tgtEl>
                                          <p:spTgt spid="3">
                                            <p:txEl>
                                              <p:pRg st="17" end="17"/>
                                            </p:txEl>
                                          </p:spTgt>
                                        </p:tgtEl>
                                        <p:attrNameLst>
                                          <p:attrName>style.rotation</p:attrName>
                                        </p:attrNameLst>
                                      </p:cBhvr>
                                      <p:tavLst>
                                        <p:tav tm="0">
                                          <p:val>
                                            <p:fltVal val="-90"/>
                                          </p:val>
                                        </p:tav>
                                        <p:tav tm="100000">
                                          <p:val>
                                            <p:fltVal val="0"/>
                                          </p:val>
                                        </p:tav>
                                      </p:tavLst>
                                    </p:anim>
                                    <p:anim calcmode="lin" valueType="num">
                                      <p:cBhvr>
                                        <p:cTn id="179" dur="800" decel="100000" fill="hold"/>
                                        <p:tgtEl>
                                          <p:spTgt spid="3">
                                            <p:txEl>
                                              <p:pRg st="17" end="17"/>
                                            </p:txEl>
                                          </p:spTgt>
                                        </p:tgtEl>
                                        <p:attrNameLst>
                                          <p:attrName>ppt_x</p:attrName>
                                        </p:attrNameLst>
                                      </p:cBhvr>
                                      <p:tavLst>
                                        <p:tav tm="0">
                                          <p:val>
                                            <p:strVal val="#ppt_x+0.4"/>
                                          </p:val>
                                        </p:tav>
                                        <p:tav tm="100000">
                                          <p:val>
                                            <p:strVal val="#ppt_x-0.05"/>
                                          </p:val>
                                        </p:tav>
                                      </p:tavLst>
                                    </p:anim>
                                    <p:anim calcmode="lin" valueType="num">
                                      <p:cBhvr>
                                        <p:cTn id="180" dur="800" decel="100000" fill="hold"/>
                                        <p:tgtEl>
                                          <p:spTgt spid="3">
                                            <p:txEl>
                                              <p:pRg st="17" end="17"/>
                                            </p:txEl>
                                          </p:spTgt>
                                        </p:tgtEl>
                                        <p:attrNameLst>
                                          <p:attrName>ppt_y</p:attrName>
                                        </p:attrNameLst>
                                      </p:cBhvr>
                                      <p:tavLst>
                                        <p:tav tm="0">
                                          <p:val>
                                            <p:strVal val="#ppt_y-0.4"/>
                                          </p:val>
                                        </p:tav>
                                        <p:tav tm="100000">
                                          <p:val>
                                            <p:strVal val="#ppt_y+0.1"/>
                                          </p:val>
                                        </p:tav>
                                      </p:tavLst>
                                    </p:anim>
                                    <p:anim calcmode="lin" valueType="num">
                                      <p:cBhvr>
                                        <p:cTn id="181" dur="200" accel="100000" fill="hold">
                                          <p:stCondLst>
                                            <p:cond delay="800"/>
                                          </p:stCondLst>
                                        </p:cTn>
                                        <p:tgtEl>
                                          <p:spTgt spid="3">
                                            <p:txEl>
                                              <p:pRg st="17" end="17"/>
                                            </p:txEl>
                                          </p:spTgt>
                                        </p:tgtEl>
                                        <p:attrNameLst>
                                          <p:attrName>ppt_x</p:attrName>
                                        </p:attrNameLst>
                                      </p:cBhvr>
                                      <p:tavLst>
                                        <p:tav tm="0">
                                          <p:val>
                                            <p:strVal val="#ppt_x-0.05"/>
                                          </p:val>
                                        </p:tav>
                                        <p:tav tm="100000">
                                          <p:val>
                                            <p:strVal val="#ppt_x"/>
                                          </p:val>
                                        </p:tav>
                                      </p:tavLst>
                                    </p:anim>
                                    <p:anim calcmode="lin" valueType="num">
                                      <p:cBhvr>
                                        <p:cTn id="182" dur="200" accel="100000" fill="hold">
                                          <p:stCondLst>
                                            <p:cond delay="800"/>
                                          </p:stCondLst>
                                        </p:cTn>
                                        <p:tgtEl>
                                          <p:spTgt spid="3">
                                            <p:txEl>
                                              <p:pRg st="17" end="1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Hastane </a:t>
            </a:r>
            <a:r>
              <a:rPr lang="tr-TR" b="1" dirty="0" smtClean="0"/>
              <a:t>Okulları/Hastane Sınıfları</a:t>
            </a:r>
            <a:endParaRPr lang="tr-TR" dirty="0"/>
          </a:p>
        </p:txBody>
      </p:sp>
      <p:sp>
        <p:nvSpPr>
          <p:cNvPr id="3" name="İçerik Yer Tutucusu 2"/>
          <p:cNvSpPr>
            <a:spLocks noGrp="1"/>
          </p:cNvSpPr>
          <p:nvPr>
            <p:ph idx="1"/>
          </p:nvPr>
        </p:nvSpPr>
        <p:spPr>
          <a:xfrm>
            <a:off x="1975104" y="1664208"/>
            <a:ext cx="9529508" cy="1780956"/>
          </a:xfrm>
        </p:spPr>
        <p:txBody>
          <a:bodyPr/>
          <a:lstStyle/>
          <a:p>
            <a:pPr algn="just">
              <a:lnSpc>
                <a:spcPct val="150000"/>
              </a:lnSpc>
            </a:pPr>
            <a:r>
              <a:rPr lang="tr-TR" dirty="0" smtClean="0"/>
              <a:t>Hastane okullarının amacı; hastanede yatan okul dönemi çocuklarının okul yaşantılarının kesintiye uğramadan hastane ortamında devam ettirilmesi ve çocuğun kendi okuluna dönüşünde eğitimin kesintisiz olarak devamının sağlanmasıdır.</a:t>
            </a:r>
          </a:p>
          <a:p>
            <a:pPr marL="0" indent="0" algn="just">
              <a:lnSpc>
                <a:spcPct val="150000"/>
              </a:lnSpc>
              <a:buNone/>
            </a:pPr>
            <a:endParaRPr lang="tr-TR" dirty="0" smtClean="0"/>
          </a:p>
          <a:p>
            <a:pPr marL="0" indent="0" algn="just">
              <a:lnSpc>
                <a:spcPct val="150000"/>
              </a:lnSpc>
              <a:buNone/>
            </a:pPr>
            <a:endParaRPr lang="tr-TR" dirty="0"/>
          </a:p>
        </p:txBody>
      </p:sp>
      <p:sp>
        <p:nvSpPr>
          <p:cNvPr id="6" name="Dikdörtgen 5"/>
          <p:cNvSpPr/>
          <p:nvPr/>
        </p:nvSpPr>
        <p:spPr>
          <a:xfrm>
            <a:off x="3042038" y="3604598"/>
            <a:ext cx="7395640" cy="3170099"/>
          </a:xfrm>
          <a:prstGeom prst="rect">
            <a:avLst/>
          </a:prstGeom>
        </p:spPr>
        <p:txBody>
          <a:bodyPr wrap="square">
            <a:spAutoFit/>
          </a:bodyPr>
          <a:lstStyle/>
          <a:p>
            <a:pPr lvl="0"/>
            <a:r>
              <a:rPr lang="tr-TR" b="1" dirty="0"/>
              <a:t>Hastaneye Hazırlayıcı Eğitimde Kullanılan Terapiler</a:t>
            </a:r>
            <a:r>
              <a:rPr lang="tr-TR" sz="1000" dirty="0"/>
              <a:t/>
            </a:r>
            <a:br>
              <a:rPr lang="tr-TR" sz="1000" dirty="0"/>
            </a:br>
            <a:endParaRPr lang="tr-TR" sz="1000" dirty="0" smtClean="0"/>
          </a:p>
          <a:p>
            <a:pPr lvl="0"/>
            <a:r>
              <a:rPr lang="tr-TR" dirty="0" smtClean="0"/>
              <a:t>Sanat </a:t>
            </a:r>
            <a:r>
              <a:rPr lang="tr-TR" dirty="0"/>
              <a:t>Terapisi</a:t>
            </a:r>
          </a:p>
          <a:p>
            <a:pPr lvl="0"/>
            <a:endParaRPr lang="tr-TR" sz="1600" dirty="0"/>
          </a:p>
          <a:p>
            <a:pPr lvl="0"/>
            <a:r>
              <a:rPr lang="tr-TR" dirty="0"/>
              <a:t>Müzik terapisi</a:t>
            </a:r>
          </a:p>
          <a:p>
            <a:pPr lvl="0"/>
            <a:endParaRPr lang="tr-TR" sz="1600" dirty="0"/>
          </a:p>
          <a:p>
            <a:pPr lvl="0"/>
            <a:r>
              <a:rPr lang="tr-TR" dirty="0" err="1"/>
              <a:t>Terapötik</a:t>
            </a:r>
            <a:r>
              <a:rPr lang="tr-TR" dirty="0"/>
              <a:t> oyun</a:t>
            </a:r>
          </a:p>
          <a:p>
            <a:pPr lvl="0"/>
            <a:endParaRPr lang="tr-TR" sz="1600" dirty="0"/>
          </a:p>
          <a:p>
            <a:pPr lvl="0"/>
            <a:r>
              <a:rPr lang="tr-TR" dirty="0"/>
              <a:t>Kum oyunu terapisi</a:t>
            </a:r>
          </a:p>
          <a:p>
            <a:pPr lvl="0"/>
            <a:endParaRPr lang="tr-TR" sz="1600" dirty="0"/>
          </a:p>
          <a:p>
            <a:pPr lvl="0"/>
            <a:r>
              <a:rPr lang="tr-TR" dirty="0"/>
              <a:t>Pet terapi</a:t>
            </a:r>
            <a:endParaRPr lang="tr-TR" sz="1600" dirty="0"/>
          </a:p>
          <a:p>
            <a:endParaRPr lang="tr-TR" dirty="0"/>
          </a:p>
        </p:txBody>
      </p:sp>
    </p:spTree>
    <p:extLst>
      <p:ext uri="{BB962C8B-B14F-4D97-AF65-F5344CB8AC3E}">
        <p14:creationId xmlns:p14="http://schemas.microsoft.com/office/powerpoint/2010/main" val="46746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0-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ÇOCUĞU HASTANEYE HAZIRLAMAK</a:t>
            </a:r>
            <a:r>
              <a:rPr lang="tr-TR" dirty="0"/>
              <a:t/>
            </a:r>
            <a:br>
              <a:rPr lang="tr-TR" dirty="0"/>
            </a:br>
            <a:endParaRPr lang="tr-TR" dirty="0"/>
          </a:p>
        </p:txBody>
      </p:sp>
      <p:sp>
        <p:nvSpPr>
          <p:cNvPr id="3" name="İçerik Yer Tutucusu 2"/>
          <p:cNvSpPr>
            <a:spLocks noGrp="1"/>
          </p:cNvSpPr>
          <p:nvPr>
            <p:ph idx="1"/>
          </p:nvPr>
        </p:nvSpPr>
        <p:spPr>
          <a:xfrm>
            <a:off x="1408176" y="1207008"/>
            <a:ext cx="10096436" cy="4704214"/>
          </a:xfrm>
        </p:spPr>
        <p:txBody>
          <a:bodyPr/>
          <a:lstStyle/>
          <a:p>
            <a:pPr marL="0" indent="0">
              <a:buNone/>
            </a:pPr>
            <a:endParaRPr lang="tr-TR" dirty="0" smtClean="0"/>
          </a:p>
          <a:p>
            <a:r>
              <a:rPr lang="tr-TR" dirty="0" smtClean="0"/>
              <a:t>Ebeveynle birlikte hastane gezileri</a:t>
            </a:r>
          </a:p>
          <a:p>
            <a:r>
              <a:rPr lang="tr-TR" dirty="0" smtClean="0"/>
              <a:t>Hastane ve hastane personelinin tanıtılması</a:t>
            </a:r>
          </a:p>
          <a:p>
            <a:r>
              <a:rPr lang="tr-TR" dirty="0" smtClean="0"/>
              <a:t>Kullanılan tıbbi aletlerin tanıtılması</a:t>
            </a:r>
          </a:p>
          <a:p>
            <a:r>
              <a:rPr lang="tr-TR" dirty="0" smtClean="0"/>
              <a:t>Çocukla tıbbi oyunlar oynama ( doktor setleri </a:t>
            </a:r>
            <a:r>
              <a:rPr lang="tr-TR" dirty="0" err="1" smtClean="0"/>
              <a:t>vs</a:t>
            </a:r>
            <a:r>
              <a:rPr lang="tr-TR" dirty="0" smtClean="0"/>
              <a:t>)</a:t>
            </a:r>
          </a:p>
          <a:p>
            <a:r>
              <a:rPr lang="tr-TR" dirty="0" smtClean="0"/>
              <a:t>Sağlık personeli tarafından sıcak karşılanma</a:t>
            </a:r>
          </a:p>
          <a:p>
            <a:r>
              <a:rPr lang="tr-TR" dirty="0" smtClean="0"/>
              <a:t>Yapılacak işlemlerin gelişim dönemine uygun dürüst bir şekilde açıklanması</a:t>
            </a:r>
            <a:endParaRPr lang="tr-TR" dirty="0"/>
          </a:p>
        </p:txBody>
      </p:sp>
    </p:spTree>
    <p:extLst>
      <p:ext uri="{BB962C8B-B14F-4D97-AF65-F5344CB8AC3E}">
        <p14:creationId xmlns:p14="http://schemas.microsoft.com/office/powerpoint/2010/main" val="37679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b="1" dirty="0" smtClean="0"/>
              <a:t>Çocuğu Hastanede Yatmaya Hazırlamak</a:t>
            </a:r>
            <a:r>
              <a:rPr lang="tr-TR" dirty="0"/>
              <a:t/>
            </a:r>
            <a:br>
              <a:rPr lang="tr-TR" dirty="0"/>
            </a:br>
            <a:endParaRPr lang="tr-TR" dirty="0"/>
          </a:p>
        </p:txBody>
      </p:sp>
      <p:sp>
        <p:nvSpPr>
          <p:cNvPr id="3" name="İçerik Yer Tutucusu 2"/>
          <p:cNvSpPr>
            <a:spLocks noGrp="1"/>
          </p:cNvSpPr>
          <p:nvPr>
            <p:ph idx="1"/>
          </p:nvPr>
        </p:nvSpPr>
        <p:spPr>
          <a:xfrm>
            <a:off x="1892808" y="1289304"/>
            <a:ext cx="9611804" cy="5203860"/>
          </a:xfrm>
        </p:spPr>
        <p:txBody>
          <a:bodyPr>
            <a:normAutofit fontScale="77500" lnSpcReduction="20000"/>
          </a:bodyPr>
          <a:lstStyle/>
          <a:p>
            <a:pPr algn="just">
              <a:lnSpc>
                <a:spcPct val="150000"/>
              </a:lnSpc>
            </a:pPr>
            <a:r>
              <a:rPr lang="tr-TR" sz="2200" dirty="0" smtClean="0"/>
              <a:t>Annenin çocukla birlikte kalması,</a:t>
            </a:r>
          </a:p>
          <a:p>
            <a:pPr algn="just">
              <a:lnSpc>
                <a:spcPct val="150000"/>
              </a:lnSpc>
            </a:pPr>
            <a:r>
              <a:rPr lang="tr-TR" sz="2000" dirty="0" smtClean="0"/>
              <a:t>Tanıtım </a:t>
            </a:r>
            <a:r>
              <a:rPr lang="tr-TR" sz="2000" dirty="0"/>
              <a:t>filmleri ve gösterileri, oyunlar, konferanslar, yazılı materyaller (broşürler, tanıtım yazıları), renkli resimler, oyuncaklar, fotoğraflar ve kitapların yanı sıra </a:t>
            </a:r>
            <a:r>
              <a:rPr lang="tr-TR" sz="2000" dirty="0" smtClean="0"/>
              <a:t>evden </a:t>
            </a:r>
            <a:r>
              <a:rPr lang="tr-TR" sz="2000" dirty="0"/>
              <a:t>getirilen çocuğa ait oyuncaklarla hazırlanan </a:t>
            </a:r>
            <a:r>
              <a:rPr lang="tr-TR" sz="2000" dirty="0" smtClean="0"/>
              <a:t>oda…</a:t>
            </a:r>
          </a:p>
          <a:p>
            <a:pPr algn="just">
              <a:lnSpc>
                <a:spcPct val="150000"/>
              </a:lnSpc>
            </a:pPr>
            <a:r>
              <a:rPr lang="tr-TR" sz="2200" dirty="0" smtClean="0"/>
              <a:t>Ziyaretçi saatlerinin ve sayısının artırılması,</a:t>
            </a:r>
          </a:p>
          <a:p>
            <a:pPr algn="just">
              <a:lnSpc>
                <a:spcPct val="150000"/>
              </a:lnSpc>
            </a:pPr>
            <a:r>
              <a:rPr lang="tr-TR" sz="2000" dirty="0" smtClean="0"/>
              <a:t>Çocuğun duygularını ve ifadelerini etkili şekilde dinlemek,</a:t>
            </a:r>
          </a:p>
          <a:p>
            <a:pPr algn="just">
              <a:lnSpc>
                <a:spcPct val="150000"/>
              </a:lnSpc>
            </a:pPr>
            <a:r>
              <a:rPr lang="tr-TR" sz="2000" dirty="0" smtClean="0"/>
              <a:t>Çocuğa dürüstçe açıklamalarda bulunmak,</a:t>
            </a:r>
          </a:p>
          <a:p>
            <a:pPr algn="just">
              <a:lnSpc>
                <a:spcPct val="150000"/>
              </a:lnSpc>
            </a:pPr>
            <a:r>
              <a:rPr lang="tr-TR" sz="2000" dirty="0" smtClean="0"/>
              <a:t>Ebeveyn ve çocuğun hastalık ve yapılacak işlemler hakkında bilgilendirilmesi,</a:t>
            </a:r>
          </a:p>
          <a:p>
            <a:pPr algn="just">
              <a:lnSpc>
                <a:spcPct val="150000"/>
              </a:lnSpc>
            </a:pPr>
            <a:r>
              <a:rPr lang="tr-TR" sz="2000" dirty="0"/>
              <a:t>Oyun odaları ve hastane okullarının artırılması,</a:t>
            </a:r>
          </a:p>
          <a:p>
            <a:pPr algn="just">
              <a:lnSpc>
                <a:spcPct val="150000"/>
              </a:lnSpc>
            </a:pPr>
            <a:r>
              <a:rPr lang="tr-TR" sz="2000" dirty="0"/>
              <a:t>Burada çalışacak personel istihdamı,</a:t>
            </a:r>
          </a:p>
          <a:p>
            <a:pPr algn="just">
              <a:lnSpc>
                <a:spcPct val="150000"/>
              </a:lnSpc>
            </a:pPr>
            <a:r>
              <a:rPr lang="tr-TR" sz="2000" dirty="0"/>
              <a:t>Personele iletişim kurma beceri eğitimleri verilmesi,</a:t>
            </a:r>
          </a:p>
          <a:p>
            <a:pPr algn="just">
              <a:lnSpc>
                <a:spcPct val="150000"/>
              </a:lnSpc>
            </a:pPr>
            <a:r>
              <a:rPr lang="tr-TR" sz="2000" dirty="0"/>
              <a:t>Çocuğun kendine ait onun için özel bir eşyasını yanında getirmesi.</a:t>
            </a:r>
          </a:p>
          <a:p>
            <a:endParaRPr lang="tr-TR" sz="2000" dirty="0"/>
          </a:p>
          <a:p>
            <a:pPr algn="just">
              <a:lnSpc>
                <a:spcPct val="150000"/>
              </a:lnSpc>
            </a:pPr>
            <a:endParaRPr lang="tr-TR" sz="2000" dirty="0" smtClean="0"/>
          </a:p>
          <a:p>
            <a:pPr marL="0" indent="0" algn="just">
              <a:lnSpc>
                <a:spcPct val="150000"/>
              </a:lnSpc>
              <a:buNone/>
            </a:pPr>
            <a:endParaRPr lang="tr-TR" dirty="0" smtClean="0"/>
          </a:p>
          <a:p>
            <a:pPr algn="just">
              <a:lnSpc>
                <a:spcPct val="150000"/>
              </a:lnSpc>
            </a:pPr>
            <a:endParaRPr lang="tr-TR" dirty="0" smtClean="0"/>
          </a:p>
          <a:p>
            <a:pPr algn="just">
              <a:lnSpc>
                <a:spcPct val="150000"/>
              </a:lnSpc>
            </a:pPr>
            <a:endParaRPr lang="tr-TR" dirty="0" smtClean="0"/>
          </a:p>
          <a:p>
            <a:pPr algn="just">
              <a:lnSpc>
                <a:spcPct val="150000"/>
              </a:lnSpc>
            </a:pPr>
            <a:endParaRPr lang="tr-TR" dirty="0"/>
          </a:p>
        </p:txBody>
      </p:sp>
    </p:spTree>
    <p:extLst>
      <p:ext uri="{BB962C8B-B14F-4D97-AF65-F5344CB8AC3E}">
        <p14:creationId xmlns:p14="http://schemas.microsoft.com/office/powerpoint/2010/main" val="390576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65216" y="753419"/>
            <a:ext cx="8911687" cy="1280890"/>
          </a:xfrm>
        </p:spPr>
        <p:txBody>
          <a:bodyPr>
            <a:normAutofit fontScale="90000"/>
          </a:bodyPr>
          <a:lstStyle/>
          <a:p>
            <a:pPr lvl="0">
              <a:lnSpc>
                <a:spcPct val="100000"/>
              </a:lnSpc>
              <a:spcBef>
                <a:spcPts val="600"/>
              </a:spcBef>
            </a:pPr>
            <a:r>
              <a:rPr lang="tr-TR" sz="2400" b="1" dirty="0">
                <a:solidFill>
                  <a:prstClr val="black"/>
                </a:solidFill>
                <a:latin typeface="Century Schoolbook"/>
                <a:ea typeface="+mn-ea"/>
                <a:cs typeface="+mn-cs"/>
              </a:rPr>
              <a:t>Çocuklara Yönelik Hastane Yaşantısına Hazırlayıcı Eğitimi Hazırlarken Göz Önünde Bulundurulması Gerekenler </a:t>
            </a:r>
            <a:br>
              <a:rPr lang="tr-TR" sz="2400" b="1" dirty="0">
                <a:solidFill>
                  <a:prstClr val="black"/>
                </a:solidFill>
                <a:latin typeface="Century Schoolbook"/>
                <a:ea typeface="+mn-ea"/>
                <a:cs typeface="+mn-cs"/>
              </a:rPr>
            </a:br>
            <a:endParaRPr lang="tr-TR" dirty="0"/>
          </a:p>
        </p:txBody>
      </p:sp>
      <p:sp>
        <p:nvSpPr>
          <p:cNvPr id="3" name="İçerik Yer Tutucusu 2"/>
          <p:cNvSpPr>
            <a:spLocks noGrp="1"/>
          </p:cNvSpPr>
          <p:nvPr>
            <p:ph idx="1"/>
          </p:nvPr>
        </p:nvSpPr>
        <p:spPr>
          <a:xfrm>
            <a:off x="1948872" y="1727200"/>
            <a:ext cx="9882909" cy="4867564"/>
          </a:xfrm>
        </p:spPr>
        <p:txBody>
          <a:bodyPr>
            <a:normAutofit fontScale="77500" lnSpcReduction="20000"/>
          </a:bodyPr>
          <a:lstStyle/>
          <a:p>
            <a:pPr marL="274320" lvl="0" indent="-274320">
              <a:lnSpc>
                <a:spcPct val="100000"/>
              </a:lnSpc>
              <a:spcBef>
                <a:spcPts val="600"/>
              </a:spcBef>
              <a:buClr>
                <a:srgbClr val="FE8637"/>
              </a:buClr>
              <a:buSzPct val="70000"/>
              <a:buFont typeface="Wingdings"/>
              <a:buChar char=""/>
            </a:pPr>
            <a:r>
              <a:rPr lang="tr-TR" sz="2400" b="1" dirty="0">
                <a:solidFill>
                  <a:prstClr val="black"/>
                </a:solidFill>
                <a:latin typeface="Century Schoolbook"/>
              </a:rPr>
              <a:t>Çocuklara Yönelik Hastane Yaşantısına Hazırlayıcı Eğitimler</a:t>
            </a:r>
          </a:p>
          <a:p>
            <a:pPr marL="0" lvl="0" indent="0" algn="just">
              <a:lnSpc>
                <a:spcPct val="100000"/>
              </a:lnSpc>
              <a:spcBef>
                <a:spcPts val="600"/>
              </a:spcBef>
              <a:buClr>
                <a:srgbClr val="FE8637"/>
              </a:buClr>
              <a:buSzPct val="70000"/>
              <a:buNone/>
            </a:pPr>
            <a:r>
              <a:rPr lang="tr-TR" sz="2400" dirty="0">
                <a:solidFill>
                  <a:prstClr val="black"/>
                </a:solidFill>
                <a:latin typeface="Century Schoolbook"/>
              </a:rPr>
              <a:t>Öncelikle çocuğun korku ve kaygılarını gidermek gerekir. </a:t>
            </a:r>
          </a:p>
          <a:p>
            <a:pPr marL="0" lvl="0" indent="0" algn="just">
              <a:spcBef>
                <a:spcPts val="600"/>
              </a:spcBef>
              <a:buClr>
                <a:srgbClr val="FE8637"/>
              </a:buClr>
              <a:buSzPct val="70000"/>
              <a:buNone/>
            </a:pPr>
            <a:r>
              <a:rPr lang="tr-TR" sz="2400" dirty="0">
                <a:solidFill>
                  <a:prstClr val="black"/>
                </a:solidFill>
                <a:latin typeface="Century Schoolbook"/>
              </a:rPr>
              <a:t>Hasta çocuğa hastane yaşantısına hazırlayıcı programın uygulanması gerekmektedir.</a:t>
            </a:r>
          </a:p>
          <a:p>
            <a:pPr marL="0" lvl="0" indent="0" algn="just">
              <a:spcBef>
                <a:spcPts val="600"/>
              </a:spcBef>
              <a:buClr>
                <a:srgbClr val="FE8637"/>
              </a:buClr>
              <a:buSzPct val="70000"/>
              <a:buNone/>
            </a:pPr>
            <a:r>
              <a:rPr lang="tr-TR" sz="2400" dirty="0">
                <a:solidFill>
                  <a:prstClr val="black"/>
                </a:solidFill>
                <a:latin typeface="Century Schoolbook"/>
              </a:rPr>
              <a:t>Bu eğitimin, çocuk gelişimci ve bu konuda uzman eğitimciler tarafından uygulanması ve eğitime doktor, hemşire gibi sağlık personelinin destek vermesi önemlidir. </a:t>
            </a:r>
            <a:endParaRPr lang="tr-TR" sz="2400" dirty="0" smtClean="0">
              <a:solidFill>
                <a:prstClr val="black"/>
              </a:solidFill>
              <a:latin typeface="Century Schoolbook"/>
            </a:endParaRPr>
          </a:p>
          <a:p>
            <a:pPr marL="274320" lvl="0" indent="-274320">
              <a:lnSpc>
                <a:spcPct val="100000"/>
              </a:lnSpc>
              <a:spcBef>
                <a:spcPts val="600"/>
              </a:spcBef>
              <a:buClr>
                <a:srgbClr val="FE8637"/>
              </a:buClr>
              <a:buSzPct val="70000"/>
              <a:buFont typeface="Wingdings"/>
              <a:buChar char=""/>
            </a:pPr>
            <a:r>
              <a:rPr lang="tr-TR" sz="2400" dirty="0" smtClean="0">
                <a:solidFill>
                  <a:prstClr val="black"/>
                </a:solidFill>
                <a:latin typeface="Century Schoolbook"/>
              </a:rPr>
              <a:t>Çocukların </a:t>
            </a:r>
            <a:r>
              <a:rPr lang="tr-TR" sz="2400" dirty="0">
                <a:solidFill>
                  <a:prstClr val="black"/>
                </a:solidFill>
                <a:latin typeface="Century Schoolbook"/>
              </a:rPr>
              <a:t>gelişim özellikleri, ilgi ve ihtiyaçları göz önünde bulundurulmalıdır.   </a:t>
            </a:r>
          </a:p>
          <a:p>
            <a:pPr marL="274320" lvl="0" indent="-274320">
              <a:lnSpc>
                <a:spcPct val="100000"/>
              </a:lnSpc>
              <a:spcBef>
                <a:spcPts val="600"/>
              </a:spcBef>
              <a:buClr>
                <a:srgbClr val="FE8637"/>
              </a:buClr>
              <a:buSzPct val="70000"/>
              <a:buFont typeface="Wingdings"/>
              <a:buChar char=""/>
            </a:pPr>
            <a:r>
              <a:rPr lang="tr-TR" sz="2400" dirty="0">
                <a:solidFill>
                  <a:prstClr val="black"/>
                </a:solidFill>
                <a:latin typeface="Century Schoolbook"/>
              </a:rPr>
              <a:t>Çocukların </a:t>
            </a:r>
            <a:r>
              <a:rPr lang="tr-TR" sz="2400" b="1" dirty="0">
                <a:solidFill>
                  <a:prstClr val="black"/>
                </a:solidFill>
                <a:latin typeface="Century Schoolbook"/>
              </a:rPr>
              <a:t>bireysel farklılıklarına</a:t>
            </a:r>
            <a:r>
              <a:rPr lang="tr-TR" sz="2400" dirty="0">
                <a:solidFill>
                  <a:prstClr val="black"/>
                </a:solidFill>
                <a:latin typeface="Century Schoolbook"/>
              </a:rPr>
              <a:t> uygun olmalıdır.</a:t>
            </a:r>
          </a:p>
          <a:p>
            <a:pPr marL="274320" lvl="0" indent="-274320">
              <a:lnSpc>
                <a:spcPct val="100000"/>
              </a:lnSpc>
              <a:spcBef>
                <a:spcPts val="600"/>
              </a:spcBef>
              <a:buClr>
                <a:srgbClr val="FE8637"/>
              </a:buClr>
              <a:buSzPct val="70000"/>
              <a:buFont typeface="Wingdings"/>
              <a:buChar char=""/>
            </a:pPr>
            <a:r>
              <a:rPr lang="tr-TR" sz="2400" dirty="0">
                <a:solidFill>
                  <a:prstClr val="black"/>
                </a:solidFill>
                <a:latin typeface="Century Schoolbook"/>
              </a:rPr>
              <a:t>Çocuğun hastalığının gereksinimleri ve sınırlılıkları göz önünde bulundurulmadır.</a:t>
            </a:r>
          </a:p>
          <a:p>
            <a:pPr marL="274320" lvl="0" indent="-274320" algn="just">
              <a:lnSpc>
                <a:spcPct val="100000"/>
              </a:lnSpc>
              <a:spcBef>
                <a:spcPts val="600"/>
              </a:spcBef>
              <a:buClr>
                <a:srgbClr val="FE8637"/>
              </a:buClr>
              <a:buSzPct val="70000"/>
              <a:buFont typeface="Wingdings"/>
              <a:buChar char=""/>
            </a:pPr>
            <a:r>
              <a:rPr lang="tr-TR" sz="2400" dirty="0">
                <a:solidFill>
                  <a:prstClr val="black"/>
                </a:solidFill>
                <a:latin typeface="Century Schoolbook"/>
              </a:rPr>
              <a:t>Özellikle okul öncesi dönem çocukları için en uygun öğrenme yöntemi olan oyun tüm etkinliklerin temelinde yer almalıdır.</a:t>
            </a:r>
          </a:p>
          <a:p>
            <a:pPr marL="274320" lvl="0" indent="-274320" algn="just">
              <a:lnSpc>
                <a:spcPct val="100000"/>
              </a:lnSpc>
              <a:spcBef>
                <a:spcPts val="600"/>
              </a:spcBef>
              <a:buClr>
                <a:srgbClr val="FE8637"/>
              </a:buClr>
              <a:buSzPct val="70000"/>
              <a:buFont typeface="Wingdings"/>
              <a:buChar char=""/>
            </a:pPr>
            <a:r>
              <a:rPr lang="tr-TR" sz="2400" dirty="0">
                <a:solidFill>
                  <a:prstClr val="black"/>
                </a:solidFill>
                <a:latin typeface="Century Schoolbook"/>
              </a:rPr>
              <a:t>Eğitim hazırlanırken ebeveyn/aile ve içinde bulunulan çevrenin özellikleri dikkate alınmalıdır.</a:t>
            </a:r>
          </a:p>
          <a:p>
            <a:pPr marL="274320" lvl="0" indent="-274320" algn="just">
              <a:lnSpc>
                <a:spcPct val="100000"/>
              </a:lnSpc>
              <a:spcBef>
                <a:spcPts val="600"/>
              </a:spcBef>
              <a:buClr>
                <a:srgbClr val="FE8637"/>
              </a:buClr>
              <a:buSzPct val="70000"/>
              <a:buFont typeface="Wingdings"/>
              <a:buChar char=""/>
            </a:pPr>
            <a:r>
              <a:rPr lang="tr-TR" sz="2400" dirty="0">
                <a:solidFill>
                  <a:prstClr val="black"/>
                </a:solidFill>
                <a:latin typeface="Century Schoolbook"/>
              </a:rPr>
              <a:t>Eğitim sürecinde çocuğun ve ebeveynlerin etkin katılımı sağlanmalıdır. Eğitime katılan ebeveynler de eğitimcileri model alarak, çocuklarına hastalıkları konusunda nasıl açıklama yapacaklarını, yaklaşımlarının nasıl olacağını belirlemelidirler. </a:t>
            </a:r>
          </a:p>
          <a:p>
            <a:pPr marL="274320" lvl="0" indent="-274320" algn="just">
              <a:lnSpc>
                <a:spcPct val="100000"/>
              </a:lnSpc>
              <a:spcBef>
                <a:spcPts val="600"/>
              </a:spcBef>
              <a:buClr>
                <a:srgbClr val="FE8637"/>
              </a:buClr>
              <a:buSzPct val="70000"/>
              <a:buFont typeface="Wingdings"/>
              <a:buChar char=""/>
            </a:pPr>
            <a:endParaRPr lang="tr-TR" sz="2400" dirty="0">
              <a:solidFill>
                <a:prstClr val="black"/>
              </a:solidFill>
              <a:latin typeface="Century Schoolbook"/>
            </a:endParaRPr>
          </a:p>
          <a:p>
            <a:endParaRPr lang="tr-TR" dirty="0"/>
          </a:p>
        </p:txBody>
      </p:sp>
      <p:sp>
        <p:nvSpPr>
          <p:cNvPr id="4" name="Dikdörtgen 3"/>
          <p:cNvSpPr/>
          <p:nvPr/>
        </p:nvSpPr>
        <p:spPr>
          <a:xfrm>
            <a:off x="3831636" y="159389"/>
            <a:ext cx="6117380" cy="369332"/>
          </a:xfrm>
          <a:prstGeom prst="rect">
            <a:avLst/>
          </a:prstGeom>
        </p:spPr>
        <p:txBody>
          <a:bodyPr wrap="none">
            <a:spAutoFit/>
          </a:bodyPr>
          <a:lstStyle/>
          <a:p>
            <a:r>
              <a:rPr lang="tr-TR" b="1" cap="small" dirty="0">
                <a:solidFill>
                  <a:prstClr val="black">
                    <a:lumMod val="85000"/>
                    <a:lumOff val="15000"/>
                  </a:prstClr>
                </a:solidFill>
                <a:latin typeface="Century Schoolbook"/>
              </a:rPr>
              <a:t>HASTANE YAŞANTISINA HAZIRLAYICI EĞİTİM </a:t>
            </a:r>
            <a:endParaRPr lang="tr-TR" dirty="0"/>
          </a:p>
        </p:txBody>
      </p:sp>
    </p:spTree>
    <p:extLst>
      <p:ext uri="{BB962C8B-B14F-4D97-AF65-F5344CB8AC3E}">
        <p14:creationId xmlns:p14="http://schemas.microsoft.com/office/powerpoint/2010/main" val="3775598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7491" y="374728"/>
            <a:ext cx="9297122" cy="1280890"/>
          </a:xfrm>
        </p:spPr>
        <p:txBody>
          <a:bodyPr>
            <a:normAutofit fontScale="90000"/>
          </a:bodyPr>
          <a:lstStyle/>
          <a:p>
            <a:pPr lvl="0">
              <a:spcBef>
                <a:spcPts val="600"/>
              </a:spcBef>
            </a:pPr>
            <a:r>
              <a:rPr lang="tr-TR" sz="2400" dirty="0">
                <a:solidFill>
                  <a:prstClr val="black"/>
                </a:solidFill>
                <a:latin typeface="Century Schoolbook"/>
                <a:ea typeface="+mn-ea"/>
                <a:cs typeface="+mn-cs"/>
              </a:rPr>
              <a:t>Çocukların gelişim özellikleri, ilgi ve ihtiyaçlarına göre hazırlanacak olan hastaneye hazırlayıcı konular aşağıdaki şekilde sıralanabilir;</a:t>
            </a:r>
            <a:br>
              <a:rPr lang="tr-TR" sz="2400" dirty="0">
                <a:solidFill>
                  <a:prstClr val="black"/>
                </a:solidFill>
                <a:latin typeface="Century Schoolbook"/>
                <a:ea typeface="+mn-ea"/>
                <a:cs typeface="+mn-cs"/>
              </a:rPr>
            </a:br>
            <a:endParaRPr lang="tr-TR" dirty="0"/>
          </a:p>
        </p:txBody>
      </p:sp>
      <p:sp>
        <p:nvSpPr>
          <p:cNvPr id="3" name="İçerik Yer Tutucusu 2"/>
          <p:cNvSpPr>
            <a:spLocks noGrp="1"/>
          </p:cNvSpPr>
          <p:nvPr>
            <p:ph idx="1"/>
          </p:nvPr>
        </p:nvSpPr>
        <p:spPr>
          <a:xfrm>
            <a:off x="2032000" y="1655617"/>
            <a:ext cx="9472612" cy="4966855"/>
          </a:xfrm>
        </p:spPr>
        <p:txBody>
          <a:bodyPr>
            <a:normAutofit fontScale="70000" lnSpcReduction="20000"/>
          </a:bodyPr>
          <a:lstStyle/>
          <a:p>
            <a:pPr marL="274320" lvl="0" indent="-274320" algn="just">
              <a:lnSpc>
                <a:spcPct val="100000"/>
              </a:lnSpc>
              <a:spcBef>
                <a:spcPts val="600"/>
              </a:spcBef>
              <a:buClr>
                <a:srgbClr val="FE8637"/>
              </a:buClr>
              <a:buSzPct val="70000"/>
              <a:buFont typeface="Wingdings"/>
              <a:buChar char=""/>
            </a:pPr>
            <a:r>
              <a:rPr lang="tr-TR" sz="2400" b="1" dirty="0" smtClean="0">
                <a:solidFill>
                  <a:prstClr val="black"/>
                </a:solidFill>
                <a:latin typeface="Century Schoolbook"/>
              </a:rPr>
              <a:t>Sağlık</a:t>
            </a:r>
            <a:r>
              <a:rPr lang="tr-TR" sz="2400" b="1" dirty="0">
                <a:solidFill>
                  <a:prstClr val="black"/>
                </a:solidFill>
                <a:latin typeface="Century Schoolbook"/>
              </a:rPr>
              <a:t>: </a:t>
            </a:r>
            <a:r>
              <a:rPr lang="tr-TR" sz="2400" dirty="0">
                <a:solidFill>
                  <a:prstClr val="black"/>
                </a:solidFill>
                <a:latin typeface="Century Schoolbook"/>
              </a:rPr>
              <a:t>Büyüme ve gelişme, vücut organlarının tanıtımı ve fonksiyonları, vücut sağlığını koruma (temizlik, uyku, beslenme), çevre sağlığı konuları sağlık konusu içerisinde yer olabilir</a:t>
            </a:r>
            <a:r>
              <a:rPr lang="tr-TR" sz="2400" dirty="0" smtClean="0">
                <a:solidFill>
                  <a:prstClr val="black"/>
                </a:solidFill>
                <a:latin typeface="Century Schoolbook"/>
              </a:rPr>
              <a:t>.</a:t>
            </a:r>
          </a:p>
          <a:p>
            <a:pPr marL="274320" lvl="0" indent="-274320" algn="just">
              <a:lnSpc>
                <a:spcPct val="100000"/>
              </a:lnSpc>
              <a:spcBef>
                <a:spcPts val="600"/>
              </a:spcBef>
              <a:buClr>
                <a:srgbClr val="FE8637"/>
              </a:buClr>
              <a:buSzPct val="70000"/>
              <a:buFont typeface="Wingdings"/>
              <a:buChar char=""/>
            </a:pPr>
            <a:r>
              <a:rPr lang="tr-TR" sz="2400" b="1" dirty="0">
                <a:solidFill>
                  <a:prstClr val="black"/>
                </a:solidFill>
                <a:latin typeface="Century Schoolbook"/>
              </a:rPr>
              <a:t>Hastane: </a:t>
            </a:r>
            <a:r>
              <a:rPr lang="tr-TR" sz="2400" dirty="0">
                <a:solidFill>
                  <a:prstClr val="black"/>
                </a:solidFill>
                <a:latin typeface="Century Schoolbook"/>
              </a:rPr>
              <a:t>Hastan</a:t>
            </a:r>
            <a:r>
              <a:rPr lang="tr-TR" sz="2400" b="1" dirty="0">
                <a:solidFill>
                  <a:prstClr val="black"/>
                </a:solidFill>
                <a:latin typeface="Century Schoolbook"/>
              </a:rPr>
              <a:t>e</a:t>
            </a:r>
            <a:r>
              <a:rPr lang="tr-TR" sz="2400" dirty="0">
                <a:solidFill>
                  <a:prstClr val="black"/>
                </a:solidFill>
                <a:latin typeface="Century Schoolbook"/>
              </a:rPr>
              <a:t> bölümleri, oyun odaları, ameliyathane, iyileşme odası, röntgen odası, tedavi odaları, laboratuvarlar, eczane gibi hastane içi bölümlerinin ne amaçla kullanılacağı konusunda çocuğa bilgi verilmesi önemlidir. </a:t>
            </a:r>
          </a:p>
          <a:p>
            <a:pPr marL="274320" lvl="0" indent="-274320" algn="just">
              <a:lnSpc>
                <a:spcPct val="100000"/>
              </a:lnSpc>
              <a:spcBef>
                <a:spcPts val="600"/>
              </a:spcBef>
              <a:buClr>
                <a:srgbClr val="FE8637"/>
              </a:buClr>
              <a:buSzPct val="70000"/>
              <a:buFont typeface="Wingdings"/>
              <a:buChar char=""/>
            </a:pPr>
            <a:r>
              <a:rPr lang="tr-TR" sz="2400" b="1" dirty="0">
                <a:solidFill>
                  <a:prstClr val="black"/>
                </a:solidFill>
                <a:latin typeface="Century Schoolbook"/>
              </a:rPr>
              <a:t>Hastane süreci: </a:t>
            </a:r>
            <a:r>
              <a:rPr lang="tr-TR" sz="2400" dirty="0">
                <a:solidFill>
                  <a:prstClr val="black"/>
                </a:solidFill>
                <a:latin typeface="Century Schoolbook"/>
              </a:rPr>
              <a:t>Hastanede kaldığı sürede hasta çocuğun beslenme, uyku, tuvalet ihtiyaçlarının karşılanması, ziyaret, refakat, arkadaşlık, haberleşme, oyun, vb. konularına ilişkin bilgiler yer alabilir.</a:t>
            </a:r>
          </a:p>
          <a:p>
            <a:pPr marL="274320" lvl="0" indent="-274320" algn="just">
              <a:lnSpc>
                <a:spcPct val="100000"/>
              </a:lnSpc>
              <a:spcBef>
                <a:spcPts val="600"/>
              </a:spcBef>
              <a:buClr>
                <a:srgbClr val="FE8637"/>
              </a:buClr>
              <a:buSzPct val="70000"/>
              <a:buFont typeface="Wingdings"/>
              <a:buChar char=""/>
            </a:pPr>
            <a:r>
              <a:rPr lang="tr-TR" sz="2400" b="1" dirty="0">
                <a:solidFill>
                  <a:prstClr val="black"/>
                </a:solidFill>
                <a:latin typeface="Century Schoolbook"/>
              </a:rPr>
              <a:t>Hastane personeli: </a:t>
            </a:r>
            <a:r>
              <a:rPr lang="tr-TR" sz="2400" dirty="0">
                <a:solidFill>
                  <a:prstClr val="black"/>
                </a:solidFill>
                <a:latin typeface="Century Schoolbook"/>
              </a:rPr>
              <a:t>Doktor, hemşire, çocuk gelişimci</a:t>
            </a:r>
            <a:r>
              <a:rPr lang="tr-TR" sz="2400" b="1" dirty="0">
                <a:solidFill>
                  <a:prstClr val="black"/>
                </a:solidFill>
                <a:latin typeface="Century Schoolbook"/>
              </a:rPr>
              <a:t> </a:t>
            </a:r>
            <a:r>
              <a:rPr lang="tr-TR" sz="2400" dirty="0">
                <a:solidFill>
                  <a:prstClr val="black"/>
                </a:solidFill>
                <a:latin typeface="Century Schoolbook"/>
              </a:rPr>
              <a:t>öğretmen, psikolog, diyetisyen, sosyal hizmet uzmanı, hastane idari personeli, sekreter ve diğer yardımcı personelin görevleri ve bu sağlık personelinin hasta çocuğun hangi gereksinimlerine cevap vereceği konusunda bilgi verilmelidir. </a:t>
            </a:r>
            <a:endParaRPr lang="tr-TR" sz="2400" dirty="0" smtClean="0">
              <a:solidFill>
                <a:prstClr val="black"/>
              </a:solidFill>
              <a:latin typeface="Century Schoolbook"/>
            </a:endParaRPr>
          </a:p>
          <a:p>
            <a:pPr marL="274320" indent="-274320" algn="just">
              <a:spcBef>
                <a:spcPts val="600"/>
              </a:spcBef>
              <a:buClr>
                <a:srgbClr val="FE8637"/>
              </a:buClr>
              <a:buSzPct val="70000"/>
              <a:buFont typeface="Wingdings"/>
              <a:buChar char=""/>
            </a:pPr>
            <a:r>
              <a:rPr lang="tr-TR" sz="2400" b="1" dirty="0">
                <a:solidFill>
                  <a:prstClr val="black"/>
                </a:solidFill>
                <a:latin typeface="Century Schoolbook"/>
              </a:rPr>
              <a:t>Hastanede kullanılan aletler:</a:t>
            </a:r>
            <a:r>
              <a:rPr lang="tr-TR" sz="2400" dirty="0">
                <a:solidFill>
                  <a:prstClr val="black"/>
                </a:solidFill>
                <a:latin typeface="Century Schoolbook"/>
              </a:rPr>
              <a:t> Pansuman için gerekli araçlar, (enjektör, iğne, pamuk, sargı bezi, </a:t>
            </a:r>
            <a:r>
              <a:rPr lang="tr-TR" sz="2400" dirty="0" err="1">
                <a:solidFill>
                  <a:prstClr val="black"/>
                </a:solidFill>
                <a:latin typeface="Century Schoolbook"/>
              </a:rPr>
              <a:t>mersol</a:t>
            </a:r>
            <a:r>
              <a:rPr lang="tr-TR" sz="2400" dirty="0">
                <a:solidFill>
                  <a:prstClr val="black"/>
                </a:solidFill>
                <a:latin typeface="Century Schoolbook"/>
              </a:rPr>
              <a:t>, alkol, plaster, pens vb.) röntgen makinası, stetoskop, </a:t>
            </a:r>
            <a:r>
              <a:rPr lang="tr-TR" sz="2400" dirty="0" err="1">
                <a:solidFill>
                  <a:prstClr val="black"/>
                </a:solidFill>
                <a:latin typeface="Century Schoolbook"/>
              </a:rPr>
              <a:t>otoskop</a:t>
            </a:r>
            <a:r>
              <a:rPr lang="tr-TR" sz="2400" dirty="0">
                <a:solidFill>
                  <a:prstClr val="black"/>
                </a:solidFill>
                <a:latin typeface="Century Schoolbook"/>
              </a:rPr>
              <a:t> gibi aletlerin ne amaçla ve nasıl kullanılacağı konusunda farkındalık yaratılmalıdır.</a:t>
            </a:r>
          </a:p>
          <a:p>
            <a:pPr marL="274320" indent="-274320" algn="just">
              <a:spcBef>
                <a:spcPts val="600"/>
              </a:spcBef>
              <a:buClr>
                <a:srgbClr val="FE8637"/>
              </a:buClr>
              <a:buSzPct val="70000"/>
              <a:buFont typeface="Wingdings"/>
              <a:buChar char=""/>
            </a:pPr>
            <a:r>
              <a:rPr lang="tr-TR" sz="2400" b="1" dirty="0">
                <a:solidFill>
                  <a:prstClr val="black"/>
                </a:solidFill>
                <a:latin typeface="Century Schoolbook"/>
              </a:rPr>
              <a:t>Hastanede yapılan tıbbi müdahaleler:</a:t>
            </a:r>
            <a:r>
              <a:rPr lang="tr-TR" sz="2400" dirty="0">
                <a:solidFill>
                  <a:prstClr val="black"/>
                </a:solidFill>
                <a:latin typeface="Century Schoolbook"/>
              </a:rPr>
              <a:t> Hastaneye yatma işlemleri, çocuk servisleri, ameliyat öncesi, ameliyat, ameliyat sonrası, ameliyat çeşitleri, yoğun bakım işlemleri, pansuman, enjeksiyon, laboratuvar teknikleri, röntgen çekimi, diş sağlığı kontrolü, serum ve kan verilmesi gibi müdahalelerin ne amaçla ve nasıl kullanılacağı konusunda bilgi verilmelidir.</a:t>
            </a:r>
          </a:p>
          <a:p>
            <a:pPr marL="274320" lvl="0" indent="-274320" algn="just">
              <a:lnSpc>
                <a:spcPct val="100000"/>
              </a:lnSpc>
              <a:spcBef>
                <a:spcPts val="600"/>
              </a:spcBef>
              <a:buClr>
                <a:srgbClr val="FE8637"/>
              </a:buClr>
              <a:buSzPct val="70000"/>
              <a:buFont typeface="Wingdings"/>
              <a:buChar char=""/>
            </a:pPr>
            <a:endParaRPr lang="tr-TR" sz="2400" dirty="0">
              <a:solidFill>
                <a:prstClr val="black"/>
              </a:solidFill>
              <a:latin typeface="Century Schoolbook"/>
            </a:endParaRPr>
          </a:p>
          <a:p>
            <a:endParaRPr lang="tr-TR" sz="2400" dirty="0"/>
          </a:p>
          <a:p>
            <a:pPr marL="274320" lvl="0" indent="-274320" algn="just">
              <a:lnSpc>
                <a:spcPct val="100000"/>
              </a:lnSpc>
              <a:spcBef>
                <a:spcPts val="600"/>
              </a:spcBef>
              <a:buClr>
                <a:srgbClr val="FE8637"/>
              </a:buClr>
              <a:buSzPct val="70000"/>
              <a:buFont typeface="Wingdings"/>
              <a:buChar char=""/>
            </a:pPr>
            <a:endParaRPr lang="tr-TR" sz="2400" dirty="0">
              <a:solidFill>
                <a:prstClr val="black"/>
              </a:solidFill>
              <a:latin typeface="Century Schoolbook"/>
            </a:endParaRPr>
          </a:p>
          <a:p>
            <a:pPr marL="0" lvl="0" indent="0">
              <a:lnSpc>
                <a:spcPct val="100000"/>
              </a:lnSpc>
              <a:spcBef>
                <a:spcPts val="600"/>
              </a:spcBef>
              <a:buClr>
                <a:srgbClr val="FE8637"/>
              </a:buClr>
              <a:buSzPct val="70000"/>
              <a:buNone/>
            </a:pPr>
            <a:endParaRPr lang="tr-TR" sz="2400" dirty="0">
              <a:solidFill>
                <a:prstClr val="black"/>
              </a:solidFill>
              <a:latin typeface="Century Schoolbook"/>
            </a:endParaRPr>
          </a:p>
          <a:p>
            <a:endParaRPr lang="tr-TR" dirty="0"/>
          </a:p>
        </p:txBody>
      </p:sp>
    </p:spTree>
    <p:extLst>
      <p:ext uri="{BB962C8B-B14F-4D97-AF65-F5344CB8AC3E}">
        <p14:creationId xmlns:p14="http://schemas.microsoft.com/office/powerpoint/2010/main" val="1395082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239</TotalTime>
  <Words>869</Words>
  <Application>Microsoft Office PowerPoint</Application>
  <PresentationFormat>Geniş ekran</PresentationFormat>
  <Paragraphs>98</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Century Gothic</vt:lpstr>
      <vt:lpstr>Century Schoolbook</vt:lpstr>
      <vt:lpstr>Wingdings</vt:lpstr>
      <vt:lpstr>Wingdings 3</vt:lpstr>
      <vt:lpstr>Duman</vt:lpstr>
      <vt:lpstr>  ÇOCUKLARIN HASTANE YAŞANTISINA HAZIRLANMASI, HASTANEYE HAZIRLAYICI EĞİTİM     Prof.Dr. Aynur Bütün Ayhan Ankara Üniversitesi  Sağlık Bilimleri Fakültesi  Çocuk Gelişimi Bölümü</vt:lpstr>
      <vt:lpstr>Çocuğun Hastaneye Yatıştan Etkilenmesi</vt:lpstr>
      <vt:lpstr>HASTANEYE HAZIRLAYICI EĞİTİM </vt:lpstr>
      <vt:lpstr>PowerPoint Sunusu</vt:lpstr>
      <vt:lpstr>Hastane Okulları/Hastane Sınıfları</vt:lpstr>
      <vt:lpstr>ÇOCUĞU HASTANEYE HAZIRLAMAK </vt:lpstr>
      <vt:lpstr>Çocuğu Hastanede Yatmaya Hazırlamak </vt:lpstr>
      <vt:lpstr>Çocuklara Yönelik Hastane Yaşantısına Hazırlayıcı Eğitimi Hazırlarken Göz Önünde Bulundurulması Gerekenler  </vt:lpstr>
      <vt:lpstr>Çocukların gelişim özellikleri, ilgi ve ihtiyaçlarına göre hazırlanacak olan hastaneye hazırlayıcı konular aşağıdaki şekilde sıralanabilir;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Alev ŞAHİNÖZ</dc:creator>
  <cp:lastModifiedBy>LUGEN</cp:lastModifiedBy>
  <cp:revision>59</cp:revision>
  <dcterms:created xsi:type="dcterms:W3CDTF">2014-11-03T12:34:46Z</dcterms:created>
  <dcterms:modified xsi:type="dcterms:W3CDTF">2020-12-12T11:39:09Z</dcterms:modified>
</cp:coreProperties>
</file>