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60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98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723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44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46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18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96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3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16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25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74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61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45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46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97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3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64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18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76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31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94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25E2-8A62-4D89-A71B-50CFE7523F07}" type="datetimeFigureOut">
              <a:rPr lang="tr-TR" smtClean="0"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7197-1CD2-4F89-9A13-977F9BE16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73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3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GELİŞİMİ ETKİLEYEN FAKTÖRLER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49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Okul yıllarında gelişen vücutları ve artan dirençleri nedeniyle hastalıklara karşı okul öncesi yıllara göre daha dayanıklıdırlar.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Fakat okul ortamında hastalıkların çocuktan çocuğa yayılması çok hızlı olduğundan grip gibi bulaşıcı hastalıklara sıkça yakalanırlar.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264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Çocukları hastalıklardan korumak için,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aşılar zamanında yapılmalı,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çocukların sağlığı izlenmeli,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hastalık belirtileri görüldüğünde hemen doktora başvurulmalı,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yiyecek ve içeceklerin sağlık koşullarına uygun olması sağlanmalı,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hasta çocukların sağlıklı çocuklarla ilişki kurmaları engellenmelidir. </a:t>
            </a:r>
          </a:p>
        </p:txBody>
      </p:sp>
    </p:spTree>
    <p:extLst>
      <p:ext uri="{BB962C8B-B14F-4D97-AF65-F5344CB8AC3E}">
        <p14:creationId xmlns:p14="http://schemas.microsoft.com/office/powerpoint/2010/main" val="2866120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Ev ve trafik kazaları da büyüme ve gelişmeyi olumsuz etkilemektedir.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Örneğin; küçük bir dikkatsizlik sonucunda oluşan yanıklar bazı organların işlevlerini azaltabilmekte ya da durdurabilmektedir.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Trafik kazalarında da bedenin bazı kısımlarının kaybına kadar varabilen hasarlar olmaktadır. </a:t>
            </a:r>
          </a:p>
        </p:txBody>
      </p:sp>
    </p:spTree>
    <p:extLst>
      <p:ext uri="{BB962C8B-B14F-4D97-AF65-F5344CB8AC3E}">
        <p14:creationId xmlns:p14="http://schemas.microsoft.com/office/powerpoint/2010/main" val="1216958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 Ortamı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Ailenin çocuk üzerindeki etkileri tüm yaşamı boyunca devam etmektedir. </a:t>
            </a:r>
          </a:p>
          <a:p>
            <a:pPr marL="0" lvl="0" indent="0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Çocuğun ebeveynlerinden beklediği bakım, koruma ve iletişim ihtiyacı bebeklik dönemi ile birlikte sona ermemektedir. </a:t>
            </a:r>
          </a:p>
          <a:p>
            <a:pPr marL="0" lvl="0" indent="0" fontAlgn="base"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Çocukluk yılları boyunca ebeveyn, çocuğun fiziksel ve psikolojik gelişimi için vazgeçilmez bir kaynaktır.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363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Anne-babalar aşırı kısıtlayıcı ve baskıcı, aşırı hoşgörülü veya demokratik tutumlar sergileyebilirler ya da içinde bulundukları o anki koşullara göre değişen tutumlar (tutarsız tutum) gösterebilirler.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Anne-babalar kendi yetiştirilme tarzları ve içinde bulundukları toplumsal koşulların bir sonucu olarak çocuklarına farklı tutumlarla yaklaşırlar.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sz="30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470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Aşırı otoriter, aşırı hoşgörülü ya da tutarsız olmak çocuğu olumsuz yönde etkileyerek, kişilik ve duygusal gelişimde sorunlara neden olabilir.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Saldırganlık eğilimi, bağımlılık, utangaçlık, aşırı kuralcılık gibi kişilik özelliklerine neden olabilir.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sz="2400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03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Demokratik anne-babalar ise tutarlı ve güven vericidir.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Çocuktan beklentilerini açıkça belirtir, çocuklarıyla demokratik bir ilişki kurarlar.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Bu tutuma sahip anne-babaların çocuklarının daha bağımsız, kendine güvenen, dostluk kurabilen, işbirliği yapabilen, başarıya güdülenmiş bireyler oldukları gözlenmiştir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3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Arkadaş İlişkisi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Çocuklar üç yaşından sonra akranlarıyla bir arada olma ihtiyacı içindedir.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Çocuklar okula ve diğer çocuklarla ilişki kurmaya başladıktan sonra yalnız veya bir-iki arkadaşla oynamak yerine, birçok arkadaşla bir arada olmak isterler.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Okul döneminin en büyük özelliği akranlarla ilişkilerin artmasıdır.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7359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Arkadaşlarla kurulan ilişkiler çocukların paylaşma, işbirliği kurma, sırasını bekleme gibi çeşitli sosyal beceriler geliştirmelerine yardımcı olur.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Arkadaşlar sosyal becerilerin kazanılmasında en etkili unsurlardır.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Çocuklar arkadaşlarıyla oynarken yaşama ilişkin pek çok şey öğrenirler.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5361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Kitle İletişim Araçları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Televizyon, radyo, gazete, internet gibi kitle iletişim araçları çocukların gelişimleri üzerinde etkili olmaktadır.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Bu araçlar içinde çocuklar özellikle televizyon ve internetin etkilerine daha çok maruz kalmaktadırlar.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481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0" indent="-171450" defTabSz="685800">
              <a:spcBef>
                <a:spcPts val="750"/>
              </a:spcBef>
            </a:pP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Gelişimi etkileyen faktörler;</a:t>
            </a:r>
          </a:p>
          <a:p>
            <a:pPr marL="171450" lvl="0" indent="-171450" defTabSz="685800">
              <a:spcBef>
                <a:spcPts val="750"/>
              </a:spcBef>
            </a:pPr>
            <a:endParaRPr lang="tr-TR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defTabSz="685800">
              <a:spcBef>
                <a:spcPts val="750"/>
              </a:spcBef>
            </a:pP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 öncesi faktörler</a:t>
            </a:r>
          </a:p>
          <a:p>
            <a:pPr marL="171450" lvl="0" indent="-171450" defTabSz="685800">
              <a:spcBef>
                <a:spcPts val="750"/>
              </a:spcBef>
            </a:pPr>
            <a:endParaRPr lang="tr-TR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defTabSz="685800">
              <a:spcBef>
                <a:spcPts val="750"/>
              </a:spcBef>
            </a:pP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 anı faktörler</a:t>
            </a:r>
          </a:p>
          <a:p>
            <a:pPr marL="171450" lvl="0" indent="-171450" defTabSz="685800">
              <a:spcBef>
                <a:spcPts val="750"/>
              </a:spcBef>
            </a:pPr>
            <a:endParaRPr lang="tr-TR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defTabSz="685800">
              <a:spcBef>
                <a:spcPts val="750"/>
              </a:spcBef>
            </a:pP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 sonrası faktörler olarak ele alınabilir.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4833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sz="3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Çocuklar okul öncesi dönemde </a:t>
            </a:r>
            <a:r>
              <a:rPr lang="tr-TR" sz="32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henüz gerçekle </a:t>
            </a:r>
            <a:r>
              <a:rPr lang="tr-TR" sz="3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gerçek olmayanı tam olarak ayırt edemediği için, </a:t>
            </a:r>
            <a:r>
              <a:rPr lang="tr-TR" sz="32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yeterince </a:t>
            </a:r>
            <a:r>
              <a:rPr lang="tr-TR" sz="3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anlayıp doğru olarak değerlendiremediği bazı ses ve görüntüler</a:t>
            </a:r>
            <a:r>
              <a:rPr lang="tr-TR" sz="32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ölüm-kavga gibi şiddet sahneleri çocuğun korkmasına neden olabilmektedir. </a:t>
            </a:r>
          </a:p>
          <a:p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216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0" fontAlgn="base" hangingPunct="0">
              <a:spcAft>
                <a:spcPct val="0"/>
              </a:spcAft>
              <a:buSzPct val="85000"/>
              <a:buNone/>
            </a:pPr>
            <a:r>
              <a:rPr lang="tr-TR" sz="33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Kaynaklar</a:t>
            </a:r>
          </a:p>
          <a:p>
            <a:pPr lvl="1" eaLnBrk="0" fontAlgn="base" hangingPunct="0">
              <a:spcAft>
                <a:spcPct val="0"/>
              </a:spcAft>
              <a:buSzPct val="85000"/>
              <a:buNone/>
            </a:pPr>
            <a:endParaRPr lang="tr-TR" i="1" dirty="0" smtClean="0">
              <a:solidFill>
                <a:prstClr val="black"/>
              </a:solidFill>
              <a:latin typeface="Arial"/>
              <a:cs typeface="Arial" charset="0"/>
            </a:endParaRPr>
          </a:p>
          <a:p>
            <a:pPr lvl="1" eaLnBrk="0" fontAlgn="base" hangingPunct="0">
              <a:spcAft>
                <a:spcPct val="0"/>
              </a:spcAft>
              <a:buSzPct val="85000"/>
              <a:buNone/>
            </a:pPr>
            <a:r>
              <a:rPr lang="tr-TR" sz="2400" i="1" dirty="0">
                <a:solidFill>
                  <a:prstClr val="black"/>
                </a:solidFill>
                <a:latin typeface="Arial"/>
                <a:cs typeface="Arial" charset="0"/>
              </a:rPr>
              <a:t>Baran</a:t>
            </a:r>
            <a:r>
              <a:rPr lang="tr-TR" sz="2400" i="1" dirty="0">
                <a:solidFill>
                  <a:prstClr val="black"/>
                </a:solidFill>
                <a:latin typeface="Arial"/>
                <a:cs typeface="Arial" charset="0"/>
              </a:rPr>
              <a:t>, G., 2011. Çocuk Gelişimine Giriş. 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Çocuk Gelişimi (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Edit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: N. Aral ve G. Baran),17-51, İstanbul: Ya-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Pa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 Yayınları.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7724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ÖNCESİ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Annenin beslenmesi,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Annenin ruh sağlığı,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Annenin aldığı ilaçlar, alkol, sigara kullanımı,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anne ile baba arasındaki kan uyuşmazlığı,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Annenin geçirdiği kazalar ve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2800" dirty="0">
                <a:solidFill>
                  <a:srgbClr val="595959"/>
                </a:solidFill>
                <a:cs typeface="Arial" charset="0"/>
              </a:rPr>
              <a:t>Annenin çalışma ritmi bebeği etkileyebilir.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06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00000"/>
              </a:lnSpc>
              <a:spcAft>
                <a:spcPct val="0"/>
              </a:spcAft>
            </a:pPr>
            <a:r>
              <a:rPr lang="tr-TR" sz="3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Hamilelikte, özellikle ilk üç ayda </a:t>
            </a:r>
          </a:p>
          <a:p>
            <a:pPr marL="342900" lvl="0" indent="-342900" algn="just" fontAlgn="base">
              <a:lnSpc>
                <a:spcPct val="100000"/>
              </a:lnSpc>
              <a:spcAft>
                <a:spcPct val="0"/>
              </a:spcAft>
            </a:pPr>
            <a:r>
              <a:rPr lang="tr-TR" sz="3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Annenin geçirdiği kızamıkçık gibi hastalıklar organ gelişimini etkiler, </a:t>
            </a:r>
          </a:p>
          <a:p>
            <a:pPr marL="342900" lvl="0" indent="-342900" algn="just" fontAlgn="base">
              <a:lnSpc>
                <a:spcPct val="100000"/>
              </a:lnSpc>
              <a:spcAft>
                <a:spcPct val="0"/>
              </a:spcAft>
            </a:pPr>
            <a:r>
              <a:rPr lang="tr-TR" sz="3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Annenin kullandığı ilaçlar organ eksikliklerine ya da işlev bozukluklarına neden olmaktadır. </a:t>
            </a:r>
          </a:p>
        </p:txBody>
      </p:sp>
    </p:spTree>
    <p:extLst>
      <p:ext uri="{BB962C8B-B14F-4D97-AF65-F5344CB8AC3E}">
        <p14:creationId xmlns:p14="http://schemas.microsoft.com/office/powerpoint/2010/main" val="81051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tr-TR" sz="3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 sırasında; </a:t>
            </a:r>
            <a:endParaRPr lang="tr-TR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3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Bebeğin oksijensiz kalması,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3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Vakum ve forseps gibi araçların doğru şekilde kullanılmaması ve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3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Bebeğin başının çok fazla basınçla karşılaşması, </a:t>
            </a:r>
          </a:p>
          <a:p>
            <a:pPr marL="742950" lvl="1" indent="-285750" algn="just" defTabSz="685800">
              <a:lnSpc>
                <a:spcPct val="100000"/>
              </a:lnSpc>
              <a:spcBef>
                <a:spcPts val="375"/>
              </a:spcBef>
            </a:pPr>
            <a:r>
              <a:rPr lang="tr-TR" sz="3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Kordon dolanması gibi durumlar özellikle beyin gelişimini olmak üzere bebeğin gelişimini etkileyen ve sınırlandıran durumlardır </a:t>
            </a:r>
          </a:p>
        </p:txBody>
      </p:sp>
    </p:spTree>
    <p:extLst>
      <p:ext uri="{BB962C8B-B14F-4D97-AF65-F5344CB8AC3E}">
        <p14:creationId xmlns:p14="http://schemas.microsoft.com/office/powerpoint/2010/main" val="190553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Aft>
                <a:spcPct val="0"/>
              </a:spcAft>
              <a:buNone/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Doğum sonrasında; </a:t>
            </a:r>
          </a:p>
          <a:p>
            <a:pPr marL="342900" lvl="0" indent="-342900" algn="just" fontAlgn="base">
              <a:spcAft>
                <a:spcPct val="0"/>
              </a:spcAft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Beslenme</a:t>
            </a:r>
          </a:p>
          <a:p>
            <a:pPr marL="342900" lvl="0" indent="-342900" algn="just" fontAlgn="base">
              <a:spcAft>
                <a:spcPct val="0"/>
              </a:spcAft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Geçirilen hastalıklar ve kazalar</a:t>
            </a:r>
          </a:p>
          <a:p>
            <a:pPr marL="342900" lvl="0" indent="-342900" algn="just" fontAlgn="base">
              <a:spcAft>
                <a:spcPct val="0"/>
              </a:spcAft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Aile ortamı</a:t>
            </a:r>
          </a:p>
          <a:p>
            <a:pPr marL="342900" lvl="0" indent="-342900" algn="just" fontAlgn="base">
              <a:spcAft>
                <a:spcPct val="0"/>
              </a:spcAft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Arkadaşlar</a:t>
            </a:r>
          </a:p>
          <a:p>
            <a:pPr marL="342900" lvl="0" indent="-342900" algn="just" fontAlgn="base">
              <a:spcAft>
                <a:spcPct val="0"/>
              </a:spcAft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Kitle iletişim araçları</a:t>
            </a:r>
          </a:p>
          <a:p>
            <a:pPr marL="342900" lvl="0" indent="-342900" algn="just" fontAlgn="base">
              <a:spcAft>
                <a:spcPct val="0"/>
              </a:spcAft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Zaman</a:t>
            </a:r>
          </a:p>
          <a:p>
            <a:pPr marL="0" lvl="0" indent="0" algn="just" fontAlgn="base">
              <a:spcAft>
                <a:spcPct val="0"/>
              </a:spcAft>
              <a:buNone/>
            </a:pPr>
            <a:endParaRPr lang="tr-TR" sz="3200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40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Beslenme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Beslenmenin çocukların özellikle fiziksel gelişimleri üzerinde önemli bir etkisi vardır. 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Çocukluk çağında enerji ve besin öğelerine olan gereksinimin karşılanamaması beslenme yetersizliği ve dengesizliğine bağlı olan çeşitli sağlık sorunlarına yol açmaktadır.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642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Proteinli besinler kemiklerin uzaması ve iskeletin olgunlaşması için gereklidir. </a:t>
            </a:r>
          </a:p>
          <a:p>
            <a:pPr marL="0" lvl="0" indent="0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sz="3200" dirty="0">
                <a:solidFill>
                  <a:srgbClr val="595959"/>
                </a:solidFill>
                <a:latin typeface="Arial" charset="0"/>
                <a:cs typeface="Arial" charset="0"/>
              </a:rPr>
              <a:t>Bu nedenle özellikle büyümenin hızlı olduğu ilk altı yaştaki ve ergenlik dönemindeki çocukların dengeli beslenmesine özen gösterilmelidir.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04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Hastalıklar ve Kazalar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Düzenli ve yeterli beslenen çocukların hastalıklara yakalanma oranı daha az olsa da, özellikle çocukluk yıllarında geçirilen hastalıklar ve kazalar, gelişimi yavaşlatabilir veya engelleyebilir</a:t>
            </a:r>
            <a:r>
              <a:rPr lang="tr-TR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.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r>
              <a:rPr lang="tr-TR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 </a:t>
            </a:r>
            <a:r>
              <a:rPr lang="tr-TR" dirty="0">
                <a:solidFill>
                  <a:srgbClr val="595959"/>
                </a:solidFill>
                <a:latin typeface="Arial" charset="0"/>
                <a:cs typeface="Arial" charset="0"/>
              </a:rPr>
              <a:t>Çocuğu uzun süre yatağa bağlı tutan hastalıklar bazen geçici, bazen de sürekli olarak fiziksel büyümeyi engelleyebilir.</a:t>
            </a:r>
          </a:p>
          <a:p>
            <a:pPr marL="0" lvl="0" indent="0" algn="just" fontAlgn="base">
              <a:lnSpc>
                <a:spcPct val="100000"/>
              </a:lnSpc>
              <a:spcAft>
                <a:spcPct val="0"/>
              </a:spcAft>
              <a:buFont typeface="Arial" charset="0"/>
              <a:buChar char="•"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349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702</Words>
  <Application>Microsoft Office PowerPoint</Application>
  <PresentationFormat>Geniş ekran</PresentationFormat>
  <Paragraphs>80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Teması</vt:lpstr>
      <vt:lpstr>1_Office Teması</vt:lpstr>
      <vt:lpstr>GELİŞİMİ ETKİLEYEN FAKTÖRLER</vt:lpstr>
      <vt:lpstr>PowerPoint Sunusu</vt:lpstr>
      <vt:lpstr>DOĞUM ÖNCESİ FAKTÖRLER</vt:lpstr>
      <vt:lpstr>PowerPoint Sunusu</vt:lpstr>
      <vt:lpstr>PowerPoint Sunusu</vt:lpstr>
      <vt:lpstr>PowerPoint Sunusu</vt:lpstr>
      <vt:lpstr>Beslenme</vt:lpstr>
      <vt:lpstr>PowerPoint Sunusu</vt:lpstr>
      <vt:lpstr>Hastalıklar ve Kazalar</vt:lpstr>
      <vt:lpstr>PowerPoint Sunusu</vt:lpstr>
      <vt:lpstr>PowerPoint Sunusu</vt:lpstr>
      <vt:lpstr>PowerPoint Sunusu</vt:lpstr>
      <vt:lpstr>Aile Ortamı</vt:lpstr>
      <vt:lpstr>PowerPoint Sunusu</vt:lpstr>
      <vt:lpstr>PowerPoint Sunusu</vt:lpstr>
      <vt:lpstr>PowerPoint Sunusu</vt:lpstr>
      <vt:lpstr>Arkadaş İlişkisi</vt:lpstr>
      <vt:lpstr>PowerPoint Sunusu</vt:lpstr>
      <vt:lpstr>Kitle İletişim Araçları</vt:lpstr>
      <vt:lpstr>Zaman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GELİŞİMİ ETKİLEYEN FAKTÖRLER</dc:title>
  <dc:creator>figen</dc:creator>
  <cp:lastModifiedBy>figen</cp:lastModifiedBy>
  <cp:revision>2</cp:revision>
  <dcterms:created xsi:type="dcterms:W3CDTF">2020-11-01T19:29:40Z</dcterms:created>
  <dcterms:modified xsi:type="dcterms:W3CDTF">2020-11-01T19:42:48Z</dcterms:modified>
</cp:coreProperties>
</file>