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80"/>
  </p:notesMasterIdLst>
  <p:sldIdLst>
    <p:sldId id="256" r:id="rId2"/>
    <p:sldId id="259" r:id="rId3"/>
    <p:sldId id="261" r:id="rId4"/>
    <p:sldId id="289" r:id="rId5"/>
    <p:sldId id="262" r:id="rId6"/>
    <p:sldId id="290" r:id="rId7"/>
    <p:sldId id="291" r:id="rId8"/>
    <p:sldId id="292" r:id="rId9"/>
    <p:sldId id="293" r:id="rId10"/>
    <p:sldId id="295" r:id="rId11"/>
    <p:sldId id="264" r:id="rId12"/>
    <p:sldId id="294" r:id="rId13"/>
    <p:sldId id="297" r:id="rId14"/>
    <p:sldId id="298" r:id="rId15"/>
    <p:sldId id="299" r:id="rId16"/>
    <p:sldId id="302" r:id="rId17"/>
    <p:sldId id="303" r:id="rId18"/>
    <p:sldId id="304" r:id="rId19"/>
    <p:sldId id="305" r:id="rId20"/>
    <p:sldId id="306" r:id="rId21"/>
    <p:sldId id="307" r:id="rId22"/>
    <p:sldId id="308" r:id="rId23"/>
    <p:sldId id="309" r:id="rId24"/>
    <p:sldId id="286" r:id="rId25"/>
    <p:sldId id="311" r:id="rId26"/>
    <p:sldId id="312" r:id="rId27"/>
    <p:sldId id="358" r:id="rId28"/>
    <p:sldId id="354" r:id="rId29"/>
    <p:sldId id="356" r:id="rId30"/>
    <p:sldId id="357" r:id="rId31"/>
    <p:sldId id="313" r:id="rId32"/>
    <p:sldId id="355" r:id="rId33"/>
    <p:sldId id="315" r:id="rId34"/>
    <p:sldId id="314"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287" r:id="rId49"/>
    <p:sldId id="333" r:id="rId50"/>
    <p:sldId id="368" r:id="rId51"/>
    <p:sldId id="329" r:id="rId52"/>
    <p:sldId id="330" r:id="rId53"/>
    <p:sldId id="331" r:id="rId54"/>
    <p:sldId id="332" r:id="rId55"/>
    <p:sldId id="334" r:id="rId56"/>
    <p:sldId id="335" r:id="rId57"/>
    <p:sldId id="336" r:id="rId58"/>
    <p:sldId id="337" r:id="rId59"/>
    <p:sldId id="288" r:id="rId60"/>
    <p:sldId id="338" r:id="rId61"/>
    <p:sldId id="339" r:id="rId62"/>
    <p:sldId id="340" r:id="rId63"/>
    <p:sldId id="341" r:id="rId64"/>
    <p:sldId id="342" r:id="rId65"/>
    <p:sldId id="343" r:id="rId66"/>
    <p:sldId id="362" r:id="rId67"/>
    <p:sldId id="360" r:id="rId68"/>
    <p:sldId id="361" r:id="rId69"/>
    <p:sldId id="363" r:id="rId70"/>
    <p:sldId id="364" r:id="rId71"/>
    <p:sldId id="366" r:id="rId72"/>
    <p:sldId id="345" r:id="rId73"/>
    <p:sldId id="346" r:id="rId74"/>
    <p:sldId id="347" r:id="rId75"/>
    <p:sldId id="353" r:id="rId76"/>
    <p:sldId id="350" r:id="rId77"/>
    <p:sldId id="296" r:id="rId78"/>
    <p:sldId id="369" r:id="rId79"/>
  </p:sldIdLst>
  <p:sldSz cx="9144000" cy="5143500" type="screen16x9"/>
  <p:notesSz cx="6858000" cy="9144000"/>
  <p:embeddedFontLst>
    <p:embeddedFont>
      <p:font typeface="Catamaran Thin" panose="020B0604020202020204" charset="-94"/>
      <p:bold r:id="rId81"/>
    </p:embeddedFont>
    <p:embeddedFont>
      <p:font typeface="Bellota Text Light" panose="020B0604020202020204" charset="-94"/>
      <p:regular r:id="rId82"/>
      <p:bold r:id="rId83"/>
      <p:italic r:id="rId84"/>
      <p:boldItalic r:id="rId85"/>
    </p:embeddedFont>
    <p:embeddedFont>
      <p:font typeface="Calibri" panose="020F0502020204030204" pitchFamily="34" charset="0"/>
      <p:regular r:id="rId86"/>
      <p:bold r:id="rId87"/>
      <p:italic r:id="rId88"/>
      <p:boldItalic r:id="rId89"/>
    </p:embeddedFont>
    <p:embeddedFont>
      <p:font typeface="Catamaran" panose="020B0604020202020204" charset="-94"/>
      <p:regular r:id="rId90"/>
      <p:bold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822417-8116-43C3-85A2-05E92737CFEF}">
  <a:tblStyle styleId="{C1822417-8116-43C3-85A2-05E92737CFE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2"/>
    <p:restoredTop sz="94603"/>
  </p:normalViewPr>
  <p:slideViewPr>
    <p:cSldViewPr snapToGrid="0" snapToObjects="1">
      <p:cViewPr varScale="1">
        <p:scale>
          <a:sx n="66" d="100"/>
          <a:sy n="66" d="100"/>
        </p:scale>
        <p:origin x="3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03127-7BCB-AD4D-A27C-9B0A6878BB48}" type="doc">
      <dgm:prSet loTypeId="urn:microsoft.com/office/officeart/2008/layout/VerticalCurvedList" loCatId="" qsTypeId="urn:microsoft.com/office/officeart/2005/8/quickstyle/simple2" qsCatId="simple" csTypeId="urn:microsoft.com/office/officeart/2005/8/colors/colorful1" csCatId="colorful" phldr="1"/>
      <dgm:spPr/>
      <dgm:t>
        <a:bodyPr/>
        <a:lstStyle/>
        <a:p>
          <a:endParaRPr lang="tr-TR"/>
        </a:p>
      </dgm:t>
    </dgm:pt>
    <dgm:pt modelId="{6F3864A3-9741-BB49-B977-EF024B621414}">
      <dgm:prSet phldrT="[Metin]"/>
      <dgm:spPr/>
      <dgm:t>
        <a:bodyPr/>
        <a:lstStyle/>
        <a:p>
          <a:r>
            <a:rPr lang="tr-TR"/>
            <a:t>Güvenli bağlanmış bebekler</a:t>
          </a:r>
        </a:p>
      </dgm:t>
    </dgm:pt>
    <dgm:pt modelId="{C6C71391-4699-1647-9949-85C6BF768A19}" type="parTrans" cxnId="{2B0D68CC-0E9B-6848-B33D-E758878559CA}">
      <dgm:prSet/>
      <dgm:spPr/>
      <dgm:t>
        <a:bodyPr/>
        <a:lstStyle/>
        <a:p>
          <a:endParaRPr lang="tr-TR"/>
        </a:p>
      </dgm:t>
    </dgm:pt>
    <dgm:pt modelId="{B05FA924-0A19-DF4A-8ED3-ACCCBEF21844}" type="sibTrans" cxnId="{2B0D68CC-0E9B-6848-B33D-E758878559CA}">
      <dgm:prSet/>
      <dgm:spPr/>
      <dgm:t>
        <a:bodyPr/>
        <a:lstStyle/>
        <a:p>
          <a:endParaRPr lang="tr-TR"/>
        </a:p>
      </dgm:t>
    </dgm:pt>
    <dgm:pt modelId="{00BA59DD-566A-2240-AEC3-6E4B1CBC6DDD}">
      <dgm:prSet phldrT="[Metin]"/>
      <dgm:spPr/>
      <dgm:t>
        <a:bodyPr/>
        <a:lstStyle/>
        <a:p>
          <a:r>
            <a:rPr lang="tr-TR"/>
            <a:t>Güvensiz kaçınan bebekler</a:t>
          </a:r>
        </a:p>
      </dgm:t>
    </dgm:pt>
    <dgm:pt modelId="{3FB179D0-3789-FA49-83F0-61D54C54ACDD}" type="parTrans" cxnId="{C41EB69D-0968-DC4E-A319-EFE5730298AA}">
      <dgm:prSet/>
      <dgm:spPr/>
      <dgm:t>
        <a:bodyPr/>
        <a:lstStyle/>
        <a:p>
          <a:endParaRPr lang="tr-TR"/>
        </a:p>
      </dgm:t>
    </dgm:pt>
    <dgm:pt modelId="{26091381-484A-FC48-8F91-8B7573CFC910}" type="sibTrans" cxnId="{C41EB69D-0968-DC4E-A319-EFE5730298AA}">
      <dgm:prSet/>
      <dgm:spPr/>
      <dgm:t>
        <a:bodyPr/>
        <a:lstStyle/>
        <a:p>
          <a:endParaRPr lang="tr-TR"/>
        </a:p>
      </dgm:t>
    </dgm:pt>
    <dgm:pt modelId="{89DE5223-B5BB-2543-A287-A5B9E60545E0}">
      <dgm:prSet phldrT="[Metin]"/>
      <dgm:spPr/>
      <dgm:t>
        <a:bodyPr/>
        <a:lstStyle/>
        <a:p>
          <a:r>
            <a:rPr lang="tr-TR"/>
            <a:t>Güvensiz dirençli bebekler </a:t>
          </a:r>
        </a:p>
      </dgm:t>
    </dgm:pt>
    <dgm:pt modelId="{34692F26-D307-E241-B017-90AB1DCACB10}" type="parTrans" cxnId="{0EBEFD2F-714D-5E40-9D27-9CFE15B47784}">
      <dgm:prSet/>
      <dgm:spPr/>
      <dgm:t>
        <a:bodyPr/>
        <a:lstStyle/>
        <a:p>
          <a:endParaRPr lang="tr-TR"/>
        </a:p>
      </dgm:t>
    </dgm:pt>
    <dgm:pt modelId="{63833CF9-F761-AC40-9969-F8410D8E9B4E}" type="sibTrans" cxnId="{0EBEFD2F-714D-5E40-9D27-9CFE15B47784}">
      <dgm:prSet/>
      <dgm:spPr/>
      <dgm:t>
        <a:bodyPr/>
        <a:lstStyle/>
        <a:p>
          <a:endParaRPr lang="tr-TR"/>
        </a:p>
      </dgm:t>
    </dgm:pt>
    <dgm:pt modelId="{4171FAA6-799B-E143-8AC5-AFE63590A255}">
      <dgm:prSet phldrT="[Metin]"/>
      <dgm:spPr/>
      <dgm:t>
        <a:bodyPr/>
        <a:lstStyle/>
        <a:p>
          <a:r>
            <a:rPr lang="tr-TR"/>
            <a:t>Güvensiz dağınık bebekler</a:t>
          </a:r>
        </a:p>
      </dgm:t>
    </dgm:pt>
    <dgm:pt modelId="{BB9F0DF6-BC09-8947-B9D7-0DAB11364371}" type="parTrans" cxnId="{ABFB3080-D96B-3540-9FB5-669A44FDB028}">
      <dgm:prSet/>
      <dgm:spPr/>
      <dgm:t>
        <a:bodyPr/>
        <a:lstStyle/>
        <a:p>
          <a:endParaRPr lang="tr-TR"/>
        </a:p>
      </dgm:t>
    </dgm:pt>
    <dgm:pt modelId="{362A6321-FC75-0741-AF89-FD7CF5ED0427}" type="sibTrans" cxnId="{ABFB3080-D96B-3540-9FB5-669A44FDB028}">
      <dgm:prSet/>
      <dgm:spPr/>
      <dgm:t>
        <a:bodyPr/>
        <a:lstStyle/>
        <a:p>
          <a:endParaRPr lang="tr-TR"/>
        </a:p>
      </dgm:t>
    </dgm:pt>
    <dgm:pt modelId="{740A6D3C-7092-924C-8AB2-FDE68435E57B}" type="pres">
      <dgm:prSet presAssocID="{12B03127-7BCB-AD4D-A27C-9B0A6878BB48}" presName="Name0" presStyleCnt="0">
        <dgm:presLayoutVars>
          <dgm:chMax val="7"/>
          <dgm:chPref val="7"/>
          <dgm:dir/>
        </dgm:presLayoutVars>
      </dgm:prSet>
      <dgm:spPr/>
      <dgm:t>
        <a:bodyPr/>
        <a:lstStyle/>
        <a:p>
          <a:endParaRPr lang="tr-TR"/>
        </a:p>
      </dgm:t>
    </dgm:pt>
    <dgm:pt modelId="{1D2531D4-0D1A-4F4E-9B5B-4D654F6DFA23}" type="pres">
      <dgm:prSet presAssocID="{12B03127-7BCB-AD4D-A27C-9B0A6878BB48}" presName="Name1" presStyleCnt="0"/>
      <dgm:spPr/>
    </dgm:pt>
    <dgm:pt modelId="{4AF5F5BF-2250-264E-A501-B234AD7316E3}" type="pres">
      <dgm:prSet presAssocID="{12B03127-7BCB-AD4D-A27C-9B0A6878BB48}" presName="cycle" presStyleCnt="0"/>
      <dgm:spPr/>
    </dgm:pt>
    <dgm:pt modelId="{91FCDFED-1713-394D-B18E-8090C0C0CEB3}" type="pres">
      <dgm:prSet presAssocID="{12B03127-7BCB-AD4D-A27C-9B0A6878BB48}" presName="srcNode" presStyleLbl="node1" presStyleIdx="0" presStyleCnt="4"/>
      <dgm:spPr/>
    </dgm:pt>
    <dgm:pt modelId="{D5ED3282-BBC9-A441-B6F7-EF32A860BB6A}" type="pres">
      <dgm:prSet presAssocID="{12B03127-7BCB-AD4D-A27C-9B0A6878BB48}" presName="conn" presStyleLbl="parChTrans1D2" presStyleIdx="0" presStyleCnt="1"/>
      <dgm:spPr/>
      <dgm:t>
        <a:bodyPr/>
        <a:lstStyle/>
        <a:p>
          <a:endParaRPr lang="tr-TR"/>
        </a:p>
      </dgm:t>
    </dgm:pt>
    <dgm:pt modelId="{983C32B1-2761-5145-AB00-7FADD70F9E19}" type="pres">
      <dgm:prSet presAssocID="{12B03127-7BCB-AD4D-A27C-9B0A6878BB48}" presName="extraNode" presStyleLbl="node1" presStyleIdx="0" presStyleCnt="4"/>
      <dgm:spPr/>
    </dgm:pt>
    <dgm:pt modelId="{8DE26C1A-2891-3A41-85D1-8204533E9608}" type="pres">
      <dgm:prSet presAssocID="{12B03127-7BCB-AD4D-A27C-9B0A6878BB48}" presName="dstNode" presStyleLbl="node1" presStyleIdx="0" presStyleCnt="4"/>
      <dgm:spPr/>
    </dgm:pt>
    <dgm:pt modelId="{8EB212F6-B19B-CB4A-84F4-4B5DFCFED2FE}" type="pres">
      <dgm:prSet presAssocID="{6F3864A3-9741-BB49-B977-EF024B621414}" presName="text_1" presStyleLbl="node1" presStyleIdx="0" presStyleCnt="4">
        <dgm:presLayoutVars>
          <dgm:bulletEnabled val="1"/>
        </dgm:presLayoutVars>
      </dgm:prSet>
      <dgm:spPr/>
      <dgm:t>
        <a:bodyPr/>
        <a:lstStyle/>
        <a:p>
          <a:endParaRPr lang="tr-TR"/>
        </a:p>
      </dgm:t>
    </dgm:pt>
    <dgm:pt modelId="{321D2D25-870F-6D4B-A842-070ACDEB9D81}" type="pres">
      <dgm:prSet presAssocID="{6F3864A3-9741-BB49-B977-EF024B621414}" presName="accent_1" presStyleCnt="0"/>
      <dgm:spPr/>
    </dgm:pt>
    <dgm:pt modelId="{C4479136-DF8F-9D4B-B928-18F4E0EA2423}" type="pres">
      <dgm:prSet presAssocID="{6F3864A3-9741-BB49-B977-EF024B621414}" presName="accentRepeatNode" presStyleLbl="solidFgAcc1" presStyleIdx="0" presStyleCnt="4"/>
      <dgm:spPr/>
    </dgm:pt>
    <dgm:pt modelId="{F901667C-26B7-A84C-A0EA-DADAEB55D2A9}" type="pres">
      <dgm:prSet presAssocID="{00BA59DD-566A-2240-AEC3-6E4B1CBC6DDD}" presName="text_2" presStyleLbl="node1" presStyleIdx="1" presStyleCnt="4">
        <dgm:presLayoutVars>
          <dgm:bulletEnabled val="1"/>
        </dgm:presLayoutVars>
      </dgm:prSet>
      <dgm:spPr/>
      <dgm:t>
        <a:bodyPr/>
        <a:lstStyle/>
        <a:p>
          <a:endParaRPr lang="tr-TR"/>
        </a:p>
      </dgm:t>
    </dgm:pt>
    <dgm:pt modelId="{23BC94D3-62AB-074F-9C1E-5BD08E58A01A}" type="pres">
      <dgm:prSet presAssocID="{00BA59DD-566A-2240-AEC3-6E4B1CBC6DDD}" presName="accent_2" presStyleCnt="0"/>
      <dgm:spPr/>
    </dgm:pt>
    <dgm:pt modelId="{7A89987E-7F7A-8841-80E4-6C9F2FEE05CA}" type="pres">
      <dgm:prSet presAssocID="{00BA59DD-566A-2240-AEC3-6E4B1CBC6DDD}" presName="accentRepeatNode" presStyleLbl="solidFgAcc1" presStyleIdx="1" presStyleCnt="4"/>
      <dgm:spPr/>
    </dgm:pt>
    <dgm:pt modelId="{431D968F-7611-B94F-8CCD-A07469AC88D6}" type="pres">
      <dgm:prSet presAssocID="{89DE5223-B5BB-2543-A287-A5B9E60545E0}" presName="text_3" presStyleLbl="node1" presStyleIdx="2" presStyleCnt="4">
        <dgm:presLayoutVars>
          <dgm:bulletEnabled val="1"/>
        </dgm:presLayoutVars>
      </dgm:prSet>
      <dgm:spPr/>
      <dgm:t>
        <a:bodyPr/>
        <a:lstStyle/>
        <a:p>
          <a:endParaRPr lang="tr-TR"/>
        </a:p>
      </dgm:t>
    </dgm:pt>
    <dgm:pt modelId="{1CD696C1-822A-DB47-BF76-8EF4CD69D9F2}" type="pres">
      <dgm:prSet presAssocID="{89DE5223-B5BB-2543-A287-A5B9E60545E0}" presName="accent_3" presStyleCnt="0"/>
      <dgm:spPr/>
    </dgm:pt>
    <dgm:pt modelId="{3F9345E8-DAF8-0445-ACDF-AFEA766F0790}" type="pres">
      <dgm:prSet presAssocID="{89DE5223-B5BB-2543-A287-A5B9E60545E0}" presName="accentRepeatNode" presStyleLbl="solidFgAcc1" presStyleIdx="2" presStyleCnt="4"/>
      <dgm:spPr/>
    </dgm:pt>
    <dgm:pt modelId="{F7A85C6F-153F-F049-8F66-CBECC7B04528}" type="pres">
      <dgm:prSet presAssocID="{4171FAA6-799B-E143-8AC5-AFE63590A255}" presName="text_4" presStyleLbl="node1" presStyleIdx="3" presStyleCnt="4">
        <dgm:presLayoutVars>
          <dgm:bulletEnabled val="1"/>
        </dgm:presLayoutVars>
      </dgm:prSet>
      <dgm:spPr/>
      <dgm:t>
        <a:bodyPr/>
        <a:lstStyle/>
        <a:p>
          <a:endParaRPr lang="tr-TR"/>
        </a:p>
      </dgm:t>
    </dgm:pt>
    <dgm:pt modelId="{B5DB1182-DA2D-594B-9697-7D99736384C4}" type="pres">
      <dgm:prSet presAssocID="{4171FAA6-799B-E143-8AC5-AFE63590A255}" presName="accent_4" presStyleCnt="0"/>
      <dgm:spPr/>
    </dgm:pt>
    <dgm:pt modelId="{4E02C864-AF1C-DD42-9F3A-EE0A5E403D1E}" type="pres">
      <dgm:prSet presAssocID="{4171FAA6-799B-E143-8AC5-AFE63590A255}" presName="accentRepeatNode" presStyleLbl="solidFgAcc1" presStyleIdx="3" presStyleCnt="4"/>
      <dgm:spPr/>
    </dgm:pt>
  </dgm:ptLst>
  <dgm:cxnLst>
    <dgm:cxn modelId="{1F8EB406-B3BA-2A4D-8E80-1729A5B663E5}" type="presOf" srcId="{12B03127-7BCB-AD4D-A27C-9B0A6878BB48}" destId="{740A6D3C-7092-924C-8AB2-FDE68435E57B}" srcOrd="0" destOrd="0" presId="urn:microsoft.com/office/officeart/2008/layout/VerticalCurvedList"/>
    <dgm:cxn modelId="{3CF7ECDB-06AE-7A46-8509-ADFF42452822}" type="presOf" srcId="{4171FAA6-799B-E143-8AC5-AFE63590A255}" destId="{F7A85C6F-153F-F049-8F66-CBECC7B04528}" srcOrd="0" destOrd="0" presId="urn:microsoft.com/office/officeart/2008/layout/VerticalCurvedList"/>
    <dgm:cxn modelId="{12A8FF88-6531-3D44-95BA-A9099FE356CF}" type="presOf" srcId="{00BA59DD-566A-2240-AEC3-6E4B1CBC6DDD}" destId="{F901667C-26B7-A84C-A0EA-DADAEB55D2A9}" srcOrd="0" destOrd="0" presId="urn:microsoft.com/office/officeart/2008/layout/VerticalCurvedList"/>
    <dgm:cxn modelId="{285872F2-124A-5E44-B322-C6F4110BB681}" type="presOf" srcId="{89DE5223-B5BB-2543-A287-A5B9E60545E0}" destId="{431D968F-7611-B94F-8CCD-A07469AC88D6}" srcOrd="0" destOrd="0" presId="urn:microsoft.com/office/officeart/2008/layout/VerticalCurvedList"/>
    <dgm:cxn modelId="{2B0D68CC-0E9B-6848-B33D-E758878559CA}" srcId="{12B03127-7BCB-AD4D-A27C-9B0A6878BB48}" destId="{6F3864A3-9741-BB49-B977-EF024B621414}" srcOrd="0" destOrd="0" parTransId="{C6C71391-4699-1647-9949-85C6BF768A19}" sibTransId="{B05FA924-0A19-DF4A-8ED3-ACCCBEF21844}"/>
    <dgm:cxn modelId="{775874F8-A851-8741-9D77-D73502E9E6B3}" type="presOf" srcId="{6F3864A3-9741-BB49-B977-EF024B621414}" destId="{8EB212F6-B19B-CB4A-84F4-4B5DFCFED2FE}" srcOrd="0" destOrd="0" presId="urn:microsoft.com/office/officeart/2008/layout/VerticalCurvedList"/>
    <dgm:cxn modelId="{0EBEFD2F-714D-5E40-9D27-9CFE15B47784}" srcId="{12B03127-7BCB-AD4D-A27C-9B0A6878BB48}" destId="{89DE5223-B5BB-2543-A287-A5B9E60545E0}" srcOrd="2" destOrd="0" parTransId="{34692F26-D307-E241-B017-90AB1DCACB10}" sibTransId="{63833CF9-F761-AC40-9969-F8410D8E9B4E}"/>
    <dgm:cxn modelId="{9B1EA531-DED1-4144-A787-0964CBD29A00}" type="presOf" srcId="{B05FA924-0A19-DF4A-8ED3-ACCCBEF21844}" destId="{D5ED3282-BBC9-A441-B6F7-EF32A860BB6A}" srcOrd="0" destOrd="0" presId="urn:microsoft.com/office/officeart/2008/layout/VerticalCurvedList"/>
    <dgm:cxn modelId="{ABFB3080-D96B-3540-9FB5-669A44FDB028}" srcId="{12B03127-7BCB-AD4D-A27C-9B0A6878BB48}" destId="{4171FAA6-799B-E143-8AC5-AFE63590A255}" srcOrd="3" destOrd="0" parTransId="{BB9F0DF6-BC09-8947-B9D7-0DAB11364371}" sibTransId="{362A6321-FC75-0741-AF89-FD7CF5ED0427}"/>
    <dgm:cxn modelId="{C41EB69D-0968-DC4E-A319-EFE5730298AA}" srcId="{12B03127-7BCB-AD4D-A27C-9B0A6878BB48}" destId="{00BA59DD-566A-2240-AEC3-6E4B1CBC6DDD}" srcOrd="1" destOrd="0" parTransId="{3FB179D0-3789-FA49-83F0-61D54C54ACDD}" sibTransId="{26091381-484A-FC48-8F91-8B7573CFC910}"/>
    <dgm:cxn modelId="{3454F98B-3904-A140-8628-728230CC4E43}" type="presParOf" srcId="{740A6D3C-7092-924C-8AB2-FDE68435E57B}" destId="{1D2531D4-0D1A-4F4E-9B5B-4D654F6DFA23}" srcOrd="0" destOrd="0" presId="urn:microsoft.com/office/officeart/2008/layout/VerticalCurvedList"/>
    <dgm:cxn modelId="{62A24D1A-CDEE-E343-9F77-EB61A03934EF}" type="presParOf" srcId="{1D2531D4-0D1A-4F4E-9B5B-4D654F6DFA23}" destId="{4AF5F5BF-2250-264E-A501-B234AD7316E3}" srcOrd="0" destOrd="0" presId="urn:microsoft.com/office/officeart/2008/layout/VerticalCurvedList"/>
    <dgm:cxn modelId="{DED7D5E2-50D5-E047-A4C0-BC4B16F5EB3A}" type="presParOf" srcId="{4AF5F5BF-2250-264E-A501-B234AD7316E3}" destId="{91FCDFED-1713-394D-B18E-8090C0C0CEB3}" srcOrd="0" destOrd="0" presId="urn:microsoft.com/office/officeart/2008/layout/VerticalCurvedList"/>
    <dgm:cxn modelId="{90E58973-AA69-214E-AEB1-398C1619BFBA}" type="presParOf" srcId="{4AF5F5BF-2250-264E-A501-B234AD7316E3}" destId="{D5ED3282-BBC9-A441-B6F7-EF32A860BB6A}" srcOrd="1" destOrd="0" presId="urn:microsoft.com/office/officeart/2008/layout/VerticalCurvedList"/>
    <dgm:cxn modelId="{A9190ECF-8DD3-A64E-93B3-E6DF437C3ADD}" type="presParOf" srcId="{4AF5F5BF-2250-264E-A501-B234AD7316E3}" destId="{983C32B1-2761-5145-AB00-7FADD70F9E19}" srcOrd="2" destOrd="0" presId="urn:microsoft.com/office/officeart/2008/layout/VerticalCurvedList"/>
    <dgm:cxn modelId="{6DE72D7A-D216-6848-BA90-2042D5ABC9EA}" type="presParOf" srcId="{4AF5F5BF-2250-264E-A501-B234AD7316E3}" destId="{8DE26C1A-2891-3A41-85D1-8204533E9608}" srcOrd="3" destOrd="0" presId="urn:microsoft.com/office/officeart/2008/layout/VerticalCurvedList"/>
    <dgm:cxn modelId="{FEA3076E-489D-A148-9597-87A608D3D372}" type="presParOf" srcId="{1D2531D4-0D1A-4F4E-9B5B-4D654F6DFA23}" destId="{8EB212F6-B19B-CB4A-84F4-4B5DFCFED2FE}" srcOrd="1" destOrd="0" presId="urn:microsoft.com/office/officeart/2008/layout/VerticalCurvedList"/>
    <dgm:cxn modelId="{08C83321-DBC1-DA45-A239-9C7C24ED5153}" type="presParOf" srcId="{1D2531D4-0D1A-4F4E-9B5B-4D654F6DFA23}" destId="{321D2D25-870F-6D4B-A842-070ACDEB9D81}" srcOrd="2" destOrd="0" presId="urn:microsoft.com/office/officeart/2008/layout/VerticalCurvedList"/>
    <dgm:cxn modelId="{3F68BA38-FC1D-5642-8423-DBB4E5836E95}" type="presParOf" srcId="{321D2D25-870F-6D4B-A842-070ACDEB9D81}" destId="{C4479136-DF8F-9D4B-B928-18F4E0EA2423}" srcOrd="0" destOrd="0" presId="urn:microsoft.com/office/officeart/2008/layout/VerticalCurvedList"/>
    <dgm:cxn modelId="{6A8726A1-CA5B-7C40-8A36-589524975104}" type="presParOf" srcId="{1D2531D4-0D1A-4F4E-9B5B-4D654F6DFA23}" destId="{F901667C-26B7-A84C-A0EA-DADAEB55D2A9}" srcOrd="3" destOrd="0" presId="urn:microsoft.com/office/officeart/2008/layout/VerticalCurvedList"/>
    <dgm:cxn modelId="{0CCAB855-72A7-4843-8853-31021F738EE0}" type="presParOf" srcId="{1D2531D4-0D1A-4F4E-9B5B-4D654F6DFA23}" destId="{23BC94D3-62AB-074F-9C1E-5BD08E58A01A}" srcOrd="4" destOrd="0" presId="urn:microsoft.com/office/officeart/2008/layout/VerticalCurvedList"/>
    <dgm:cxn modelId="{E0CC43CF-0F9A-2B4F-9D8C-BCC0AF11E257}" type="presParOf" srcId="{23BC94D3-62AB-074F-9C1E-5BD08E58A01A}" destId="{7A89987E-7F7A-8841-80E4-6C9F2FEE05CA}" srcOrd="0" destOrd="0" presId="urn:microsoft.com/office/officeart/2008/layout/VerticalCurvedList"/>
    <dgm:cxn modelId="{FD14CF1E-085F-7042-AC0E-6C702DEF3CF4}" type="presParOf" srcId="{1D2531D4-0D1A-4F4E-9B5B-4D654F6DFA23}" destId="{431D968F-7611-B94F-8CCD-A07469AC88D6}" srcOrd="5" destOrd="0" presId="urn:microsoft.com/office/officeart/2008/layout/VerticalCurvedList"/>
    <dgm:cxn modelId="{517D7992-73C9-E94A-8C35-75A742996BAD}" type="presParOf" srcId="{1D2531D4-0D1A-4F4E-9B5B-4D654F6DFA23}" destId="{1CD696C1-822A-DB47-BF76-8EF4CD69D9F2}" srcOrd="6" destOrd="0" presId="urn:microsoft.com/office/officeart/2008/layout/VerticalCurvedList"/>
    <dgm:cxn modelId="{F9493E6E-8839-4744-A099-0DD6CB9A14B3}" type="presParOf" srcId="{1CD696C1-822A-DB47-BF76-8EF4CD69D9F2}" destId="{3F9345E8-DAF8-0445-ACDF-AFEA766F0790}" srcOrd="0" destOrd="0" presId="urn:microsoft.com/office/officeart/2008/layout/VerticalCurvedList"/>
    <dgm:cxn modelId="{899C43EA-A4BB-D24C-A949-738672CFC2C8}" type="presParOf" srcId="{1D2531D4-0D1A-4F4E-9B5B-4D654F6DFA23}" destId="{F7A85C6F-153F-F049-8F66-CBECC7B04528}" srcOrd="7" destOrd="0" presId="urn:microsoft.com/office/officeart/2008/layout/VerticalCurvedList"/>
    <dgm:cxn modelId="{53048723-516B-F841-99A4-C2BAC2255E63}" type="presParOf" srcId="{1D2531D4-0D1A-4F4E-9B5B-4D654F6DFA23}" destId="{B5DB1182-DA2D-594B-9697-7D99736384C4}" srcOrd="8" destOrd="0" presId="urn:microsoft.com/office/officeart/2008/layout/VerticalCurvedList"/>
    <dgm:cxn modelId="{E5465E6E-35ED-B74B-B816-1E2B024548BA}" type="presParOf" srcId="{B5DB1182-DA2D-594B-9697-7D99736384C4}" destId="{4E02C864-AF1C-DD42-9F3A-EE0A5E403D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3282-BBC9-A441-B6F7-EF32A860BB6A}">
      <dsp:nvSpPr>
        <dsp:cNvPr id="0" name=""/>
        <dsp:cNvSpPr/>
      </dsp:nvSpPr>
      <dsp:spPr>
        <a:xfrm>
          <a:off x="-2581841" y="-398455"/>
          <a:ext cx="3082118" cy="3082118"/>
        </a:xfrm>
        <a:prstGeom prst="blockArc">
          <a:avLst>
            <a:gd name="adj1" fmla="val 18900000"/>
            <a:gd name="adj2" fmla="val 2700000"/>
            <a:gd name="adj3" fmla="val 70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212F6-B19B-CB4A-84F4-4B5DFCFED2FE}">
      <dsp:nvSpPr>
        <dsp:cNvPr id="0" name=""/>
        <dsp:cNvSpPr/>
      </dsp:nvSpPr>
      <dsp:spPr>
        <a:xfrm>
          <a:off x="262671" y="175686"/>
          <a:ext cx="5980406" cy="35155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048" tIns="48260" rIns="48260" bIns="48260" numCol="1" spcCol="1270" anchor="ctr" anchorCtr="0">
          <a:noAutofit/>
        </a:bodyPr>
        <a:lstStyle/>
        <a:p>
          <a:pPr lvl="0" algn="l" defTabSz="844550">
            <a:lnSpc>
              <a:spcPct val="90000"/>
            </a:lnSpc>
            <a:spcBef>
              <a:spcPct val="0"/>
            </a:spcBef>
            <a:spcAft>
              <a:spcPct val="35000"/>
            </a:spcAft>
          </a:pPr>
          <a:r>
            <a:rPr lang="tr-TR" sz="1900" kern="1200"/>
            <a:t>Güvenli bağlanmış bebekler</a:t>
          </a:r>
        </a:p>
      </dsp:txBody>
      <dsp:txXfrm>
        <a:off x="262671" y="175686"/>
        <a:ext cx="5980406" cy="351556"/>
      </dsp:txXfrm>
    </dsp:sp>
    <dsp:sp modelId="{C4479136-DF8F-9D4B-B928-18F4E0EA2423}">
      <dsp:nvSpPr>
        <dsp:cNvPr id="0" name=""/>
        <dsp:cNvSpPr/>
      </dsp:nvSpPr>
      <dsp:spPr>
        <a:xfrm>
          <a:off x="42949" y="131742"/>
          <a:ext cx="439445" cy="4394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1667C-26B7-A84C-A0EA-DADAEB55D2A9}">
      <dsp:nvSpPr>
        <dsp:cNvPr id="0" name=""/>
        <dsp:cNvSpPr/>
      </dsp:nvSpPr>
      <dsp:spPr>
        <a:xfrm>
          <a:off x="464227" y="703112"/>
          <a:ext cx="5778851" cy="35155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048" tIns="48260" rIns="48260" bIns="48260" numCol="1" spcCol="1270" anchor="ctr" anchorCtr="0">
          <a:noAutofit/>
        </a:bodyPr>
        <a:lstStyle/>
        <a:p>
          <a:pPr lvl="0" algn="l" defTabSz="844550">
            <a:lnSpc>
              <a:spcPct val="90000"/>
            </a:lnSpc>
            <a:spcBef>
              <a:spcPct val="0"/>
            </a:spcBef>
            <a:spcAft>
              <a:spcPct val="35000"/>
            </a:spcAft>
          </a:pPr>
          <a:r>
            <a:rPr lang="tr-TR" sz="1900" kern="1200"/>
            <a:t>Güvensiz kaçınan bebekler</a:t>
          </a:r>
        </a:p>
      </dsp:txBody>
      <dsp:txXfrm>
        <a:off x="464227" y="703112"/>
        <a:ext cx="5778851" cy="351556"/>
      </dsp:txXfrm>
    </dsp:sp>
    <dsp:sp modelId="{7A89987E-7F7A-8841-80E4-6C9F2FEE05CA}">
      <dsp:nvSpPr>
        <dsp:cNvPr id="0" name=""/>
        <dsp:cNvSpPr/>
      </dsp:nvSpPr>
      <dsp:spPr>
        <a:xfrm>
          <a:off x="244504" y="659167"/>
          <a:ext cx="439445" cy="4394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D968F-7611-B94F-8CCD-A07469AC88D6}">
      <dsp:nvSpPr>
        <dsp:cNvPr id="0" name=""/>
        <dsp:cNvSpPr/>
      </dsp:nvSpPr>
      <dsp:spPr>
        <a:xfrm>
          <a:off x="464227" y="1230538"/>
          <a:ext cx="5778851" cy="351556"/>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048" tIns="48260" rIns="48260" bIns="48260" numCol="1" spcCol="1270" anchor="ctr" anchorCtr="0">
          <a:noAutofit/>
        </a:bodyPr>
        <a:lstStyle/>
        <a:p>
          <a:pPr lvl="0" algn="l" defTabSz="844550">
            <a:lnSpc>
              <a:spcPct val="90000"/>
            </a:lnSpc>
            <a:spcBef>
              <a:spcPct val="0"/>
            </a:spcBef>
            <a:spcAft>
              <a:spcPct val="35000"/>
            </a:spcAft>
          </a:pPr>
          <a:r>
            <a:rPr lang="tr-TR" sz="1900" kern="1200"/>
            <a:t>Güvensiz dirençli bebekler </a:t>
          </a:r>
        </a:p>
      </dsp:txBody>
      <dsp:txXfrm>
        <a:off x="464227" y="1230538"/>
        <a:ext cx="5778851" cy="351556"/>
      </dsp:txXfrm>
    </dsp:sp>
    <dsp:sp modelId="{3F9345E8-DAF8-0445-ACDF-AFEA766F0790}">
      <dsp:nvSpPr>
        <dsp:cNvPr id="0" name=""/>
        <dsp:cNvSpPr/>
      </dsp:nvSpPr>
      <dsp:spPr>
        <a:xfrm>
          <a:off x="244504" y="1186593"/>
          <a:ext cx="439445" cy="43944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A85C6F-153F-F049-8F66-CBECC7B04528}">
      <dsp:nvSpPr>
        <dsp:cNvPr id="0" name=""/>
        <dsp:cNvSpPr/>
      </dsp:nvSpPr>
      <dsp:spPr>
        <a:xfrm>
          <a:off x="262671" y="1757964"/>
          <a:ext cx="5980406" cy="351556"/>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048" tIns="48260" rIns="48260" bIns="48260" numCol="1" spcCol="1270" anchor="ctr" anchorCtr="0">
          <a:noAutofit/>
        </a:bodyPr>
        <a:lstStyle/>
        <a:p>
          <a:pPr lvl="0" algn="l" defTabSz="844550">
            <a:lnSpc>
              <a:spcPct val="90000"/>
            </a:lnSpc>
            <a:spcBef>
              <a:spcPct val="0"/>
            </a:spcBef>
            <a:spcAft>
              <a:spcPct val="35000"/>
            </a:spcAft>
          </a:pPr>
          <a:r>
            <a:rPr lang="tr-TR" sz="1900" kern="1200"/>
            <a:t>Güvensiz dağınık bebekler</a:t>
          </a:r>
        </a:p>
      </dsp:txBody>
      <dsp:txXfrm>
        <a:off x="262671" y="1757964"/>
        <a:ext cx="5980406" cy="351556"/>
      </dsp:txXfrm>
    </dsp:sp>
    <dsp:sp modelId="{4E02C864-AF1C-DD42-9F3A-EE0A5E403D1E}">
      <dsp:nvSpPr>
        <dsp:cNvPr id="0" name=""/>
        <dsp:cNvSpPr/>
      </dsp:nvSpPr>
      <dsp:spPr>
        <a:xfrm>
          <a:off x="42949" y="1714019"/>
          <a:ext cx="439445" cy="43944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19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0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65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25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49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560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5"/>
            <a:ext cx="9144000" cy="5143500"/>
          </a:xfrm>
          <a:prstGeom prst="rect">
            <a:avLst/>
          </a:prstGeom>
          <a:noFill/>
          <a:ln>
            <a:noFill/>
          </a:ln>
        </p:spPr>
      </p:pic>
      <p:sp>
        <p:nvSpPr>
          <p:cNvPr id="11" name="Google Shape;11;p2"/>
          <p:cNvSpPr/>
          <p:nvPr/>
        </p:nvSpPr>
        <p:spPr>
          <a:xfrm>
            <a:off x="1630650" y="1333450"/>
            <a:ext cx="5882700" cy="24765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828800" y="1493525"/>
            <a:ext cx="5486400" cy="2156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1"/>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25"/>
            <a:ext cx="9144000" cy="5143500"/>
          </a:xfrm>
          <a:prstGeom prst="rect">
            <a:avLst/>
          </a:prstGeom>
          <a:noFill/>
          <a:ln>
            <a:noFill/>
          </a:ln>
        </p:spPr>
      </p:pic>
      <p:sp>
        <p:nvSpPr>
          <p:cNvPr id="15" name="Google Shape;15;p3"/>
          <p:cNvSpPr/>
          <p:nvPr/>
        </p:nvSpPr>
        <p:spPr>
          <a:xfrm>
            <a:off x="1630650" y="1333450"/>
            <a:ext cx="5882700" cy="2476500"/>
          </a:xfrm>
          <a:prstGeom prst="rect">
            <a:avLst/>
          </a:prstGeom>
          <a:solidFill>
            <a:schemeClr val="lt2"/>
          </a:solidFill>
          <a:ln>
            <a:noFill/>
          </a:ln>
          <a:effectLst>
            <a:outerShdw blurRad="285750" algn="bl" rotWithShape="0">
              <a:srgbClr val="00131F">
                <a:alpha val="7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1927850" y="1583350"/>
            <a:ext cx="5288400" cy="1159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1927850" y="2840054"/>
            <a:ext cx="5288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741600" y="741600"/>
            <a:ext cx="7660800" cy="36603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1082050" y="1127750"/>
            <a:ext cx="6979800" cy="33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7" name="Google Shape;27;p5"/>
          <p:cNvSpPr txBox="1">
            <a:spLocks noGrp="1"/>
          </p:cNvSpPr>
          <p:nvPr>
            <p:ph type="body" idx="1"/>
          </p:nvPr>
        </p:nvSpPr>
        <p:spPr>
          <a:xfrm>
            <a:off x="1082050" y="1633651"/>
            <a:ext cx="6979800" cy="2359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8" name="Google Shape;28;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29" name="Google Shape;29;p5"/>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30" name="Google Shape;30;p5"/>
          <p:cNvPicPr preferRelativeResize="0"/>
          <p:nvPr/>
        </p:nvPicPr>
        <p:blipFill>
          <a:blip r:embed="rId3">
            <a:alphaModFix/>
          </a:blip>
          <a:stretch>
            <a:fillRect/>
          </a:stretch>
        </p:blipFill>
        <p:spPr>
          <a:xfrm rot="5400000" flipH="1">
            <a:off x="544005" y="1061352"/>
            <a:ext cx="382111" cy="423375"/>
          </a:xfrm>
          <a:prstGeom prst="rect">
            <a:avLst/>
          </a:prstGeom>
          <a:noFill/>
          <a:ln>
            <a:noFill/>
          </a:ln>
        </p:spPr>
      </p:pic>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sp>
        <p:nvSpPr>
          <p:cNvPr id="47" name="Google Shape;47;p8"/>
          <p:cNvSpPr/>
          <p:nvPr/>
        </p:nvSpPr>
        <p:spPr>
          <a:xfrm>
            <a:off x="741600" y="741600"/>
            <a:ext cx="7660800" cy="36603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8"/>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49" name="Google Shape;49;p8"/>
          <p:cNvPicPr preferRelativeResize="0"/>
          <p:nvPr/>
        </p:nvPicPr>
        <p:blipFill>
          <a:blip r:embed="rId3">
            <a:alphaModFix/>
          </a:blip>
          <a:stretch>
            <a:fillRect/>
          </a:stretch>
        </p:blipFill>
        <p:spPr>
          <a:xfrm rot="5400000" flipH="1">
            <a:off x="544005" y="1061352"/>
            <a:ext cx="382111" cy="423375"/>
          </a:xfrm>
          <a:prstGeom prst="rect">
            <a:avLst/>
          </a:prstGeom>
          <a:noFill/>
          <a:ln>
            <a:noFill/>
          </a:ln>
        </p:spPr>
      </p:pic>
      <p:sp>
        <p:nvSpPr>
          <p:cNvPr id="50" name="Google Shape;50;p8"/>
          <p:cNvSpPr txBox="1">
            <a:spLocks noGrp="1"/>
          </p:cNvSpPr>
          <p:nvPr>
            <p:ph type="title"/>
          </p:nvPr>
        </p:nvSpPr>
        <p:spPr>
          <a:xfrm>
            <a:off x="1082050" y="1127750"/>
            <a:ext cx="6979800" cy="33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1" name="Google Shape;51;p8"/>
          <p:cNvSpPr txBox="1">
            <a:spLocks noGrp="1"/>
          </p:cNvSpPr>
          <p:nvPr>
            <p:ph type="body" idx="1"/>
          </p:nvPr>
        </p:nvSpPr>
        <p:spPr>
          <a:xfrm>
            <a:off x="1082050" y="1633650"/>
            <a:ext cx="2145600" cy="2504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2" name="Google Shape;52;p8"/>
          <p:cNvSpPr txBox="1">
            <a:spLocks noGrp="1"/>
          </p:cNvSpPr>
          <p:nvPr>
            <p:ph type="body" idx="2"/>
          </p:nvPr>
        </p:nvSpPr>
        <p:spPr>
          <a:xfrm>
            <a:off x="3467115" y="1633650"/>
            <a:ext cx="2145600" cy="2504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3" name="Google Shape;53;p8"/>
          <p:cNvSpPr txBox="1">
            <a:spLocks noGrp="1"/>
          </p:cNvSpPr>
          <p:nvPr>
            <p:ph type="body" idx="3"/>
          </p:nvPr>
        </p:nvSpPr>
        <p:spPr>
          <a:xfrm>
            <a:off x="5852181" y="1633650"/>
            <a:ext cx="2145600" cy="2504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4" name="Google Shape;54;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Tyrannosaurus" type="titleOnly">
  <p:cSld name="TITLE_ONLY">
    <p:spTree>
      <p:nvGrpSpPr>
        <p:cNvPr id="1" name="Shape 55"/>
        <p:cNvGrpSpPr/>
        <p:nvPr/>
      </p:nvGrpSpPr>
      <p:grpSpPr>
        <a:xfrm>
          <a:off x="0" y="0"/>
          <a:ext cx="0" cy="0"/>
          <a:chOff x="0" y="0"/>
          <a:chExt cx="0" cy="0"/>
        </a:xfrm>
      </p:grpSpPr>
      <p:sp>
        <p:nvSpPr>
          <p:cNvPr id="56" name="Google Shape;56;p9"/>
          <p:cNvSpPr/>
          <p:nvPr/>
        </p:nvSpPr>
        <p:spPr>
          <a:xfrm>
            <a:off x="741600" y="741600"/>
            <a:ext cx="7660800" cy="36603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9"/>
          <p:cNvPicPr preferRelativeResize="0"/>
          <p:nvPr/>
        </p:nvPicPr>
        <p:blipFill>
          <a:blip r:embed="rId2">
            <a:alphaModFix/>
          </a:blip>
          <a:stretch>
            <a:fillRect/>
          </a:stretch>
        </p:blipFill>
        <p:spPr>
          <a:xfrm>
            <a:off x="0" y="0"/>
            <a:ext cx="9144000" cy="5144791"/>
          </a:xfrm>
          <a:prstGeom prst="rect">
            <a:avLst/>
          </a:prstGeom>
          <a:noFill/>
          <a:ln>
            <a:noFill/>
          </a:ln>
        </p:spPr>
      </p:pic>
      <p:sp>
        <p:nvSpPr>
          <p:cNvPr id="58" name="Google Shape;58;p9"/>
          <p:cNvSpPr txBox="1">
            <a:spLocks noGrp="1"/>
          </p:cNvSpPr>
          <p:nvPr>
            <p:ph type="title"/>
          </p:nvPr>
        </p:nvSpPr>
        <p:spPr>
          <a:xfrm>
            <a:off x="1082050" y="975350"/>
            <a:ext cx="6979800" cy="3363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59" name="Google Shape;59;p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Plesiosaur">
  <p:cSld name="TITLE_ONLY_1">
    <p:spTree>
      <p:nvGrpSpPr>
        <p:cNvPr id="1" name="Shape 60"/>
        <p:cNvGrpSpPr/>
        <p:nvPr/>
      </p:nvGrpSpPr>
      <p:grpSpPr>
        <a:xfrm>
          <a:off x="0" y="0"/>
          <a:ext cx="0" cy="0"/>
          <a:chOff x="0" y="0"/>
          <a:chExt cx="0" cy="0"/>
        </a:xfrm>
      </p:grpSpPr>
      <p:sp>
        <p:nvSpPr>
          <p:cNvPr id="61" name="Google Shape;61;p10"/>
          <p:cNvSpPr/>
          <p:nvPr/>
        </p:nvSpPr>
        <p:spPr>
          <a:xfrm>
            <a:off x="741600" y="741600"/>
            <a:ext cx="7660800" cy="36603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0"/>
          <p:cNvPicPr preferRelativeResize="0"/>
          <p:nvPr/>
        </p:nvPicPr>
        <p:blipFill>
          <a:blip r:embed="rId2">
            <a:alphaModFix/>
          </a:blip>
          <a:stretch>
            <a:fillRect/>
          </a:stretch>
        </p:blipFill>
        <p:spPr>
          <a:xfrm>
            <a:off x="0" y="0"/>
            <a:ext cx="9143986" cy="5143500"/>
          </a:xfrm>
          <a:prstGeom prst="rect">
            <a:avLst/>
          </a:prstGeom>
          <a:noFill/>
          <a:ln>
            <a:noFill/>
          </a:ln>
        </p:spPr>
      </p:pic>
      <p:sp>
        <p:nvSpPr>
          <p:cNvPr id="63" name="Google Shape;63;p10"/>
          <p:cNvSpPr txBox="1">
            <a:spLocks noGrp="1"/>
          </p:cNvSpPr>
          <p:nvPr>
            <p:ph type="title"/>
          </p:nvPr>
        </p:nvSpPr>
        <p:spPr>
          <a:xfrm>
            <a:off x="1082050" y="975350"/>
            <a:ext cx="6979800" cy="3363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64" name="Google Shape;64;p1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 Diplodocus">
  <p:cSld name="TITLE_ONLY_1_1_1_1_1">
    <p:spTree>
      <p:nvGrpSpPr>
        <p:cNvPr id="1" name="Shape 80"/>
        <p:cNvGrpSpPr/>
        <p:nvPr/>
      </p:nvGrpSpPr>
      <p:grpSpPr>
        <a:xfrm>
          <a:off x="0" y="0"/>
          <a:ext cx="0" cy="0"/>
          <a:chOff x="0" y="0"/>
          <a:chExt cx="0" cy="0"/>
        </a:xfrm>
      </p:grpSpPr>
      <p:sp>
        <p:nvSpPr>
          <p:cNvPr id="81" name="Google Shape;81;p14"/>
          <p:cNvSpPr/>
          <p:nvPr/>
        </p:nvSpPr>
        <p:spPr>
          <a:xfrm>
            <a:off x="741600" y="741600"/>
            <a:ext cx="7660800" cy="3660300"/>
          </a:xfrm>
          <a:prstGeom prst="rect">
            <a:avLst/>
          </a:prstGeom>
          <a:solidFill>
            <a:schemeClr val="lt1"/>
          </a:solidFill>
          <a:ln>
            <a:noFill/>
          </a:ln>
          <a:effectLst>
            <a:outerShdw blurRad="285750" algn="bl" rotWithShape="0">
              <a:srgbClr val="054C3A">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 name="Google Shape;83;p14"/>
          <p:cNvSpPr txBox="1">
            <a:spLocks noGrp="1"/>
          </p:cNvSpPr>
          <p:nvPr>
            <p:ph type="title"/>
          </p:nvPr>
        </p:nvSpPr>
        <p:spPr>
          <a:xfrm>
            <a:off x="1082050" y="975350"/>
            <a:ext cx="6979800" cy="336300"/>
          </a:xfrm>
          <a:prstGeom prst="rect">
            <a:avLst/>
          </a:prstGeom>
        </p:spPr>
        <p:txBody>
          <a:bodyPr spcFirstLastPara="1" wrap="square" lIns="0" tIns="0" rIns="0" bIns="0" anchor="b"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84" name="Google Shape;8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Tyrannosaurus" type="blank">
  <p:cSld name="BLANK">
    <p:spTree>
      <p:nvGrpSpPr>
        <p:cNvPr id="1" name="Shape 90"/>
        <p:cNvGrpSpPr/>
        <p:nvPr/>
      </p:nvGrpSpPr>
      <p:grpSpPr>
        <a:xfrm>
          <a:off x="0" y="0"/>
          <a:ext cx="0" cy="0"/>
          <a:chOff x="0" y="0"/>
          <a:chExt cx="0" cy="0"/>
        </a:xfrm>
      </p:grpSpPr>
      <p:sp>
        <p:nvSpPr>
          <p:cNvPr id="91" name="Google Shape;91;p1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92" name="Google Shape;92;p16"/>
          <p:cNvPicPr preferRelativeResize="0"/>
          <p:nvPr/>
        </p:nvPicPr>
        <p:blipFill>
          <a:blip r:embed="rId2">
            <a:alphaModFix/>
          </a:blip>
          <a:stretch>
            <a:fillRect/>
          </a:stretch>
        </p:blipFill>
        <p:spPr>
          <a:xfrm>
            <a:off x="0" y="0"/>
            <a:ext cx="9144000" cy="5144791"/>
          </a:xfrm>
          <a:prstGeom prst="rect">
            <a:avLst/>
          </a:prstGeom>
          <a:noFill/>
          <a:ln>
            <a:noFill/>
          </a:ln>
        </p:spPr>
      </p:pic>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Diplodocus">
  <p:cSld name="BLANK_1_1_1_1_1">
    <p:spTree>
      <p:nvGrpSpPr>
        <p:cNvPr id="1" name="Shape 105"/>
        <p:cNvGrpSpPr/>
        <p:nvPr/>
      </p:nvGrpSpPr>
      <p:grpSpPr>
        <a:xfrm>
          <a:off x="0" y="0"/>
          <a:ext cx="0" cy="0"/>
          <a:chOff x="0" y="0"/>
          <a:chExt cx="0" cy="0"/>
        </a:xfrm>
      </p:grpSpPr>
      <p:pic>
        <p:nvPicPr>
          <p:cNvPr id="106" name="Google Shape;10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7" name="Google Shape;107;p2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2050" y="1127750"/>
            <a:ext cx="6979800" cy="33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1pPr>
            <a:lvl2pPr lvl="1"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2pPr>
            <a:lvl3pPr lvl="2"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3pPr>
            <a:lvl4pPr lvl="3"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4pPr>
            <a:lvl5pPr lvl="4"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5pPr>
            <a:lvl6pPr lvl="5"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6pPr>
            <a:lvl7pPr lvl="6"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7pPr>
            <a:lvl8pPr lvl="7"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8pPr>
            <a:lvl9pPr lvl="8"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9pPr>
          </a:lstStyle>
          <a:p>
            <a:endParaRPr/>
          </a:p>
        </p:txBody>
      </p:sp>
      <p:sp>
        <p:nvSpPr>
          <p:cNvPr id="7" name="Google Shape;7;p1"/>
          <p:cNvSpPr txBox="1">
            <a:spLocks noGrp="1"/>
          </p:cNvSpPr>
          <p:nvPr>
            <p:ph type="body" idx="1"/>
          </p:nvPr>
        </p:nvSpPr>
        <p:spPr>
          <a:xfrm>
            <a:off x="1082050" y="1633651"/>
            <a:ext cx="6979800" cy="2359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Bellota Text Light"/>
              <a:buChar char="●"/>
              <a:defRPr sz="2000">
                <a:solidFill>
                  <a:schemeClr val="dk1"/>
                </a:solidFill>
                <a:latin typeface="Bellota Text Light"/>
                <a:ea typeface="Bellota Text Light"/>
                <a:cs typeface="Bellota Text Light"/>
                <a:sym typeface="Bellota Text Light"/>
              </a:defRPr>
            </a:lvl1pPr>
            <a:lvl2pPr marL="914400" lvl="1" indent="-355600" rtl="0">
              <a:lnSpc>
                <a:spcPct val="115000"/>
              </a:lnSpc>
              <a:spcBef>
                <a:spcPts val="0"/>
              </a:spcBef>
              <a:spcAft>
                <a:spcPts val="0"/>
              </a:spcAft>
              <a:buClr>
                <a:schemeClr val="accent3"/>
              </a:buClr>
              <a:buSzPts val="2000"/>
              <a:buFont typeface="Bellota Text Light"/>
              <a:buChar char="○"/>
              <a:defRPr sz="2000">
                <a:solidFill>
                  <a:schemeClr val="dk1"/>
                </a:solidFill>
                <a:latin typeface="Bellota Text Light"/>
                <a:ea typeface="Bellota Text Light"/>
                <a:cs typeface="Bellota Text Light"/>
                <a:sym typeface="Bellota Text Light"/>
              </a:defRPr>
            </a:lvl2pPr>
            <a:lvl3pPr marL="1371600" lvl="2" indent="-355600" rtl="0">
              <a:lnSpc>
                <a:spcPct val="115000"/>
              </a:lnSpc>
              <a:spcBef>
                <a:spcPts val="0"/>
              </a:spcBef>
              <a:spcAft>
                <a:spcPts val="0"/>
              </a:spcAft>
              <a:buClr>
                <a:schemeClr val="accent1"/>
              </a:buClr>
              <a:buSzPts val="2000"/>
              <a:buFont typeface="Bellota Text Light"/>
              <a:buChar char="■"/>
              <a:defRPr sz="2000">
                <a:solidFill>
                  <a:schemeClr val="dk1"/>
                </a:solidFill>
                <a:latin typeface="Bellota Text Light"/>
                <a:ea typeface="Bellota Text Light"/>
                <a:cs typeface="Bellota Text Light"/>
                <a:sym typeface="Bellota Text Light"/>
              </a:defRPr>
            </a:lvl3pPr>
            <a:lvl4pPr marL="1828800" lvl="3"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4pPr>
            <a:lvl5pPr marL="2286000" lvl="4"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5pPr>
            <a:lvl6pPr marL="2743200" lvl="5"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6pPr>
            <a:lvl7pPr marL="3200400" lvl="6"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7pPr>
            <a:lvl8pPr marL="3657600" lvl="7"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8pPr>
            <a:lvl9pPr marL="4114800" lvl="8" indent="-355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Catamaran"/>
                <a:ea typeface="Catamaran"/>
                <a:cs typeface="Catamaran"/>
                <a:sym typeface="Catamaran"/>
              </a:defRPr>
            </a:lvl1pPr>
            <a:lvl2pPr lvl="1" algn="ctr" rtl="0">
              <a:buNone/>
              <a:defRPr sz="1300" b="1">
                <a:solidFill>
                  <a:schemeClr val="dk2"/>
                </a:solidFill>
                <a:latin typeface="Catamaran"/>
                <a:ea typeface="Catamaran"/>
                <a:cs typeface="Catamaran"/>
                <a:sym typeface="Catamaran"/>
              </a:defRPr>
            </a:lvl2pPr>
            <a:lvl3pPr lvl="2" algn="ctr" rtl="0">
              <a:buNone/>
              <a:defRPr sz="1300" b="1">
                <a:solidFill>
                  <a:schemeClr val="dk2"/>
                </a:solidFill>
                <a:latin typeface="Catamaran"/>
                <a:ea typeface="Catamaran"/>
                <a:cs typeface="Catamaran"/>
                <a:sym typeface="Catamaran"/>
              </a:defRPr>
            </a:lvl3pPr>
            <a:lvl4pPr lvl="3" algn="ctr" rtl="0">
              <a:buNone/>
              <a:defRPr sz="1300" b="1">
                <a:solidFill>
                  <a:schemeClr val="dk2"/>
                </a:solidFill>
                <a:latin typeface="Catamaran"/>
                <a:ea typeface="Catamaran"/>
                <a:cs typeface="Catamaran"/>
                <a:sym typeface="Catamaran"/>
              </a:defRPr>
            </a:lvl4pPr>
            <a:lvl5pPr lvl="4" algn="ctr" rtl="0">
              <a:buNone/>
              <a:defRPr sz="1300" b="1">
                <a:solidFill>
                  <a:schemeClr val="dk2"/>
                </a:solidFill>
                <a:latin typeface="Catamaran"/>
                <a:ea typeface="Catamaran"/>
                <a:cs typeface="Catamaran"/>
                <a:sym typeface="Catamaran"/>
              </a:defRPr>
            </a:lvl5pPr>
            <a:lvl6pPr lvl="5" algn="ctr" rtl="0">
              <a:buNone/>
              <a:defRPr sz="1300" b="1">
                <a:solidFill>
                  <a:schemeClr val="dk2"/>
                </a:solidFill>
                <a:latin typeface="Catamaran"/>
                <a:ea typeface="Catamaran"/>
                <a:cs typeface="Catamaran"/>
                <a:sym typeface="Catamaran"/>
              </a:defRPr>
            </a:lvl6pPr>
            <a:lvl7pPr lvl="6" algn="ctr" rtl="0">
              <a:buNone/>
              <a:defRPr sz="1300" b="1">
                <a:solidFill>
                  <a:schemeClr val="dk2"/>
                </a:solidFill>
                <a:latin typeface="Catamaran"/>
                <a:ea typeface="Catamaran"/>
                <a:cs typeface="Catamaran"/>
                <a:sym typeface="Catamaran"/>
              </a:defRPr>
            </a:lvl7pPr>
            <a:lvl8pPr lvl="7" algn="ctr" rtl="0">
              <a:buNone/>
              <a:defRPr sz="1300" b="1">
                <a:solidFill>
                  <a:schemeClr val="dk2"/>
                </a:solidFill>
                <a:latin typeface="Catamaran"/>
                <a:ea typeface="Catamaran"/>
                <a:cs typeface="Catamaran"/>
                <a:sym typeface="Catamaran"/>
              </a:defRPr>
            </a:lvl8pPr>
            <a:lvl9pPr lvl="8" algn="ctr" rtl="0">
              <a:buNone/>
              <a:defRPr sz="1300" b="1">
                <a:solidFill>
                  <a:schemeClr val="dk2"/>
                </a:solidFill>
                <a:latin typeface="Catamaran"/>
                <a:ea typeface="Catamaran"/>
                <a:cs typeface="Catamaran"/>
                <a:sym typeface="Catamara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60" r:id="rId7"/>
    <p:sldLayoutId id="2147483662" r:id="rId8"/>
    <p:sldLayoutId id="214748366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ctrTitle"/>
          </p:nvPr>
        </p:nvSpPr>
        <p:spPr>
          <a:xfrm>
            <a:off x="1828800" y="1493525"/>
            <a:ext cx="5486400" cy="215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BEBEKLİK DÖNEMİ</a:t>
            </a:r>
            <a:endParaRPr dirty="0">
              <a:latin typeface="Calibri" panose="020F0502020204030204" pitchFamily="34" charset="0"/>
              <a:cs typeface="Calibri" panose="020F0502020204030204" pitchFamily="34"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082100" y="2303456"/>
            <a:ext cx="6979800" cy="536587"/>
          </a:xfrm>
          <a:prstGeom prst="rect">
            <a:avLst/>
          </a:prstGeom>
        </p:spPr>
        <p:txBody>
          <a:bodyPr spcFirstLastPara="1" wrap="square" lIns="0" tIns="0" rIns="0" bIns="0" anchor="b" anchorCtr="0">
            <a:noAutofit/>
          </a:bodyPr>
          <a:lstStyle/>
          <a:p>
            <a:pPr lvl="0" algn="ctr"/>
            <a:r>
              <a:rPr lang="tr-TR" sz="3600">
                <a:solidFill>
                  <a:schemeClr val="accent2"/>
                </a:solidFill>
              </a:rPr>
              <a:t>Duyu ve Algı</a:t>
            </a:r>
          </a:p>
        </p:txBody>
      </p:sp>
      <p:sp>
        <p:nvSpPr>
          <p:cNvPr id="159" name="Google Shape;159;p2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16761268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1082050" y="1127750"/>
            <a:ext cx="6979800" cy="33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a:t>Motor Gelişimde  Bazı Becerilerin Kazanılmaları</a:t>
            </a:r>
          </a:p>
        </p:txBody>
      </p:sp>
      <p:sp>
        <p:nvSpPr>
          <p:cNvPr id="173" name="Google Shape;173;p30"/>
          <p:cNvSpPr txBox="1">
            <a:spLocks noGrp="1"/>
          </p:cNvSpPr>
          <p:nvPr>
            <p:ph type="body" idx="1"/>
          </p:nvPr>
        </p:nvSpPr>
        <p:spPr>
          <a:xfrm>
            <a:off x="714104" y="1534214"/>
            <a:ext cx="1854926" cy="2504100"/>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noAutofit/>
          </a:bodyPr>
          <a:lstStyle/>
          <a:p>
            <a:pPr marL="285750" indent="-285750">
              <a:lnSpc>
                <a:spcPct val="100000"/>
              </a:lnSpc>
            </a:pPr>
            <a:r>
              <a:rPr lang="en" sz="1200">
                <a:latin typeface="Calibri" panose="020F0502020204030204" pitchFamily="34" charset="0"/>
                <a:cs typeface="Calibri" panose="020F0502020204030204" pitchFamily="34" charset="0"/>
              </a:rPr>
              <a:t>1. Ay-</a:t>
            </a:r>
            <a:r>
              <a:rPr lang="en" sz="1200" err="1">
                <a:latin typeface="Calibri" panose="020F0502020204030204" pitchFamily="34" charset="0"/>
                <a:cs typeface="Calibri" panose="020F0502020204030204" pitchFamily="34" charset="0"/>
              </a:rPr>
              <a:t>Yüzükoyun</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pozisyondayken</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çenesini</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hafifçe</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kaldırır</a:t>
            </a:r>
            <a:r>
              <a:rPr lang="en" sz="1200">
                <a:latin typeface="Calibri" panose="020F0502020204030204" pitchFamily="34" charset="0"/>
                <a:cs typeface="Calibri" panose="020F0502020204030204" pitchFamily="34" charset="0"/>
              </a:rPr>
              <a:t>.</a:t>
            </a:r>
          </a:p>
          <a:p>
            <a:pPr marL="285750" indent="-285750">
              <a:lnSpc>
                <a:spcPct val="100000"/>
              </a:lnSpc>
            </a:pPr>
            <a:r>
              <a:rPr lang="en" sz="1200">
                <a:latin typeface="Calibri" panose="020F0502020204030204" pitchFamily="34" charset="0"/>
                <a:cs typeface="Calibri" panose="020F0502020204030204" pitchFamily="34" charset="0"/>
              </a:rPr>
              <a:t>2. Ay-</a:t>
            </a:r>
            <a:r>
              <a:rPr lang="en" sz="1200" err="1">
                <a:latin typeface="Calibri" panose="020F0502020204030204" pitchFamily="34" charset="0"/>
                <a:cs typeface="Calibri" panose="020F0502020204030204" pitchFamily="34" charset="0"/>
              </a:rPr>
              <a:t>Yüzükoyun</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pozisyondayken</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başını</a:t>
            </a:r>
            <a:r>
              <a:rPr lang="en" sz="1200">
                <a:latin typeface="Calibri" panose="020F0502020204030204" pitchFamily="34" charset="0"/>
                <a:cs typeface="Calibri" panose="020F0502020204030204" pitchFamily="34" charset="0"/>
              </a:rPr>
              <a:t> 180 </a:t>
            </a:r>
            <a:r>
              <a:rPr lang="en" sz="1200" err="1">
                <a:latin typeface="Calibri" panose="020F0502020204030204" pitchFamily="34" charset="0"/>
                <a:cs typeface="Calibri" panose="020F0502020204030204" pitchFamily="34" charset="0"/>
              </a:rPr>
              <a:t>derece</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tutar</a:t>
            </a:r>
            <a:r>
              <a:rPr lang="en" sz="1200">
                <a:latin typeface="Calibri" panose="020F0502020204030204" pitchFamily="34" charset="0"/>
                <a:cs typeface="Calibri" panose="020F0502020204030204" pitchFamily="34" charset="0"/>
              </a:rPr>
              <a:t>.</a:t>
            </a:r>
          </a:p>
          <a:p>
            <a:pPr marL="285750" indent="-285750">
              <a:lnSpc>
                <a:spcPct val="100000"/>
              </a:lnSpc>
            </a:pPr>
            <a:r>
              <a:rPr lang="en" sz="1200">
                <a:latin typeface="Calibri" panose="020F0502020204030204" pitchFamily="34" charset="0"/>
                <a:cs typeface="Calibri" panose="020F0502020204030204" pitchFamily="34" charset="0"/>
              </a:rPr>
              <a:t>3. Ay-</a:t>
            </a:r>
            <a:r>
              <a:rPr lang="en" sz="1200" err="1">
                <a:latin typeface="Calibri" panose="020F0502020204030204" pitchFamily="34" charset="0"/>
                <a:cs typeface="Calibri" panose="020F0502020204030204" pitchFamily="34" charset="0"/>
              </a:rPr>
              <a:t>Yüzükoyun</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pozisyondayken</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kollarından</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destek</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ile</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gövdesini</a:t>
            </a:r>
            <a:r>
              <a:rPr lang="en" sz="1200">
                <a:latin typeface="Calibri" panose="020F0502020204030204" pitchFamily="34" charset="0"/>
                <a:cs typeface="Calibri" panose="020F0502020204030204" pitchFamily="34" charset="0"/>
              </a:rPr>
              <a:t> </a:t>
            </a:r>
            <a:r>
              <a:rPr lang="en" sz="1200" err="1">
                <a:latin typeface="Calibri" panose="020F0502020204030204" pitchFamily="34" charset="0"/>
                <a:cs typeface="Calibri" panose="020F0502020204030204" pitchFamily="34" charset="0"/>
              </a:rPr>
              <a:t>kaldırır</a:t>
            </a:r>
            <a:r>
              <a:rPr lang="en" sz="1200">
                <a:latin typeface="Calibri" panose="020F0502020204030204" pitchFamily="34" charset="0"/>
                <a:cs typeface="Calibri" panose="020F0502020204030204" pitchFamily="34" charset="0"/>
              </a:rPr>
              <a:t>.</a:t>
            </a:r>
          </a:p>
          <a:p>
            <a:pPr marL="285750" indent="-285750">
              <a:lnSpc>
                <a:spcPct val="100000"/>
              </a:lnSpc>
            </a:pPr>
            <a:r>
              <a:rPr lang="tr-TR" sz="1200">
                <a:latin typeface="Calibri" panose="020F0502020204030204" pitchFamily="34" charset="0"/>
                <a:cs typeface="Calibri" panose="020F0502020204030204" pitchFamily="34" charset="0"/>
              </a:rPr>
              <a:t>3. Ay-Nesnelere uzanır ancak yakalayamayabilir. </a:t>
            </a:r>
          </a:p>
          <a:p>
            <a:pPr marL="285750" indent="-285750">
              <a:lnSpc>
                <a:spcPct val="100000"/>
              </a:lnSpc>
            </a:pPr>
            <a:endParaRPr sz="1200">
              <a:latin typeface="Calibri" panose="020F0502020204030204" pitchFamily="34" charset="0"/>
              <a:cs typeface="Calibri" panose="020F0502020204030204" pitchFamily="34" charset="0"/>
            </a:endParaRPr>
          </a:p>
        </p:txBody>
      </p:sp>
      <p:sp>
        <p:nvSpPr>
          <p:cNvPr id="174" name="Google Shape;174;p30"/>
          <p:cNvSpPr txBox="1">
            <a:spLocks noGrp="1"/>
          </p:cNvSpPr>
          <p:nvPr>
            <p:ph type="body" idx="2"/>
          </p:nvPr>
        </p:nvSpPr>
        <p:spPr>
          <a:xfrm>
            <a:off x="2569029" y="1534214"/>
            <a:ext cx="1854926" cy="25041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Autofit/>
          </a:bodyPr>
          <a:lstStyle/>
          <a:p>
            <a:pPr marL="171450" indent="-171450">
              <a:lnSpc>
                <a:spcPct val="100000"/>
              </a:lnSpc>
            </a:pPr>
            <a:r>
              <a:rPr lang="tr-TR" sz="1200">
                <a:latin typeface="Calibri" panose="020F0502020204030204" pitchFamily="34" charset="0"/>
                <a:cs typeface="Calibri" panose="020F0502020204030204" pitchFamily="34" charset="0"/>
              </a:rPr>
              <a:t>3. Ay- Kucağa alındığında başını dik tutabilir.</a:t>
            </a:r>
          </a:p>
          <a:p>
            <a:pPr marL="171450" indent="-171450">
              <a:lnSpc>
                <a:spcPct val="100000"/>
              </a:lnSpc>
            </a:pPr>
            <a:r>
              <a:rPr lang="tr-TR" sz="1200">
                <a:latin typeface="Calibri" panose="020F0502020204030204" pitchFamily="34" charset="0"/>
                <a:cs typeface="Calibri" panose="020F0502020204030204" pitchFamily="34" charset="0"/>
              </a:rPr>
              <a:t>4. Ay- Destekle oturur.</a:t>
            </a:r>
          </a:p>
          <a:p>
            <a:pPr marL="171450" indent="-171450">
              <a:lnSpc>
                <a:spcPct val="100000"/>
              </a:lnSpc>
            </a:pPr>
            <a:r>
              <a:rPr lang="tr-TR" sz="1200">
                <a:latin typeface="Calibri" panose="020F0502020204030204" pitchFamily="34" charset="0"/>
                <a:cs typeface="Calibri" panose="020F0502020204030204" pitchFamily="34" charset="0"/>
              </a:rPr>
              <a:t>5. Ay- Çıngırak gibi nesneleri kavrar.</a:t>
            </a:r>
          </a:p>
          <a:p>
            <a:pPr marL="171450" indent="-171450">
              <a:lnSpc>
                <a:spcPct val="100000"/>
              </a:lnSpc>
            </a:pPr>
            <a:r>
              <a:rPr lang="tr-TR" sz="1200">
                <a:latin typeface="Calibri" panose="020F0502020204030204" pitchFamily="34" charset="0"/>
                <a:cs typeface="Calibri" panose="020F0502020204030204" pitchFamily="34" charset="0"/>
              </a:rPr>
              <a:t>6. Ay- Sırtüstünden yüzüstüne dönebilir.</a:t>
            </a:r>
          </a:p>
          <a:p>
            <a:pPr marL="171450" indent="-171450">
              <a:lnSpc>
                <a:spcPct val="100000"/>
              </a:lnSpc>
            </a:pPr>
            <a:r>
              <a:rPr lang="tr-TR" sz="1200">
                <a:latin typeface="Calibri" panose="020F0502020204030204" pitchFamily="34" charset="0"/>
                <a:cs typeface="Calibri" panose="020F0502020204030204" pitchFamily="34" charset="0"/>
              </a:rPr>
              <a:t>7. Ay-Desteksiz oturur.</a:t>
            </a:r>
          </a:p>
          <a:p>
            <a:pPr marL="171450" indent="-171450">
              <a:lnSpc>
                <a:spcPct val="100000"/>
              </a:lnSpc>
            </a:pPr>
            <a:r>
              <a:rPr lang="tr-TR" sz="1200">
                <a:latin typeface="Calibri" panose="020F0502020204030204" pitchFamily="34" charset="0"/>
                <a:cs typeface="Calibri" panose="020F0502020204030204" pitchFamily="34" charset="0"/>
              </a:rPr>
              <a:t>8. Ay- Emekler.</a:t>
            </a:r>
          </a:p>
          <a:p>
            <a:pPr marL="171450" indent="-171450">
              <a:lnSpc>
                <a:spcPct val="100000"/>
              </a:lnSpc>
            </a:pPr>
            <a:r>
              <a:rPr lang="tr-TR" sz="1200">
                <a:latin typeface="Calibri" panose="020F0502020204030204" pitchFamily="34" charset="0"/>
                <a:cs typeface="Calibri" panose="020F0502020204030204" pitchFamily="34" charset="0"/>
              </a:rPr>
              <a:t>9. Ay- Destekle ayakta durur.</a:t>
            </a:r>
          </a:p>
          <a:p>
            <a:pPr marL="171450" indent="-171450">
              <a:lnSpc>
                <a:spcPct val="100000"/>
              </a:lnSpc>
            </a:pPr>
            <a:endParaRPr sz="1200">
              <a:latin typeface="Calibri" panose="020F0502020204030204" pitchFamily="34" charset="0"/>
              <a:cs typeface="Calibri" panose="020F0502020204030204" pitchFamily="34" charset="0"/>
            </a:endParaRPr>
          </a:p>
        </p:txBody>
      </p:sp>
      <p:sp>
        <p:nvSpPr>
          <p:cNvPr id="176" name="Google Shape;176;p3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Metin Yer Tutucusu 2">
            <a:extLst>
              <a:ext uri="{FF2B5EF4-FFF2-40B4-BE49-F238E27FC236}">
                <a16:creationId xmlns:a16="http://schemas.microsoft.com/office/drawing/2014/main" id="{19A5F5E7-84E8-AB47-8F6E-ACAF5A070FE6}"/>
              </a:ext>
            </a:extLst>
          </p:cNvPr>
          <p:cNvSpPr>
            <a:spLocks noGrp="1"/>
          </p:cNvSpPr>
          <p:nvPr>
            <p:ph type="body" idx="3"/>
          </p:nvPr>
        </p:nvSpPr>
        <p:spPr>
          <a:xfrm>
            <a:off x="4428231" y="1534214"/>
            <a:ext cx="1854926" cy="2504100"/>
          </a:xfrm>
        </p:spPr>
        <p:style>
          <a:lnRef idx="2">
            <a:schemeClr val="accent4"/>
          </a:lnRef>
          <a:fillRef idx="1">
            <a:schemeClr val="lt1"/>
          </a:fillRef>
          <a:effectRef idx="0">
            <a:schemeClr val="accent4"/>
          </a:effectRef>
          <a:fontRef idx="minor">
            <a:schemeClr val="dk1"/>
          </a:fontRef>
        </p:style>
        <p:txBody>
          <a:bodyPr/>
          <a:lstStyle/>
          <a:p>
            <a:pPr>
              <a:lnSpc>
                <a:spcPct val="100000"/>
              </a:lnSpc>
            </a:pPr>
            <a:r>
              <a:rPr lang="tr-TR" sz="1200">
                <a:latin typeface="Calibri" panose="020F0502020204030204" pitchFamily="34" charset="0"/>
                <a:cs typeface="Calibri" panose="020F0502020204030204" pitchFamily="34" charset="0"/>
              </a:rPr>
              <a:t>10. Ay- Sıralar.</a:t>
            </a:r>
          </a:p>
          <a:p>
            <a:pPr>
              <a:lnSpc>
                <a:spcPct val="100000"/>
              </a:lnSpc>
            </a:pPr>
            <a:r>
              <a:rPr lang="tr-TR" sz="1200">
                <a:latin typeface="Calibri" panose="020F0502020204030204" pitchFamily="34" charset="0"/>
                <a:cs typeface="Calibri" panose="020F0502020204030204" pitchFamily="34" charset="0"/>
              </a:rPr>
              <a:t>12. Ay- Desteksiz yürür.</a:t>
            </a:r>
          </a:p>
          <a:p>
            <a:pPr>
              <a:lnSpc>
                <a:spcPct val="100000"/>
              </a:lnSpc>
            </a:pPr>
            <a:r>
              <a:rPr lang="tr-TR" sz="1200">
                <a:latin typeface="Calibri" panose="020F0502020204030204" pitchFamily="34" charset="0"/>
                <a:cs typeface="Calibri" panose="020F0502020204030204" pitchFamily="34" charset="0"/>
              </a:rPr>
              <a:t>13-15. Ay- Yerdeki bir nesneyi eğilerek alır.</a:t>
            </a:r>
          </a:p>
          <a:p>
            <a:pPr>
              <a:lnSpc>
                <a:spcPct val="100000"/>
              </a:lnSpc>
            </a:pPr>
            <a:r>
              <a:rPr lang="tr-TR" sz="1200">
                <a:latin typeface="Calibri" panose="020F0502020204030204" pitchFamily="34" charset="0"/>
                <a:cs typeface="Calibri" panose="020F0502020204030204" pitchFamily="34" charset="0"/>
              </a:rPr>
              <a:t>13-15. Ay- Kalemi avucuyla kavrar.</a:t>
            </a:r>
          </a:p>
          <a:p>
            <a:pPr>
              <a:lnSpc>
                <a:spcPct val="100000"/>
              </a:lnSpc>
            </a:pPr>
            <a:r>
              <a:rPr lang="tr-TR" sz="1200">
                <a:latin typeface="Calibri" panose="020F0502020204030204" pitchFamily="34" charset="0"/>
                <a:cs typeface="Calibri" panose="020F0502020204030204" pitchFamily="34" charset="0"/>
              </a:rPr>
              <a:t>16-18. Ay- Elinden tutulduğunda basamak çıkar.</a:t>
            </a:r>
          </a:p>
          <a:p>
            <a:pPr>
              <a:lnSpc>
                <a:spcPct val="100000"/>
              </a:lnSpc>
            </a:pPr>
            <a:endParaRPr lang="tr-TR" sz="1200">
              <a:latin typeface="Calibri" panose="020F0502020204030204" pitchFamily="34" charset="0"/>
              <a:cs typeface="Calibri" panose="020F0502020204030204" pitchFamily="34" charset="0"/>
            </a:endParaRPr>
          </a:p>
        </p:txBody>
      </p:sp>
      <p:sp>
        <p:nvSpPr>
          <p:cNvPr id="9" name="Metin Yer Tutucusu 2">
            <a:extLst>
              <a:ext uri="{FF2B5EF4-FFF2-40B4-BE49-F238E27FC236}">
                <a16:creationId xmlns:a16="http://schemas.microsoft.com/office/drawing/2014/main" id="{A6CBCCA4-305A-1646-A33E-32F28E675F4E}"/>
              </a:ext>
            </a:extLst>
          </p:cNvPr>
          <p:cNvSpPr txBox="1">
            <a:spLocks/>
          </p:cNvSpPr>
          <p:nvPr/>
        </p:nvSpPr>
        <p:spPr>
          <a:xfrm>
            <a:off x="6283157" y="1543006"/>
            <a:ext cx="1854926" cy="2504100"/>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2"/>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1pPr>
            <a:lvl2pPr marL="914400" marR="0" lvl="1" indent="-330200" algn="l" rtl="0">
              <a:lnSpc>
                <a:spcPct val="115000"/>
              </a:lnSpc>
              <a:spcBef>
                <a:spcPts val="0"/>
              </a:spcBef>
              <a:spcAft>
                <a:spcPts val="0"/>
              </a:spcAft>
              <a:buClr>
                <a:schemeClr val="accent3"/>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2pPr>
            <a:lvl3pPr marL="1371600" marR="0" lvl="2" indent="-330200" algn="l" rtl="0">
              <a:lnSpc>
                <a:spcPct val="115000"/>
              </a:lnSpc>
              <a:spcBef>
                <a:spcPts val="0"/>
              </a:spcBef>
              <a:spcAft>
                <a:spcPts val="0"/>
              </a:spcAft>
              <a:buClr>
                <a:schemeClr val="accent1"/>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3pPr>
            <a:lvl4pPr marL="1828800" marR="0" lvl="3" indent="-330200" algn="l" rtl="0">
              <a:lnSpc>
                <a:spcPct val="115000"/>
              </a:lnSpc>
              <a:spcBef>
                <a:spcPts val="0"/>
              </a:spcBef>
              <a:spcAft>
                <a:spcPts val="0"/>
              </a:spcAft>
              <a:buClr>
                <a:schemeClr val="dk1"/>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4pPr>
            <a:lvl5pPr marL="2286000" marR="0" lvl="4" indent="-330200" algn="l" rtl="0">
              <a:lnSpc>
                <a:spcPct val="115000"/>
              </a:lnSpc>
              <a:spcBef>
                <a:spcPts val="0"/>
              </a:spcBef>
              <a:spcAft>
                <a:spcPts val="0"/>
              </a:spcAft>
              <a:buClr>
                <a:schemeClr val="dk1"/>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5pPr>
            <a:lvl6pPr marL="2743200" marR="0" lvl="5" indent="-330200" algn="l" rtl="0">
              <a:lnSpc>
                <a:spcPct val="115000"/>
              </a:lnSpc>
              <a:spcBef>
                <a:spcPts val="0"/>
              </a:spcBef>
              <a:spcAft>
                <a:spcPts val="0"/>
              </a:spcAft>
              <a:buClr>
                <a:schemeClr val="dk1"/>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6pPr>
            <a:lvl7pPr marL="3200400" marR="0" lvl="6" indent="-330200" algn="l" rtl="0">
              <a:lnSpc>
                <a:spcPct val="115000"/>
              </a:lnSpc>
              <a:spcBef>
                <a:spcPts val="0"/>
              </a:spcBef>
              <a:spcAft>
                <a:spcPts val="0"/>
              </a:spcAft>
              <a:buClr>
                <a:schemeClr val="dk1"/>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7pPr>
            <a:lvl8pPr marL="3657600" marR="0" lvl="7" indent="-330200" algn="l" rtl="0">
              <a:lnSpc>
                <a:spcPct val="115000"/>
              </a:lnSpc>
              <a:spcBef>
                <a:spcPts val="0"/>
              </a:spcBef>
              <a:spcAft>
                <a:spcPts val="0"/>
              </a:spcAft>
              <a:buClr>
                <a:schemeClr val="dk1"/>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8pPr>
            <a:lvl9pPr marL="4114800" marR="0" lvl="8" indent="-330200" algn="l" rtl="0">
              <a:lnSpc>
                <a:spcPct val="115000"/>
              </a:lnSpc>
              <a:spcBef>
                <a:spcPts val="0"/>
              </a:spcBef>
              <a:spcAft>
                <a:spcPts val="0"/>
              </a:spcAft>
              <a:buClr>
                <a:schemeClr val="dk1"/>
              </a:buClr>
              <a:buSzPts val="1600"/>
              <a:buFont typeface="Bellota Text Light"/>
              <a:buChar char="■"/>
              <a:defRPr sz="1600" b="0" i="0" u="none" strike="noStrike" cap="none">
                <a:solidFill>
                  <a:schemeClr val="dk1"/>
                </a:solidFill>
                <a:latin typeface="Bellota Text Light"/>
                <a:ea typeface="Bellota Text Light"/>
                <a:cs typeface="Bellota Text Light"/>
                <a:sym typeface="Bellota Text Light"/>
              </a:defRPr>
            </a:lvl9pPr>
          </a:lstStyle>
          <a:p>
            <a:pPr>
              <a:lnSpc>
                <a:spcPct val="100000"/>
              </a:lnSpc>
            </a:pPr>
            <a:r>
              <a:rPr lang="tr-TR" sz="1200" dirty="0">
                <a:latin typeface="Calibri" panose="020F0502020204030204" pitchFamily="34" charset="0"/>
                <a:cs typeface="Calibri" panose="020F0502020204030204" pitchFamily="34" charset="0"/>
              </a:rPr>
              <a:t>19-21. Ay- Dengeli koşar.</a:t>
            </a:r>
          </a:p>
          <a:p>
            <a:pPr>
              <a:lnSpc>
                <a:spcPct val="100000"/>
              </a:lnSpc>
            </a:pPr>
            <a:r>
              <a:rPr lang="tr-TR" sz="1200" dirty="0">
                <a:latin typeface="Calibri" panose="020F0502020204030204" pitchFamily="34" charset="0"/>
                <a:cs typeface="Calibri" panose="020F0502020204030204" pitchFamily="34" charset="0"/>
              </a:rPr>
              <a:t>22-24. Ay- Yerinde zıplar.</a:t>
            </a:r>
          </a:p>
          <a:p>
            <a:pPr>
              <a:lnSpc>
                <a:spcPct val="100000"/>
              </a:lnSpc>
            </a:pPr>
            <a:r>
              <a:rPr lang="tr-TR" sz="1200" dirty="0">
                <a:latin typeface="Calibri" panose="020F0502020204030204" pitchFamily="34" charset="0"/>
                <a:cs typeface="Calibri" panose="020F0502020204030204" pitchFamily="34" charset="0"/>
              </a:rPr>
              <a:t>22-24. Ay- Kalemi üç parmağı ile tutar </a:t>
            </a:r>
          </a:p>
          <a:p>
            <a:pPr>
              <a:lnSpc>
                <a:spcPct val="100000"/>
              </a:lnSpc>
            </a:pPr>
            <a:r>
              <a:rPr lang="tr-TR" sz="1200" dirty="0">
                <a:latin typeface="Calibri" panose="020F0502020204030204" pitchFamily="34" charset="0"/>
                <a:cs typeface="Calibri" panose="020F0502020204030204" pitchFamily="34" charset="0"/>
              </a:rPr>
              <a:t>22-24. Ay- Merdivenden yardımsız iner </a:t>
            </a:r>
          </a:p>
          <a:p>
            <a:pPr>
              <a:lnSpc>
                <a:spcPct val="100000"/>
              </a:lnSpc>
            </a:pPr>
            <a:endParaRPr lang="tr-TR" sz="1200" dirty="0">
              <a:latin typeface="Calibri" panose="020F0502020204030204" pitchFamily="34" charset="0"/>
              <a:cs typeface="Calibri" panose="020F0502020204030204" pitchFamily="34" charset="0"/>
            </a:endParaRPr>
          </a:p>
        </p:txBody>
      </p:sp>
      <p:sp>
        <p:nvSpPr>
          <p:cNvPr id="2" name="Metin kutusu 1">
            <a:extLst>
              <a:ext uri="{FF2B5EF4-FFF2-40B4-BE49-F238E27FC236}">
                <a16:creationId xmlns:a16="http://schemas.microsoft.com/office/drawing/2014/main" id="{B1791586-EFF1-0B4F-9AF4-E332CFFE4315}"/>
              </a:ext>
            </a:extLst>
          </p:cNvPr>
          <p:cNvSpPr txBox="1"/>
          <p:nvPr/>
        </p:nvSpPr>
        <p:spPr>
          <a:xfrm>
            <a:off x="4423955" y="4835723"/>
            <a:ext cx="4720045" cy="307777"/>
          </a:xfrm>
          <a:prstGeom prst="rect">
            <a:avLst/>
          </a:prstGeom>
          <a:noFill/>
        </p:spPr>
        <p:txBody>
          <a:bodyPr wrap="square" rtlCol="0">
            <a:spAutoFit/>
          </a:bodyPr>
          <a:lstStyle/>
          <a:p>
            <a:r>
              <a:rPr lang="tr-TR"/>
              <a:t>Bayhan &amp; Artan, 2012; Aytekin, 2016; Senemoğlu, 2016</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61210D-C440-584E-8364-1C6058F55C62}"/>
              </a:ext>
            </a:extLst>
          </p:cNvPr>
          <p:cNvSpPr>
            <a:spLocks noGrp="1"/>
          </p:cNvSpPr>
          <p:nvPr>
            <p:ph type="title"/>
          </p:nvPr>
        </p:nvSpPr>
        <p:spPr>
          <a:xfrm>
            <a:off x="1082050" y="876651"/>
            <a:ext cx="6979800" cy="336300"/>
          </a:xfrm>
        </p:spPr>
        <p:txBody>
          <a:bodyPr/>
          <a:lstStyle/>
          <a:p>
            <a:r>
              <a:rPr lang="tr-TR" b="1"/>
              <a:t>Duyu</a:t>
            </a:r>
            <a:endParaRPr lang="tr-TR"/>
          </a:p>
        </p:txBody>
      </p:sp>
      <p:sp>
        <p:nvSpPr>
          <p:cNvPr id="3" name="Metin Yer Tutucusu 2">
            <a:extLst>
              <a:ext uri="{FF2B5EF4-FFF2-40B4-BE49-F238E27FC236}">
                <a16:creationId xmlns:a16="http://schemas.microsoft.com/office/drawing/2014/main" id="{4723B5C7-307A-2C45-91FA-8E482181BF21}"/>
              </a:ext>
            </a:extLst>
          </p:cNvPr>
          <p:cNvSpPr>
            <a:spLocks noGrp="1"/>
          </p:cNvSpPr>
          <p:nvPr>
            <p:ph type="body" idx="1"/>
          </p:nvPr>
        </p:nvSpPr>
        <p:spPr>
          <a:xfrm>
            <a:off x="1082050" y="1212950"/>
            <a:ext cx="6979800" cy="2784283"/>
          </a:xfrm>
        </p:spPr>
        <p:txBody>
          <a:bodyPr/>
          <a:lstStyle/>
          <a:p>
            <a:pPr algn="just"/>
            <a:r>
              <a:rPr lang="tr-TR" dirty="0"/>
              <a:t>Duyu organlarının uyarılmasıyla beyin kabuğunda oluşan duyusal bilginin, çevremizdeki enerji değişikliklerinin yani uyaranların sinir akımı haline dönüştürülerek beynimize ulaştırılmasıdır. Verinin duyu alıcılarının (gözler, kulaklar, dil, burun ve deri) karşılıklı etkileşimiyle ortaya </a:t>
            </a:r>
            <a:r>
              <a:rPr lang="tr-TR" dirty="0" smtClean="0"/>
              <a:t>çıkar</a:t>
            </a:r>
            <a:endParaRPr lang="tr-TR" dirty="0"/>
          </a:p>
        </p:txBody>
      </p:sp>
      <p:sp>
        <p:nvSpPr>
          <p:cNvPr id="4" name="Slayt Numarası Yer Tutucusu 3">
            <a:extLst>
              <a:ext uri="{FF2B5EF4-FFF2-40B4-BE49-F238E27FC236}">
                <a16:creationId xmlns:a16="http://schemas.microsoft.com/office/drawing/2014/main" id="{A7F7A07F-6ECF-3448-B08A-A1126233AA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09664247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66538-EA2A-F541-BF8F-7FD5688B3438}"/>
              </a:ext>
            </a:extLst>
          </p:cNvPr>
          <p:cNvSpPr>
            <a:spLocks noGrp="1"/>
          </p:cNvSpPr>
          <p:nvPr>
            <p:ph type="title"/>
          </p:nvPr>
        </p:nvSpPr>
        <p:spPr>
          <a:xfrm>
            <a:off x="1082050" y="918851"/>
            <a:ext cx="6979800" cy="336300"/>
          </a:xfrm>
        </p:spPr>
        <p:txBody>
          <a:bodyPr/>
          <a:lstStyle/>
          <a:p>
            <a:r>
              <a:rPr lang="tr-TR" b="1"/>
              <a:t>Algı</a:t>
            </a:r>
            <a:endParaRPr lang="tr-TR"/>
          </a:p>
        </p:txBody>
      </p:sp>
      <p:sp>
        <p:nvSpPr>
          <p:cNvPr id="3" name="Metin Yer Tutucusu 2">
            <a:extLst>
              <a:ext uri="{FF2B5EF4-FFF2-40B4-BE49-F238E27FC236}">
                <a16:creationId xmlns:a16="http://schemas.microsoft.com/office/drawing/2014/main" id="{AE19F57D-0EC8-7349-A868-EA81E82FCABB}"/>
              </a:ext>
            </a:extLst>
          </p:cNvPr>
          <p:cNvSpPr>
            <a:spLocks noGrp="1"/>
          </p:cNvSpPr>
          <p:nvPr>
            <p:ph type="body" idx="1"/>
          </p:nvPr>
        </p:nvSpPr>
        <p:spPr>
          <a:xfrm>
            <a:off x="1082049" y="1255151"/>
            <a:ext cx="7164967" cy="1984438"/>
          </a:xfrm>
        </p:spPr>
        <p:txBody>
          <a:bodyPr/>
          <a:lstStyle/>
          <a:p>
            <a:pPr algn="just"/>
            <a:r>
              <a:rPr lang="tr-TR" dirty="0"/>
              <a:t>Duyu organları ile alınan bilginin organize edilip yorumlanması sürecine algı denmektedir. Örneğin kulakla temas eden hava dalgaları, gürültü veya müzikal ses, algı olarak yorumlanabilir </a:t>
            </a:r>
          </a:p>
        </p:txBody>
      </p:sp>
      <p:sp>
        <p:nvSpPr>
          <p:cNvPr id="4" name="Slayt Numarası Yer Tutucusu 3">
            <a:extLst>
              <a:ext uri="{FF2B5EF4-FFF2-40B4-BE49-F238E27FC236}">
                <a16:creationId xmlns:a16="http://schemas.microsoft.com/office/drawing/2014/main" id="{D9E7DB1F-788D-D54F-802D-DDFCF8BDA64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57175833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2E3DA9-8522-F143-B2E3-2BA21FD08BD5}"/>
              </a:ext>
            </a:extLst>
          </p:cNvPr>
          <p:cNvSpPr>
            <a:spLocks noGrp="1"/>
          </p:cNvSpPr>
          <p:nvPr>
            <p:ph type="title"/>
          </p:nvPr>
        </p:nvSpPr>
        <p:spPr/>
        <p:txBody>
          <a:bodyPr/>
          <a:lstStyle/>
          <a:p>
            <a:r>
              <a:rPr lang="tr-TR"/>
              <a:t>Görsel Algı</a:t>
            </a:r>
          </a:p>
        </p:txBody>
      </p:sp>
      <p:sp>
        <p:nvSpPr>
          <p:cNvPr id="3" name="Metin Yer Tutucusu 2">
            <a:extLst>
              <a:ext uri="{FF2B5EF4-FFF2-40B4-BE49-F238E27FC236}">
                <a16:creationId xmlns:a16="http://schemas.microsoft.com/office/drawing/2014/main" id="{8340C2A3-B5F9-7046-92DB-386A02181F0A}"/>
              </a:ext>
            </a:extLst>
          </p:cNvPr>
          <p:cNvSpPr>
            <a:spLocks noGrp="1"/>
          </p:cNvSpPr>
          <p:nvPr>
            <p:ph type="body" idx="1"/>
          </p:nvPr>
        </p:nvSpPr>
        <p:spPr>
          <a:xfrm>
            <a:off x="1082049" y="1633650"/>
            <a:ext cx="7130133" cy="2485503"/>
          </a:xfrm>
        </p:spPr>
        <p:txBody>
          <a:bodyPr/>
          <a:lstStyle/>
          <a:p>
            <a:pPr algn="just"/>
            <a:r>
              <a:rPr lang="tr-TR" dirty="0"/>
              <a:t>Hem gözlerdeki hem de beyindeki görsel yapılar doğum sonrasında tam olarak gelişmemiştir. Retinadaki hücreler, gözün içinde ışığı yakalayıp beyne iletiler gönderecek kadar henüz gelişmemiştir. Bu bilgileri aktaran görme siniri ve beyinde onları alan görsel merkezler de birkaç yıl kadar, yetişkinlerinki gibi </a:t>
            </a:r>
            <a:r>
              <a:rPr lang="tr-TR" dirty="0" smtClean="0"/>
              <a:t>olmayacaktır.</a:t>
            </a:r>
            <a:endParaRPr lang="tr-TR" dirty="0"/>
          </a:p>
        </p:txBody>
      </p:sp>
      <p:sp>
        <p:nvSpPr>
          <p:cNvPr id="4" name="Slayt Numarası Yer Tutucusu 3">
            <a:extLst>
              <a:ext uri="{FF2B5EF4-FFF2-40B4-BE49-F238E27FC236}">
                <a16:creationId xmlns:a16="http://schemas.microsoft.com/office/drawing/2014/main" id="{E034C6B7-1EF1-274F-B1F4-9A7B9726A0C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6063911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A2B3FD-D05A-C546-91D2-4C1A5C8918BC}"/>
              </a:ext>
            </a:extLst>
          </p:cNvPr>
          <p:cNvSpPr>
            <a:spLocks noGrp="1"/>
          </p:cNvSpPr>
          <p:nvPr>
            <p:ph type="title"/>
          </p:nvPr>
        </p:nvSpPr>
        <p:spPr/>
        <p:txBody>
          <a:bodyPr/>
          <a:lstStyle/>
          <a:p>
            <a:r>
              <a:rPr lang="tr-TR" b="1"/>
              <a:t>Derinlik Algısı</a:t>
            </a:r>
            <a:endParaRPr lang="tr-TR"/>
          </a:p>
        </p:txBody>
      </p:sp>
      <p:sp>
        <p:nvSpPr>
          <p:cNvPr id="3" name="Metin Yer Tutucusu 2">
            <a:extLst>
              <a:ext uri="{FF2B5EF4-FFF2-40B4-BE49-F238E27FC236}">
                <a16:creationId xmlns:a16="http://schemas.microsoft.com/office/drawing/2014/main" id="{C733FAED-8652-084E-9B07-9698FA9D94B6}"/>
              </a:ext>
            </a:extLst>
          </p:cNvPr>
          <p:cNvSpPr>
            <a:spLocks noGrp="1"/>
          </p:cNvSpPr>
          <p:nvPr>
            <p:ph type="body" idx="1"/>
          </p:nvPr>
        </p:nvSpPr>
        <p:spPr>
          <a:xfrm>
            <a:off x="1082049" y="1633651"/>
            <a:ext cx="7069173" cy="2581298"/>
          </a:xfrm>
        </p:spPr>
        <p:txBody>
          <a:bodyPr/>
          <a:lstStyle/>
          <a:p>
            <a:pPr algn="just"/>
            <a:r>
              <a:rPr lang="tr-TR" dirty="0"/>
              <a:t>Bir bebek de her türlü basit görevi yerine getirirken derinlik değerlendirebilmeye gereksinim duyar. Bir nesnenin ulaşabileceği uzaklıkta olup olmadığını değerlendirme, divanın kenarından yere doğru inmeden önce yerden yüksekliği hesaplayabilme ya da kaşığı çikolatalı puding kasesine hedefleme gibi görevleri bunlar arasında </a:t>
            </a:r>
            <a:r>
              <a:rPr lang="tr-TR" dirty="0" smtClean="0"/>
              <a:t>sayılabilir</a:t>
            </a:r>
            <a:endParaRPr lang="tr-TR" dirty="0"/>
          </a:p>
        </p:txBody>
      </p:sp>
      <p:sp>
        <p:nvSpPr>
          <p:cNvPr id="4" name="Slayt Numarası Yer Tutucusu 3">
            <a:extLst>
              <a:ext uri="{FF2B5EF4-FFF2-40B4-BE49-F238E27FC236}">
                <a16:creationId xmlns:a16="http://schemas.microsoft.com/office/drawing/2014/main" id="{E5FBA9B4-3DA5-FB4A-96F2-19205CF8A49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5680902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D0A810-ED1E-7E42-9A6F-00D8E35F7417}"/>
              </a:ext>
            </a:extLst>
          </p:cNvPr>
          <p:cNvSpPr>
            <a:spLocks noGrp="1"/>
          </p:cNvSpPr>
          <p:nvPr>
            <p:ph type="title"/>
          </p:nvPr>
        </p:nvSpPr>
        <p:spPr>
          <a:xfrm>
            <a:off x="1082050" y="918851"/>
            <a:ext cx="6979800" cy="336300"/>
          </a:xfrm>
        </p:spPr>
        <p:txBody>
          <a:bodyPr/>
          <a:lstStyle/>
          <a:p>
            <a:r>
              <a:rPr lang="tr-TR" b="1"/>
              <a:t>İnsan yüzü algısı</a:t>
            </a:r>
            <a:endParaRPr lang="tr-TR"/>
          </a:p>
        </p:txBody>
      </p:sp>
      <p:sp>
        <p:nvSpPr>
          <p:cNvPr id="3" name="Metin Yer Tutucusu 2">
            <a:extLst>
              <a:ext uri="{FF2B5EF4-FFF2-40B4-BE49-F238E27FC236}">
                <a16:creationId xmlns:a16="http://schemas.microsoft.com/office/drawing/2014/main" id="{DBC3C01F-EB48-1347-A6A1-63A4EE00D77A}"/>
              </a:ext>
            </a:extLst>
          </p:cNvPr>
          <p:cNvSpPr>
            <a:spLocks noGrp="1"/>
          </p:cNvSpPr>
          <p:nvPr>
            <p:ph type="body" idx="1"/>
          </p:nvPr>
        </p:nvSpPr>
        <p:spPr>
          <a:xfrm>
            <a:off x="945923" y="1255151"/>
            <a:ext cx="7252053" cy="2829169"/>
          </a:xfrm>
        </p:spPr>
        <p:txBody>
          <a:bodyPr/>
          <a:lstStyle/>
          <a:p>
            <a:pPr marL="101600" indent="0" algn="just">
              <a:buNone/>
            </a:pPr>
            <a:r>
              <a:rPr lang="tr-TR" dirty="0"/>
              <a:t>İki aylıktan küçük bebekler insan yüzünü diğerlerinden ayıramazlar. İki üç aylık bebekler ise uyarıcıları keşfettiği zaman diğer uyarıcılardan çok insan yüzüne bakmayı tercih etmektedirler. Üç aydan itibaren bebek değişik yüzlerin arasında daha iyi bir ayrım yapar. Örneğin ilk olarak annenin yüzünü tanır, annenin yüzünün fotoğrafına daha uzun bakar. Yedi on aylarda duygusal ifadeleri anlar, olumlu-olumsuz yüz ifadelerine değişik davranır </a:t>
            </a:r>
          </a:p>
        </p:txBody>
      </p:sp>
      <p:sp>
        <p:nvSpPr>
          <p:cNvPr id="4" name="Slayt Numarası Yer Tutucusu 3">
            <a:extLst>
              <a:ext uri="{FF2B5EF4-FFF2-40B4-BE49-F238E27FC236}">
                <a16:creationId xmlns:a16="http://schemas.microsoft.com/office/drawing/2014/main" id="{2AFEA35D-CC93-9F4E-80DD-5F8A7606A3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34660763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63FEE1-4105-8B44-B739-532A56945703}"/>
              </a:ext>
            </a:extLst>
          </p:cNvPr>
          <p:cNvSpPr>
            <a:spLocks noGrp="1"/>
          </p:cNvSpPr>
          <p:nvPr>
            <p:ph type="title"/>
          </p:nvPr>
        </p:nvSpPr>
        <p:spPr/>
        <p:txBody>
          <a:bodyPr/>
          <a:lstStyle/>
          <a:p>
            <a:r>
              <a:rPr lang="tr-TR"/>
              <a:t>Renk Görüşü</a:t>
            </a:r>
          </a:p>
        </p:txBody>
      </p:sp>
      <p:sp>
        <p:nvSpPr>
          <p:cNvPr id="3" name="Metin Yer Tutucusu 2">
            <a:extLst>
              <a:ext uri="{FF2B5EF4-FFF2-40B4-BE49-F238E27FC236}">
                <a16:creationId xmlns:a16="http://schemas.microsoft.com/office/drawing/2014/main" id="{B3FF4508-FD63-A840-8460-5D488C5672EF}"/>
              </a:ext>
            </a:extLst>
          </p:cNvPr>
          <p:cNvSpPr>
            <a:spLocks noGrp="1"/>
          </p:cNvSpPr>
          <p:nvPr>
            <p:ph type="body" idx="1"/>
          </p:nvPr>
        </p:nvSpPr>
        <p:spPr/>
        <p:txBody>
          <a:bodyPr/>
          <a:lstStyle/>
          <a:p>
            <a:r>
              <a:rPr lang="tr-TR" dirty="0"/>
              <a:t>4 aylık olduklarında ebeveynlerinin gösterdiği açık ve koyu maviden doymuş renkli olanı tercih </a:t>
            </a:r>
            <a:r>
              <a:rPr lang="tr-TR" dirty="0" smtClean="0"/>
              <a:t>etmektedirler</a:t>
            </a:r>
            <a:endParaRPr lang="tr-TR" dirty="0"/>
          </a:p>
        </p:txBody>
      </p:sp>
      <p:sp>
        <p:nvSpPr>
          <p:cNvPr id="4" name="Slayt Numarası Yer Tutucusu 3">
            <a:extLst>
              <a:ext uri="{FF2B5EF4-FFF2-40B4-BE49-F238E27FC236}">
                <a16:creationId xmlns:a16="http://schemas.microsoft.com/office/drawing/2014/main" id="{991BD1DC-1416-734C-9F2D-89BAFBB6050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3130759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B8E3C1-DAF2-4F45-B0CD-B53E59D1C4F8}"/>
              </a:ext>
            </a:extLst>
          </p:cNvPr>
          <p:cNvSpPr>
            <a:spLocks noGrp="1"/>
          </p:cNvSpPr>
          <p:nvPr>
            <p:ph type="title"/>
          </p:nvPr>
        </p:nvSpPr>
        <p:spPr/>
        <p:txBody>
          <a:bodyPr/>
          <a:lstStyle/>
          <a:p>
            <a:r>
              <a:rPr lang="tr-TR"/>
              <a:t>İşitme</a:t>
            </a:r>
          </a:p>
        </p:txBody>
      </p:sp>
      <p:sp>
        <p:nvSpPr>
          <p:cNvPr id="3" name="Metin Yer Tutucusu 2">
            <a:extLst>
              <a:ext uri="{FF2B5EF4-FFF2-40B4-BE49-F238E27FC236}">
                <a16:creationId xmlns:a16="http://schemas.microsoft.com/office/drawing/2014/main" id="{4A77A6E2-89FE-5448-9268-BFD71BAA95E0}"/>
              </a:ext>
            </a:extLst>
          </p:cNvPr>
          <p:cNvSpPr>
            <a:spLocks noGrp="1"/>
          </p:cNvSpPr>
          <p:nvPr>
            <p:ph type="body" idx="1"/>
          </p:nvPr>
        </p:nvSpPr>
        <p:spPr>
          <a:xfrm>
            <a:off x="1082049" y="1464050"/>
            <a:ext cx="7069173" cy="2551700"/>
          </a:xfrm>
        </p:spPr>
        <p:txBody>
          <a:bodyPr/>
          <a:lstStyle/>
          <a:p>
            <a:pPr algn="just"/>
            <a:r>
              <a:rPr lang="tr-TR" dirty="0"/>
              <a:t>Normal gelişen bir çocukta sesleri tanıma 3 aylıktan başlar. Başlangıçta bebek başını sese çevirir, sonra sesin geldiği tarafa doğru ikinci bir hareket yapar. Başını önce aşağı sonra yukarı hareket ettirir. Zamanla bu hareket kaynaşır ve 10 aylıkta tek bir hareket olur. Bu yaştan sonra seslerin şiddeti, değişik frekansı, tonu, süresi ve diğer seslerle ilişkisi bebek tarafından ayırt edilmeye </a:t>
            </a:r>
            <a:r>
              <a:rPr lang="tr-TR" dirty="0" smtClean="0"/>
              <a:t>başlar</a:t>
            </a:r>
            <a:endParaRPr lang="tr-TR" dirty="0"/>
          </a:p>
        </p:txBody>
      </p:sp>
      <p:sp>
        <p:nvSpPr>
          <p:cNvPr id="4" name="Slayt Numarası Yer Tutucusu 3">
            <a:extLst>
              <a:ext uri="{FF2B5EF4-FFF2-40B4-BE49-F238E27FC236}">
                <a16:creationId xmlns:a16="http://schemas.microsoft.com/office/drawing/2014/main" id="{BAAD883B-052C-D140-89B4-D71FCC936B7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12954236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D3526-F1C5-5F44-8587-FDA753F4DDEE}"/>
              </a:ext>
            </a:extLst>
          </p:cNvPr>
          <p:cNvSpPr>
            <a:spLocks noGrp="1"/>
          </p:cNvSpPr>
          <p:nvPr>
            <p:ph type="title"/>
          </p:nvPr>
        </p:nvSpPr>
        <p:spPr/>
        <p:txBody>
          <a:bodyPr/>
          <a:lstStyle/>
          <a:p>
            <a:r>
              <a:rPr lang="tr-TR" b="1"/>
              <a:t>Ses yüksekliği</a:t>
            </a:r>
            <a:endParaRPr lang="tr-TR"/>
          </a:p>
        </p:txBody>
      </p:sp>
      <p:sp>
        <p:nvSpPr>
          <p:cNvPr id="3" name="Metin Yer Tutucusu 2">
            <a:extLst>
              <a:ext uri="{FF2B5EF4-FFF2-40B4-BE49-F238E27FC236}">
                <a16:creationId xmlns:a16="http://schemas.microsoft.com/office/drawing/2014/main" id="{03D6ADDE-A363-2C4A-A42F-06D9E3CD8913}"/>
              </a:ext>
            </a:extLst>
          </p:cNvPr>
          <p:cNvSpPr>
            <a:spLocks noGrp="1"/>
          </p:cNvSpPr>
          <p:nvPr>
            <p:ph type="body" idx="1"/>
          </p:nvPr>
        </p:nvSpPr>
        <p:spPr/>
        <p:txBody>
          <a:bodyPr/>
          <a:lstStyle/>
          <a:p>
            <a:pPr algn="just"/>
            <a:r>
              <a:rPr lang="tr-TR" dirty="0"/>
              <a:t>Doğumdan sonra bebekler yetişkinler gibi yumuşak sesleri duyamamaktadır. Sağlıklı bir yetişkin 12-15 metreden fısıltıları duyabilirken bu mesafede yeni doğan ancak normal konuşma sesini </a:t>
            </a:r>
            <a:r>
              <a:rPr lang="tr-TR" dirty="0" smtClean="0"/>
              <a:t>duyabilir</a:t>
            </a:r>
            <a:endParaRPr lang="tr-TR" dirty="0"/>
          </a:p>
        </p:txBody>
      </p:sp>
      <p:sp>
        <p:nvSpPr>
          <p:cNvPr id="4" name="Slayt Numarası Yer Tutucusu 3">
            <a:extLst>
              <a:ext uri="{FF2B5EF4-FFF2-40B4-BE49-F238E27FC236}">
                <a16:creationId xmlns:a16="http://schemas.microsoft.com/office/drawing/2014/main" id="{1B3BDF15-D361-8348-BC35-74E291C0B8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42600566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ctrTitle"/>
          </p:nvPr>
        </p:nvSpPr>
        <p:spPr>
          <a:xfrm>
            <a:off x="1927850" y="1583350"/>
            <a:ext cx="5288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a:solidFill>
                  <a:schemeClr val="accent2"/>
                </a:solidFill>
              </a:rPr>
              <a:t>1.</a:t>
            </a:r>
          </a:p>
          <a:p>
            <a:pPr marL="0" lvl="0" indent="0" algn="ctr" rtl="0">
              <a:spcBef>
                <a:spcPts val="0"/>
              </a:spcBef>
              <a:spcAft>
                <a:spcPts val="0"/>
              </a:spcAft>
              <a:buNone/>
            </a:pPr>
            <a:r>
              <a:rPr lang="tr-TR" dirty="0"/>
              <a:t>Fiziksel ve Motor Gelişim</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0BC86-A42F-E34F-827A-F74EE0B65737}"/>
              </a:ext>
            </a:extLst>
          </p:cNvPr>
          <p:cNvSpPr>
            <a:spLocks noGrp="1"/>
          </p:cNvSpPr>
          <p:nvPr>
            <p:ph type="title"/>
          </p:nvPr>
        </p:nvSpPr>
        <p:spPr/>
        <p:txBody>
          <a:bodyPr/>
          <a:lstStyle/>
          <a:p>
            <a:r>
              <a:rPr lang="tr-TR" b="1"/>
              <a:t>Dokunma Duyusu </a:t>
            </a:r>
            <a:endParaRPr lang="tr-TR"/>
          </a:p>
        </p:txBody>
      </p:sp>
      <p:sp>
        <p:nvSpPr>
          <p:cNvPr id="3" name="Metin Yer Tutucusu 2">
            <a:extLst>
              <a:ext uri="{FF2B5EF4-FFF2-40B4-BE49-F238E27FC236}">
                <a16:creationId xmlns:a16="http://schemas.microsoft.com/office/drawing/2014/main" id="{8399EC7E-DD82-9441-B256-CA66724AF949}"/>
              </a:ext>
            </a:extLst>
          </p:cNvPr>
          <p:cNvSpPr>
            <a:spLocks noGrp="1"/>
          </p:cNvSpPr>
          <p:nvPr>
            <p:ph type="body" idx="1"/>
          </p:nvPr>
        </p:nvSpPr>
        <p:spPr>
          <a:xfrm>
            <a:off x="1082050" y="1512830"/>
            <a:ext cx="7225927" cy="2502920"/>
          </a:xfrm>
        </p:spPr>
        <p:txBody>
          <a:bodyPr>
            <a:normAutofit lnSpcReduction="10000"/>
          </a:bodyPr>
          <a:lstStyle/>
          <a:p>
            <a:pPr algn="just"/>
            <a:r>
              <a:rPr lang="tr-TR" dirty="0"/>
              <a:t>Bebeklerin dokunma ve hareket duyuları belki de sahip oldukları en gelişmiş duyulardır. Bebekler, bebek masajlarına verdikleri tepkiler bebeklerin dokunmaya duyarlı olduklarını göstermektedir </a:t>
            </a:r>
            <a:endParaRPr lang="tr-TR" dirty="0" smtClean="0"/>
          </a:p>
          <a:p>
            <a:pPr algn="just"/>
            <a:r>
              <a:rPr lang="tr-TR" dirty="0" smtClean="0"/>
              <a:t>Deri </a:t>
            </a:r>
            <a:r>
              <a:rPr lang="tr-TR" dirty="0"/>
              <a:t>vücudun en duyarlı dokusudur. </a:t>
            </a:r>
            <a:r>
              <a:rPr lang="tr-TR" dirty="0" err="1"/>
              <a:t>Yenidoğanda</a:t>
            </a:r>
            <a:r>
              <a:rPr lang="tr-TR" dirty="0"/>
              <a:t> dokunma duyusu özellikle dudaklar, dil, kulaklar ve alında olmak üzere tüm vücutta çok iyi </a:t>
            </a:r>
            <a:r>
              <a:rPr lang="tr-TR" dirty="0" smtClean="0"/>
              <a:t>gelişmiştir</a:t>
            </a:r>
            <a:endParaRPr lang="tr-TR" dirty="0"/>
          </a:p>
        </p:txBody>
      </p:sp>
      <p:sp>
        <p:nvSpPr>
          <p:cNvPr id="4" name="Slayt Numarası Yer Tutucusu 3">
            <a:extLst>
              <a:ext uri="{FF2B5EF4-FFF2-40B4-BE49-F238E27FC236}">
                <a16:creationId xmlns:a16="http://schemas.microsoft.com/office/drawing/2014/main" id="{D3B6F278-A2F4-D345-905D-417ECF9CAA2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11667365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B46697-B385-DD45-AC56-483A198C231B}"/>
              </a:ext>
            </a:extLst>
          </p:cNvPr>
          <p:cNvSpPr>
            <a:spLocks noGrp="1"/>
          </p:cNvSpPr>
          <p:nvPr>
            <p:ph type="title"/>
          </p:nvPr>
        </p:nvSpPr>
        <p:spPr/>
        <p:txBody>
          <a:bodyPr/>
          <a:lstStyle/>
          <a:p>
            <a:r>
              <a:rPr lang="tr-TR" b="1"/>
              <a:t>Koku Duyusu</a:t>
            </a:r>
            <a:r>
              <a:rPr lang="tr-TR"/>
              <a:t> </a:t>
            </a:r>
          </a:p>
        </p:txBody>
      </p:sp>
      <p:sp>
        <p:nvSpPr>
          <p:cNvPr id="3" name="Metin Yer Tutucusu 2">
            <a:extLst>
              <a:ext uri="{FF2B5EF4-FFF2-40B4-BE49-F238E27FC236}">
                <a16:creationId xmlns:a16="http://schemas.microsoft.com/office/drawing/2014/main" id="{552D46FB-B127-DF47-A9F4-7886B373A99A}"/>
              </a:ext>
            </a:extLst>
          </p:cNvPr>
          <p:cNvSpPr>
            <a:spLocks noGrp="1"/>
          </p:cNvSpPr>
          <p:nvPr>
            <p:ph type="body" idx="1"/>
          </p:nvPr>
        </p:nvSpPr>
        <p:spPr/>
        <p:txBody>
          <a:bodyPr/>
          <a:lstStyle/>
          <a:p>
            <a:pPr algn="just"/>
            <a:r>
              <a:rPr lang="tr-TR" dirty="0"/>
              <a:t>Yeni doğanlar kokuları ayırt edebilmektedirler. Anne sütü ile beslenen altı günlük bebeklere annelerinin göğüs petleri ve kullanılmamış göğüs petleri koklatıldığında annelerinin kokusunu açık bir şekilde tercih ettikleri görülmektedir. Bu durum ise doğumdan hemen sonraki iki günde yokken kokuyu tanımak için bir süreye ihtiyaç </a:t>
            </a:r>
            <a:r>
              <a:rPr lang="tr-TR" dirty="0" smtClean="0"/>
              <a:t>duymuşlardır</a:t>
            </a:r>
            <a:endParaRPr lang="tr-TR" dirty="0"/>
          </a:p>
        </p:txBody>
      </p:sp>
      <p:sp>
        <p:nvSpPr>
          <p:cNvPr id="4" name="Slayt Numarası Yer Tutucusu 3">
            <a:extLst>
              <a:ext uri="{FF2B5EF4-FFF2-40B4-BE49-F238E27FC236}">
                <a16:creationId xmlns:a16="http://schemas.microsoft.com/office/drawing/2014/main" id="{C73C6079-A8C3-F747-B59C-D5E8C31881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78935966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91B54B-3447-0F4B-AB0A-19ABA1152E45}"/>
              </a:ext>
            </a:extLst>
          </p:cNvPr>
          <p:cNvSpPr>
            <a:spLocks noGrp="1"/>
          </p:cNvSpPr>
          <p:nvPr>
            <p:ph type="title"/>
          </p:nvPr>
        </p:nvSpPr>
        <p:spPr/>
        <p:txBody>
          <a:bodyPr/>
          <a:lstStyle/>
          <a:p>
            <a:r>
              <a:rPr lang="tr-TR" b="1"/>
              <a:t>Tat Alma Duyusu </a:t>
            </a:r>
            <a:endParaRPr lang="tr-TR"/>
          </a:p>
        </p:txBody>
      </p:sp>
      <p:sp>
        <p:nvSpPr>
          <p:cNvPr id="3" name="Metin Yer Tutucusu 2">
            <a:extLst>
              <a:ext uri="{FF2B5EF4-FFF2-40B4-BE49-F238E27FC236}">
                <a16:creationId xmlns:a16="http://schemas.microsoft.com/office/drawing/2014/main" id="{77A186D5-CCBB-F041-B715-15BEFAA76A52}"/>
              </a:ext>
            </a:extLst>
          </p:cNvPr>
          <p:cNvSpPr>
            <a:spLocks noGrp="1"/>
          </p:cNvSpPr>
          <p:nvPr>
            <p:ph type="body" idx="1"/>
          </p:nvPr>
        </p:nvSpPr>
        <p:spPr/>
        <p:txBody>
          <a:bodyPr/>
          <a:lstStyle/>
          <a:p>
            <a:pPr algn="just"/>
            <a:r>
              <a:rPr lang="tr-TR" dirty="0" err="1"/>
              <a:t>Yenidoğanda</a:t>
            </a:r>
            <a:r>
              <a:rPr lang="tr-TR" dirty="0"/>
              <a:t> tat duyusu oldukça iyi gelişmiştir. Tat tomurcukları </a:t>
            </a:r>
            <a:r>
              <a:rPr lang="tr-TR" dirty="0" err="1"/>
              <a:t>gestasyon</a:t>
            </a:r>
            <a:r>
              <a:rPr lang="tr-TR" dirty="0"/>
              <a:t> yaşının 3.ayında gözükmeye başlar. Bu fetüste yutma refleksinin gözükmeye başladığı dönemdir. </a:t>
            </a:r>
            <a:r>
              <a:rPr lang="tr-TR" dirty="0" err="1"/>
              <a:t>Yenidoğan</a:t>
            </a:r>
            <a:r>
              <a:rPr lang="tr-TR" dirty="0"/>
              <a:t> döneminde bu duyu yaşamın diğer dönemlerinden çok daha önemlidir. Tatlı besinlerin </a:t>
            </a:r>
            <a:r>
              <a:rPr lang="tr-TR" dirty="0" err="1"/>
              <a:t>yenidoğanı</a:t>
            </a:r>
            <a:r>
              <a:rPr lang="tr-TR" dirty="0"/>
              <a:t> sakinleştirirken, acı ve ekşi besilerin onu huzursuz ettiği </a:t>
            </a:r>
            <a:r>
              <a:rPr lang="tr-TR" dirty="0" smtClean="0"/>
              <a:t>gözlenmiştir</a:t>
            </a:r>
            <a:endParaRPr lang="tr-TR" dirty="0"/>
          </a:p>
        </p:txBody>
      </p:sp>
      <p:sp>
        <p:nvSpPr>
          <p:cNvPr id="4" name="Slayt Numarası Yer Tutucusu 3">
            <a:extLst>
              <a:ext uri="{FF2B5EF4-FFF2-40B4-BE49-F238E27FC236}">
                <a16:creationId xmlns:a16="http://schemas.microsoft.com/office/drawing/2014/main" id="{0AC0C963-80FC-7C4B-A913-59AA49F16E3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566667909"/>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735CAF-3F46-5C41-8DBE-A6228D61F83E}"/>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831145DC-44DB-8F40-B153-F9F18522ECF5}"/>
              </a:ext>
            </a:extLst>
          </p:cNvPr>
          <p:cNvSpPr>
            <a:spLocks noGrp="1"/>
          </p:cNvSpPr>
          <p:nvPr>
            <p:ph type="body" idx="1"/>
          </p:nvPr>
        </p:nvSpPr>
        <p:spPr/>
        <p:txBody>
          <a:bodyPr/>
          <a:lstStyle/>
          <a:p>
            <a:pPr marL="101600" indent="0" algn="just">
              <a:buNone/>
            </a:pPr>
            <a:r>
              <a:rPr lang="tr-TR"/>
              <a:t>Yeni doğanlar dört temel tada farklı tepkiler göstermektedirler. Bu olguyu en iyi şekilde gösteren çalışmalardan biri </a:t>
            </a:r>
            <a:r>
              <a:rPr lang="tr-TR" err="1"/>
              <a:t>Jacop</a:t>
            </a:r>
            <a:r>
              <a:rPr lang="tr-TR"/>
              <a:t> </a:t>
            </a:r>
            <a:r>
              <a:rPr lang="tr-TR" err="1"/>
              <a:t>Steiner</a:t>
            </a:r>
            <a:r>
              <a:rPr lang="tr-TR"/>
              <a:t> tarafından çok ince ve basit bir şekilde düzenlenen bir dizi araştırmadır. Daha önce hiç beslenmemiş yeni doğan bebeklerin ağızlarına değişik tatlar içeren sular konmuş, bundan önce ve sonra bebeklerin fotoğrafları çekilmiştir. </a:t>
            </a:r>
          </a:p>
          <a:p>
            <a:pPr algn="just"/>
            <a:endParaRPr lang="tr-TR"/>
          </a:p>
        </p:txBody>
      </p:sp>
      <p:sp>
        <p:nvSpPr>
          <p:cNvPr id="4" name="Slayt Numarası Yer Tutucusu 3">
            <a:extLst>
              <a:ext uri="{FF2B5EF4-FFF2-40B4-BE49-F238E27FC236}">
                <a16:creationId xmlns:a16="http://schemas.microsoft.com/office/drawing/2014/main" id="{0EF6C4F3-1B65-6148-9EFC-2F8AEDD78D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29532815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ctrTitle"/>
          </p:nvPr>
        </p:nvSpPr>
        <p:spPr>
          <a:xfrm>
            <a:off x="1927850" y="1583350"/>
            <a:ext cx="5288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Bilişsel </a:t>
            </a:r>
            <a:r>
              <a:rPr lang="tr-TR" dirty="0"/>
              <a:t>Gelişim</a:t>
            </a:r>
          </a:p>
        </p:txBody>
      </p:sp>
    </p:spTree>
    <p:extLst>
      <p:ext uri="{BB962C8B-B14F-4D97-AF65-F5344CB8AC3E}">
        <p14:creationId xmlns:p14="http://schemas.microsoft.com/office/powerpoint/2010/main" val="4054719643"/>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001EE1-7870-624B-8FDE-E2573A64BBDD}"/>
              </a:ext>
            </a:extLst>
          </p:cNvPr>
          <p:cNvSpPr>
            <a:spLocks noGrp="1"/>
          </p:cNvSpPr>
          <p:nvPr>
            <p:ph type="title"/>
          </p:nvPr>
        </p:nvSpPr>
        <p:spPr>
          <a:xfrm>
            <a:off x="1003673" y="797924"/>
            <a:ext cx="6979800" cy="336300"/>
          </a:xfrm>
        </p:spPr>
        <p:txBody>
          <a:bodyPr/>
          <a:lstStyle/>
          <a:p>
            <a:r>
              <a:rPr lang="tr-TR"/>
              <a:t>Şemalar</a:t>
            </a:r>
          </a:p>
        </p:txBody>
      </p:sp>
      <p:sp>
        <p:nvSpPr>
          <p:cNvPr id="3" name="Metin Yer Tutucusu 2">
            <a:extLst>
              <a:ext uri="{FF2B5EF4-FFF2-40B4-BE49-F238E27FC236}">
                <a16:creationId xmlns:a16="http://schemas.microsoft.com/office/drawing/2014/main" id="{E7E53978-CE6D-714B-B185-2C13D8D205DC}"/>
              </a:ext>
            </a:extLst>
          </p:cNvPr>
          <p:cNvSpPr>
            <a:spLocks noGrp="1"/>
          </p:cNvSpPr>
          <p:nvPr>
            <p:ph type="body" idx="1"/>
          </p:nvPr>
        </p:nvSpPr>
        <p:spPr>
          <a:xfrm>
            <a:off x="821329" y="1163749"/>
            <a:ext cx="7501341" cy="3181827"/>
          </a:xfrm>
        </p:spPr>
        <p:txBody>
          <a:bodyPr/>
          <a:lstStyle/>
          <a:p>
            <a:pPr algn="just"/>
            <a:r>
              <a:rPr lang="tr-TR" dirty="0" err="1"/>
              <a:t>Piaget</a:t>
            </a:r>
            <a:r>
              <a:rPr lang="tr-TR" dirty="0"/>
              <a:t> bebeklerin dünyayı algılarken şemalar oluşturduklarını söylemektedir.</a:t>
            </a:r>
          </a:p>
          <a:p>
            <a:pPr algn="just"/>
            <a:r>
              <a:rPr lang="tr-TR" dirty="0"/>
              <a:t>Bilgiyi örgütleyen eylemler ya da zihinsel </a:t>
            </a:r>
            <a:r>
              <a:rPr lang="tr-TR" dirty="0" smtClean="0"/>
              <a:t>tasarımlardır</a:t>
            </a:r>
            <a:endParaRPr lang="tr-TR" dirty="0"/>
          </a:p>
          <a:p>
            <a:pPr algn="just"/>
            <a:r>
              <a:rPr lang="tr-TR" dirty="0"/>
              <a:t>Beyin ve sinir sisteminin olgunlaşması ile birlikte bireyin çevresine adapte olmasını sağlamaktadır </a:t>
            </a:r>
          </a:p>
          <a:p>
            <a:pPr algn="just"/>
            <a:r>
              <a:rPr lang="tr-TR" i="1" dirty="0"/>
              <a:t>Bebeğin şemaları; emme, bakma ve yakalama gibi </a:t>
            </a:r>
            <a:r>
              <a:rPr lang="tr-TR" i="1" dirty="0" smtClean="0"/>
              <a:t>örneklendirilebilir</a:t>
            </a:r>
            <a:endParaRPr lang="tr-TR" dirty="0"/>
          </a:p>
        </p:txBody>
      </p:sp>
      <p:sp>
        <p:nvSpPr>
          <p:cNvPr id="4" name="Slayt Numarası Yer Tutucusu 3">
            <a:extLst>
              <a:ext uri="{FF2B5EF4-FFF2-40B4-BE49-F238E27FC236}">
                <a16:creationId xmlns:a16="http://schemas.microsoft.com/office/drawing/2014/main" id="{5D75864B-3A3C-4747-BC11-0E533A7728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833685558"/>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116121-7C3B-3145-B4FE-346250917C9B}"/>
              </a:ext>
            </a:extLst>
          </p:cNvPr>
          <p:cNvSpPr>
            <a:spLocks noGrp="1"/>
          </p:cNvSpPr>
          <p:nvPr>
            <p:ph type="title"/>
          </p:nvPr>
        </p:nvSpPr>
        <p:spPr/>
        <p:txBody>
          <a:bodyPr/>
          <a:lstStyle/>
          <a:p>
            <a:r>
              <a:rPr lang="tr-TR"/>
              <a:t>Özümleme (Asimilasyon)</a:t>
            </a:r>
          </a:p>
        </p:txBody>
      </p:sp>
      <p:sp>
        <p:nvSpPr>
          <p:cNvPr id="3" name="Metin Yer Tutucusu 2">
            <a:extLst>
              <a:ext uri="{FF2B5EF4-FFF2-40B4-BE49-F238E27FC236}">
                <a16:creationId xmlns:a16="http://schemas.microsoft.com/office/drawing/2014/main" id="{10E3CC8A-5D4D-2D48-A6FD-C2E337C84F40}"/>
              </a:ext>
            </a:extLst>
          </p:cNvPr>
          <p:cNvSpPr>
            <a:spLocks noGrp="1"/>
          </p:cNvSpPr>
          <p:nvPr>
            <p:ph type="body" idx="1"/>
          </p:nvPr>
        </p:nvSpPr>
        <p:spPr>
          <a:xfrm>
            <a:off x="1082050" y="1464050"/>
            <a:ext cx="7234636" cy="2707356"/>
          </a:xfrm>
        </p:spPr>
        <p:txBody>
          <a:bodyPr/>
          <a:lstStyle/>
          <a:p>
            <a:r>
              <a:rPr lang="tr-TR" dirty="0"/>
              <a:t>Yeni bilgi ya da yaşantılarında var olan şemalarını kullanmalarıdır </a:t>
            </a:r>
            <a:r>
              <a:rPr lang="tr-TR" dirty="0" smtClean="0"/>
              <a:t>Bebeğin </a:t>
            </a:r>
            <a:r>
              <a:rPr lang="tr-TR" dirty="0"/>
              <a:t>dünyayı tutarlı bir şekilde algılaması ve bilgileri </a:t>
            </a:r>
            <a:r>
              <a:rPr lang="tr-TR" dirty="0" smtClean="0"/>
              <a:t>kavramasıdır</a:t>
            </a:r>
          </a:p>
          <a:p>
            <a:r>
              <a:rPr lang="tr-TR" i="1" dirty="0">
                <a:solidFill>
                  <a:srgbClr val="143C55"/>
                </a:solidFill>
              </a:rPr>
              <a:t>Asimilasyona örnek olarak bebek eğer çıngırağı sallama şemasını kazandıysa farklı nesneleri de sallamasıdır</a:t>
            </a:r>
            <a:endParaRPr lang="tr-TR" dirty="0"/>
          </a:p>
        </p:txBody>
      </p:sp>
      <p:sp>
        <p:nvSpPr>
          <p:cNvPr id="4" name="Slayt Numarası Yer Tutucusu 3">
            <a:extLst>
              <a:ext uri="{FF2B5EF4-FFF2-40B4-BE49-F238E27FC236}">
                <a16:creationId xmlns:a16="http://schemas.microsoft.com/office/drawing/2014/main" id="{F1B22F27-FB3A-244C-BE00-1F82878DA22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46814671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7B7D9A-4723-A44E-978C-7C82D98F7CA7}"/>
              </a:ext>
            </a:extLst>
          </p:cNvPr>
          <p:cNvSpPr>
            <a:spLocks noGrp="1"/>
          </p:cNvSpPr>
          <p:nvPr>
            <p:ph type="title"/>
          </p:nvPr>
        </p:nvSpPr>
        <p:spPr/>
        <p:txBody>
          <a:bodyPr/>
          <a:lstStyle/>
          <a:p>
            <a:r>
              <a:rPr lang="tr-TR"/>
              <a:t>Uyma (Adaptasyon)</a:t>
            </a:r>
          </a:p>
        </p:txBody>
      </p:sp>
      <p:sp>
        <p:nvSpPr>
          <p:cNvPr id="3" name="Metin Yer Tutucusu 2">
            <a:extLst>
              <a:ext uri="{FF2B5EF4-FFF2-40B4-BE49-F238E27FC236}">
                <a16:creationId xmlns:a16="http://schemas.microsoft.com/office/drawing/2014/main" id="{A5008FF1-DE83-0D4F-854E-517628A0FC2C}"/>
              </a:ext>
            </a:extLst>
          </p:cNvPr>
          <p:cNvSpPr>
            <a:spLocks noGrp="1"/>
          </p:cNvSpPr>
          <p:nvPr>
            <p:ph type="body" idx="1"/>
          </p:nvPr>
        </p:nvSpPr>
        <p:spPr/>
        <p:txBody>
          <a:bodyPr/>
          <a:lstStyle/>
          <a:p>
            <a:r>
              <a:rPr lang="tr-TR" dirty="0"/>
              <a:t>Yeni bilgi ve yaşantıyı içe almak için var olan şemanın </a:t>
            </a:r>
            <a:r>
              <a:rPr lang="tr-TR" dirty="0" smtClean="0"/>
              <a:t>uyarlanmasıdır</a:t>
            </a:r>
            <a:endParaRPr lang="tr-TR" dirty="0"/>
          </a:p>
          <a:p>
            <a:r>
              <a:rPr lang="tr-TR" dirty="0"/>
              <a:t>Yeni yaşantılar geliştikçe bazen mevcut şemalar yetersiz kalabilir </a:t>
            </a:r>
            <a:r>
              <a:rPr lang="tr-TR" dirty="0" smtClean="0"/>
              <a:t>Mevcut </a:t>
            </a:r>
            <a:r>
              <a:rPr lang="tr-TR" dirty="0"/>
              <a:t>şemaların çevreye göre değişim ve gelişim </a:t>
            </a:r>
            <a:r>
              <a:rPr lang="tr-TR" dirty="0" smtClean="0"/>
              <a:t>göstermesidir</a:t>
            </a:r>
            <a:endParaRPr lang="tr-TR" dirty="0"/>
          </a:p>
        </p:txBody>
      </p:sp>
      <p:sp>
        <p:nvSpPr>
          <p:cNvPr id="4" name="Slayt Numarası Yer Tutucusu 3">
            <a:extLst>
              <a:ext uri="{FF2B5EF4-FFF2-40B4-BE49-F238E27FC236}">
                <a16:creationId xmlns:a16="http://schemas.microsoft.com/office/drawing/2014/main" id="{F045C890-2AB4-E14B-A3EE-93CFBEDE91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321331995"/>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C1E993-013E-B349-B772-8248753F6EFA}"/>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65CCC57A-BDE8-D642-A24D-8DF7695486DB}"/>
              </a:ext>
            </a:extLst>
          </p:cNvPr>
          <p:cNvSpPr>
            <a:spLocks noGrp="1"/>
          </p:cNvSpPr>
          <p:nvPr>
            <p:ph type="body" idx="1"/>
          </p:nvPr>
        </p:nvSpPr>
        <p:spPr/>
        <p:txBody>
          <a:bodyPr/>
          <a:lstStyle/>
          <a:p>
            <a:r>
              <a:rPr lang="tr-TR" i="1"/>
              <a:t>Uymaya (Adaptasyon) örnek olarak bebeğin ulaşamayacağı bir nesneye bakması ve dokunmak için hareket etmesi ya da yardım istemesidir.</a:t>
            </a:r>
          </a:p>
          <a:p>
            <a:endParaRPr lang="tr-TR"/>
          </a:p>
          <a:p>
            <a:endParaRPr lang="tr-TR"/>
          </a:p>
        </p:txBody>
      </p:sp>
      <p:sp>
        <p:nvSpPr>
          <p:cNvPr id="4" name="Slayt Numarası Yer Tutucusu 3">
            <a:extLst>
              <a:ext uri="{FF2B5EF4-FFF2-40B4-BE49-F238E27FC236}">
                <a16:creationId xmlns:a16="http://schemas.microsoft.com/office/drawing/2014/main" id="{CDE8CD54-BB60-9C40-9C53-0405491A7D6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59554614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E94364-110E-F047-8509-D23C1370CCF5}"/>
              </a:ext>
            </a:extLst>
          </p:cNvPr>
          <p:cNvSpPr>
            <a:spLocks noGrp="1"/>
          </p:cNvSpPr>
          <p:nvPr>
            <p:ph type="title"/>
          </p:nvPr>
        </p:nvSpPr>
        <p:spPr/>
        <p:txBody>
          <a:bodyPr/>
          <a:lstStyle/>
          <a:p>
            <a:r>
              <a:rPr lang="tr-TR" err="1"/>
              <a:t>Akamodasyon</a:t>
            </a:r>
            <a:r>
              <a:rPr lang="tr-TR"/>
              <a:t> (Kendini uydurma) </a:t>
            </a:r>
          </a:p>
        </p:txBody>
      </p:sp>
      <p:sp>
        <p:nvSpPr>
          <p:cNvPr id="3" name="Metin Yer Tutucusu 2">
            <a:extLst>
              <a:ext uri="{FF2B5EF4-FFF2-40B4-BE49-F238E27FC236}">
                <a16:creationId xmlns:a16="http://schemas.microsoft.com/office/drawing/2014/main" id="{B632453F-4D66-D344-B788-E4B8827F346D}"/>
              </a:ext>
            </a:extLst>
          </p:cNvPr>
          <p:cNvSpPr>
            <a:spLocks noGrp="1"/>
          </p:cNvSpPr>
          <p:nvPr>
            <p:ph type="body" idx="1"/>
          </p:nvPr>
        </p:nvSpPr>
        <p:spPr/>
        <p:txBody>
          <a:bodyPr/>
          <a:lstStyle/>
          <a:p>
            <a:r>
              <a:rPr lang="tr-TR"/>
              <a:t>Bebek dünyayı algılamak için bilgi ve algıları özümsemektedir.</a:t>
            </a:r>
          </a:p>
          <a:p>
            <a:r>
              <a:rPr lang="tr-TR"/>
              <a:t>Özümseme var olan şemaları değiştirebilir.</a:t>
            </a:r>
          </a:p>
          <a:p>
            <a:r>
              <a:rPr lang="tr-TR"/>
              <a:t>Yeni duruma uymak için şemasını değiştirmesidir. </a:t>
            </a:r>
          </a:p>
        </p:txBody>
      </p:sp>
      <p:sp>
        <p:nvSpPr>
          <p:cNvPr id="4" name="Slayt Numarası Yer Tutucusu 3">
            <a:extLst>
              <a:ext uri="{FF2B5EF4-FFF2-40B4-BE49-F238E27FC236}">
                <a16:creationId xmlns:a16="http://schemas.microsoft.com/office/drawing/2014/main" id="{99ACCF1A-10C3-8844-AC6A-BBE73A3A76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9442263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1082050" y="1127750"/>
            <a:ext cx="6979800" cy="33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Uzunluk</a:t>
            </a:r>
          </a:p>
        </p:txBody>
      </p:sp>
      <p:sp>
        <p:nvSpPr>
          <p:cNvPr id="147" name="Google Shape;147;p27"/>
          <p:cNvSpPr txBox="1">
            <a:spLocks noGrp="1"/>
          </p:cNvSpPr>
          <p:nvPr>
            <p:ph type="body" idx="1"/>
          </p:nvPr>
        </p:nvSpPr>
        <p:spPr>
          <a:xfrm>
            <a:off x="1082050" y="1633651"/>
            <a:ext cx="6979800" cy="23592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tr-TR" dirty="0"/>
              <a:t>Yeni doğmuş bir bebeğin boyu 50 cm’dir. </a:t>
            </a:r>
          </a:p>
          <a:p>
            <a:pPr marL="457200" lvl="0" indent="-355600" algn="l" rtl="0">
              <a:spcBef>
                <a:spcPts val="600"/>
              </a:spcBef>
              <a:spcAft>
                <a:spcPts val="0"/>
              </a:spcAft>
              <a:buSzPts val="2000"/>
              <a:buChar char="●"/>
            </a:pPr>
            <a:r>
              <a:rPr lang="tr-TR" dirty="0"/>
              <a:t>İlk 6 ay boyunca ayda 8 cm,</a:t>
            </a:r>
          </a:p>
          <a:p>
            <a:pPr marL="457200" lvl="0" indent="-355600" algn="l" rtl="0">
              <a:spcBef>
                <a:spcPts val="600"/>
              </a:spcBef>
              <a:spcAft>
                <a:spcPts val="0"/>
              </a:spcAft>
              <a:buSzPts val="2000"/>
              <a:buChar char="●"/>
            </a:pPr>
            <a:r>
              <a:rPr lang="tr-TR" dirty="0"/>
              <a:t>İkinci 6 ay boyunca ayda 4 cm uzar.</a:t>
            </a:r>
          </a:p>
          <a:p>
            <a:pPr marL="457200" lvl="0" indent="-355600" algn="l" rtl="0">
              <a:spcBef>
                <a:spcPts val="600"/>
              </a:spcBef>
              <a:spcAft>
                <a:spcPts val="0"/>
              </a:spcAft>
              <a:buSzPts val="2000"/>
              <a:buChar char="●"/>
            </a:pPr>
            <a:r>
              <a:rPr lang="tr-TR" dirty="0"/>
              <a:t>1-2 yaşlarında boy uzunluğu 10-12 cm </a:t>
            </a:r>
            <a:r>
              <a:rPr lang="tr-TR" dirty="0" smtClean="0"/>
              <a:t>artar</a:t>
            </a:r>
            <a:endParaRPr dirty="0"/>
          </a:p>
        </p:txBody>
      </p:sp>
      <p:sp>
        <p:nvSpPr>
          <p:cNvPr id="148" name="Google Shape;148;p2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7AB2AE-14D7-0646-A5FD-96B9164B28A6}"/>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DC2D65F3-DA36-364B-A96C-74E9466DB8AE}"/>
              </a:ext>
            </a:extLst>
          </p:cNvPr>
          <p:cNvSpPr>
            <a:spLocks noGrp="1"/>
          </p:cNvSpPr>
          <p:nvPr>
            <p:ph type="body" idx="1"/>
          </p:nvPr>
        </p:nvSpPr>
        <p:spPr/>
        <p:txBody>
          <a:bodyPr/>
          <a:lstStyle/>
          <a:p>
            <a:r>
              <a:rPr lang="tr-TR" i="1" err="1"/>
              <a:t>Akamodasyona</a:t>
            </a:r>
            <a:r>
              <a:rPr lang="tr-TR" i="1"/>
              <a:t> örnek olarak bebek köpek gördüğünde daha önceden bildiği «kedi» olarak isimlendirmektedir. Daha sonra iki canlı arasındaki ayrımı annesi ona söylediğinde «hayır o bir köpek» dediğinde artık şemasını değiştirerek kendini uydurmaktadır. </a:t>
            </a:r>
          </a:p>
        </p:txBody>
      </p:sp>
      <p:sp>
        <p:nvSpPr>
          <p:cNvPr id="4" name="Slayt Numarası Yer Tutucusu 3">
            <a:extLst>
              <a:ext uri="{FF2B5EF4-FFF2-40B4-BE49-F238E27FC236}">
                <a16:creationId xmlns:a16="http://schemas.microsoft.com/office/drawing/2014/main" id="{3A774838-CAA4-A445-AE0C-E435C69CD9C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95065375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05F7FE-F5DA-B248-A4E2-AA2D943FB1FA}"/>
              </a:ext>
            </a:extLst>
          </p:cNvPr>
          <p:cNvSpPr>
            <a:spLocks noGrp="1"/>
          </p:cNvSpPr>
          <p:nvPr>
            <p:ph type="title"/>
          </p:nvPr>
        </p:nvSpPr>
        <p:spPr/>
        <p:txBody>
          <a:bodyPr/>
          <a:lstStyle/>
          <a:p>
            <a:r>
              <a:rPr lang="tr-TR"/>
              <a:t>Organizasyon</a:t>
            </a:r>
          </a:p>
        </p:txBody>
      </p:sp>
      <p:sp>
        <p:nvSpPr>
          <p:cNvPr id="3" name="Metin Yer Tutucusu 2">
            <a:extLst>
              <a:ext uri="{FF2B5EF4-FFF2-40B4-BE49-F238E27FC236}">
                <a16:creationId xmlns:a16="http://schemas.microsoft.com/office/drawing/2014/main" id="{330C3774-F6B6-E241-8634-22617F35AD21}"/>
              </a:ext>
            </a:extLst>
          </p:cNvPr>
          <p:cNvSpPr>
            <a:spLocks noGrp="1"/>
          </p:cNvSpPr>
          <p:nvPr>
            <p:ph type="body" idx="1"/>
          </p:nvPr>
        </p:nvSpPr>
        <p:spPr/>
        <p:txBody>
          <a:bodyPr/>
          <a:lstStyle/>
          <a:p>
            <a:r>
              <a:rPr lang="tr-TR" dirty="0"/>
              <a:t>Birbirinden ayrı davranış ve düşüncelerin daha üst bir sistemde gruplanmasıdır. </a:t>
            </a:r>
          </a:p>
          <a:p>
            <a:r>
              <a:rPr lang="tr-TR" dirty="0"/>
              <a:t>Bebeğin şemalarına rehberlik etmektedir. </a:t>
            </a:r>
          </a:p>
          <a:p>
            <a:r>
              <a:rPr lang="tr-TR" dirty="0"/>
              <a:t>Birden fazla şemanın birleştirilmesi ve </a:t>
            </a:r>
            <a:r>
              <a:rPr lang="tr-TR" dirty="0" smtClean="0"/>
              <a:t>kaynaşmadır</a:t>
            </a:r>
            <a:endParaRPr lang="tr-TR" dirty="0"/>
          </a:p>
        </p:txBody>
      </p:sp>
      <p:sp>
        <p:nvSpPr>
          <p:cNvPr id="4" name="Slayt Numarası Yer Tutucusu 3">
            <a:extLst>
              <a:ext uri="{FF2B5EF4-FFF2-40B4-BE49-F238E27FC236}">
                <a16:creationId xmlns:a16="http://schemas.microsoft.com/office/drawing/2014/main" id="{2E659FB5-4E08-D845-851A-4AF2716888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513230430"/>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D09E4-BD98-4D4A-BDE8-0BE1CA51DA09}"/>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B9307604-232E-8146-9796-DFA3C160DBCE}"/>
              </a:ext>
            </a:extLst>
          </p:cNvPr>
          <p:cNvSpPr>
            <a:spLocks noGrp="1"/>
          </p:cNvSpPr>
          <p:nvPr>
            <p:ph type="body" idx="1"/>
          </p:nvPr>
        </p:nvSpPr>
        <p:spPr/>
        <p:txBody>
          <a:bodyPr/>
          <a:lstStyle/>
          <a:p>
            <a:r>
              <a:rPr lang="tr-TR" i="1"/>
              <a:t>Organizasyona örnek olarak 3 aylık bir bebek önce gözünü ile nesneyi izler sonra uzanır. Bu bakma ve uzanma şemalarının birleşimidir.</a:t>
            </a:r>
          </a:p>
          <a:p>
            <a:r>
              <a:rPr lang="tr-TR" i="1"/>
              <a:t>5 aylık bir bebek çıngırağı alıp ağzına götürdüğünde iste bakma, uzanma ve ağzına alma olmak üzere üç şemayı birleştirir. </a:t>
            </a:r>
          </a:p>
        </p:txBody>
      </p:sp>
      <p:sp>
        <p:nvSpPr>
          <p:cNvPr id="4" name="Slayt Numarası Yer Tutucusu 3">
            <a:extLst>
              <a:ext uri="{FF2B5EF4-FFF2-40B4-BE49-F238E27FC236}">
                <a16:creationId xmlns:a16="http://schemas.microsoft.com/office/drawing/2014/main" id="{0929D381-A7E2-DD41-8CCA-CDE943E49D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45303778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ctrTitle" idx="4294967295"/>
          </p:nvPr>
        </p:nvSpPr>
        <p:spPr>
          <a:xfrm>
            <a:off x="2038800" y="1954580"/>
            <a:ext cx="5912126" cy="628600"/>
          </a:xfrm>
          <a:prstGeom prst="rect">
            <a:avLst/>
          </a:prstGeom>
        </p:spPr>
        <p:txBody>
          <a:bodyPr spcFirstLastPara="1" wrap="square" lIns="0" tIns="0" rIns="0" bIns="0" anchor="b" anchorCtr="0">
            <a:noAutofit/>
          </a:bodyPr>
          <a:lstStyle/>
          <a:p>
            <a:pPr lvl="0" algn="ctr"/>
            <a:r>
              <a:rPr lang="tr-TR" sz="3600">
                <a:solidFill>
                  <a:schemeClr val="accent2"/>
                </a:solidFill>
              </a:rPr>
              <a:t/>
            </a:r>
            <a:br>
              <a:rPr lang="tr-TR" sz="3600">
                <a:solidFill>
                  <a:schemeClr val="accent2"/>
                </a:solidFill>
              </a:rPr>
            </a:br>
            <a:r>
              <a:rPr lang="tr-TR" sz="3600">
                <a:solidFill>
                  <a:schemeClr val="accent2"/>
                </a:solidFill>
              </a:rPr>
              <a:t/>
            </a:r>
            <a:br>
              <a:rPr lang="tr-TR" sz="3600">
                <a:solidFill>
                  <a:schemeClr val="accent2"/>
                </a:solidFill>
              </a:rPr>
            </a:br>
            <a:r>
              <a:rPr lang="tr-TR" sz="3600">
                <a:solidFill>
                  <a:schemeClr val="accent2"/>
                </a:solidFill>
              </a:rPr>
              <a:t>Duyu Motor Evresi (0-2 yaş)</a:t>
            </a:r>
          </a:p>
        </p:txBody>
      </p:sp>
      <p:sp>
        <p:nvSpPr>
          <p:cNvPr id="159" name="Google Shape;159;p2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1840030076"/>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14FBFC-F15A-0B4A-9FF4-D7A0327D3630}"/>
              </a:ext>
            </a:extLst>
          </p:cNvPr>
          <p:cNvSpPr>
            <a:spLocks noGrp="1"/>
          </p:cNvSpPr>
          <p:nvPr>
            <p:ph type="title"/>
          </p:nvPr>
        </p:nvSpPr>
        <p:spPr/>
        <p:txBody>
          <a:bodyPr/>
          <a:lstStyle/>
          <a:p>
            <a:r>
              <a:rPr lang="tr-TR">
                <a:solidFill>
                  <a:schemeClr val="accent2"/>
                </a:solidFill>
              </a:rPr>
              <a:t>Duyu Motor Evresi</a:t>
            </a:r>
            <a:endParaRPr lang="tr-TR"/>
          </a:p>
        </p:txBody>
      </p:sp>
      <p:sp>
        <p:nvSpPr>
          <p:cNvPr id="3" name="Metin Yer Tutucusu 2">
            <a:extLst>
              <a:ext uri="{FF2B5EF4-FFF2-40B4-BE49-F238E27FC236}">
                <a16:creationId xmlns:a16="http://schemas.microsoft.com/office/drawing/2014/main" id="{11020546-AE45-EB41-BF28-9813EEC3EA5B}"/>
              </a:ext>
            </a:extLst>
          </p:cNvPr>
          <p:cNvSpPr>
            <a:spLocks noGrp="1"/>
          </p:cNvSpPr>
          <p:nvPr>
            <p:ph type="body" idx="1"/>
          </p:nvPr>
        </p:nvSpPr>
        <p:spPr/>
        <p:txBody>
          <a:bodyPr/>
          <a:lstStyle/>
          <a:p>
            <a:r>
              <a:rPr lang="tr-TR" dirty="0"/>
              <a:t>Doğumdan sonra 2 yaşa kadar olan süreçtir.</a:t>
            </a:r>
          </a:p>
          <a:p>
            <a:r>
              <a:rPr lang="tr-TR" dirty="0"/>
              <a:t>Bebekler dünyayı duyuları ile </a:t>
            </a:r>
            <a:r>
              <a:rPr lang="tr-TR" dirty="0" smtClean="0"/>
              <a:t>algılamaktadırlar</a:t>
            </a:r>
          </a:p>
          <a:p>
            <a:pPr lvl="0">
              <a:buClr>
                <a:srgbClr val="85CE5B"/>
              </a:buClr>
            </a:pPr>
            <a:r>
              <a:rPr lang="tr-TR" dirty="0">
                <a:solidFill>
                  <a:srgbClr val="143C55"/>
                </a:solidFill>
              </a:rPr>
              <a:t>Duyu motor dönem dönemde erişilen temel özellikler;	</a:t>
            </a:r>
          </a:p>
          <a:p>
            <a:pPr lvl="1">
              <a:buClr>
                <a:srgbClr val="65C5DB"/>
              </a:buClr>
            </a:pPr>
            <a:r>
              <a:rPr lang="tr-TR" dirty="0">
                <a:solidFill>
                  <a:srgbClr val="143C55"/>
                </a:solidFill>
              </a:rPr>
              <a:t>Kendisini dış dünyadan ayırt edebilir.</a:t>
            </a:r>
          </a:p>
          <a:p>
            <a:pPr lvl="1">
              <a:buClr>
                <a:srgbClr val="65C5DB"/>
              </a:buClr>
            </a:pPr>
            <a:r>
              <a:rPr lang="tr-TR" dirty="0" err="1">
                <a:solidFill>
                  <a:srgbClr val="143C55"/>
                </a:solidFill>
              </a:rPr>
              <a:t>Refleksif</a:t>
            </a:r>
            <a:r>
              <a:rPr lang="tr-TR" dirty="0">
                <a:solidFill>
                  <a:srgbClr val="143C55"/>
                </a:solidFill>
              </a:rPr>
              <a:t> davranışları amaçlı davranışlara dönüşür.</a:t>
            </a:r>
          </a:p>
          <a:p>
            <a:pPr lvl="1">
              <a:buClr>
                <a:srgbClr val="65C5DB"/>
              </a:buClr>
            </a:pPr>
            <a:r>
              <a:rPr lang="tr-TR" dirty="0">
                <a:solidFill>
                  <a:srgbClr val="143C55"/>
                </a:solidFill>
              </a:rPr>
              <a:t>Nesne devamlılığı kazanılır</a:t>
            </a:r>
            <a:endParaRPr lang="tr-TR" dirty="0"/>
          </a:p>
        </p:txBody>
      </p:sp>
      <p:sp>
        <p:nvSpPr>
          <p:cNvPr id="4" name="Slayt Numarası Yer Tutucusu 3">
            <a:extLst>
              <a:ext uri="{FF2B5EF4-FFF2-40B4-BE49-F238E27FC236}">
                <a16:creationId xmlns:a16="http://schemas.microsoft.com/office/drawing/2014/main" id="{F18A37DD-3E29-3B4C-AE2F-13A27CD8DC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43488061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9B5BD73-6426-2A42-82F4-B4AD2F9FF9E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graphicFrame>
        <p:nvGraphicFramePr>
          <p:cNvPr id="3" name="Tablo 3">
            <a:extLst>
              <a:ext uri="{FF2B5EF4-FFF2-40B4-BE49-F238E27FC236}">
                <a16:creationId xmlns:a16="http://schemas.microsoft.com/office/drawing/2014/main" id="{C9E29674-ACB8-2945-B706-65B097B1EBE8}"/>
              </a:ext>
            </a:extLst>
          </p:cNvPr>
          <p:cNvGraphicFramePr>
            <a:graphicFrameLocks noGrp="1"/>
          </p:cNvGraphicFramePr>
          <p:nvPr>
            <p:extLst>
              <p:ext uri="{D42A27DB-BD31-4B8C-83A1-F6EECF244321}">
                <p14:modId xmlns:p14="http://schemas.microsoft.com/office/powerpoint/2010/main" val="3783425413"/>
              </p:ext>
            </p:extLst>
          </p:nvPr>
        </p:nvGraphicFramePr>
        <p:xfrm>
          <a:off x="1524000" y="1385570"/>
          <a:ext cx="6096000" cy="2372360"/>
        </p:xfrm>
        <a:graphic>
          <a:graphicData uri="http://schemas.openxmlformats.org/drawingml/2006/table">
            <a:tbl>
              <a:tblPr firstRow="1" bandRow="1">
                <a:tableStyleId>{8A107856-5554-42FB-B03E-39F5DBC370BA}</a:tableStyleId>
              </a:tblPr>
              <a:tblGrid>
                <a:gridCol w="3048000">
                  <a:extLst>
                    <a:ext uri="{9D8B030D-6E8A-4147-A177-3AD203B41FA5}">
                      <a16:colId xmlns:a16="http://schemas.microsoft.com/office/drawing/2014/main" val="3682955453"/>
                    </a:ext>
                  </a:extLst>
                </a:gridCol>
                <a:gridCol w="3048000">
                  <a:extLst>
                    <a:ext uri="{9D8B030D-6E8A-4147-A177-3AD203B41FA5}">
                      <a16:colId xmlns:a16="http://schemas.microsoft.com/office/drawing/2014/main" val="469246508"/>
                    </a:ext>
                  </a:extLst>
                </a:gridCol>
              </a:tblGrid>
              <a:tr h="370840">
                <a:tc>
                  <a:txBody>
                    <a:bodyPr/>
                    <a:lstStyle/>
                    <a:p>
                      <a:r>
                        <a:rPr lang="tr-TR" b="0"/>
                        <a:t>Basit refleksler</a:t>
                      </a:r>
                    </a:p>
                  </a:txBody>
                  <a:tcPr/>
                </a:tc>
                <a:tc>
                  <a:txBody>
                    <a:bodyPr/>
                    <a:lstStyle/>
                    <a:p>
                      <a:r>
                        <a:rPr lang="tr-TR" b="0"/>
                        <a:t>0-1 ay</a:t>
                      </a:r>
                    </a:p>
                  </a:txBody>
                  <a:tcPr/>
                </a:tc>
                <a:extLst>
                  <a:ext uri="{0D108BD9-81ED-4DB2-BD59-A6C34878D82A}">
                    <a16:rowId xmlns:a16="http://schemas.microsoft.com/office/drawing/2014/main" val="2672294881"/>
                  </a:ext>
                </a:extLst>
              </a:tr>
              <a:tr h="370840">
                <a:tc>
                  <a:txBody>
                    <a:bodyPr/>
                    <a:lstStyle/>
                    <a:p>
                      <a:r>
                        <a:rPr lang="tr-TR"/>
                        <a:t>İlk alışkanlıklar ve birinci döngüsel tepkiler</a:t>
                      </a:r>
                    </a:p>
                  </a:txBody>
                  <a:tcPr/>
                </a:tc>
                <a:tc>
                  <a:txBody>
                    <a:bodyPr/>
                    <a:lstStyle/>
                    <a:p>
                      <a:r>
                        <a:rPr lang="tr-TR"/>
                        <a:t>1-4 ay</a:t>
                      </a:r>
                    </a:p>
                  </a:txBody>
                  <a:tcPr/>
                </a:tc>
                <a:extLst>
                  <a:ext uri="{0D108BD9-81ED-4DB2-BD59-A6C34878D82A}">
                    <a16:rowId xmlns:a16="http://schemas.microsoft.com/office/drawing/2014/main" val="1143382193"/>
                  </a:ext>
                </a:extLst>
              </a:tr>
              <a:tr h="370840">
                <a:tc>
                  <a:txBody>
                    <a:bodyPr/>
                    <a:lstStyle/>
                    <a:p>
                      <a:r>
                        <a:rPr lang="tr-TR"/>
                        <a:t>İkincil döngüsel tepkiler</a:t>
                      </a:r>
                    </a:p>
                  </a:txBody>
                  <a:tcPr/>
                </a:tc>
                <a:tc>
                  <a:txBody>
                    <a:bodyPr/>
                    <a:lstStyle/>
                    <a:p>
                      <a:r>
                        <a:rPr lang="tr-TR"/>
                        <a:t>4-8 ay</a:t>
                      </a:r>
                    </a:p>
                  </a:txBody>
                  <a:tcPr/>
                </a:tc>
                <a:extLst>
                  <a:ext uri="{0D108BD9-81ED-4DB2-BD59-A6C34878D82A}">
                    <a16:rowId xmlns:a16="http://schemas.microsoft.com/office/drawing/2014/main" val="697005749"/>
                  </a:ext>
                </a:extLst>
              </a:tr>
              <a:tr h="370840">
                <a:tc>
                  <a:txBody>
                    <a:bodyPr/>
                    <a:lstStyle/>
                    <a:p>
                      <a:r>
                        <a:rPr lang="tr-TR"/>
                        <a:t>İkincil şemaların </a:t>
                      </a:r>
                      <a:r>
                        <a:rPr lang="tr-TR" err="1"/>
                        <a:t>eşgüdümlenmesi</a:t>
                      </a:r>
                      <a:endParaRPr lang="tr-TR"/>
                    </a:p>
                  </a:txBody>
                  <a:tcPr/>
                </a:tc>
                <a:tc>
                  <a:txBody>
                    <a:bodyPr/>
                    <a:lstStyle/>
                    <a:p>
                      <a:r>
                        <a:rPr lang="tr-TR"/>
                        <a:t>8-12 ay</a:t>
                      </a:r>
                    </a:p>
                  </a:txBody>
                  <a:tcPr/>
                </a:tc>
                <a:extLst>
                  <a:ext uri="{0D108BD9-81ED-4DB2-BD59-A6C34878D82A}">
                    <a16:rowId xmlns:a16="http://schemas.microsoft.com/office/drawing/2014/main" val="2784560453"/>
                  </a:ext>
                </a:extLst>
              </a:tr>
              <a:tr h="370840">
                <a:tc>
                  <a:txBody>
                    <a:bodyPr/>
                    <a:lstStyle/>
                    <a:p>
                      <a:r>
                        <a:rPr lang="tr-TR"/>
                        <a:t>Üçüncü döngüsel tepkiler</a:t>
                      </a:r>
                    </a:p>
                  </a:txBody>
                  <a:tcPr/>
                </a:tc>
                <a:tc>
                  <a:txBody>
                    <a:bodyPr/>
                    <a:lstStyle/>
                    <a:p>
                      <a:r>
                        <a:rPr lang="tr-TR"/>
                        <a:t>12-18 ay</a:t>
                      </a:r>
                    </a:p>
                  </a:txBody>
                  <a:tcPr/>
                </a:tc>
                <a:extLst>
                  <a:ext uri="{0D108BD9-81ED-4DB2-BD59-A6C34878D82A}">
                    <a16:rowId xmlns:a16="http://schemas.microsoft.com/office/drawing/2014/main" val="1289153947"/>
                  </a:ext>
                </a:extLst>
              </a:tr>
              <a:tr h="370840">
                <a:tc>
                  <a:txBody>
                    <a:bodyPr/>
                    <a:lstStyle/>
                    <a:p>
                      <a:r>
                        <a:rPr lang="tr-TR"/>
                        <a:t>Şemaların içselleştirilmesi</a:t>
                      </a:r>
                    </a:p>
                  </a:txBody>
                  <a:tcPr/>
                </a:tc>
                <a:tc>
                  <a:txBody>
                    <a:bodyPr/>
                    <a:lstStyle/>
                    <a:p>
                      <a:r>
                        <a:rPr lang="tr-TR"/>
                        <a:t>18-24 ay</a:t>
                      </a:r>
                    </a:p>
                  </a:txBody>
                  <a:tcPr/>
                </a:tc>
                <a:extLst>
                  <a:ext uri="{0D108BD9-81ED-4DB2-BD59-A6C34878D82A}">
                    <a16:rowId xmlns:a16="http://schemas.microsoft.com/office/drawing/2014/main" val="2286074029"/>
                  </a:ext>
                </a:extLst>
              </a:tr>
            </a:tbl>
          </a:graphicData>
        </a:graphic>
      </p:graphicFrame>
      <p:sp>
        <p:nvSpPr>
          <p:cNvPr id="4" name="Google Shape;153;p28">
            <a:extLst>
              <a:ext uri="{FF2B5EF4-FFF2-40B4-BE49-F238E27FC236}">
                <a16:creationId xmlns:a16="http://schemas.microsoft.com/office/drawing/2014/main" id="{2DD22185-08DC-464E-84A2-5D68DDFA91FF}"/>
              </a:ext>
            </a:extLst>
          </p:cNvPr>
          <p:cNvSpPr txBox="1">
            <a:spLocks/>
          </p:cNvSpPr>
          <p:nvPr/>
        </p:nvSpPr>
        <p:spPr>
          <a:xfrm>
            <a:off x="1764450" y="500249"/>
            <a:ext cx="5066400" cy="6286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1pPr>
            <a:lvl2pPr marR="0" lvl="1"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2pPr>
            <a:lvl3pPr marR="0" lvl="2"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3pPr>
            <a:lvl4pPr marR="0" lvl="3"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4pPr>
            <a:lvl5pPr marR="0" lvl="4"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5pPr>
            <a:lvl6pPr marR="0" lvl="5"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6pPr>
            <a:lvl7pPr marR="0" lvl="6"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7pPr>
            <a:lvl8pPr marR="0" lvl="7"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8pPr>
            <a:lvl9pPr marR="0" lvl="8" algn="l" rtl="0">
              <a:lnSpc>
                <a:spcPct val="90000"/>
              </a:lnSpc>
              <a:spcBef>
                <a:spcPts val="0"/>
              </a:spcBef>
              <a:spcAft>
                <a:spcPts val="0"/>
              </a:spcAft>
              <a:buClr>
                <a:schemeClr val="dk1"/>
              </a:buClr>
              <a:buSzPts val="2400"/>
              <a:buFont typeface="Catamaran Thin"/>
              <a:buNone/>
              <a:defRPr sz="2400" b="0" i="0" u="none" strike="noStrike" cap="none">
                <a:solidFill>
                  <a:schemeClr val="dk1"/>
                </a:solidFill>
                <a:latin typeface="Catamaran Thin"/>
                <a:ea typeface="Catamaran Thin"/>
                <a:cs typeface="Catamaran Thin"/>
                <a:sym typeface="Catamaran Thin"/>
              </a:defRPr>
            </a:lvl9pPr>
          </a:lstStyle>
          <a:p>
            <a:pPr algn="ctr"/>
            <a:r>
              <a:rPr lang="tr-TR" sz="3600">
                <a:solidFill>
                  <a:schemeClr val="accent2"/>
                </a:solidFill>
              </a:rPr>
              <a:t>Duyu Hareket Evresi</a:t>
            </a:r>
          </a:p>
        </p:txBody>
      </p:sp>
    </p:spTree>
    <p:extLst>
      <p:ext uri="{BB962C8B-B14F-4D97-AF65-F5344CB8AC3E}">
        <p14:creationId xmlns:p14="http://schemas.microsoft.com/office/powerpoint/2010/main" val="2521117088"/>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65FD63-574C-DF4D-862A-35008FD7E0FE}"/>
              </a:ext>
            </a:extLst>
          </p:cNvPr>
          <p:cNvSpPr>
            <a:spLocks noGrp="1"/>
          </p:cNvSpPr>
          <p:nvPr>
            <p:ph type="title"/>
          </p:nvPr>
        </p:nvSpPr>
        <p:spPr/>
        <p:txBody>
          <a:bodyPr/>
          <a:lstStyle/>
          <a:p>
            <a:r>
              <a:rPr lang="tr-TR"/>
              <a:t>Basit refleksler (0-1 ay)</a:t>
            </a:r>
          </a:p>
        </p:txBody>
      </p:sp>
      <p:sp>
        <p:nvSpPr>
          <p:cNvPr id="3" name="Metin Yer Tutucusu 2">
            <a:extLst>
              <a:ext uri="{FF2B5EF4-FFF2-40B4-BE49-F238E27FC236}">
                <a16:creationId xmlns:a16="http://schemas.microsoft.com/office/drawing/2014/main" id="{1FD39D02-0AD4-BE48-93E8-9DDA843834DC}"/>
              </a:ext>
            </a:extLst>
          </p:cNvPr>
          <p:cNvSpPr>
            <a:spLocks noGrp="1"/>
          </p:cNvSpPr>
          <p:nvPr>
            <p:ph type="body" idx="1"/>
          </p:nvPr>
        </p:nvSpPr>
        <p:spPr/>
        <p:txBody>
          <a:bodyPr/>
          <a:lstStyle/>
          <a:p>
            <a:r>
              <a:rPr lang="tr-TR" dirty="0"/>
              <a:t>Algılama ve eylemler refleksler ile gerçekleşmektedir </a:t>
            </a:r>
            <a:r>
              <a:rPr lang="tr-TR" dirty="0" smtClean="0"/>
              <a:t>Bu </a:t>
            </a:r>
            <a:r>
              <a:rPr lang="tr-TR" dirty="0"/>
              <a:t>dönemde emme çok güçlü bir reflekstir ve nesnelerle-kişilerle ilişkisini sağlamada önemli bir </a:t>
            </a:r>
            <a:r>
              <a:rPr lang="tr-TR" dirty="0" smtClean="0"/>
              <a:t>araçtır</a:t>
            </a:r>
            <a:endParaRPr lang="tr-TR" dirty="0"/>
          </a:p>
        </p:txBody>
      </p:sp>
      <p:sp>
        <p:nvSpPr>
          <p:cNvPr id="4" name="Slayt Numarası Yer Tutucusu 3">
            <a:extLst>
              <a:ext uri="{FF2B5EF4-FFF2-40B4-BE49-F238E27FC236}">
                <a16:creationId xmlns:a16="http://schemas.microsoft.com/office/drawing/2014/main" id="{80624F5E-A1D3-0A4B-99FF-B7E973B2B1B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241799696"/>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D054EA-2DB5-544D-85C4-D20B3CE654D8}"/>
              </a:ext>
            </a:extLst>
          </p:cNvPr>
          <p:cNvSpPr>
            <a:spLocks noGrp="1"/>
          </p:cNvSpPr>
          <p:nvPr>
            <p:ph type="title"/>
          </p:nvPr>
        </p:nvSpPr>
        <p:spPr/>
        <p:txBody>
          <a:bodyPr/>
          <a:lstStyle/>
          <a:p>
            <a:r>
              <a:rPr lang="tr-TR"/>
              <a:t>İlk alışkanlıklar ve birinci döngüsel tepkiler (1-4 ay)</a:t>
            </a:r>
          </a:p>
        </p:txBody>
      </p:sp>
      <p:sp>
        <p:nvSpPr>
          <p:cNvPr id="3" name="Metin Yer Tutucusu 2">
            <a:extLst>
              <a:ext uri="{FF2B5EF4-FFF2-40B4-BE49-F238E27FC236}">
                <a16:creationId xmlns:a16="http://schemas.microsoft.com/office/drawing/2014/main" id="{684B7029-072F-1941-861F-3EE981E88A69}"/>
              </a:ext>
            </a:extLst>
          </p:cNvPr>
          <p:cNvSpPr>
            <a:spLocks noGrp="1"/>
          </p:cNvSpPr>
          <p:nvPr>
            <p:ph type="body" idx="1"/>
          </p:nvPr>
        </p:nvSpPr>
        <p:spPr/>
        <p:txBody>
          <a:bodyPr/>
          <a:lstStyle/>
          <a:p>
            <a:r>
              <a:rPr lang="tr-TR" dirty="0"/>
              <a:t>Bebek iki farklı duyusal şemasını </a:t>
            </a:r>
            <a:r>
              <a:rPr lang="tr-TR" dirty="0" smtClean="0"/>
              <a:t>eş güdümlemektedir Alışkanlık </a:t>
            </a:r>
            <a:r>
              <a:rPr lang="tr-TR" dirty="0"/>
              <a:t>basit bir refleks üzerine kurulmuş şemadır örneğin emmenin refleks olmaktan çıkıp bilinçli bir şekilde </a:t>
            </a:r>
            <a:r>
              <a:rPr lang="tr-TR" dirty="0" smtClean="0"/>
              <a:t>yapılmasıdır</a:t>
            </a:r>
            <a:endParaRPr lang="tr-TR" dirty="0"/>
          </a:p>
        </p:txBody>
      </p:sp>
      <p:sp>
        <p:nvSpPr>
          <p:cNvPr id="4" name="Slayt Numarası Yer Tutucusu 3">
            <a:extLst>
              <a:ext uri="{FF2B5EF4-FFF2-40B4-BE49-F238E27FC236}">
                <a16:creationId xmlns:a16="http://schemas.microsoft.com/office/drawing/2014/main" id="{76E00471-8486-934E-9FF7-2C00EAD22E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562261084"/>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D86C8E-7997-3C40-8EF0-6BE309BBCECA}"/>
              </a:ext>
            </a:extLst>
          </p:cNvPr>
          <p:cNvSpPr>
            <a:spLocks noGrp="1"/>
          </p:cNvSpPr>
          <p:nvPr>
            <p:ph type="title"/>
          </p:nvPr>
        </p:nvSpPr>
        <p:spPr/>
        <p:txBody>
          <a:bodyPr/>
          <a:lstStyle/>
          <a:p>
            <a:r>
              <a:rPr lang="tr-TR"/>
              <a:t>İkincil döngüsel tepkiler (4-8 ay)</a:t>
            </a:r>
          </a:p>
        </p:txBody>
      </p:sp>
      <p:sp>
        <p:nvSpPr>
          <p:cNvPr id="3" name="Metin Yer Tutucusu 2">
            <a:extLst>
              <a:ext uri="{FF2B5EF4-FFF2-40B4-BE49-F238E27FC236}">
                <a16:creationId xmlns:a16="http://schemas.microsoft.com/office/drawing/2014/main" id="{068AD09B-EAF0-C74A-A010-29D416A12FAA}"/>
              </a:ext>
            </a:extLst>
          </p:cNvPr>
          <p:cNvSpPr>
            <a:spLocks noGrp="1"/>
          </p:cNvSpPr>
          <p:nvPr>
            <p:ph type="body" idx="1"/>
          </p:nvPr>
        </p:nvSpPr>
        <p:spPr/>
        <p:txBody>
          <a:bodyPr/>
          <a:lstStyle/>
          <a:p>
            <a:r>
              <a:rPr lang="tr-TR" dirty="0"/>
              <a:t>Bebek kendisi ile olan meşguliyetinin ötesine geçerek çevresindeki nesneler ile ilgilenmektedir. Kasıtlı ya da amaca yönelik değildir ama ortaya çıkan sonuç tekrarlanmaktadır </a:t>
            </a:r>
            <a:r>
              <a:rPr lang="tr-TR" dirty="0" smtClean="0"/>
              <a:t>salladığı </a:t>
            </a:r>
            <a:r>
              <a:rPr lang="tr-TR" dirty="0"/>
              <a:t>için çıkan sesi tekrarlar. </a:t>
            </a:r>
          </a:p>
        </p:txBody>
      </p:sp>
      <p:sp>
        <p:nvSpPr>
          <p:cNvPr id="4" name="Slayt Numarası Yer Tutucusu 3">
            <a:extLst>
              <a:ext uri="{FF2B5EF4-FFF2-40B4-BE49-F238E27FC236}">
                <a16:creationId xmlns:a16="http://schemas.microsoft.com/office/drawing/2014/main" id="{97923FB0-5B39-D943-9DC1-91FCF7BAE13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1305206658"/>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33DB49-5140-0F41-967F-95CAAF75426B}"/>
              </a:ext>
            </a:extLst>
          </p:cNvPr>
          <p:cNvSpPr>
            <a:spLocks noGrp="1"/>
          </p:cNvSpPr>
          <p:nvPr>
            <p:ph type="title"/>
          </p:nvPr>
        </p:nvSpPr>
        <p:spPr/>
        <p:txBody>
          <a:bodyPr/>
          <a:lstStyle/>
          <a:p>
            <a:r>
              <a:rPr lang="tr-TR"/>
              <a:t>İkincil şemaların </a:t>
            </a:r>
            <a:r>
              <a:rPr lang="tr-TR" err="1"/>
              <a:t>eşgüdümlenmesi</a:t>
            </a:r>
            <a:r>
              <a:rPr lang="tr-TR"/>
              <a:t> (8-12 ay)</a:t>
            </a:r>
          </a:p>
        </p:txBody>
      </p:sp>
      <p:sp>
        <p:nvSpPr>
          <p:cNvPr id="3" name="Metin Yer Tutucusu 2">
            <a:extLst>
              <a:ext uri="{FF2B5EF4-FFF2-40B4-BE49-F238E27FC236}">
                <a16:creationId xmlns:a16="http://schemas.microsoft.com/office/drawing/2014/main" id="{0525184D-E38B-4944-9C61-B57F4E74E926}"/>
              </a:ext>
            </a:extLst>
          </p:cNvPr>
          <p:cNvSpPr>
            <a:spLocks noGrp="1"/>
          </p:cNvSpPr>
          <p:nvPr>
            <p:ph type="body" idx="1"/>
          </p:nvPr>
        </p:nvSpPr>
        <p:spPr/>
        <p:txBody>
          <a:bodyPr/>
          <a:lstStyle/>
          <a:p>
            <a:r>
              <a:rPr lang="tr-TR" dirty="0"/>
              <a:t>Görme ve dokunmayı, el ve gözü eşgüdümlemektedir. Önceden var olan şemalarını birleştirmekte ve amaçlı davranmaktadır </a:t>
            </a:r>
            <a:r>
              <a:rPr lang="tr-TR" dirty="0" smtClean="0"/>
              <a:t>Görme </a:t>
            </a:r>
            <a:r>
              <a:rPr lang="tr-TR" dirty="0"/>
              <a:t>alanından kaybolan bir nesneyi aramaktadır. </a:t>
            </a:r>
          </a:p>
          <a:p>
            <a:endParaRPr lang="tr-TR" dirty="0"/>
          </a:p>
        </p:txBody>
      </p:sp>
      <p:sp>
        <p:nvSpPr>
          <p:cNvPr id="4" name="Slayt Numarası Yer Tutucusu 3">
            <a:extLst>
              <a:ext uri="{FF2B5EF4-FFF2-40B4-BE49-F238E27FC236}">
                <a16:creationId xmlns:a16="http://schemas.microsoft.com/office/drawing/2014/main" id="{0EBCFFE3-ED72-4D49-9844-3CA1819EF3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376878598"/>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D492B2-87DB-E44E-BDAE-5BE5B1543447}"/>
              </a:ext>
            </a:extLst>
          </p:cNvPr>
          <p:cNvSpPr>
            <a:spLocks noGrp="1"/>
          </p:cNvSpPr>
          <p:nvPr>
            <p:ph type="title"/>
          </p:nvPr>
        </p:nvSpPr>
        <p:spPr/>
        <p:txBody>
          <a:bodyPr/>
          <a:lstStyle/>
          <a:p>
            <a:r>
              <a:rPr lang="en" err="1"/>
              <a:t>Ağırlık</a:t>
            </a:r>
            <a:endParaRPr lang="tr-TR"/>
          </a:p>
        </p:txBody>
      </p:sp>
      <p:sp>
        <p:nvSpPr>
          <p:cNvPr id="3" name="Metin Yer Tutucusu 2">
            <a:extLst>
              <a:ext uri="{FF2B5EF4-FFF2-40B4-BE49-F238E27FC236}">
                <a16:creationId xmlns:a16="http://schemas.microsoft.com/office/drawing/2014/main" id="{E735C475-2D8B-3441-A5D5-4DEA772B776F}"/>
              </a:ext>
            </a:extLst>
          </p:cNvPr>
          <p:cNvSpPr>
            <a:spLocks noGrp="1"/>
          </p:cNvSpPr>
          <p:nvPr>
            <p:ph type="body" idx="1"/>
          </p:nvPr>
        </p:nvSpPr>
        <p:spPr/>
        <p:txBody>
          <a:bodyPr/>
          <a:lstStyle/>
          <a:p>
            <a:r>
              <a:rPr lang="tr-TR" dirty="0" err="1"/>
              <a:t>Yenidoğanın</a:t>
            </a:r>
            <a:r>
              <a:rPr lang="tr-TR" dirty="0"/>
              <a:t> ağırlığı ortalama 3 kg’dır.</a:t>
            </a:r>
          </a:p>
          <a:p>
            <a:r>
              <a:rPr lang="tr-TR" dirty="0"/>
              <a:t>5 aylık olduğunda doğum ağırlığının 2 katı,</a:t>
            </a:r>
          </a:p>
          <a:p>
            <a:r>
              <a:rPr lang="tr-TR" dirty="0"/>
              <a:t>1 yaşında 3 katı,</a:t>
            </a:r>
          </a:p>
          <a:p>
            <a:r>
              <a:rPr lang="tr-TR" dirty="0"/>
              <a:t>2 yaşında ise 4 katı ağırlığa ulaşır </a:t>
            </a:r>
          </a:p>
        </p:txBody>
      </p:sp>
      <p:sp>
        <p:nvSpPr>
          <p:cNvPr id="4" name="Slayt Numarası Yer Tutucusu 3">
            <a:extLst>
              <a:ext uri="{FF2B5EF4-FFF2-40B4-BE49-F238E27FC236}">
                <a16:creationId xmlns:a16="http://schemas.microsoft.com/office/drawing/2014/main" id="{E66BB231-7B0B-444E-B335-516BD5AD5E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393460373"/>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A6858A-96BA-F045-A57A-093A1C60B0E0}"/>
              </a:ext>
            </a:extLst>
          </p:cNvPr>
          <p:cNvSpPr>
            <a:spLocks noGrp="1"/>
          </p:cNvSpPr>
          <p:nvPr>
            <p:ph type="title"/>
          </p:nvPr>
        </p:nvSpPr>
        <p:spPr/>
        <p:txBody>
          <a:bodyPr/>
          <a:lstStyle/>
          <a:p>
            <a:r>
              <a:rPr lang="tr-TR"/>
              <a:t>Üçüncü döngüsel tepkiler (12-18 ay)</a:t>
            </a:r>
          </a:p>
        </p:txBody>
      </p:sp>
      <p:sp>
        <p:nvSpPr>
          <p:cNvPr id="3" name="Metin Yer Tutucusu 2">
            <a:extLst>
              <a:ext uri="{FF2B5EF4-FFF2-40B4-BE49-F238E27FC236}">
                <a16:creationId xmlns:a16="http://schemas.microsoft.com/office/drawing/2014/main" id="{010BADA9-5D95-9C46-B35C-070610C97EF9}"/>
              </a:ext>
            </a:extLst>
          </p:cNvPr>
          <p:cNvSpPr>
            <a:spLocks noGrp="1"/>
          </p:cNvSpPr>
          <p:nvPr>
            <p:ph type="body" idx="1"/>
          </p:nvPr>
        </p:nvSpPr>
        <p:spPr/>
        <p:txBody>
          <a:bodyPr/>
          <a:lstStyle/>
          <a:p>
            <a:r>
              <a:rPr lang="tr-TR" dirty="0"/>
              <a:t>Nesnelere sürekli yeni şeyler yaparak sonuçlarını araştırır ve amaçlı olarak nesnelerin farklı kullanımlarını </a:t>
            </a:r>
            <a:r>
              <a:rPr lang="tr-TR" dirty="0" smtClean="0"/>
              <a:t>değerlendirirler</a:t>
            </a:r>
            <a:endParaRPr lang="tr-TR" dirty="0"/>
          </a:p>
        </p:txBody>
      </p:sp>
      <p:sp>
        <p:nvSpPr>
          <p:cNvPr id="4" name="Slayt Numarası Yer Tutucusu 3">
            <a:extLst>
              <a:ext uri="{FF2B5EF4-FFF2-40B4-BE49-F238E27FC236}">
                <a16:creationId xmlns:a16="http://schemas.microsoft.com/office/drawing/2014/main" id="{E668D657-7958-DD47-94B9-6FE4770804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3269890854"/>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6CCDCC-263F-DB40-8ED2-29B9BDFC40BE}"/>
              </a:ext>
            </a:extLst>
          </p:cNvPr>
          <p:cNvSpPr>
            <a:spLocks noGrp="1"/>
          </p:cNvSpPr>
          <p:nvPr>
            <p:ph type="title"/>
          </p:nvPr>
        </p:nvSpPr>
        <p:spPr/>
        <p:txBody>
          <a:bodyPr/>
          <a:lstStyle/>
          <a:p>
            <a:r>
              <a:rPr lang="tr-TR" sz="2200"/>
              <a:t>Zihinsel kombinasyonlar ve problem çözme (18-24 ay)</a:t>
            </a:r>
          </a:p>
        </p:txBody>
      </p:sp>
      <p:sp>
        <p:nvSpPr>
          <p:cNvPr id="3" name="Metin Yer Tutucusu 2">
            <a:extLst>
              <a:ext uri="{FF2B5EF4-FFF2-40B4-BE49-F238E27FC236}">
                <a16:creationId xmlns:a16="http://schemas.microsoft.com/office/drawing/2014/main" id="{0FA02B56-1EA9-3548-AA23-1C8797433EFB}"/>
              </a:ext>
            </a:extLst>
          </p:cNvPr>
          <p:cNvSpPr>
            <a:spLocks noGrp="1"/>
          </p:cNvSpPr>
          <p:nvPr>
            <p:ph type="body" idx="1"/>
          </p:nvPr>
        </p:nvSpPr>
        <p:spPr/>
        <p:txBody>
          <a:bodyPr/>
          <a:lstStyle/>
          <a:p>
            <a:r>
              <a:rPr lang="tr-TR" dirty="0"/>
              <a:t>Bebek duyu motor düzeyden sembolik düzeye geçmeye başlar. </a:t>
            </a:r>
          </a:p>
          <a:p>
            <a:r>
              <a:rPr lang="tr-TR" dirty="0"/>
              <a:t>Semboller somut durumları kavramasını kolaylaştırır. </a:t>
            </a:r>
          </a:p>
          <a:p>
            <a:r>
              <a:rPr lang="tr-TR" dirty="0"/>
              <a:t>Karşılaştığı problem durumlarına çözümler </a:t>
            </a:r>
            <a:r>
              <a:rPr lang="tr-TR" dirty="0" smtClean="0"/>
              <a:t>üretmektedir</a:t>
            </a:r>
            <a:endParaRPr lang="tr-TR" dirty="0"/>
          </a:p>
        </p:txBody>
      </p:sp>
      <p:sp>
        <p:nvSpPr>
          <p:cNvPr id="4" name="Slayt Numarası Yer Tutucusu 3">
            <a:extLst>
              <a:ext uri="{FF2B5EF4-FFF2-40B4-BE49-F238E27FC236}">
                <a16:creationId xmlns:a16="http://schemas.microsoft.com/office/drawing/2014/main" id="{9B80482C-9022-D04E-9CAA-E2EC06260DE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984295296"/>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25EE3A-3919-E04B-87D9-268C0C268452}"/>
              </a:ext>
            </a:extLst>
          </p:cNvPr>
          <p:cNvSpPr>
            <a:spLocks noGrp="1"/>
          </p:cNvSpPr>
          <p:nvPr>
            <p:ph type="title"/>
          </p:nvPr>
        </p:nvSpPr>
        <p:spPr/>
        <p:txBody>
          <a:bodyPr/>
          <a:lstStyle/>
          <a:p>
            <a:r>
              <a:rPr lang="tr-TR"/>
              <a:t>Nesne Devamlılığı </a:t>
            </a:r>
          </a:p>
        </p:txBody>
      </p:sp>
      <p:sp>
        <p:nvSpPr>
          <p:cNvPr id="3" name="Metin Yer Tutucusu 2">
            <a:extLst>
              <a:ext uri="{FF2B5EF4-FFF2-40B4-BE49-F238E27FC236}">
                <a16:creationId xmlns:a16="http://schemas.microsoft.com/office/drawing/2014/main" id="{44BCB16C-3B5B-3641-85DD-D8002C9193EC}"/>
              </a:ext>
            </a:extLst>
          </p:cNvPr>
          <p:cNvSpPr>
            <a:spLocks noGrp="1"/>
          </p:cNvSpPr>
          <p:nvPr>
            <p:ph type="body" idx="1"/>
          </p:nvPr>
        </p:nvSpPr>
        <p:spPr/>
        <p:txBody>
          <a:bodyPr/>
          <a:lstStyle/>
          <a:p>
            <a:r>
              <a:rPr lang="tr-TR" dirty="0"/>
              <a:t>Duyu hareket döneminin sonunda nesneler artık hem bireyin kendisinden hem de sürekli hale gelmeye başlamaktadır. </a:t>
            </a:r>
          </a:p>
          <a:p>
            <a:r>
              <a:rPr lang="tr-TR" dirty="0"/>
              <a:t>Nesnelerin görünmediklerinde, duyulmadıklarında ya da dokunulmadıklarında bile var olmaya devam ettikleri </a:t>
            </a:r>
            <a:r>
              <a:rPr lang="tr-TR" dirty="0" smtClean="0"/>
              <a:t>anlayıştır</a:t>
            </a:r>
            <a:endParaRPr lang="tr-TR" dirty="0"/>
          </a:p>
        </p:txBody>
      </p:sp>
      <p:sp>
        <p:nvSpPr>
          <p:cNvPr id="4" name="Slayt Numarası Yer Tutucusu 3">
            <a:extLst>
              <a:ext uri="{FF2B5EF4-FFF2-40B4-BE49-F238E27FC236}">
                <a16:creationId xmlns:a16="http://schemas.microsoft.com/office/drawing/2014/main" id="{E1BDACB5-EF79-C846-9367-76FA023CA11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33085506"/>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3EE46-B810-134F-A087-AC44EE1ECE5E}"/>
              </a:ext>
            </a:extLst>
          </p:cNvPr>
          <p:cNvSpPr>
            <a:spLocks noGrp="1"/>
          </p:cNvSpPr>
          <p:nvPr>
            <p:ph type="title"/>
          </p:nvPr>
        </p:nvSpPr>
        <p:spPr/>
        <p:txBody>
          <a:bodyPr/>
          <a:lstStyle/>
          <a:p>
            <a:r>
              <a:rPr lang="tr-TR" err="1"/>
              <a:t>Koşullama</a:t>
            </a:r>
            <a:endParaRPr lang="tr-TR"/>
          </a:p>
        </p:txBody>
      </p:sp>
      <p:sp>
        <p:nvSpPr>
          <p:cNvPr id="3" name="Metin Yer Tutucusu 2">
            <a:extLst>
              <a:ext uri="{FF2B5EF4-FFF2-40B4-BE49-F238E27FC236}">
                <a16:creationId xmlns:a16="http://schemas.microsoft.com/office/drawing/2014/main" id="{492AB864-19F5-B14B-96DB-34B33836CF88}"/>
              </a:ext>
            </a:extLst>
          </p:cNvPr>
          <p:cNvSpPr>
            <a:spLocks noGrp="1"/>
          </p:cNvSpPr>
          <p:nvPr>
            <p:ph type="body" idx="1"/>
          </p:nvPr>
        </p:nvSpPr>
        <p:spPr>
          <a:xfrm>
            <a:off x="821886" y="1464050"/>
            <a:ext cx="7500227" cy="2623600"/>
          </a:xfrm>
        </p:spPr>
        <p:txBody>
          <a:bodyPr/>
          <a:lstStyle/>
          <a:p>
            <a:pPr marL="101600" indent="0" algn="just">
              <a:buNone/>
            </a:pPr>
            <a:r>
              <a:rPr lang="tr-TR" dirty="0" err="1"/>
              <a:t>Skinner’i</a:t>
            </a:r>
            <a:r>
              <a:rPr lang="tr-TR" dirty="0"/>
              <a:t> edimsel koşullanmasında olduğu gibi (davranışın sonuçlarını, davranışın ortaya çıkma olasılığını değiştirmektedir) bebekler de davranışların sonunda ödüllendirildiğinde o davranışı tekrarlar.</a:t>
            </a:r>
          </a:p>
          <a:p>
            <a:pPr marL="101600" indent="0" algn="just">
              <a:buNone/>
            </a:pPr>
            <a:r>
              <a:rPr lang="tr-TR" dirty="0"/>
              <a:t>Örneğin; bebeğin mobiline ayak bileğine bir kurdele ile bağlandığında bebek ayağını hareket ettirdiğinde mobilinin hareket ettiğini görünce bu davranışını </a:t>
            </a:r>
            <a:r>
              <a:rPr lang="tr-TR" dirty="0" smtClean="0"/>
              <a:t>tekrarlar</a:t>
            </a:r>
            <a:endParaRPr lang="tr-TR" dirty="0"/>
          </a:p>
        </p:txBody>
      </p:sp>
      <p:sp>
        <p:nvSpPr>
          <p:cNvPr id="4" name="Slayt Numarası Yer Tutucusu 3">
            <a:extLst>
              <a:ext uri="{FF2B5EF4-FFF2-40B4-BE49-F238E27FC236}">
                <a16:creationId xmlns:a16="http://schemas.microsoft.com/office/drawing/2014/main" id="{0906C1A2-714B-7449-8188-3B2BA65330A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74893161"/>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BCEC2C-45F2-DF40-BD07-DEF3C23BB2EE}"/>
              </a:ext>
            </a:extLst>
          </p:cNvPr>
          <p:cNvSpPr>
            <a:spLocks noGrp="1"/>
          </p:cNvSpPr>
          <p:nvPr>
            <p:ph type="title"/>
          </p:nvPr>
        </p:nvSpPr>
        <p:spPr/>
        <p:txBody>
          <a:bodyPr/>
          <a:lstStyle/>
          <a:p>
            <a:r>
              <a:rPr lang="tr-TR"/>
              <a:t>Dikkat </a:t>
            </a:r>
          </a:p>
        </p:txBody>
      </p:sp>
      <p:sp>
        <p:nvSpPr>
          <p:cNvPr id="3" name="Metin Yer Tutucusu 2">
            <a:extLst>
              <a:ext uri="{FF2B5EF4-FFF2-40B4-BE49-F238E27FC236}">
                <a16:creationId xmlns:a16="http://schemas.microsoft.com/office/drawing/2014/main" id="{34DB9944-C917-794B-96B5-80A146E4BC64}"/>
              </a:ext>
            </a:extLst>
          </p:cNvPr>
          <p:cNvSpPr>
            <a:spLocks noGrp="1"/>
          </p:cNvSpPr>
          <p:nvPr>
            <p:ph type="body" idx="1"/>
          </p:nvPr>
        </p:nvSpPr>
        <p:spPr/>
        <p:txBody>
          <a:bodyPr/>
          <a:lstStyle/>
          <a:p>
            <a:r>
              <a:rPr lang="tr-TR" dirty="0"/>
              <a:t>Zihinsel gücün belirli bir bilgi üzerinde odaklanmasıdır. </a:t>
            </a:r>
          </a:p>
          <a:p>
            <a:r>
              <a:rPr lang="tr-TR" dirty="0"/>
              <a:t>Yeni doğan bebekler bir </a:t>
            </a:r>
            <a:r>
              <a:rPr lang="tr-TR" dirty="0" err="1"/>
              <a:t>bir</a:t>
            </a:r>
            <a:r>
              <a:rPr lang="tr-TR" dirty="0"/>
              <a:t> şekli algılayabilmekte ve dikkatlerini bir süre </a:t>
            </a:r>
            <a:r>
              <a:rPr lang="tr-TR" dirty="0" smtClean="0"/>
              <a:t>odaklayabilmektedirler</a:t>
            </a:r>
            <a:endParaRPr lang="tr-TR" dirty="0"/>
          </a:p>
          <a:p>
            <a:endParaRPr lang="tr-TR" dirty="0"/>
          </a:p>
        </p:txBody>
      </p:sp>
      <p:sp>
        <p:nvSpPr>
          <p:cNvPr id="4" name="Slayt Numarası Yer Tutucusu 3">
            <a:extLst>
              <a:ext uri="{FF2B5EF4-FFF2-40B4-BE49-F238E27FC236}">
                <a16:creationId xmlns:a16="http://schemas.microsoft.com/office/drawing/2014/main" id="{43DFB4C5-9ABB-3B45-9A32-B0B36C69B7D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3276392597"/>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736B89-8FDF-EE49-8C9B-CB4000CAFF96}"/>
              </a:ext>
            </a:extLst>
          </p:cNvPr>
          <p:cNvSpPr>
            <a:spLocks noGrp="1"/>
          </p:cNvSpPr>
          <p:nvPr>
            <p:ph type="title"/>
          </p:nvPr>
        </p:nvSpPr>
        <p:spPr/>
        <p:txBody>
          <a:bodyPr/>
          <a:lstStyle/>
          <a:p>
            <a:r>
              <a:rPr lang="tr-TR"/>
              <a:t>Ortak Dikkat</a:t>
            </a:r>
          </a:p>
        </p:txBody>
      </p:sp>
      <p:sp>
        <p:nvSpPr>
          <p:cNvPr id="3" name="Metin Yer Tutucusu 2">
            <a:extLst>
              <a:ext uri="{FF2B5EF4-FFF2-40B4-BE49-F238E27FC236}">
                <a16:creationId xmlns:a16="http://schemas.microsoft.com/office/drawing/2014/main" id="{54D217C4-B9CB-9D49-8BE3-977C71890E89}"/>
              </a:ext>
            </a:extLst>
          </p:cNvPr>
          <p:cNvSpPr>
            <a:spLocks noGrp="1"/>
          </p:cNvSpPr>
          <p:nvPr>
            <p:ph type="body" idx="1"/>
          </p:nvPr>
        </p:nvSpPr>
        <p:spPr/>
        <p:txBody>
          <a:bodyPr/>
          <a:lstStyle/>
          <a:p>
            <a:r>
              <a:rPr lang="tr-TR" dirty="0"/>
              <a:t>Bebeğin dikkatini bir yetişkin ile birlikte aynı nesneye ya da olaya odaklamasıdır. </a:t>
            </a:r>
          </a:p>
          <a:p>
            <a:pPr lvl="1"/>
            <a:r>
              <a:rPr lang="tr-TR" dirty="0"/>
              <a:t>Birinin bakışını takip etme veya başkasının davranışlarını izleme,</a:t>
            </a:r>
          </a:p>
          <a:p>
            <a:pPr lvl="1"/>
            <a:r>
              <a:rPr lang="tr-TR" dirty="0"/>
              <a:t>Bir kişinin dikkatini başkasının dikkatine yöneltmesi,</a:t>
            </a:r>
          </a:p>
          <a:p>
            <a:pPr lvl="1"/>
            <a:r>
              <a:rPr lang="tr-TR" dirty="0"/>
              <a:t>Karşılıklı etkileşim şeklinde </a:t>
            </a:r>
            <a:r>
              <a:rPr lang="tr-TR" dirty="0" smtClean="0"/>
              <a:t>olabilir</a:t>
            </a:r>
            <a:endParaRPr lang="tr-TR" dirty="0"/>
          </a:p>
        </p:txBody>
      </p:sp>
      <p:sp>
        <p:nvSpPr>
          <p:cNvPr id="4" name="Slayt Numarası Yer Tutucusu 3">
            <a:extLst>
              <a:ext uri="{FF2B5EF4-FFF2-40B4-BE49-F238E27FC236}">
                <a16:creationId xmlns:a16="http://schemas.microsoft.com/office/drawing/2014/main" id="{75237A8B-E6C6-9143-8527-9EC622BF19B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736557442"/>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62BB75-083F-1742-B62A-2D4D189456A3}"/>
              </a:ext>
            </a:extLst>
          </p:cNvPr>
          <p:cNvSpPr>
            <a:spLocks noGrp="1"/>
          </p:cNvSpPr>
          <p:nvPr>
            <p:ph type="title"/>
          </p:nvPr>
        </p:nvSpPr>
        <p:spPr/>
        <p:txBody>
          <a:bodyPr/>
          <a:lstStyle/>
          <a:p>
            <a:r>
              <a:rPr lang="tr-TR"/>
              <a:t>Ortak Dikkat</a:t>
            </a:r>
          </a:p>
        </p:txBody>
      </p:sp>
      <p:sp>
        <p:nvSpPr>
          <p:cNvPr id="3" name="Metin Yer Tutucusu 2">
            <a:extLst>
              <a:ext uri="{FF2B5EF4-FFF2-40B4-BE49-F238E27FC236}">
                <a16:creationId xmlns:a16="http://schemas.microsoft.com/office/drawing/2014/main" id="{55C4FAB4-A00D-2149-ADE1-0A64DB0D1A86}"/>
              </a:ext>
            </a:extLst>
          </p:cNvPr>
          <p:cNvSpPr>
            <a:spLocks noGrp="1"/>
          </p:cNvSpPr>
          <p:nvPr>
            <p:ph type="body" idx="1"/>
          </p:nvPr>
        </p:nvSpPr>
        <p:spPr/>
        <p:txBody>
          <a:bodyPr/>
          <a:lstStyle/>
          <a:p>
            <a:r>
              <a:rPr lang="tr-TR" dirty="0"/>
              <a:t>Ortak dikkat ilk olarak 7-8 ay civarında ortaya çıkmaktadır ama birinci yılın sonuna kadar ortak dikkat becerileri çok fazla gözlemlenememektedir.</a:t>
            </a:r>
          </a:p>
          <a:p>
            <a:r>
              <a:rPr lang="tr-TR" dirty="0"/>
              <a:t>Ortak dikkat öğrenme açısından oldukça temel ve önemli bir </a:t>
            </a:r>
            <a:r>
              <a:rPr lang="tr-TR" dirty="0" smtClean="0"/>
              <a:t>beceridir</a:t>
            </a:r>
            <a:endParaRPr lang="tr-TR" dirty="0"/>
          </a:p>
        </p:txBody>
      </p:sp>
      <p:sp>
        <p:nvSpPr>
          <p:cNvPr id="4" name="Slayt Numarası Yer Tutucusu 3">
            <a:extLst>
              <a:ext uri="{FF2B5EF4-FFF2-40B4-BE49-F238E27FC236}">
                <a16:creationId xmlns:a16="http://schemas.microsoft.com/office/drawing/2014/main" id="{32ED4548-D86B-BC40-93E3-5F0300C35F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1138212229"/>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521EC2-85FD-014A-932D-F95300323AC9}"/>
              </a:ext>
            </a:extLst>
          </p:cNvPr>
          <p:cNvSpPr>
            <a:spLocks noGrp="1"/>
          </p:cNvSpPr>
          <p:nvPr>
            <p:ph type="title"/>
          </p:nvPr>
        </p:nvSpPr>
        <p:spPr/>
        <p:txBody>
          <a:bodyPr/>
          <a:lstStyle/>
          <a:p>
            <a:r>
              <a:rPr lang="tr-TR"/>
              <a:t>Ertelenmiş taklit</a:t>
            </a:r>
          </a:p>
        </p:txBody>
      </p:sp>
      <p:sp>
        <p:nvSpPr>
          <p:cNvPr id="3" name="Metin Yer Tutucusu 2">
            <a:extLst>
              <a:ext uri="{FF2B5EF4-FFF2-40B4-BE49-F238E27FC236}">
                <a16:creationId xmlns:a16="http://schemas.microsoft.com/office/drawing/2014/main" id="{3DAF6124-171B-9F42-A7B5-D564C394DCCA}"/>
              </a:ext>
            </a:extLst>
          </p:cNvPr>
          <p:cNvSpPr>
            <a:spLocks noGrp="1"/>
          </p:cNvSpPr>
          <p:nvPr>
            <p:ph type="body" idx="1"/>
          </p:nvPr>
        </p:nvSpPr>
        <p:spPr/>
        <p:txBody>
          <a:bodyPr/>
          <a:lstStyle/>
          <a:p>
            <a:r>
              <a:rPr lang="tr-TR" dirty="0" err="1"/>
              <a:t>Piaget</a:t>
            </a:r>
            <a:r>
              <a:rPr lang="tr-TR" dirty="0"/>
              <a:t> 18. aya kadar ertelenmiş taklidin ortaya çıkmadığını söylemektedir ancak </a:t>
            </a:r>
            <a:r>
              <a:rPr lang="tr-TR" dirty="0" err="1"/>
              <a:t>Meltzoff</a:t>
            </a:r>
            <a:r>
              <a:rPr lang="tr-TR" dirty="0"/>
              <a:t> (1988) 9 aylık bebeklerin 24 saat önce gördükleri </a:t>
            </a:r>
            <a:r>
              <a:rPr lang="tr-TR" dirty="0" err="1"/>
              <a:t>bip</a:t>
            </a:r>
            <a:r>
              <a:rPr lang="tr-TR" dirty="0"/>
              <a:t> sesi çıkaran düğmeye basma eylemlerini taklit ettiklerini ortaya </a:t>
            </a:r>
            <a:r>
              <a:rPr lang="tr-TR" dirty="0" smtClean="0"/>
              <a:t>çıkarmıştır</a:t>
            </a:r>
            <a:endParaRPr lang="tr-TR" dirty="0"/>
          </a:p>
        </p:txBody>
      </p:sp>
      <p:sp>
        <p:nvSpPr>
          <p:cNvPr id="4" name="Slayt Numarası Yer Tutucusu 3">
            <a:extLst>
              <a:ext uri="{FF2B5EF4-FFF2-40B4-BE49-F238E27FC236}">
                <a16:creationId xmlns:a16="http://schemas.microsoft.com/office/drawing/2014/main" id="{D6D46E3E-C498-5C43-AB3A-BDCE7DB443D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1003853808"/>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ctrTitle"/>
          </p:nvPr>
        </p:nvSpPr>
        <p:spPr>
          <a:xfrm>
            <a:off x="1927850" y="1583350"/>
            <a:ext cx="5288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a:solidFill>
                  <a:schemeClr val="accent2"/>
                </a:solidFill>
              </a:rPr>
              <a:t>3.</a:t>
            </a:r>
          </a:p>
          <a:p>
            <a:pPr marL="0" lvl="0" indent="0" algn="ctr" rtl="0">
              <a:spcBef>
                <a:spcPts val="0"/>
              </a:spcBef>
              <a:spcAft>
                <a:spcPts val="0"/>
              </a:spcAft>
              <a:buNone/>
            </a:pPr>
            <a:r>
              <a:rPr lang="tr-TR"/>
              <a:t>Dil Gelişimi</a:t>
            </a:r>
          </a:p>
        </p:txBody>
      </p:sp>
    </p:spTree>
    <p:extLst>
      <p:ext uri="{BB962C8B-B14F-4D97-AF65-F5344CB8AC3E}">
        <p14:creationId xmlns:p14="http://schemas.microsoft.com/office/powerpoint/2010/main" val="1033063413"/>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850DDA1-A84B-1643-BA18-3DD2B50CDB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49</a:t>
            </a:fld>
            <a:endParaRPr lang="en"/>
          </a:p>
        </p:txBody>
      </p:sp>
      <p:graphicFrame>
        <p:nvGraphicFramePr>
          <p:cNvPr id="5" name="Tablo 5">
            <a:extLst>
              <a:ext uri="{FF2B5EF4-FFF2-40B4-BE49-F238E27FC236}">
                <a16:creationId xmlns:a16="http://schemas.microsoft.com/office/drawing/2014/main" id="{197C51BE-8799-8844-8DCB-CBAC5BACC3AC}"/>
              </a:ext>
            </a:extLst>
          </p:cNvPr>
          <p:cNvGraphicFramePr>
            <a:graphicFrameLocks noGrp="1"/>
          </p:cNvGraphicFramePr>
          <p:nvPr>
            <p:extLst>
              <p:ext uri="{D42A27DB-BD31-4B8C-83A1-F6EECF244321}">
                <p14:modId xmlns:p14="http://schemas.microsoft.com/office/powerpoint/2010/main" val="3272152856"/>
              </p:ext>
            </p:extLst>
          </p:nvPr>
        </p:nvGraphicFramePr>
        <p:xfrm>
          <a:off x="1524000" y="792298"/>
          <a:ext cx="6096000" cy="3302000"/>
        </p:xfrm>
        <a:graphic>
          <a:graphicData uri="http://schemas.openxmlformats.org/drawingml/2006/table">
            <a:tbl>
              <a:tblPr firstRow="1" bandRow="1">
                <a:tableStyleId>{0505E3EF-67EA-436B-97B2-0124C06EBD24}</a:tableStyleId>
              </a:tblPr>
              <a:tblGrid>
                <a:gridCol w="1558834">
                  <a:extLst>
                    <a:ext uri="{9D8B030D-6E8A-4147-A177-3AD203B41FA5}">
                      <a16:colId xmlns:a16="http://schemas.microsoft.com/office/drawing/2014/main" val="3996476487"/>
                    </a:ext>
                  </a:extLst>
                </a:gridCol>
                <a:gridCol w="4537166">
                  <a:extLst>
                    <a:ext uri="{9D8B030D-6E8A-4147-A177-3AD203B41FA5}">
                      <a16:colId xmlns:a16="http://schemas.microsoft.com/office/drawing/2014/main" val="909367640"/>
                    </a:ext>
                  </a:extLst>
                </a:gridCol>
              </a:tblGrid>
              <a:tr h="270147">
                <a:tc>
                  <a:txBody>
                    <a:bodyPr/>
                    <a:lstStyle/>
                    <a:p>
                      <a:r>
                        <a:rPr lang="tr-TR"/>
                        <a:t>Doğum</a:t>
                      </a:r>
                    </a:p>
                  </a:txBody>
                  <a:tcPr/>
                </a:tc>
                <a:tc>
                  <a:txBody>
                    <a:bodyPr/>
                    <a:lstStyle/>
                    <a:p>
                      <a:r>
                        <a:rPr lang="tr-TR"/>
                        <a:t>Ağlama</a:t>
                      </a:r>
                    </a:p>
                  </a:txBody>
                  <a:tcPr/>
                </a:tc>
                <a:extLst>
                  <a:ext uri="{0D108BD9-81ED-4DB2-BD59-A6C34878D82A}">
                    <a16:rowId xmlns:a16="http://schemas.microsoft.com/office/drawing/2014/main" val="2827521730"/>
                  </a:ext>
                </a:extLst>
              </a:tr>
              <a:tr h="278856">
                <a:tc>
                  <a:txBody>
                    <a:bodyPr/>
                    <a:lstStyle/>
                    <a:p>
                      <a:r>
                        <a:rPr lang="tr-TR"/>
                        <a:t>2-4 ay</a:t>
                      </a:r>
                    </a:p>
                  </a:txBody>
                  <a:tcPr/>
                </a:tc>
                <a:tc>
                  <a:txBody>
                    <a:bodyPr/>
                    <a:lstStyle/>
                    <a:p>
                      <a:r>
                        <a:rPr lang="tr-TR"/>
                        <a:t>Cıvıldama</a:t>
                      </a:r>
                    </a:p>
                  </a:txBody>
                  <a:tcPr/>
                </a:tc>
                <a:extLst>
                  <a:ext uri="{0D108BD9-81ED-4DB2-BD59-A6C34878D82A}">
                    <a16:rowId xmlns:a16="http://schemas.microsoft.com/office/drawing/2014/main" val="2074445394"/>
                  </a:ext>
                </a:extLst>
              </a:tr>
              <a:tr h="278856">
                <a:tc>
                  <a:txBody>
                    <a:bodyPr/>
                    <a:lstStyle/>
                    <a:p>
                      <a:r>
                        <a:rPr lang="tr-TR"/>
                        <a:t>5 ay</a:t>
                      </a:r>
                    </a:p>
                  </a:txBody>
                  <a:tcPr/>
                </a:tc>
                <a:tc>
                  <a:txBody>
                    <a:bodyPr/>
                    <a:lstStyle/>
                    <a:p>
                      <a:r>
                        <a:rPr lang="tr-TR"/>
                        <a:t>İlk sözcükleri anlar</a:t>
                      </a:r>
                    </a:p>
                  </a:txBody>
                  <a:tcPr/>
                </a:tc>
                <a:extLst>
                  <a:ext uri="{0D108BD9-81ED-4DB2-BD59-A6C34878D82A}">
                    <a16:rowId xmlns:a16="http://schemas.microsoft.com/office/drawing/2014/main" val="3987173453"/>
                  </a:ext>
                </a:extLst>
              </a:tr>
              <a:tr h="270147">
                <a:tc>
                  <a:txBody>
                    <a:bodyPr/>
                    <a:lstStyle/>
                    <a:p>
                      <a:r>
                        <a:rPr lang="tr-TR"/>
                        <a:t>6 ay</a:t>
                      </a:r>
                    </a:p>
                  </a:txBody>
                  <a:tcPr/>
                </a:tc>
                <a:tc>
                  <a:txBody>
                    <a:bodyPr/>
                    <a:lstStyle/>
                    <a:p>
                      <a:r>
                        <a:rPr lang="tr-TR" err="1"/>
                        <a:t>Babıldama</a:t>
                      </a:r>
                      <a:r>
                        <a:rPr lang="tr-TR"/>
                        <a:t> başlar</a:t>
                      </a:r>
                    </a:p>
                  </a:txBody>
                  <a:tcPr/>
                </a:tc>
                <a:extLst>
                  <a:ext uri="{0D108BD9-81ED-4DB2-BD59-A6C34878D82A}">
                    <a16:rowId xmlns:a16="http://schemas.microsoft.com/office/drawing/2014/main" val="1563132980"/>
                  </a:ext>
                </a:extLst>
              </a:tr>
              <a:tr h="287564">
                <a:tc>
                  <a:txBody>
                    <a:bodyPr/>
                    <a:lstStyle/>
                    <a:p>
                      <a:r>
                        <a:rPr lang="tr-TR"/>
                        <a:t>7-11 ay</a:t>
                      </a:r>
                    </a:p>
                  </a:txBody>
                  <a:tcPr/>
                </a:tc>
                <a:tc>
                  <a:txBody>
                    <a:bodyPr/>
                    <a:lstStyle/>
                    <a:p>
                      <a:r>
                        <a:rPr lang="tr-TR"/>
                        <a:t>Evrensel dilden dile özgü dinleyiciye doğru değişir</a:t>
                      </a:r>
                    </a:p>
                  </a:txBody>
                  <a:tcPr/>
                </a:tc>
                <a:extLst>
                  <a:ext uri="{0D108BD9-81ED-4DB2-BD59-A6C34878D82A}">
                    <a16:rowId xmlns:a16="http://schemas.microsoft.com/office/drawing/2014/main" val="378925949"/>
                  </a:ext>
                </a:extLst>
              </a:tr>
              <a:tr h="314416">
                <a:tc>
                  <a:txBody>
                    <a:bodyPr/>
                    <a:lstStyle/>
                    <a:p>
                      <a:r>
                        <a:rPr lang="tr-TR"/>
                        <a:t>8-12 ay</a:t>
                      </a:r>
                    </a:p>
                  </a:txBody>
                  <a:tcPr/>
                </a:tc>
                <a:tc>
                  <a:txBody>
                    <a:bodyPr/>
                    <a:lstStyle/>
                    <a:p>
                      <a:r>
                        <a:rPr lang="tr-TR"/>
                        <a:t>İşaret etme ve gösterme gibi jestleri kullanır</a:t>
                      </a:r>
                    </a:p>
                    <a:p>
                      <a:r>
                        <a:rPr lang="tr-TR"/>
                        <a:t>Kelimeleri kavramaya başlar</a:t>
                      </a:r>
                    </a:p>
                  </a:txBody>
                  <a:tcPr/>
                </a:tc>
                <a:extLst>
                  <a:ext uri="{0D108BD9-81ED-4DB2-BD59-A6C34878D82A}">
                    <a16:rowId xmlns:a16="http://schemas.microsoft.com/office/drawing/2014/main" val="1391412376"/>
                  </a:ext>
                </a:extLst>
              </a:tr>
              <a:tr h="370840">
                <a:tc>
                  <a:txBody>
                    <a:bodyPr/>
                    <a:lstStyle/>
                    <a:p>
                      <a:r>
                        <a:rPr lang="tr-TR"/>
                        <a:t>13 ay</a:t>
                      </a:r>
                    </a:p>
                  </a:txBody>
                  <a:tcPr/>
                </a:tc>
                <a:tc>
                  <a:txBody>
                    <a:bodyPr/>
                    <a:lstStyle/>
                    <a:p>
                      <a:r>
                        <a:rPr lang="tr-TR"/>
                        <a:t>İlk sözcüklerini söyler</a:t>
                      </a:r>
                    </a:p>
                  </a:txBody>
                  <a:tcPr/>
                </a:tc>
                <a:extLst>
                  <a:ext uri="{0D108BD9-81ED-4DB2-BD59-A6C34878D82A}">
                    <a16:rowId xmlns:a16="http://schemas.microsoft.com/office/drawing/2014/main" val="657689831"/>
                  </a:ext>
                </a:extLst>
              </a:tr>
              <a:tr h="370840">
                <a:tc>
                  <a:txBody>
                    <a:bodyPr/>
                    <a:lstStyle/>
                    <a:p>
                      <a:r>
                        <a:rPr lang="tr-TR"/>
                        <a:t>18 ay</a:t>
                      </a:r>
                    </a:p>
                  </a:txBody>
                  <a:tcPr/>
                </a:tc>
                <a:tc>
                  <a:txBody>
                    <a:bodyPr/>
                    <a:lstStyle/>
                    <a:p>
                      <a:r>
                        <a:rPr lang="tr-TR"/>
                        <a:t>Sözcük patlaması yaşanır</a:t>
                      </a:r>
                    </a:p>
                  </a:txBody>
                  <a:tcPr/>
                </a:tc>
                <a:extLst>
                  <a:ext uri="{0D108BD9-81ED-4DB2-BD59-A6C34878D82A}">
                    <a16:rowId xmlns:a16="http://schemas.microsoft.com/office/drawing/2014/main" val="2428536359"/>
                  </a:ext>
                </a:extLst>
              </a:tr>
              <a:tr h="370840">
                <a:tc>
                  <a:txBody>
                    <a:bodyPr/>
                    <a:lstStyle/>
                    <a:p>
                      <a:r>
                        <a:rPr lang="tr-TR"/>
                        <a:t>18-24 ay</a:t>
                      </a:r>
                    </a:p>
                  </a:txBody>
                  <a:tcPr/>
                </a:tc>
                <a:tc>
                  <a:txBody>
                    <a:bodyPr/>
                    <a:lstStyle/>
                    <a:p>
                      <a:r>
                        <a:rPr lang="tr-TR"/>
                        <a:t>İki sözcüklü ifadeler kullanır</a:t>
                      </a:r>
                    </a:p>
                    <a:p>
                      <a:r>
                        <a:rPr lang="tr-TR"/>
                        <a:t>Sözcükleri anlamada hızlı bir gelişim yaşanır</a:t>
                      </a:r>
                    </a:p>
                  </a:txBody>
                  <a:tcPr/>
                </a:tc>
                <a:extLst>
                  <a:ext uri="{0D108BD9-81ED-4DB2-BD59-A6C34878D82A}">
                    <a16:rowId xmlns:a16="http://schemas.microsoft.com/office/drawing/2014/main" val="2981815519"/>
                  </a:ext>
                </a:extLst>
              </a:tr>
            </a:tbl>
          </a:graphicData>
        </a:graphic>
      </p:graphicFrame>
    </p:spTree>
    <p:extLst>
      <p:ext uri="{BB962C8B-B14F-4D97-AF65-F5344CB8AC3E}">
        <p14:creationId xmlns:p14="http://schemas.microsoft.com/office/powerpoint/2010/main" val="251512358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ctrTitle" idx="4294967295"/>
          </p:nvPr>
        </p:nvSpPr>
        <p:spPr>
          <a:xfrm>
            <a:off x="2038800" y="1954580"/>
            <a:ext cx="5066400" cy="628600"/>
          </a:xfrm>
          <a:prstGeom prst="rect">
            <a:avLst/>
          </a:prstGeom>
        </p:spPr>
        <p:txBody>
          <a:bodyPr spcFirstLastPara="1" wrap="square" lIns="0" tIns="0" rIns="0" bIns="0" anchor="b" anchorCtr="0">
            <a:noAutofit/>
          </a:bodyPr>
          <a:lstStyle/>
          <a:p>
            <a:pPr lvl="0" algn="ctr"/>
            <a:r>
              <a:rPr lang="tr-TR" sz="3600">
                <a:solidFill>
                  <a:schemeClr val="accent2"/>
                </a:solidFill>
              </a:rPr>
              <a:t>Büyük (Kaba)Motor</a:t>
            </a:r>
          </a:p>
        </p:txBody>
      </p:sp>
      <p:sp>
        <p:nvSpPr>
          <p:cNvPr id="159" name="Google Shape;159;p2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91B309-A724-894D-92E9-62DB8EF25BAA}"/>
              </a:ext>
            </a:extLst>
          </p:cNvPr>
          <p:cNvSpPr>
            <a:spLocks noGrp="1"/>
          </p:cNvSpPr>
          <p:nvPr>
            <p:ph type="title"/>
          </p:nvPr>
        </p:nvSpPr>
        <p:spPr/>
        <p:txBody>
          <a:bodyPr/>
          <a:lstStyle/>
          <a:p>
            <a:r>
              <a:rPr lang="tr-TR"/>
              <a:t>Dilin İlk Algılanışı</a:t>
            </a:r>
          </a:p>
        </p:txBody>
      </p:sp>
      <p:sp>
        <p:nvSpPr>
          <p:cNvPr id="3" name="Metin Yer Tutucusu 2">
            <a:extLst>
              <a:ext uri="{FF2B5EF4-FFF2-40B4-BE49-F238E27FC236}">
                <a16:creationId xmlns:a16="http://schemas.microsoft.com/office/drawing/2014/main" id="{51485658-7653-3C42-AC30-D807781F725E}"/>
              </a:ext>
            </a:extLst>
          </p:cNvPr>
          <p:cNvSpPr>
            <a:spLocks noGrp="1"/>
          </p:cNvSpPr>
          <p:nvPr>
            <p:ph type="body" idx="1"/>
          </p:nvPr>
        </p:nvSpPr>
        <p:spPr/>
        <p:txBody>
          <a:bodyPr/>
          <a:lstStyle/>
          <a:p>
            <a:pPr algn="just"/>
            <a:r>
              <a:rPr lang="tr-TR" dirty="0"/>
              <a:t>Bebekler ilk aylarında dinledikleri konuşmaların tonlama ve vurgularına duyarlıdırlar. Konuşan yetişkinin olumlu mu yoksa olumsuz tonda mı konuştuğunu ayırt etmektedirler. Tonlamaya göre de </a:t>
            </a:r>
            <a:r>
              <a:rPr lang="tr-TR" dirty="0" smtClean="0"/>
              <a:t>gülümsemektedirler</a:t>
            </a:r>
            <a:endParaRPr lang="tr-TR" dirty="0"/>
          </a:p>
        </p:txBody>
      </p:sp>
      <p:sp>
        <p:nvSpPr>
          <p:cNvPr id="4" name="Slayt Numarası Yer Tutucusu 3">
            <a:extLst>
              <a:ext uri="{FF2B5EF4-FFF2-40B4-BE49-F238E27FC236}">
                <a16:creationId xmlns:a16="http://schemas.microsoft.com/office/drawing/2014/main" id="{90A0055B-8FA9-3F47-91AD-2977E2F639E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1547937216"/>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BB84F0-27D8-FA49-9C65-4F3C3B7419F7}"/>
              </a:ext>
            </a:extLst>
          </p:cNvPr>
          <p:cNvSpPr>
            <a:spLocks noGrp="1"/>
          </p:cNvSpPr>
          <p:nvPr>
            <p:ph type="title"/>
          </p:nvPr>
        </p:nvSpPr>
        <p:spPr/>
        <p:txBody>
          <a:bodyPr/>
          <a:lstStyle/>
          <a:p>
            <a:r>
              <a:rPr lang="tr-TR" err="1"/>
              <a:t>Babıldama</a:t>
            </a:r>
            <a:r>
              <a:rPr lang="tr-TR"/>
              <a:t> (</a:t>
            </a:r>
            <a:r>
              <a:rPr lang="tr-TR" err="1"/>
              <a:t>Babbling</a:t>
            </a:r>
            <a:r>
              <a:rPr lang="tr-TR"/>
              <a:t>) ve diğer seslendirmeler</a:t>
            </a:r>
          </a:p>
        </p:txBody>
      </p:sp>
      <p:sp>
        <p:nvSpPr>
          <p:cNvPr id="3" name="Metin Yer Tutucusu 2">
            <a:extLst>
              <a:ext uri="{FF2B5EF4-FFF2-40B4-BE49-F238E27FC236}">
                <a16:creationId xmlns:a16="http://schemas.microsoft.com/office/drawing/2014/main" id="{FDFA2CF1-53CF-4F40-A6B1-C449C550F6C1}"/>
              </a:ext>
            </a:extLst>
          </p:cNvPr>
          <p:cNvSpPr>
            <a:spLocks noGrp="1"/>
          </p:cNvSpPr>
          <p:nvPr>
            <p:ph type="body" idx="1"/>
          </p:nvPr>
        </p:nvSpPr>
        <p:spPr>
          <a:xfrm>
            <a:off x="890462" y="1464049"/>
            <a:ext cx="7339138" cy="2663813"/>
          </a:xfrm>
        </p:spPr>
        <p:txBody>
          <a:bodyPr/>
          <a:lstStyle/>
          <a:p>
            <a:r>
              <a:rPr lang="tr-TR" dirty="0"/>
              <a:t>Anlaşılır sözcükler kullanılmadan önce meydana gelen seslendirmelerdir.</a:t>
            </a:r>
          </a:p>
          <a:p>
            <a:r>
              <a:rPr lang="tr-TR" dirty="0"/>
              <a:t>Ses çıkarmayı pratik etme, iletişim kurma ve dikkat çekme amacıyla kullanılmaktadır.</a:t>
            </a:r>
          </a:p>
          <a:p>
            <a:r>
              <a:rPr lang="tr-TR" dirty="0"/>
              <a:t>2-4 ay arasında cıvıldama ve 6. aydan sonra </a:t>
            </a:r>
            <a:r>
              <a:rPr lang="tr-TR" dirty="0" err="1"/>
              <a:t>ba</a:t>
            </a:r>
            <a:r>
              <a:rPr lang="tr-TR" dirty="0"/>
              <a:t> </a:t>
            </a:r>
            <a:r>
              <a:rPr lang="tr-TR" dirty="0" err="1"/>
              <a:t>ba</a:t>
            </a:r>
            <a:r>
              <a:rPr lang="tr-TR" dirty="0"/>
              <a:t> </a:t>
            </a:r>
            <a:r>
              <a:rPr lang="tr-TR" dirty="0" err="1"/>
              <a:t>ba</a:t>
            </a:r>
            <a:r>
              <a:rPr lang="tr-TR" dirty="0"/>
              <a:t> gibi hece tekrarları </a:t>
            </a:r>
            <a:r>
              <a:rPr lang="tr-TR" dirty="0" smtClean="0"/>
              <a:t>oluşmaktadır</a:t>
            </a:r>
            <a:endParaRPr lang="tr-TR" dirty="0"/>
          </a:p>
        </p:txBody>
      </p:sp>
      <p:sp>
        <p:nvSpPr>
          <p:cNvPr id="4" name="Slayt Numarası Yer Tutucusu 3">
            <a:extLst>
              <a:ext uri="{FF2B5EF4-FFF2-40B4-BE49-F238E27FC236}">
                <a16:creationId xmlns:a16="http://schemas.microsoft.com/office/drawing/2014/main" id="{C0F7C8A0-C5D0-354D-872A-6C9CC65F31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3390378485"/>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3CE779-A5A5-2346-A224-EDC420717CC0}"/>
              </a:ext>
            </a:extLst>
          </p:cNvPr>
          <p:cNvSpPr>
            <a:spLocks noGrp="1"/>
          </p:cNvSpPr>
          <p:nvPr>
            <p:ph type="title"/>
          </p:nvPr>
        </p:nvSpPr>
        <p:spPr/>
        <p:txBody>
          <a:bodyPr/>
          <a:lstStyle/>
          <a:p>
            <a:r>
              <a:rPr lang="tr-TR"/>
              <a:t>Jestler</a:t>
            </a:r>
          </a:p>
        </p:txBody>
      </p:sp>
      <p:sp>
        <p:nvSpPr>
          <p:cNvPr id="3" name="Metin Yer Tutucusu 2">
            <a:extLst>
              <a:ext uri="{FF2B5EF4-FFF2-40B4-BE49-F238E27FC236}">
                <a16:creationId xmlns:a16="http://schemas.microsoft.com/office/drawing/2014/main" id="{2ED597D9-2CE7-2B43-80C1-794192FDA0B3}"/>
              </a:ext>
            </a:extLst>
          </p:cNvPr>
          <p:cNvSpPr>
            <a:spLocks noGrp="1"/>
          </p:cNvSpPr>
          <p:nvPr>
            <p:ph type="body" idx="1"/>
          </p:nvPr>
        </p:nvSpPr>
        <p:spPr/>
        <p:txBody>
          <a:bodyPr/>
          <a:lstStyle/>
          <a:p>
            <a:r>
              <a:rPr lang="tr-TR" dirty="0"/>
              <a:t>8-12 aylarda el sallama, kafasını eğme ya da işaret etme gibi jestler ile iletişim </a:t>
            </a:r>
            <a:r>
              <a:rPr lang="tr-TR" dirty="0" smtClean="0"/>
              <a:t>kurmaktadırlar</a:t>
            </a:r>
            <a:endParaRPr lang="tr-TR" dirty="0"/>
          </a:p>
        </p:txBody>
      </p:sp>
      <p:sp>
        <p:nvSpPr>
          <p:cNvPr id="4" name="Slayt Numarası Yer Tutucusu 3">
            <a:extLst>
              <a:ext uri="{FF2B5EF4-FFF2-40B4-BE49-F238E27FC236}">
                <a16:creationId xmlns:a16="http://schemas.microsoft.com/office/drawing/2014/main" id="{0559C051-5A76-0A4E-9FAB-B3B09E8C0CD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1698451959"/>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78B319-E9CF-3348-8CF7-4A9BBD6E2422}"/>
              </a:ext>
            </a:extLst>
          </p:cNvPr>
          <p:cNvSpPr>
            <a:spLocks noGrp="1"/>
          </p:cNvSpPr>
          <p:nvPr>
            <p:ph type="title"/>
          </p:nvPr>
        </p:nvSpPr>
        <p:spPr/>
        <p:txBody>
          <a:bodyPr/>
          <a:lstStyle/>
          <a:p>
            <a:r>
              <a:rPr lang="tr-TR"/>
              <a:t>İlk sözcükler</a:t>
            </a:r>
          </a:p>
        </p:txBody>
      </p:sp>
      <p:sp>
        <p:nvSpPr>
          <p:cNvPr id="3" name="Metin Yer Tutucusu 2">
            <a:extLst>
              <a:ext uri="{FF2B5EF4-FFF2-40B4-BE49-F238E27FC236}">
                <a16:creationId xmlns:a16="http://schemas.microsoft.com/office/drawing/2014/main" id="{98304E6E-D784-9A42-A748-48D3F014F0EB}"/>
              </a:ext>
            </a:extLst>
          </p:cNvPr>
          <p:cNvSpPr>
            <a:spLocks noGrp="1"/>
          </p:cNvSpPr>
          <p:nvPr>
            <p:ph type="body" idx="1"/>
          </p:nvPr>
        </p:nvSpPr>
        <p:spPr/>
        <p:txBody>
          <a:bodyPr/>
          <a:lstStyle/>
          <a:p>
            <a:r>
              <a:rPr lang="tr-TR" dirty="0"/>
              <a:t>Birinci yılda yakınındaki insanlar (baba-anne), oyuncaklar (top), yiyecekler (su-süt), organları (göz) gibi çevrelerinde aşina oldukları kelimeleri söyleyebilmektedirler. </a:t>
            </a:r>
          </a:p>
          <a:p>
            <a:r>
              <a:rPr lang="tr-TR" dirty="0"/>
              <a:t>18. aydan sonra sözcük patlaması yaşayarak fazla sözcüğü tekrar </a:t>
            </a:r>
            <a:r>
              <a:rPr lang="tr-TR" dirty="0" smtClean="0"/>
              <a:t>etmektedirler</a:t>
            </a:r>
            <a:endParaRPr lang="tr-TR" dirty="0"/>
          </a:p>
        </p:txBody>
      </p:sp>
      <p:sp>
        <p:nvSpPr>
          <p:cNvPr id="4" name="Slayt Numarası Yer Tutucusu 3">
            <a:extLst>
              <a:ext uri="{FF2B5EF4-FFF2-40B4-BE49-F238E27FC236}">
                <a16:creationId xmlns:a16="http://schemas.microsoft.com/office/drawing/2014/main" id="{4DFDB922-E1E8-D64A-A594-89CC52B673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2810176203"/>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1E2914-CAC9-F842-B177-7DD560314015}"/>
              </a:ext>
            </a:extLst>
          </p:cNvPr>
          <p:cNvSpPr>
            <a:spLocks noGrp="1"/>
          </p:cNvSpPr>
          <p:nvPr>
            <p:ph type="title"/>
          </p:nvPr>
        </p:nvSpPr>
        <p:spPr/>
        <p:txBody>
          <a:bodyPr/>
          <a:lstStyle/>
          <a:p>
            <a:r>
              <a:rPr lang="tr-TR"/>
              <a:t>İki sözcüklü ifadeler</a:t>
            </a:r>
          </a:p>
        </p:txBody>
      </p:sp>
      <p:sp>
        <p:nvSpPr>
          <p:cNvPr id="3" name="Metin Yer Tutucusu 2">
            <a:extLst>
              <a:ext uri="{FF2B5EF4-FFF2-40B4-BE49-F238E27FC236}">
                <a16:creationId xmlns:a16="http://schemas.microsoft.com/office/drawing/2014/main" id="{07D820CC-BA5A-F545-8AE4-13ABBFA24EA4}"/>
              </a:ext>
            </a:extLst>
          </p:cNvPr>
          <p:cNvSpPr>
            <a:spLocks noGrp="1"/>
          </p:cNvSpPr>
          <p:nvPr>
            <p:ph type="body" idx="1"/>
          </p:nvPr>
        </p:nvSpPr>
        <p:spPr/>
        <p:txBody>
          <a:bodyPr/>
          <a:lstStyle/>
          <a:p>
            <a:r>
              <a:rPr lang="tr-TR" dirty="0"/>
              <a:t>18-24 aylık olduklarında iki sözcükleri birleştirerek ifadeler kullanırlar </a:t>
            </a:r>
            <a:r>
              <a:rPr lang="tr-TR" dirty="0" err="1" smtClean="0"/>
              <a:t>Ör;</a:t>
            </a:r>
            <a:r>
              <a:rPr lang="tr-TR" i="1" dirty="0" err="1" smtClean="0"/>
              <a:t>Anne</a:t>
            </a:r>
            <a:r>
              <a:rPr lang="tr-TR" i="1" dirty="0" smtClean="0"/>
              <a:t> </a:t>
            </a:r>
            <a:r>
              <a:rPr lang="tr-TR" i="1" dirty="0"/>
              <a:t>ver, baba bak vb. </a:t>
            </a:r>
          </a:p>
          <a:p>
            <a:r>
              <a:rPr lang="tr-TR" dirty="0"/>
              <a:t>Sadece isim ve fiillerin birleşmesi ile oluşan ve sadece anlam taşıyan sözcüklerden oluşan bu cümleler </a:t>
            </a:r>
            <a:r>
              <a:rPr lang="tr-TR" b="1" dirty="0" err="1"/>
              <a:t>telgrafik</a:t>
            </a:r>
            <a:r>
              <a:rPr lang="tr-TR" b="1" dirty="0"/>
              <a:t> </a:t>
            </a:r>
            <a:r>
              <a:rPr lang="tr-TR" b="1" dirty="0" smtClean="0"/>
              <a:t>konuşmadır</a:t>
            </a:r>
            <a:endParaRPr lang="tr-TR" dirty="0"/>
          </a:p>
        </p:txBody>
      </p:sp>
      <p:sp>
        <p:nvSpPr>
          <p:cNvPr id="4" name="Slayt Numarası Yer Tutucusu 3">
            <a:extLst>
              <a:ext uri="{FF2B5EF4-FFF2-40B4-BE49-F238E27FC236}">
                <a16:creationId xmlns:a16="http://schemas.microsoft.com/office/drawing/2014/main" id="{321E9F11-223B-7D42-831E-01272543B21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2463860454"/>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A46C8FC8-C35D-7645-8696-636431D01BAB}"/>
              </a:ext>
            </a:extLst>
          </p:cNvPr>
          <p:cNvSpPr>
            <a:spLocks noGrp="1"/>
          </p:cNvSpPr>
          <p:nvPr>
            <p:ph type="title"/>
          </p:nvPr>
        </p:nvSpPr>
        <p:spPr>
          <a:xfrm>
            <a:off x="1082100" y="2235450"/>
            <a:ext cx="6979800" cy="336300"/>
          </a:xfrm>
        </p:spPr>
        <p:txBody>
          <a:bodyPr/>
          <a:lstStyle/>
          <a:p>
            <a:r>
              <a:rPr lang="tr-TR"/>
              <a:t>Biyolojik ve Çevresel Etkenler</a:t>
            </a:r>
          </a:p>
        </p:txBody>
      </p:sp>
      <p:sp>
        <p:nvSpPr>
          <p:cNvPr id="2" name="Slayt Numarası Yer Tutucusu 1">
            <a:extLst>
              <a:ext uri="{FF2B5EF4-FFF2-40B4-BE49-F238E27FC236}">
                <a16:creationId xmlns:a16="http://schemas.microsoft.com/office/drawing/2014/main" id="{9EC48388-199A-0044-BA18-EB8EAB1546F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480205325"/>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8D8129-C768-1542-9483-C50DE6B8F8C2}"/>
              </a:ext>
            </a:extLst>
          </p:cNvPr>
          <p:cNvSpPr>
            <a:spLocks noGrp="1"/>
          </p:cNvSpPr>
          <p:nvPr>
            <p:ph type="title"/>
          </p:nvPr>
        </p:nvSpPr>
        <p:spPr>
          <a:xfrm>
            <a:off x="1082050" y="867718"/>
            <a:ext cx="6979800" cy="336300"/>
          </a:xfrm>
        </p:spPr>
        <p:txBody>
          <a:bodyPr/>
          <a:lstStyle/>
          <a:p>
            <a:pPr algn="just"/>
            <a:r>
              <a:rPr lang="tr-TR"/>
              <a:t>Biyolojik Etkenler</a:t>
            </a:r>
          </a:p>
        </p:txBody>
      </p:sp>
      <p:sp>
        <p:nvSpPr>
          <p:cNvPr id="3" name="Metin Yer Tutucusu 2">
            <a:extLst>
              <a:ext uri="{FF2B5EF4-FFF2-40B4-BE49-F238E27FC236}">
                <a16:creationId xmlns:a16="http://schemas.microsoft.com/office/drawing/2014/main" id="{05A569EE-18BF-4C49-B4F9-45EE42046087}"/>
              </a:ext>
            </a:extLst>
          </p:cNvPr>
          <p:cNvSpPr>
            <a:spLocks noGrp="1"/>
          </p:cNvSpPr>
          <p:nvPr>
            <p:ph type="body" idx="1"/>
          </p:nvPr>
        </p:nvSpPr>
        <p:spPr>
          <a:xfrm>
            <a:off x="1082049" y="1204018"/>
            <a:ext cx="7156259" cy="2854176"/>
          </a:xfrm>
        </p:spPr>
        <p:txBody>
          <a:bodyPr/>
          <a:lstStyle/>
          <a:p>
            <a:pPr algn="just"/>
            <a:r>
              <a:rPr lang="tr-TR" dirty="0"/>
              <a:t>Sözcük çıkarmak için gerekli olan beyin bölgesi </a:t>
            </a:r>
            <a:r>
              <a:rPr lang="tr-TR" b="1" dirty="0" err="1"/>
              <a:t>Broca</a:t>
            </a:r>
            <a:r>
              <a:rPr lang="tr-TR" b="1" dirty="0"/>
              <a:t> bölgesi</a:t>
            </a:r>
            <a:r>
              <a:rPr lang="tr-TR" dirty="0"/>
              <a:t>; dili anlamada gerekli olan beyin bölgesi </a:t>
            </a:r>
            <a:r>
              <a:rPr lang="tr-TR" b="1" dirty="0" err="1"/>
              <a:t>Wenicke</a:t>
            </a:r>
            <a:r>
              <a:rPr lang="tr-TR" b="1" dirty="0"/>
              <a:t> bölgesidir</a:t>
            </a:r>
            <a:r>
              <a:rPr lang="tr-TR" dirty="0"/>
              <a:t>. Bu bölgelerden birinde meydana gelen hasar, dil kaybı olan </a:t>
            </a:r>
            <a:r>
              <a:rPr lang="tr-TR" b="1" dirty="0"/>
              <a:t>afazi (söz yitimi) </a:t>
            </a:r>
            <a:r>
              <a:rPr lang="tr-TR" dirty="0"/>
              <a:t>türlerine neden olmaktadır.</a:t>
            </a:r>
          </a:p>
          <a:p>
            <a:pPr algn="just"/>
            <a:r>
              <a:rPr lang="tr-TR" dirty="0"/>
              <a:t>Dilbilimci Chomsky’ye göre insanlar belirli zamanlarda belirli bir yolla dil öğrenmeye biyolojik olarak donanımlı olarak doğmaktadırlar </a:t>
            </a:r>
          </a:p>
        </p:txBody>
      </p:sp>
      <p:sp>
        <p:nvSpPr>
          <p:cNvPr id="4" name="Slayt Numarası Yer Tutucusu 3">
            <a:extLst>
              <a:ext uri="{FF2B5EF4-FFF2-40B4-BE49-F238E27FC236}">
                <a16:creationId xmlns:a16="http://schemas.microsoft.com/office/drawing/2014/main" id="{C9CA7359-1173-574D-9769-1CD55F7ABC05}"/>
              </a:ext>
            </a:extLst>
          </p:cNvPr>
          <p:cNvSpPr>
            <a:spLocks noGrp="1"/>
          </p:cNvSpPr>
          <p:nvPr>
            <p:ph type="sldNum" idx="12"/>
          </p:nvPr>
        </p:nvSpPr>
        <p:spPr/>
        <p:txBody>
          <a:bodyPr/>
          <a:lstStyle/>
          <a:p>
            <a:pPr marL="0" lvl="0" indent="0" algn="just" rtl="0">
              <a:spcBef>
                <a:spcPts val="0"/>
              </a:spcBef>
              <a:spcAft>
                <a:spcPts val="0"/>
              </a:spcAft>
              <a:buNone/>
            </a:pPr>
            <a:fld id="{00000000-1234-1234-1234-123412341234}" type="slidenum">
              <a:rPr lang="en" smtClean="0"/>
              <a:pPr marL="0" lvl="0" indent="0" algn="just" rtl="0">
                <a:spcBef>
                  <a:spcPts val="0"/>
                </a:spcBef>
                <a:spcAft>
                  <a:spcPts val="0"/>
                </a:spcAft>
                <a:buNone/>
              </a:pPr>
              <a:t>56</a:t>
            </a:fld>
            <a:endParaRPr lang="en"/>
          </a:p>
        </p:txBody>
      </p:sp>
    </p:spTree>
    <p:extLst>
      <p:ext uri="{BB962C8B-B14F-4D97-AF65-F5344CB8AC3E}">
        <p14:creationId xmlns:p14="http://schemas.microsoft.com/office/powerpoint/2010/main" val="2042065328"/>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EC9007-7700-A54D-ACDC-4AD4BD006DE2}"/>
              </a:ext>
            </a:extLst>
          </p:cNvPr>
          <p:cNvSpPr>
            <a:spLocks noGrp="1"/>
          </p:cNvSpPr>
          <p:nvPr>
            <p:ph type="title"/>
          </p:nvPr>
        </p:nvSpPr>
        <p:spPr>
          <a:xfrm>
            <a:off x="1082050" y="918851"/>
            <a:ext cx="6979800" cy="336300"/>
          </a:xfrm>
        </p:spPr>
        <p:txBody>
          <a:bodyPr/>
          <a:lstStyle/>
          <a:p>
            <a:r>
              <a:rPr lang="tr-TR"/>
              <a:t>Çevresel Etkenler</a:t>
            </a:r>
          </a:p>
        </p:txBody>
      </p:sp>
      <p:sp>
        <p:nvSpPr>
          <p:cNvPr id="3" name="Metin Yer Tutucusu 2">
            <a:extLst>
              <a:ext uri="{FF2B5EF4-FFF2-40B4-BE49-F238E27FC236}">
                <a16:creationId xmlns:a16="http://schemas.microsoft.com/office/drawing/2014/main" id="{09BE13D3-9CDB-1E4D-A73F-4045DA70B046}"/>
              </a:ext>
            </a:extLst>
          </p:cNvPr>
          <p:cNvSpPr>
            <a:spLocks noGrp="1"/>
          </p:cNvSpPr>
          <p:nvPr>
            <p:ph type="body" idx="1"/>
          </p:nvPr>
        </p:nvSpPr>
        <p:spPr>
          <a:xfrm>
            <a:off x="1082049" y="1255150"/>
            <a:ext cx="7138841" cy="2794335"/>
          </a:xfrm>
        </p:spPr>
        <p:txBody>
          <a:bodyPr/>
          <a:lstStyle/>
          <a:p>
            <a:r>
              <a:rPr lang="tr-TR" b="1" dirty="0"/>
              <a:t>Davranışçı görüş: </a:t>
            </a:r>
            <a:r>
              <a:rPr lang="tr-TR" dirty="0"/>
              <a:t>Bir bebek anne dediğinde annesi onu kucağına alır ona gülümser ve ödüllendirir dolayısı ile bebek anne demeyi tekrarlar </a:t>
            </a:r>
          </a:p>
          <a:p>
            <a:r>
              <a:rPr lang="tr-TR" b="1" dirty="0"/>
              <a:t>Genişletme: </a:t>
            </a:r>
            <a:r>
              <a:rPr lang="tr-TR" dirty="0"/>
              <a:t>Çocuğun söylediklerini dilsel olarak daha genişleterek tekrar etmek.</a:t>
            </a:r>
          </a:p>
          <a:p>
            <a:r>
              <a:rPr lang="tr-TR" b="1" dirty="0"/>
              <a:t>Etiketleme</a:t>
            </a:r>
            <a:r>
              <a:rPr lang="tr-TR" dirty="0"/>
              <a:t>: Nesnelerin isimlerini belirlemektir. Nesne ve ismin </a:t>
            </a:r>
            <a:r>
              <a:rPr lang="tr-TR" dirty="0" smtClean="0"/>
              <a:t>eşlemesidir. </a:t>
            </a:r>
            <a:endParaRPr lang="tr-TR" dirty="0"/>
          </a:p>
        </p:txBody>
      </p:sp>
      <p:sp>
        <p:nvSpPr>
          <p:cNvPr id="4" name="Slayt Numarası Yer Tutucusu 3">
            <a:extLst>
              <a:ext uri="{FF2B5EF4-FFF2-40B4-BE49-F238E27FC236}">
                <a16:creationId xmlns:a16="http://schemas.microsoft.com/office/drawing/2014/main" id="{5C464501-A4AA-5940-BC70-7C1AB58BC43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57</a:t>
            </a:fld>
            <a:endParaRPr lang="en"/>
          </a:p>
        </p:txBody>
      </p:sp>
    </p:spTree>
    <p:extLst>
      <p:ext uri="{BB962C8B-B14F-4D97-AF65-F5344CB8AC3E}">
        <p14:creationId xmlns:p14="http://schemas.microsoft.com/office/powerpoint/2010/main" val="2212537667"/>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2D7423-E4AE-C64D-A15D-493BBFD137B6}"/>
              </a:ext>
            </a:extLst>
          </p:cNvPr>
          <p:cNvSpPr>
            <a:spLocks noGrp="1"/>
          </p:cNvSpPr>
          <p:nvPr>
            <p:ph type="title"/>
          </p:nvPr>
        </p:nvSpPr>
        <p:spPr/>
        <p:txBody>
          <a:bodyPr/>
          <a:lstStyle/>
          <a:p>
            <a:r>
              <a:rPr lang="tr-TR" err="1"/>
              <a:t>Etkileşimci</a:t>
            </a:r>
            <a:r>
              <a:rPr lang="tr-TR"/>
              <a:t> görüş</a:t>
            </a:r>
          </a:p>
        </p:txBody>
      </p:sp>
      <p:sp>
        <p:nvSpPr>
          <p:cNvPr id="3" name="Metin Yer Tutucusu 2">
            <a:extLst>
              <a:ext uri="{FF2B5EF4-FFF2-40B4-BE49-F238E27FC236}">
                <a16:creationId xmlns:a16="http://schemas.microsoft.com/office/drawing/2014/main" id="{33B9B57E-FA9A-0340-8886-61CE4CA1ACE7}"/>
              </a:ext>
            </a:extLst>
          </p:cNvPr>
          <p:cNvSpPr>
            <a:spLocks noGrp="1"/>
          </p:cNvSpPr>
          <p:nvPr>
            <p:ph type="body" idx="1"/>
          </p:nvPr>
        </p:nvSpPr>
        <p:spPr/>
        <p:txBody>
          <a:bodyPr/>
          <a:lstStyle/>
          <a:p>
            <a:r>
              <a:rPr lang="tr-TR" dirty="0"/>
              <a:t>Hem biyolojik yapı hem de yaşantılar dil gelişiminde etkilidir </a:t>
            </a:r>
            <a:r>
              <a:rPr lang="tr-TR" dirty="0" smtClean="0"/>
              <a:t>Doğuştan </a:t>
            </a:r>
            <a:r>
              <a:rPr lang="tr-TR" dirty="0"/>
              <a:t>getirilen potansiyel vardır. Ayrıca uygun zengin </a:t>
            </a:r>
            <a:r>
              <a:rPr lang="tr-TR" dirty="0" err="1"/>
              <a:t>uyaranlı</a:t>
            </a:r>
            <a:r>
              <a:rPr lang="tr-TR" dirty="0"/>
              <a:t> çevresel koşullar da çocuğun dil gelişiminde katkı sağlamaktadır </a:t>
            </a:r>
          </a:p>
        </p:txBody>
      </p:sp>
      <p:sp>
        <p:nvSpPr>
          <p:cNvPr id="4" name="Slayt Numarası Yer Tutucusu 3">
            <a:extLst>
              <a:ext uri="{FF2B5EF4-FFF2-40B4-BE49-F238E27FC236}">
                <a16:creationId xmlns:a16="http://schemas.microsoft.com/office/drawing/2014/main" id="{1E69F76C-4EFD-2A4D-ACAE-E221237A9A8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58</a:t>
            </a:fld>
            <a:endParaRPr lang="en"/>
          </a:p>
        </p:txBody>
      </p:sp>
    </p:spTree>
    <p:extLst>
      <p:ext uri="{BB962C8B-B14F-4D97-AF65-F5344CB8AC3E}">
        <p14:creationId xmlns:p14="http://schemas.microsoft.com/office/powerpoint/2010/main" val="1745575554"/>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ctrTitle"/>
          </p:nvPr>
        </p:nvSpPr>
        <p:spPr>
          <a:xfrm>
            <a:off x="1927850" y="1583350"/>
            <a:ext cx="5288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a:solidFill>
                  <a:schemeClr val="accent2"/>
                </a:solidFill>
              </a:rPr>
              <a:t>4.</a:t>
            </a:r>
          </a:p>
          <a:p>
            <a:pPr marL="0" lvl="0" indent="0" algn="ctr" rtl="0">
              <a:spcBef>
                <a:spcPts val="0"/>
              </a:spcBef>
              <a:spcAft>
                <a:spcPts val="0"/>
              </a:spcAft>
              <a:buNone/>
            </a:pPr>
            <a:r>
              <a:rPr lang="tr-TR"/>
              <a:t>Sosyal </a:t>
            </a:r>
            <a:r>
              <a:rPr lang="tr-TR" err="1"/>
              <a:t>DuygusalGelişimi</a:t>
            </a:r>
            <a:endParaRPr lang="tr-TR"/>
          </a:p>
        </p:txBody>
      </p:sp>
    </p:spTree>
    <p:extLst>
      <p:ext uri="{BB962C8B-B14F-4D97-AF65-F5344CB8AC3E}">
        <p14:creationId xmlns:p14="http://schemas.microsoft.com/office/powerpoint/2010/main" val="141834571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3CC62-3BE8-E84C-A57D-5FE04D48CAA5}"/>
              </a:ext>
            </a:extLst>
          </p:cNvPr>
          <p:cNvSpPr>
            <a:spLocks noGrp="1"/>
          </p:cNvSpPr>
          <p:nvPr>
            <p:ph type="title"/>
          </p:nvPr>
        </p:nvSpPr>
        <p:spPr/>
        <p:txBody>
          <a:bodyPr/>
          <a:lstStyle/>
          <a:p>
            <a:r>
              <a:rPr lang="tr-TR"/>
              <a:t>Duruşun Gelişimi</a:t>
            </a:r>
          </a:p>
        </p:txBody>
      </p:sp>
      <p:sp>
        <p:nvSpPr>
          <p:cNvPr id="3" name="Metin Yer Tutucusu 2">
            <a:extLst>
              <a:ext uri="{FF2B5EF4-FFF2-40B4-BE49-F238E27FC236}">
                <a16:creationId xmlns:a16="http://schemas.microsoft.com/office/drawing/2014/main" id="{F6C7831C-03B6-904C-A88A-BC7173392DF9}"/>
              </a:ext>
            </a:extLst>
          </p:cNvPr>
          <p:cNvSpPr>
            <a:spLocks noGrp="1"/>
          </p:cNvSpPr>
          <p:nvPr>
            <p:ph type="body" idx="1"/>
          </p:nvPr>
        </p:nvSpPr>
        <p:spPr/>
        <p:txBody>
          <a:bodyPr/>
          <a:lstStyle/>
          <a:p>
            <a:r>
              <a:rPr lang="tr-TR" dirty="0"/>
              <a:t>Yeni doğan bir bebek duruşunu kontrol edemez. Doğumdan birkaç hafta sonra içinde başını dik tutabilir ve yüzükoyun yatarken başını kaldırabilir. 6-7 ay öncesinde destekli oturur ve daha sonrasında desteksiz otururlar. İlk bir yılın sonunda ayakta </a:t>
            </a:r>
            <a:r>
              <a:rPr lang="tr-TR" dirty="0" smtClean="0"/>
              <a:t>durabilirler</a:t>
            </a:r>
            <a:endParaRPr lang="tr-TR" dirty="0"/>
          </a:p>
        </p:txBody>
      </p:sp>
      <p:sp>
        <p:nvSpPr>
          <p:cNvPr id="4" name="Slayt Numarası Yer Tutucusu 3">
            <a:extLst>
              <a:ext uri="{FF2B5EF4-FFF2-40B4-BE49-F238E27FC236}">
                <a16:creationId xmlns:a16="http://schemas.microsoft.com/office/drawing/2014/main" id="{FF47AFCD-D29B-EE46-A5AC-A2B0285E87C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749701767"/>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9874AA-2137-B643-9FD7-AC5467C1A6E5}"/>
              </a:ext>
            </a:extLst>
          </p:cNvPr>
          <p:cNvSpPr>
            <a:spLocks noGrp="1"/>
          </p:cNvSpPr>
          <p:nvPr>
            <p:ph type="title"/>
          </p:nvPr>
        </p:nvSpPr>
        <p:spPr/>
        <p:txBody>
          <a:bodyPr/>
          <a:lstStyle/>
          <a:p>
            <a:r>
              <a:rPr lang="tr-TR"/>
              <a:t>Duygusal anlatım ve sosyal ilişkiler</a:t>
            </a:r>
          </a:p>
        </p:txBody>
      </p:sp>
      <p:sp>
        <p:nvSpPr>
          <p:cNvPr id="3" name="Metin Yer Tutucusu 2">
            <a:extLst>
              <a:ext uri="{FF2B5EF4-FFF2-40B4-BE49-F238E27FC236}">
                <a16:creationId xmlns:a16="http://schemas.microsoft.com/office/drawing/2014/main" id="{8562F203-D268-E542-AC91-93B90C4E6E42}"/>
              </a:ext>
            </a:extLst>
          </p:cNvPr>
          <p:cNvSpPr>
            <a:spLocks noGrp="1"/>
          </p:cNvSpPr>
          <p:nvPr>
            <p:ph type="body" idx="1"/>
          </p:nvPr>
        </p:nvSpPr>
        <p:spPr/>
        <p:txBody>
          <a:bodyPr/>
          <a:lstStyle/>
          <a:p>
            <a:r>
              <a:rPr lang="tr-TR"/>
              <a:t>Duygusal anlatımlar bebeklerin bakım verenlerle etkileşim kurmasını sağlamaktadır ve ona bağlı olarak gelişmektedir. </a:t>
            </a:r>
          </a:p>
          <a:p>
            <a:endParaRPr lang="tr-TR"/>
          </a:p>
        </p:txBody>
      </p:sp>
      <p:sp>
        <p:nvSpPr>
          <p:cNvPr id="4" name="Slayt Numarası Yer Tutucusu 3">
            <a:extLst>
              <a:ext uri="{FF2B5EF4-FFF2-40B4-BE49-F238E27FC236}">
                <a16:creationId xmlns:a16="http://schemas.microsoft.com/office/drawing/2014/main" id="{4EF4D810-EEFD-894D-9416-74C6534DFED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60</a:t>
            </a:fld>
            <a:endParaRPr lang="en"/>
          </a:p>
        </p:txBody>
      </p:sp>
    </p:spTree>
    <p:extLst>
      <p:ext uri="{BB962C8B-B14F-4D97-AF65-F5344CB8AC3E}">
        <p14:creationId xmlns:p14="http://schemas.microsoft.com/office/powerpoint/2010/main" val="478671615"/>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02F119-2175-BB49-A926-3D6200947BA6}"/>
              </a:ext>
            </a:extLst>
          </p:cNvPr>
          <p:cNvSpPr>
            <a:spLocks noGrp="1"/>
          </p:cNvSpPr>
          <p:nvPr>
            <p:ph type="title"/>
          </p:nvPr>
        </p:nvSpPr>
        <p:spPr>
          <a:xfrm>
            <a:off x="1082050" y="750701"/>
            <a:ext cx="6979800" cy="336300"/>
          </a:xfrm>
        </p:spPr>
        <p:txBody>
          <a:bodyPr/>
          <a:lstStyle/>
          <a:p>
            <a:r>
              <a:rPr lang="tr-TR"/>
              <a:t>Ağlama</a:t>
            </a:r>
          </a:p>
        </p:txBody>
      </p:sp>
      <p:sp>
        <p:nvSpPr>
          <p:cNvPr id="3" name="Metin Yer Tutucusu 2">
            <a:extLst>
              <a:ext uri="{FF2B5EF4-FFF2-40B4-BE49-F238E27FC236}">
                <a16:creationId xmlns:a16="http://schemas.microsoft.com/office/drawing/2014/main" id="{33AC8436-FAF9-E246-BD5C-9A3AECE3058E}"/>
              </a:ext>
            </a:extLst>
          </p:cNvPr>
          <p:cNvSpPr>
            <a:spLocks noGrp="1"/>
          </p:cNvSpPr>
          <p:nvPr>
            <p:ph type="body" idx="1"/>
          </p:nvPr>
        </p:nvSpPr>
        <p:spPr>
          <a:xfrm>
            <a:off x="1082049" y="1087000"/>
            <a:ext cx="7286887" cy="3084405"/>
          </a:xfrm>
        </p:spPr>
        <p:txBody>
          <a:bodyPr/>
          <a:lstStyle/>
          <a:p>
            <a:r>
              <a:rPr lang="tr-TR" b="1" dirty="0"/>
              <a:t>Temel ağlama: </a:t>
            </a:r>
            <a:r>
              <a:rPr lang="tr-TR" dirty="0"/>
              <a:t>Ağlamanın hemen ardından gelen kısa bir sessizlik, sonra temel ağlamadan sonra daha yüksek tonda gelen iç çekme ve yeniden ağlama döngüsüdür. Açlık gibi etkenleri olabilir.</a:t>
            </a:r>
            <a:endParaRPr lang="tr-TR" b="1" dirty="0"/>
          </a:p>
          <a:p>
            <a:r>
              <a:rPr lang="tr-TR" b="1" dirty="0"/>
              <a:t>Kızgınlık ağlaması: </a:t>
            </a:r>
            <a:r>
              <a:rPr lang="tr-TR" dirty="0"/>
              <a:t>Ses tellerinden daha fazla havanın geçmesiyle olan açlık ağlamasının başka bir çeşididir. </a:t>
            </a:r>
            <a:endParaRPr lang="tr-TR" b="1" dirty="0"/>
          </a:p>
          <a:p>
            <a:r>
              <a:rPr lang="tr-TR" b="1" dirty="0"/>
              <a:t>Acı ağlaması: </a:t>
            </a:r>
            <a:r>
              <a:rPr lang="tr-TR" dirty="0"/>
              <a:t>Başlangıçta ani ve uzun süreli yüksek sesli ağlama olarak </a:t>
            </a:r>
            <a:r>
              <a:rPr lang="tr-TR" dirty="0" smtClean="0"/>
              <a:t>başlar</a:t>
            </a:r>
            <a:endParaRPr lang="tr-TR" b="1" dirty="0"/>
          </a:p>
        </p:txBody>
      </p:sp>
      <p:sp>
        <p:nvSpPr>
          <p:cNvPr id="4" name="Slayt Numarası Yer Tutucusu 3">
            <a:extLst>
              <a:ext uri="{FF2B5EF4-FFF2-40B4-BE49-F238E27FC236}">
                <a16:creationId xmlns:a16="http://schemas.microsoft.com/office/drawing/2014/main" id="{1448157A-EE95-0848-8AB7-D61BBA3BB0D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61</a:t>
            </a:fld>
            <a:endParaRPr lang="en"/>
          </a:p>
        </p:txBody>
      </p:sp>
    </p:spTree>
    <p:extLst>
      <p:ext uri="{BB962C8B-B14F-4D97-AF65-F5344CB8AC3E}">
        <p14:creationId xmlns:p14="http://schemas.microsoft.com/office/powerpoint/2010/main" val="3417577261"/>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E7CC39-1193-9C44-9E43-A77BDFCC58D4}"/>
              </a:ext>
            </a:extLst>
          </p:cNvPr>
          <p:cNvSpPr>
            <a:spLocks noGrp="1"/>
          </p:cNvSpPr>
          <p:nvPr>
            <p:ph type="title"/>
          </p:nvPr>
        </p:nvSpPr>
        <p:spPr/>
        <p:txBody>
          <a:bodyPr/>
          <a:lstStyle/>
          <a:p>
            <a:r>
              <a:rPr lang="tr-TR"/>
              <a:t>Ağlama</a:t>
            </a:r>
          </a:p>
        </p:txBody>
      </p:sp>
      <p:sp>
        <p:nvSpPr>
          <p:cNvPr id="3" name="Metin Yer Tutucusu 2">
            <a:extLst>
              <a:ext uri="{FF2B5EF4-FFF2-40B4-BE49-F238E27FC236}">
                <a16:creationId xmlns:a16="http://schemas.microsoft.com/office/drawing/2014/main" id="{1CA8178B-B238-FC46-9C38-484BA0E3671B}"/>
              </a:ext>
            </a:extLst>
          </p:cNvPr>
          <p:cNvSpPr>
            <a:spLocks noGrp="1"/>
          </p:cNvSpPr>
          <p:nvPr>
            <p:ph type="body" idx="1"/>
          </p:nvPr>
        </p:nvSpPr>
        <p:spPr/>
        <p:txBody>
          <a:bodyPr/>
          <a:lstStyle/>
          <a:p>
            <a:r>
              <a:rPr lang="tr-TR"/>
              <a:t>Anne ve babalar zamanla bebeklerinin ağlamasının neyden kaynaklandığını anlayabilir hale gelmektedirler. </a:t>
            </a:r>
          </a:p>
        </p:txBody>
      </p:sp>
      <p:sp>
        <p:nvSpPr>
          <p:cNvPr id="4" name="Slayt Numarası Yer Tutucusu 3">
            <a:extLst>
              <a:ext uri="{FF2B5EF4-FFF2-40B4-BE49-F238E27FC236}">
                <a16:creationId xmlns:a16="http://schemas.microsoft.com/office/drawing/2014/main" id="{52A01F51-68D3-FF46-BCFB-701E9E7AE9A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62</a:t>
            </a:fld>
            <a:endParaRPr lang="en"/>
          </a:p>
        </p:txBody>
      </p:sp>
    </p:spTree>
    <p:extLst>
      <p:ext uri="{BB962C8B-B14F-4D97-AF65-F5344CB8AC3E}">
        <p14:creationId xmlns:p14="http://schemas.microsoft.com/office/powerpoint/2010/main" val="3080288729"/>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FCC9CF-DB44-2C46-810B-7D1F01352C8B}"/>
              </a:ext>
            </a:extLst>
          </p:cNvPr>
          <p:cNvSpPr>
            <a:spLocks noGrp="1"/>
          </p:cNvSpPr>
          <p:nvPr>
            <p:ph type="title"/>
          </p:nvPr>
        </p:nvSpPr>
        <p:spPr/>
        <p:txBody>
          <a:bodyPr/>
          <a:lstStyle/>
          <a:p>
            <a:r>
              <a:rPr lang="tr-TR"/>
              <a:t>Gülümseme</a:t>
            </a:r>
          </a:p>
        </p:txBody>
      </p:sp>
      <p:sp>
        <p:nvSpPr>
          <p:cNvPr id="3" name="Metin Yer Tutucusu 2">
            <a:extLst>
              <a:ext uri="{FF2B5EF4-FFF2-40B4-BE49-F238E27FC236}">
                <a16:creationId xmlns:a16="http://schemas.microsoft.com/office/drawing/2014/main" id="{82BE7450-E927-7C4E-A927-57BAB02D1C65}"/>
              </a:ext>
            </a:extLst>
          </p:cNvPr>
          <p:cNvSpPr>
            <a:spLocks noGrp="1"/>
          </p:cNvSpPr>
          <p:nvPr>
            <p:ph type="body" idx="1"/>
          </p:nvPr>
        </p:nvSpPr>
        <p:spPr/>
        <p:txBody>
          <a:bodyPr/>
          <a:lstStyle/>
          <a:p>
            <a:r>
              <a:rPr lang="tr-TR" dirty="0"/>
              <a:t>Önemli bir sosyal etkileşim  aracıdır.</a:t>
            </a:r>
          </a:p>
          <a:p>
            <a:r>
              <a:rPr lang="tr-TR" b="1" dirty="0" err="1"/>
              <a:t>Refleksif</a:t>
            </a:r>
            <a:r>
              <a:rPr lang="tr-TR" b="1" dirty="0"/>
              <a:t> gülümseme: </a:t>
            </a:r>
            <a:r>
              <a:rPr lang="tr-TR" dirty="0"/>
              <a:t>Dışarıdan bir uyarana karşı meydana gelir ve doğumdan sonraki ilk bir ayda uyku sorasında olur. </a:t>
            </a:r>
            <a:endParaRPr lang="tr-TR" b="1" dirty="0"/>
          </a:p>
          <a:p>
            <a:r>
              <a:rPr lang="tr-TR" b="1" dirty="0"/>
              <a:t>Sosyal gülümseme: </a:t>
            </a:r>
            <a:r>
              <a:rPr lang="tr-TR" dirty="0"/>
              <a:t>Dışarıdan bir uyarana karşılık meydana gelir ve ikinci ay civarında görülmeye </a:t>
            </a:r>
            <a:r>
              <a:rPr lang="tr-TR" dirty="0" smtClean="0"/>
              <a:t>başlar</a:t>
            </a:r>
            <a:endParaRPr lang="tr-TR" b="1" dirty="0"/>
          </a:p>
        </p:txBody>
      </p:sp>
      <p:sp>
        <p:nvSpPr>
          <p:cNvPr id="4" name="Slayt Numarası Yer Tutucusu 3">
            <a:extLst>
              <a:ext uri="{FF2B5EF4-FFF2-40B4-BE49-F238E27FC236}">
                <a16:creationId xmlns:a16="http://schemas.microsoft.com/office/drawing/2014/main" id="{69B84C46-A6FE-7E4A-BEDE-2DF98FE885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63</a:t>
            </a:fld>
            <a:endParaRPr lang="en"/>
          </a:p>
        </p:txBody>
      </p:sp>
    </p:spTree>
    <p:extLst>
      <p:ext uri="{BB962C8B-B14F-4D97-AF65-F5344CB8AC3E}">
        <p14:creationId xmlns:p14="http://schemas.microsoft.com/office/powerpoint/2010/main" val="3690432877"/>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FBF5AD-577E-4947-B934-DEA4E5D9B91E}"/>
              </a:ext>
            </a:extLst>
          </p:cNvPr>
          <p:cNvSpPr>
            <a:spLocks noGrp="1"/>
          </p:cNvSpPr>
          <p:nvPr>
            <p:ph type="title"/>
          </p:nvPr>
        </p:nvSpPr>
        <p:spPr/>
        <p:txBody>
          <a:bodyPr/>
          <a:lstStyle/>
          <a:p>
            <a:r>
              <a:rPr lang="tr-TR"/>
              <a:t>Mizaç</a:t>
            </a:r>
          </a:p>
        </p:txBody>
      </p:sp>
      <p:sp>
        <p:nvSpPr>
          <p:cNvPr id="3" name="Metin Yer Tutucusu 2">
            <a:extLst>
              <a:ext uri="{FF2B5EF4-FFF2-40B4-BE49-F238E27FC236}">
                <a16:creationId xmlns:a16="http://schemas.microsoft.com/office/drawing/2014/main" id="{392112E9-F036-4A42-A0D4-B9CC53C9B9AC}"/>
              </a:ext>
            </a:extLst>
          </p:cNvPr>
          <p:cNvSpPr>
            <a:spLocks noGrp="1"/>
          </p:cNvSpPr>
          <p:nvPr>
            <p:ph type="body" idx="1"/>
          </p:nvPr>
        </p:nvSpPr>
        <p:spPr/>
        <p:txBody>
          <a:bodyPr/>
          <a:lstStyle/>
          <a:p>
            <a:r>
              <a:rPr lang="tr-TR"/>
              <a:t>Bazı bebeklerin çok sık ağladığı bazı bebeklerin ise daha neşeli oldukları görülmektedir. Bu özellikler mizacı yansıtabilmektedir.</a:t>
            </a:r>
          </a:p>
        </p:txBody>
      </p:sp>
      <p:sp>
        <p:nvSpPr>
          <p:cNvPr id="4" name="Slayt Numarası Yer Tutucusu 3">
            <a:extLst>
              <a:ext uri="{FF2B5EF4-FFF2-40B4-BE49-F238E27FC236}">
                <a16:creationId xmlns:a16="http://schemas.microsoft.com/office/drawing/2014/main" id="{CAD3ECDF-1881-BF4C-9039-523801DCBD0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64</a:t>
            </a:fld>
            <a:endParaRPr lang="en"/>
          </a:p>
        </p:txBody>
      </p:sp>
    </p:spTree>
    <p:extLst>
      <p:ext uri="{BB962C8B-B14F-4D97-AF65-F5344CB8AC3E}">
        <p14:creationId xmlns:p14="http://schemas.microsoft.com/office/powerpoint/2010/main" val="2798214320"/>
      </p:ext>
    </p:ext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13721-743F-694B-8B46-2981938B57F4}"/>
              </a:ext>
            </a:extLst>
          </p:cNvPr>
          <p:cNvSpPr>
            <a:spLocks noGrp="1"/>
          </p:cNvSpPr>
          <p:nvPr>
            <p:ph type="title"/>
          </p:nvPr>
        </p:nvSpPr>
        <p:spPr>
          <a:xfrm>
            <a:off x="1082050" y="814349"/>
            <a:ext cx="6979800" cy="336300"/>
          </a:xfrm>
        </p:spPr>
        <p:txBody>
          <a:bodyPr/>
          <a:lstStyle/>
          <a:p>
            <a:r>
              <a:rPr lang="tr-TR"/>
              <a:t>Mizacın sınıflandırılması</a:t>
            </a:r>
          </a:p>
        </p:txBody>
      </p:sp>
      <p:sp>
        <p:nvSpPr>
          <p:cNvPr id="3" name="Metin Yer Tutucusu 2">
            <a:extLst>
              <a:ext uri="{FF2B5EF4-FFF2-40B4-BE49-F238E27FC236}">
                <a16:creationId xmlns:a16="http://schemas.microsoft.com/office/drawing/2014/main" id="{5CD959CC-60CD-0245-A40D-3C56574627C1}"/>
              </a:ext>
            </a:extLst>
          </p:cNvPr>
          <p:cNvSpPr>
            <a:spLocks noGrp="1"/>
          </p:cNvSpPr>
          <p:nvPr>
            <p:ph type="body" idx="1"/>
          </p:nvPr>
        </p:nvSpPr>
        <p:spPr>
          <a:xfrm>
            <a:off x="781544" y="1089689"/>
            <a:ext cx="7580912" cy="3239462"/>
          </a:xfrm>
        </p:spPr>
        <p:txBody>
          <a:bodyPr/>
          <a:lstStyle/>
          <a:p>
            <a:r>
              <a:rPr lang="tr-TR" b="1" dirty="0"/>
              <a:t>Kolay çocuk: </a:t>
            </a:r>
            <a:r>
              <a:rPr lang="tr-TR" dirty="0"/>
              <a:t>Çoğunlukla pozitif duygu durumuna sahiptir. Hızlı bir şekilde düzenli alışkanlıklar oluşturur ve yeniliklere kolay uyum sağlar. </a:t>
            </a:r>
          </a:p>
          <a:p>
            <a:r>
              <a:rPr lang="tr-TR" b="1" dirty="0"/>
              <a:t>Zor çocuk: </a:t>
            </a:r>
            <a:r>
              <a:rPr lang="tr-TR" dirty="0"/>
              <a:t>Çoğunlukla olumsuz tepkiler verir, sıklıkla ağlar. Günlük alışkanlıkları düzensizdir ve değişimi kabul etmesi yavaştır. </a:t>
            </a:r>
          </a:p>
          <a:p>
            <a:r>
              <a:rPr lang="tr-TR" dirty="0"/>
              <a:t>Yavaş harekete geçen çocuk: Düşük etkinlik düzeyine sahiptir kısmen olumsuz ve düşük yoğunlukta duygu durum </a:t>
            </a:r>
            <a:r>
              <a:rPr lang="tr-TR" dirty="0" smtClean="0"/>
              <a:t>sergiler</a:t>
            </a:r>
            <a:endParaRPr lang="tr-TR" dirty="0"/>
          </a:p>
        </p:txBody>
      </p:sp>
      <p:sp>
        <p:nvSpPr>
          <p:cNvPr id="4" name="Slayt Numarası Yer Tutucusu 3">
            <a:extLst>
              <a:ext uri="{FF2B5EF4-FFF2-40B4-BE49-F238E27FC236}">
                <a16:creationId xmlns:a16="http://schemas.microsoft.com/office/drawing/2014/main" id="{AF5ACBF6-B99B-FA45-98B7-EB5410EA07D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65</a:t>
            </a:fld>
            <a:endParaRPr lang="en"/>
          </a:p>
        </p:txBody>
      </p:sp>
    </p:spTree>
    <p:extLst>
      <p:ext uri="{BB962C8B-B14F-4D97-AF65-F5344CB8AC3E}">
        <p14:creationId xmlns:p14="http://schemas.microsoft.com/office/powerpoint/2010/main" val="3798329122"/>
      </p:ext>
    </p:ext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CA73-CEC2-6D44-8F73-A047BB562AD1}"/>
              </a:ext>
            </a:extLst>
          </p:cNvPr>
          <p:cNvSpPr>
            <a:spLocks noGrp="1"/>
          </p:cNvSpPr>
          <p:nvPr>
            <p:ph type="title"/>
          </p:nvPr>
        </p:nvSpPr>
        <p:spPr>
          <a:xfrm>
            <a:off x="1082100" y="2403600"/>
            <a:ext cx="6979800" cy="336300"/>
          </a:xfrm>
        </p:spPr>
        <p:txBody>
          <a:bodyPr/>
          <a:lstStyle/>
          <a:p>
            <a:r>
              <a:rPr lang="tr-TR" err="1"/>
              <a:t>Psikoseksüel</a:t>
            </a:r>
            <a:r>
              <a:rPr lang="tr-TR"/>
              <a:t> Gelişim Kuramı</a:t>
            </a:r>
          </a:p>
        </p:txBody>
      </p:sp>
      <p:sp>
        <p:nvSpPr>
          <p:cNvPr id="3" name="Slayt Numarası Yer Tutucusu 2">
            <a:extLst>
              <a:ext uri="{FF2B5EF4-FFF2-40B4-BE49-F238E27FC236}">
                <a16:creationId xmlns:a16="http://schemas.microsoft.com/office/drawing/2014/main" id="{4F1428D3-0C00-8244-A447-8A8E15FEB96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66</a:t>
            </a:fld>
            <a:endParaRPr lang="en"/>
          </a:p>
        </p:txBody>
      </p:sp>
    </p:spTree>
    <p:extLst>
      <p:ext uri="{BB962C8B-B14F-4D97-AF65-F5344CB8AC3E}">
        <p14:creationId xmlns:p14="http://schemas.microsoft.com/office/powerpoint/2010/main" val="3269091843"/>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02FD791-DDB6-FB45-870F-030CC82F7D7D}"/>
              </a:ext>
            </a:extLst>
          </p:cNvPr>
          <p:cNvSpPr>
            <a:spLocks noGrp="1"/>
          </p:cNvSpPr>
          <p:nvPr>
            <p:ph type="body" idx="1"/>
          </p:nvPr>
        </p:nvSpPr>
        <p:spPr>
          <a:xfrm>
            <a:off x="890510" y="736668"/>
            <a:ext cx="7495844" cy="3687286"/>
          </a:xfrm>
        </p:spPr>
        <p:txBody>
          <a:bodyPr/>
          <a:lstStyle/>
          <a:p>
            <a:r>
              <a:rPr lang="tr-TR" sz="1800" dirty="0"/>
              <a:t>Freud’un </a:t>
            </a:r>
            <a:r>
              <a:rPr lang="tr-TR" sz="1800" dirty="0" err="1"/>
              <a:t>psikoseksüel</a:t>
            </a:r>
            <a:r>
              <a:rPr lang="tr-TR" sz="1800" dirty="0"/>
              <a:t> gelişim kuramına göre insan kişiliğinde var olan;</a:t>
            </a:r>
          </a:p>
          <a:p>
            <a:pPr lvl="1"/>
            <a:r>
              <a:rPr lang="tr-TR" sz="1800" dirty="0" err="1">
                <a:solidFill>
                  <a:schemeClr val="accent4">
                    <a:lumMod val="75000"/>
                  </a:schemeClr>
                </a:solidFill>
              </a:rPr>
              <a:t>İd</a:t>
            </a:r>
            <a:r>
              <a:rPr lang="tr-TR" sz="1800" dirty="0">
                <a:solidFill>
                  <a:schemeClr val="accent4">
                    <a:lumMod val="75000"/>
                  </a:schemeClr>
                </a:solidFill>
              </a:rPr>
              <a:t>: Doğuştan var olan, mantıksız, bilinçsiz, hırslı ve bencil yanıdır. </a:t>
            </a:r>
            <a:r>
              <a:rPr lang="tr-TR" sz="1800" dirty="0" err="1">
                <a:solidFill>
                  <a:schemeClr val="accent4">
                    <a:lumMod val="75000"/>
                  </a:schemeClr>
                </a:solidFill>
              </a:rPr>
              <a:t>Yenidoğanlar</a:t>
            </a:r>
            <a:r>
              <a:rPr lang="tr-TR" sz="1800" dirty="0">
                <a:solidFill>
                  <a:schemeClr val="accent4">
                    <a:lumMod val="75000"/>
                  </a:schemeClr>
                </a:solidFill>
              </a:rPr>
              <a:t> beklemeyi bilmez ve temel ihtiyaçların karşılanması önemlidir. </a:t>
            </a:r>
          </a:p>
          <a:p>
            <a:pPr lvl="1"/>
            <a:r>
              <a:rPr lang="tr-TR" sz="1800" dirty="0">
                <a:solidFill>
                  <a:schemeClr val="accent4">
                    <a:lumMod val="75000"/>
                  </a:schemeClr>
                </a:solidFill>
              </a:rPr>
              <a:t>Ego: Yaşamın birinci yılının sonlarında her istediklerinin istedikleri zamanda olmayacağını anlar ve artık istekleri için beklemesi gerektiğini kavrar. </a:t>
            </a:r>
          </a:p>
          <a:p>
            <a:pPr lvl="1"/>
            <a:r>
              <a:rPr lang="tr-TR" sz="1800" dirty="0" err="1"/>
              <a:t>Süperego</a:t>
            </a:r>
            <a:r>
              <a:rPr lang="tr-TR" sz="1800" dirty="0"/>
              <a:t>: Kişiliğin 3-4 yaşlarından sonra gelişir ve ebeveynleri ile olan özdeşimler sayesinde toplumun değerlerini </a:t>
            </a:r>
            <a:r>
              <a:rPr lang="tr-TR" sz="1800" dirty="0" smtClean="0"/>
              <a:t>benimserler</a:t>
            </a:r>
            <a:endParaRPr lang="tr-TR" sz="1800" dirty="0"/>
          </a:p>
        </p:txBody>
      </p:sp>
      <p:sp>
        <p:nvSpPr>
          <p:cNvPr id="4" name="Slayt Numarası Yer Tutucusu 3">
            <a:extLst>
              <a:ext uri="{FF2B5EF4-FFF2-40B4-BE49-F238E27FC236}">
                <a16:creationId xmlns:a16="http://schemas.microsoft.com/office/drawing/2014/main" id="{4FD854A7-EE33-664E-ABBE-E8B13652845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67</a:t>
            </a:fld>
            <a:endParaRPr lang="en"/>
          </a:p>
        </p:txBody>
      </p:sp>
    </p:spTree>
    <p:extLst>
      <p:ext uri="{BB962C8B-B14F-4D97-AF65-F5344CB8AC3E}">
        <p14:creationId xmlns:p14="http://schemas.microsoft.com/office/powerpoint/2010/main" val="1021400065"/>
      </p:ext>
    </p:extLst>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F961E0-0631-4446-896B-C5300AF901AC}"/>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13C3BB64-6035-2C48-BBD9-F1606F7173AE}"/>
              </a:ext>
            </a:extLst>
          </p:cNvPr>
          <p:cNvSpPr>
            <a:spLocks noGrp="1"/>
          </p:cNvSpPr>
          <p:nvPr>
            <p:ph type="body" idx="1"/>
          </p:nvPr>
        </p:nvSpPr>
        <p:spPr/>
        <p:txBody>
          <a:bodyPr/>
          <a:lstStyle/>
          <a:p>
            <a:r>
              <a:rPr lang="tr-TR" dirty="0"/>
              <a:t>0-1 yaş Freud’a göre </a:t>
            </a:r>
            <a:r>
              <a:rPr lang="tr-TR" b="1" dirty="0"/>
              <a:t>oral dönemdir</a:t>
            </a:r>
            <a:r>
              <a:rPr lang="tr-TR" dirty="0"/>
              <a:t>. Libido yani haz merkezi ağız bölgesindedir. Bu nedenle de bebekler her şeyi ağızlarına götürürler </a:t>
            </a:r>
            <a:r>
              <a:rPr lang="tr-TR" dirty="0" smtClean="0"/>
              <a:t>Bebeklerin </a:t>
            </a:r>
            <a:r>
              <a:rPr lang="tr-TR" dirty="0"/>
              <a:t>bu dönemde oral doyum sağlayan kişi veya nesneye bağlandığını </a:t>
            </a:r>
            <a:r>
              <a:rPr lang="tr-TR" dirty="0" smtClean="0"/>
              <a:t>belirtmektedir</a:t>
            </a:r>
            <a:endParaRPr lang="tr-TR" dirty="0"/>
          </a:p>
        </p:txBody>
      </p:sp>
      <p:sp>
        <p:nvSpPr>
          <p:cNvPr id="4" name="Slayt Numarası Yer Tutucusu 3">
            <a:extLst>
              <a:ext uri="{FF2B5EF4-FFF2-40B4-BE49-F238E27FC236}">
                <a16:creationId xmlns:a16="http://schemas.microsoft.com/office/drawing/2014/main" id="{8B71FA27-6586-634F-A1D0-8AA863EC5A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68</a:t>
            </a:fld>
            <a:endParaRPr lang="en"/>
          </a:p>
        </p:txBody>
      </p:sp>
    </p:spTree>
    <p:extLst>
      <p:ext uri="{BB962C8B-B14F-4D97-AF65-F5344CB8AC3E}">
        <p14:creationId xmlns:p14="http://schemas.microsoft.com/office/powerpoint/2010/main" val="4077059550"/>
      </p:ext>
    </p:ext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CF339C-E844-7F44-98A1-0F350DA4F6AB}"/>
              </a:ext>
            </a:extLst>
          </p:cNvPr>
          <p:cNvSpPr>
            <a:spLocks noGrp="1"/>
          </p:cNvSpPr>
          <p:nvPr>
            <p:ph type="title"/>
          </p:nvPr>
        </p:nvSpPr>
        <p:spPr>
          <a:xfrm>
            <a:off x="1356450" y="2403600"/>
            <a:ext cx="6979800" cy="336300"/>
          </a:xfrm>
        </p:spPr>
        <p:txBody>
          <a:bodyPr/>
          <a:lstStyle/>
          <a:p>
            <a:r>
              <a:rPr lang="tr-TR" err="1"/>
              <a:t>Psikososyal</a:t>
            </a:r>
            <a:r>
              <a:rPr lang="tr-TR"/>
              <a:t> Gelişim Kuramı</a:t>
            </a:r>
          </a:p>
        </p:txBody>
      </p:sp>
      <p:sp>
        <p:nvSpPr>
          <p:cNvPr id="3" name="Slayt Numarası Yer Tutucusu 2">
            <a:extLst>
              <a:ext uri="{FF2B5EF4-FFF2-40B4-BE49-F238E27FC236}">
                <a16:creationId xmlns:a16="http://schemas.microsoft.com/office/drawing/2014/main" id="{E15EBAFC-CA0B-2947-A893-4B03E64706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69</a:t>
            </a:fld>
            <a:endParaRPr lang="en"/>
          </a:p>
        </p:txBody>
      </p:sp>
    </p:spTree>
    <p:extLst>
      <p:ext uri="{BB962C8B-B14F-4D97-AF65-F5344CB8AC3E}">
        <p14:creationId xmlns:p14="http://schemas.microsoft.com/office/powerpoint/2010/main" val="96838621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35AF91-96BE-8946-9988-9D271F9A58FC}"/>
              </a:ext>
            </a:extLst>
          </p:cNvPr>
          <p:cNvSpPr>
            <a:spLocks noGrp="1"/>
          </p:cNvSpPr>
          <p:nvPr>
            <p:ph type="title"/>
          </p:nvPr>
        </p:nvSpPr>
        <p:spPr>
          <a:xfrm>
            <a:off x="1082049" y="903020"/>
            <a:ext cx="6979800" cy="336300"/>
          </a:xfrm>
        </p:spPr>
        <p:txBody>
          <a:bodyPr/>
          <a:lstStyle/>
          <a:p>
            <a:r>
              <a:rPr lang="tr-TR"/>
              <a:t>Yürümeyi Öğrenmek</a:t>
            </a:r>
          </a:p>
        </p:txBody>
      </p:sp>
      <p:sp>
        <p:nvSpPr>
          <p:cNvPr id="3" name="Metin Yer Tutucusu 2">
            <a:extLst>
              <a:ext uri="{FF2B5EF4-FFF2-40B4-BE49-F238E27FC236}">
                <a16:creationId xmlns:a16="http://schemas.microsoft.com/office/drawing/2014/main" id="{A8CA405A-5760-2548-836D-90EA7C5143D8}"/>
              </a:ext>
            </a:extLst>
          </p:cNvPr>
          <p:cNvSpPr>
            <a:spLocks noGrp="1"/>
          </p:cNvSpPr>
          <p:nvPr>
            <p:ph type="body" idx="1"/>
          </p:nvPr>
        </p:nvSpPr>
        <p:spPr>
          <a:xfrm>
            <a:off x="1082049" y="1239320"/>
            <a:ext cx="7269471" cy="3080131"/>
          </a:xfrm>
        </p:spPr>
        <p:txBody>
          <a:bodyPr/>
          <a:lstStyle/>
          <a:p>
            <a:r>
              <a:rPr lang="tr-TR" dirty="0"/>
              <a:t>Dik yürümek için bir ayağı ileri doğru atarken diğer ayak ile dengesini kurması gerekmekte ve sonra ayaklarının yerini değiştirmesi gerekmektedir. </a:t>
            </a:r>
          </a:p>
          <a:p>
            <a:r>
              <a:rPr lang="tr-TR" dirty="0"/>
              <a:t>Bebekler ilk 6 aylarında sırt üstü yatarken ardışık ayak hareketleri yapabilirler. Yürümeden önce çoğu çocuk emekler ve ayakta durma koordinasyonunu sağladıktan sonra yürümeye </a:t>
            </a:r>
            <a:r>
              <a:rPr lang="tr-TR" dirty="0" smtClean="0"/>
              <a:t>geçebilirler</a:t>
            </a:r>
            <a:endParaRPr lang="tr-TR" dirty="0"/>
          </a:p>
        </p:txBody>
      </p:sp>
      <p:sp>
        <p:nvSpPr>
          <p:cNvPr id="4" name="Slayt Numarası Yer Tutucusu 3">
            <a:extLst>
              <a:ext uri="{FF2B5EF4-FFF2-40B4-BE49-F238E27FC236}">
                <a16:creationId xmlns:a16="http://schemas.microsoft.com/office/drawing/2014/main" id="{AEADAD22-9465-FE4E-BE8C-C60F6C72F53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542550377"/>
      </p:ext>
    </p:extLst>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53EFCC-DCE6-8F49-AE0D-712D2279885B}"/>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14F1648D-19DF-EC4C-9255-B8C5BACBC4EA}"/>
              </a:ext>
            </a:extLst>
          </p:cNvPr>
          <p:cNvSpPr>
            <a:spLocks noGrp="1"/>
          </p:cNvSpPr>
          <p:nvPr>
            <p:ph type="body" idx="1"/>
          </p:nvPr>
        </p:nvSpPr>
        <p:spPr/>
        <p:txBody>
          <a:bodyPr/>
          <a:lstStyle/>
          <a:p>
            <a:r>
              <a:rPr lang="tr-TR" dirty="0"/>
              <a:t>Erik </a:t>
            </a:r>
            <a:r>
              <a:rPr lang="tr-TR" dirty="0" err="1"/>
              <a:t>Erikson</a:t>
            </a:r>
            <a:r>
              <a:rPr lang="tr-TR" dirty="0"/>
              <a:t> kişilik gelişimini 8 ayrı döneme ayırmış ve her dönemin kendi içinde çatışmalarının olduğunu belirtmiştir. </a:t>
            </a:r>
          </a:p>
          <a:p>
            <a:r>
              <a:rPr lang="tr-TR" dirty="0" err="1"/>
              <a:t>Erikson’un</a:t>
            </a:r>
            <a:r>
              <a:rPr lang="tr-TR" dirty="0"/>
              <a:t> </a:t>
            </a:r>
            <a:r>
              <a:rPr lang="tr-TR" dirty="0" err="1"/>
              <a:t>Psikososyal</a:t>
            </a:r>
            <a:r>
              <a:rPr lang="tr-TR" dirty="0"/>
              <a:t> Gelişim Kuramında 0-1 yaşlık dönem </a:t>
            </a:r>
            <a:r>
              <a:rPr lang="tr-TR" b="1" dirty="0"/>
              <a:t>temel güvene karşı güvensizlik dönemidir</a:t>
            </a:r>
            <a:r>
              <a:rPr lang="tr-TR" dirty="0"/>
              <a:t>. Fiziksel rahatlık ve duyarlı bakım bebeklerin temel güven duygusunu kazanmasını </a:t>
            </a:r>
            <a:r>
              <a:rPr lang="tr-TR" dirty="0" smtClean="0"/>
              <a:t>sağlamaktadır</a:t>
            </a:r>
            <a:endParaRPr lang="tr-TR" dirty="0"/>
          </a:p>
        </p:txBody>
      </p:sp>
      <p:sp>
        <p:nvSpPr>
          <p:cNvPr id="4" name="Slayt Numarası Yer Tutucusu 3">
            <a:extLst>
              <a:ext uri="{FF2B5EF4-FFF2-40B4-BE49-F238E27FC236}">
                <a16:creationId xmlns:a16="http://schemas.microsoft.com/office/drawing/2014/main" id="{A7B3184C-F169-BD47-8BC5-04F52553751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70</a:t>
            </a:fld>
            <a:endParaRPr lang="en"/>
          </a:p>
        </p:txBody>
      </p:sp>
    </p:spTree>
    <p:extLst>
      <p:ext uri="{BB962C8B-B14F-4D97-AF65-F5344CB8AC3E}">
        <p14:creationId xmlns:p14="http://schemas.microsoft.com/office/powerpoint/2010/main" val="722760550"/>
      </p:ext>
    </p:extLst>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69ABD6-3498-F54F-A46D-317DE9AE09F6}"/>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A8876214-BA6E-3A4B-95E8-7B3695774A7D}"/>
              </a:ext>
            </a:extLst>
          </p:cNvPr>
          <p:cNvSpPr>
            <a:spLocks noGrp="1"/>
          </p:cNvSpPr>
          <p:nvPr>
            <p:ph type="body" idx="1"/>
          </p:nvPr>
        </p:nvSpPr>
        <p:spPr>
          <a:xfrm>
            <a:off x="1082049" y="1633650"/>
            <a:ext cx="7069173" cy="2633549"/>
          </a:xfrm>
        </p:spPr>
        <p:txBody>
          <a:bodyPr/>
          <a:lstStyle/>
          <a:p>
            <a:r>
              <a:rPr lang="tr-TR" dirty="0" err="1"/>
              <a:t>Erikson’un</a:t>
            </a:r>
            <a:r>
              <a:rPr lang="tr-TR" dirty="0"/>
              <a:t> </a:t>
            </a:r>
            <a:r>
              <a:rPr lang="tr-TR" dirty="0" err="1"/>
              <a:t>Psikososyal</a:t>
            </a:r>
            <a:r>
              <a:rPr lang="tr-TR" dirty="0"/>
              <a:t> Gelişim Kuramında 1-3 yaş arası </a:t>
            </a:r>
            <a:r>
              <a:rPr lang="tr-TR" b="1" dirty="0"/>
              <a:t>özgürlüğe karşı utanç ve korku dönemidir</a:t>
            </a:r>
            <a:r>
              <a:rPr lang="tr-TR" dirty="0"/>
              <a:t>. </a:t>
            </a:r>
          </a:p>
          <a:p>
            <a:r>
              <a:rPr lang="tr-TR" dirty="0"/>
              <a:t>Yürümeye başlama ile birlikte çocuk bağımsızlaşmaya başlar ve bakım verenden fiziksel yakınlığı uzaklaşmaya başlar. Her şeyi kendisi yapmak denemek ister. Çocuk engellediğinde utanç ve korku </a:t>
            </a:r>
            <a:r>
              <a:rPr lang="tr-TR" dirty="0" smtClean="0"/>
              <a:t>yaşamaktadır</a:t>
            </a:r>
            <a:endParaRPr lang="tr-TR" dirty="0"/>
          </a:p>
        </p:txBody>
      </p:sp>
      <p:sp>
        <p:nvSpPr>
          <p:cNvPr id="4" name="Slayt Numarası Yer Tutucusu 3">
            <a:extLst>
              <a:ext uri="{FF2B5EF4-FFF2-40B4-BE49-F238E27FC236}">
                <a16:creationId xmlns:a16="http://schemas.microsoft.com/office/drawing/2014/main" id="{7197703B-C714-4F4F-BE92-34C62AC2B7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71</a:t>
            </a:fld>
            <a:endParaRPr lang="en"/>
          </a:p>
        </p:txBody>
      </p:sp>
    </p:spTree>
    <p:extLst>
      <p:ext uri="{BB962C8B-B14F-4D97-AF65-F5344CB8AC3E}">
        <p14:creationId xmlns:p14="http://schemas.microsoft.com/office/powerpoint/2010/main" val="787942250"/>
      </p:ext>
    </p:extLst>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7B3121-6117-4E4B-A551-68F6254422F7}"/>
              </a:ext>
            </a:extLst>
          </p:cNvPr>
          <p:cNvSpPr>
            <a:spLocks noGrp="1"/>
          </p:cNvSpPr>
          <p:nvPr>
            <p:ph type="title"/>
          </p:nvPr>
        </p:nvSpPr>
        <p:spPr/>
        <p:txBody>
          <a:bodyPr/>
          <a:lstStyle/>
          <a:p>
            <a:r>
              <a:rPr lang="tr-TR"/>
              <a:t>Bağlanma</a:t>
            </a:r>
          </a:p>
        </p:txBody>
      </p:sp>
      <p:sp>
        <p:nvSpPr>
          <p:cNvPr id="3" name="Metin Yer Tutucusu 2">
            <a:extLst>
              <a:ext uri="{FF2B5EF4-FFF2-40B4-BE49-F238E27FC236}">
                <a16:creationId xmlns:a16="http://schemas.microsoft.com/office/drawing/2014/main" id="{696DEE9D-76A4-9946-93F7-0F26CFC19F47}"/>
              </a:ext>
            </a:extLst>
          </p:cNvPr>
          <p:cNvSpPr>
            <a:spLocks noGrp="1"/>
          </p:cNvSpPr>
          <p:nvPr>
            <p:ph type="body" idx="1"/>
          </p:nvPr>
        </p:nvSpPr>
        <p:spPr>
          <a:xfrm>
            <a:off x="1082049" y="1633651"/>
            <a:ext cx="7443641" cy="3260566"/>
          </a:xfrm>
        </p:spPr>
        <p:txBody>
          <a:bodyPr/>
          <a:lstStyle/>
          <a:p>
            <a:r>
              <a:rPr lang="tr-TR" dirty="0" err="1"/>
              <a:t>Harlow’un</a:t>
            </a:r>
            <a:r>
              <a:rPr lang="tr-TR" dirty="0"/>
              <a:t> bebek maymunlar üzerinde yaptığı deneyde altı ay boyunca bebek maymunlara bir telden yapılmış anne bir de kumaştan yapılmış anne bakmıştır. Hangi annenin maymunları beslediğine bakmaksızın yavru maymunlar en fazla zamanlarını kumaştan kaplı anne ile </a:t>
            </a:r>
            <a:r>
              <a:rPr lang="tr-TR" dirty="0" smtClean="0"/>
              <a:t>geçirmişlerdir</a:t>
            </a:r>
            <a:endParaRPr lang="tr-TR" dirty="0"/>
          </a:p>
        </p:txBody>
      </p:sp>
      <p:sp>
        <p:nvSpPr>
          <p:cNvPr id="4" name="Slayt Numarası Yer Tutucusu 3">
            <a:extLst>
              <a:ext uri="{FF2B5EF4-FFF2-40B4-BE49-F238E27FC236}">
                <a16:creationId xmlns:a16="http://schemas.microsoft.com/office/drawing/2014/main" id="{4CB28FE7-0D1F-B448-B527-E76F7D3154D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72</a:t>
            </a:fld>
            <a:endParaRPr lang="en"/>
          </a:p>
        </p:txBody>
      </p:sp>
    </p:spTree>
    <p:extLst>
      <p:ext uri="{BB962C8B-B14F-4D97-AF65-F5344CB8AC3E}">
        <p14:creationId xmlns:p14="http://schemas.microsoft.com/office/powerpoint/2010/main" val="2447828068"/>
      </p:ext>
    </p:extLst>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912445-5D59-F342-B0B5-70885448E8B3}"/>
              </a:ext>
            </a:extLst>
          </p:cNvPr>
          <p:cNvSpPr>
            <a:spLocks noGrp="1"/>
          </p:cNvSpPr>
          <p:nvPr>
            <p:ph type="title"/>
          </p:nvPr>
        </p:nvSpPr>
        <p:spPr/>
        <p:txBody>
          <a:bodyPr/>
          <a:lstStyle/>
          <a:p>
            <a:r>
              <a:rPr lang="tr-TR"/>
              <a:t>Bağlanma</a:t>
            </a:r>
          </a:p>
        </p:txBody>
      </p:sp>
      <p:sp>
        <p:nvSpPr>
          <p:cNvPr id="3" name="Metin Yer Tutucusu 2">
            <a:extLst>
              <a:ext uri="{FF2B5EF4-FFF2-40B4-BE49-F238E27FC236}">
                <a16:creationId xmlns:a16="http://schemas.microsoft.com/office/drawing/2014/main" id="{2637F2E4-8EB6-E040-9C9B-DB1ABD1B2407}"/>
              </a:ext>
            </a:extLst>
          </p:cNvPr>
          <p:cNvSpPr>
            <a:spLocks noGrp="1"/>
          </p:cNvSpPr>
          <p:nvPr>
            <p:ph type="body" idx="1"/>
          </p:nvPr>
        </p:nvSpPr>
        <p:spPr/>
        <p:txBody>
          <a:bodyPr/>
          <a:lstStyle/>
          <a:p>
            <a:pPr algn="just"/>
            <a:r>
              <a:rPr lang="tr-TR" dirty="0" err="1"/>
              <a:t>Bowlby</a:t>
            </a:r>
            <a:r>
              <a:rPr lang="tr-TR" dirty="0"/>
              <a:t>, bebeklerin ve bakım verenlerin bağlanma davranışları açısından incelemiştir. Bebek ağlar, sarılır, mırıldanır ve sonra güler. Daha sonra emekler ve bakım vereni takip eder. </a:t>
            </a:r>
          </a:p>
          <a:p>
            <a:pPr algn="just"/>
            <a:r>
              <a:rPr lang="tr-TR" dirty="0"/>
              <a:t>Birinci hedef bakım verenin yanında </a:t>
            </a:r>
            <a:r>
              <a:rPr lang="tr-TR" dirty="0" smtClean="0"/>
              <a:t>olmasıdır</a:t>
            </a:r>
            <a:endParaRPr lang="tr-TR" dirty="0"/>
          </a:p>
        </p:txBody>
      </p:sp>
      <p:sp>
        <p:nvSpPr>
          <p:cNvPr id="4" name="Slayt Numarası Yer Tutucusu 3">
            <a:extLst>
              <a:ext uri="{FF2B5EF4-FFF2-40B4-BE49-F238E27FC236}">
                <a16:creationId xmlns:a16="http://schemas.microsoft.com/office/drawing/2014/main" id="{F46280A6-87EB-5249-96F7-01095A06137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73</a:t>
            </a:fld>
            <a:endParaRPr lang="en"/>
          </a:p>
        </p:txBody>
      </p:sp>
    </p:spTree>
    <p:extLst>
      <p:ext uri="{BB962C8B-B14F-4D97-AF65-F5344CB8AC3E}">
        <p14:creationId xmlns:p14="http://schemas.microsoft.com/office/powerpoint/2010/main" val="2101981448"/>
      </p:ext>
    </p:extLst>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E7762A-A23A-DE49-A9B3-863AA0E9E5C8}"/>
              </a:ext>
            </a:extLst>
          </p:cNvPr>
          <p:cNvSpPr>
            <a:spLocks noGrp="1"/>
          </p:cNvSpPr>
          <p:nvPr>
            <p:ph type="title"/>
          </p:nvPr>
        </p:nvSpPr>
        <p:spPr>
          <a:xfrm>
            <a:off x="1082050" y="795361"/>
            <a:ext cx="6979800" cy="336300"/>
          </a:xfrm>
        </p:spPr>
        <p:txBody>
          <a:bodyPr/>
          <a:lstStyle/>
          <a:p>
            <a:r>
              <a:rPr lang="tr-TR"/>
              <a:t>Bağlanma</a:t>
            </a:r>
          </a:p>
        </p:txBody>
      </p:sp>
      <p:sp>
        <p:nvSpPr>
          <p:cNvPr id="3" name="Metin Yer Tutucusu 2">
            <a:extLst>
              <a:ext uri="{FF2B5EF4-FFF2-40B4-BE49-F238E27FC236}">
                <a16:creationId xmlns:a16="http://schemas.microsoft.com/office/drawing/2014/main" id="{11894F9F-BDB8-0C41-890D-FC170DA81794}"/>
              </a:ext>
            </a:extLst>
          </p:cNvPr>
          <p:cNvSpPr>
            <a:spLocks noGrp="1"/>
          </p:cNvSpPr>
          <p:nvPr>
            <p:ph type="body" idx="1"/>
          </p:nvPr>
        </p:nvSpPr>
        <p:spPr>
          <a:xfrm>
            <a:off x="941569" y="1131662"/>
            <a:ext cx="7436077" cy="2909116"/>
          </a:xfrm>
        </p:spPr>
        <p:txBody>
          <a:bodyPr/>
          <a:lstStyle/>
          <a:p>
            <a:r>
              <a:rPr lang="tr-TR" sz="1800" b="1" dirty="0"/>
              <a:t>Birinci aşama </a:t>
            </a:r>
            <a:r>
              <a:rPr lang="tr-TR" sz="1800" b="1" dirty="0">
                <a:sym typeface="Wingdings" pitchFamily="2" charset="2"/>
              </a:rPr>
              <a:t>(0-2 ay): </a:t>
            </a:r>
            <a:r>
              <a:rPr lang="tr-TR" sz="1800" dirty="0">
                <a:sym typeface="Wingdings" pitchFamily="2" charset="2"/>
              </a:rPr>
              <a:t>Bağlanma insana yöneliktir. Yabancılar, kardeşler, anne-babalara karşı eşit bir şekilde gülümser.</a:t>
            </a:r>
          </a:p>
          <a:p>
            <a:r>
              <a:rPr lang="tr-TR" sz="1800" b="1" dirty="0">
                <a:sym typeface="Wingdings" pitchFamily="2" charset="2"/>
              </a:rPr>
              <a:t>İkinci aşama (2-7 ay): </a:t>
            </a:r>
            <a:r>
              <a:rPr lang="tr-TR" sz="1800" dirty="0">
                <a:sym typeface="Wingdings" pitchFamily="2" charset="2"/>
              </a:rPr>
              <a:t>Tanıdık olanı ayırt etmeyi öğrenir ve bağlanma sadece bir kişiye (temel bakım verene) odaklanmaya başlar.</a:t>
            </a:r>
          </a:p>
          <a:p>
            <a:r>
              <a:rPr lang="tr-TR" sz="1800" b="1" dirty="0">
                <a:sym typeface="Wingdings" pitchFamily="2" charset="2"/>
              </a:rPr>
              <a:t>Üçüncü aşama (7-24 ay): </a:t>
            </a:r>
            <a:r>
              <a:rPr lang="tr-TR" sz="1800" dirty="0">
                <a:sym typeface="Wingdings" pitchFamily="2" charset="2"/>
              </a:rPr>
              <a:t>Bağlanma gerçekleşir. Bağımsız hareket edebilmesi sayesinde ebeveynleri ile iletişim sağlar. </a:t>
            </a:r>
          </a:p>
          <a:p>
            <a:r>
              <a:rPr lang="tr-TR" sz="1800" b="1" dirty="0">
                <a:sym typeface="Wingdings" pitchFamily="2" charset="2"/>
              </a:rPr>
              <a:t>Dördüncü aşama (24 ayın üstü): </a:t>
            </a:r>
            <a:r>
              <a:rPr lang="tr-TR" sz="1800" dirty="0">
                <a:sym typeface="Wingdings" pitchFamily="2" charset="2"/>
              </a:rPr>
              <a:t>Başkalarının duygu ve davranışlarının farkında olmaya </a:t>
            </a:r>
            <a:r>
              <a:rPr lang="tr-TR" sz="1800" dirty="0" smtClean="0">
                <a:sym typeface="Wingdings" pitchFamily="2" charset="2"/>
              </a:rPr>
              <a:t>başlar</a:t>
            </a:r>
            <a:endParaRPr lang="tr-TR" sz="1800" b="1" dirty="0">
              <a:sym typeface="Wingdings" pitchFamily="2" charset="2"/>
            </a:endParaRPr>
          </a:p>
        </p:txBody>
      </p:sp>
      <p:sp>
        <p:nvSpPr>
          <p:cNvPr id="4" name="Slayt Numarası Yer Tutucusu 3">
            <a:extLst>
              <a:ext uri="{FF2B5EF4-FFF2-40B4-BE49-F238E27FC236}">
                <a16:creationId xmlns:a16="http://schemas.microsoft.com/office/drawing/2014/main" id="{E93E1F43-8078-474E-AACA-556EE1419F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74</a:t>
            </a:fld>
            <a:endParaRPr lang="en"/>
          </a:p>
        </p:txBody>
      </p:sp>
    </p:spTree>
    <p:extLst>
      <p:ext uri="{BB962C8B-B14F-4D97-AF65-F5344CB8AC3E}">
        <p14:creationId xmlns:p14="http://schemas.microsoft.com/office/powerpoint/2010/main" val="471639987"/>
      </p:ext>
    </p:extLst>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946485-9891-854E-89A9-3BFB63DBCDF1}"/>
              </a:ext>
            </a:extLst>
          </p:cNvPr>
          <p:cNvSpPr>
            <a:spLocks noGrp="1"/>
          </p:cNvSpPr>
          <p:nvPr>
            <p:ph type="title"/>
          </p:nvPr>
        </p:nvSpPr>
        <p:spPr/>
        <p:txBody>
          <a:bodyPr/>
          <a:lstStyle/>
          <a:p>
            <a:r>
              <a:rPr lang="tr-TR"/>
              <a:t>Bağlanma çeşitleri</a:t>
            </a:r>
          </a:p>
        </p:txBody>
      </p:sp>
      <p:sp>
        <p:nvSpPr>
          <p:cNvPr id="3" name="Metin Yer Tutucusu 2">
            <a:extLst>
              <a:ext uri="{FF2B5EF4-FFF2-40B4-BE49-F238E27FC236}">
                <a16:creationId xmlns:a16="http://schemas.microsoft.com/office/drawing/2014/main" id="{06C3D9C2-4680-034F-ACCE-BD594F08638D}"/>
              </a:ext>
            </a:extLst>
          </p:cNvPr>
          <p:cNvSpPr>
            <a:spLocks noGrp="1"/>
          </p:cNvSpPr>
          <p:nvPr>
            <p:ph type="body" idx="1"/>
          </p:nvPr>
        </p:nvSpPr>
        <p:spPr/>
        <p:txBody>
          <a:bodyPr/>
          <a:lstStyle/>
          <a:p>
            <a:r>
              <a:rPr lang="tr-TR" err="1"/>
              <a:t>Ainsworth</a:t>
            </a:r>
            <a:r>
              <a:rPr lang="tr-TR"/>
              <a:t> (1979) gerçekleştirdiği yabancı ortam deneyinde bakım veren bebeğin ayrılma ve birleşme zamanlarında gözlemlemiştir. </a:t>
            </a:r>
          </a:p>
          <a:p>
            <a:r>
              <a:rPr lang="tr-TR"/>
              <a:t>Yabancı ortam deneyinden sonra bebekler verdikleri tepkilere göre dört kategoriye ayrılmıştır (</a:t>
            </a:r>
            <a:r>
              <a:rPr lang="tr-TR" err="1"/>
              <a:t>Ainsworth</a:t>
            </a:r>
            <a:r>
              <a:rPr lang="tr-TR"/>
              <a:t>, 1979). </a:t>
            </a:r>
          </a:p>
        </p:txBody>
      </p:sp>
      <p:sp>
        <p:nvSpPr>
          <p:cNvPr id="4" name="Slayt Numarası Yer Tutucusu 3">
            <a:extLst>
              <a:ext uri="{FF2B5EF4-FFF2-40B4-BE49-F238E27FC236}">
                <a16:creationId xmlns:a16="http://schemas.microsoft.com/office/drawing/2014/main" id="{FFA54FB4-A841-3845-A2E2-51946ED8DE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75</a:t>
            </a:fld>
            <a:endParaRPr lang="en"/>
          </a:p>
        </p:txBody>
      </p:sp>
    </p:spTree>
    <p:extLst>
      <p:ext uri="{BB962C8B-B14F-4D97-AF65-F5344CB8AC3E}">
        <p14:creationId xmlns:p14="http://schemas.microsoft.com/office/powerpoint/2010/main" val="667389139"/>
      </p:ext>
    </p:extLst>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77EE0B-4B41-E64A-96DF-733C84794F9E}"/>
              </a:ext>
            </a:extLst>
          </p:cNvPr>
          <p:cNvSpPr>
            <a:spLocks noGrp="1"/>
          </p:cNvSpPr>
          <p:nvPr>
            <p:ph type="title"/>
          </p:nvPr>
        </p:nvSpPr>
        <p:spPr/>
        <p:txBody>
          <a:bodyPr/>
          <a:lstStyle/>
          <a:p>
            <a:r>
              <a:rPr lang="tr-TR"/>
              <a:t>Bağlanma çeşitleri</a:t>
            </a:r>
          </a:p>
        </p:txBody>
      </p:sp>
      <p:sp>
        <p:nvSpPr>
          <p:cNvPr id="4" name="Slayt Numarası Yer Tutucusu 3">
            <a:extLst>
              <a:ext uri="{FF2B5EF4-FFF2-40B4-BE49-F238E27FC236}">
                <a16:creationId xmlns:a16="http://schemas.microsoft.com/office/drawing/2014/main" id="{9AF8DE01-0A8B-C045-ADC0-7BC9927481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76</a:t>
            </a:fld>
            <a:endParaRPr lang="en"/>
          </a:p>
        </p:txBody>
      </p:sp>
      <p:graphicFrame>
        <p:nvGraphicFramePr>
          <p:cNvPr id="5" name="Diyagram 4">
            <a:extLst>
              <a:ext uri="{FF2B5EF4-FFF2-40B4-BE49-F238E27FC236}">
                <a16:creationId xmlns:a16="http://schemas.microsoft.com/office/drawing/2014/main" id="{A01F3908-848A-0644-B02C-0B83C2195B15}"/>
              </a:ext>
            </a:extLst>
          </p:cNvPr>
          <p:cNvGraphicFramePr/>
          <p:nvPr>
            <p:extLst>
              <p:ext uri="{D42A27DB-BD31-4B8C-83A1-F6EECF244321}">
                <p14:modId xmlns:p14="http://schemas.microsoft.com/office/powerpoint/2010/main" val="607505537"/>
              </p:ext>
            </p:extLst>
          </p:nvPr>
        </p:nvGraphicFramePr>
        <p:xfrm>
          <a:off x="1341120" y="1633650"/>
          <a:ext cx="6270171" cy="2285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847013"/>
      </p:ext>
    </p:extLst>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57FC071-B3DA-A34D-AAC1-F4ADCF2C45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77</a:t>
            </a:fld>
            <a:endParaRPr lang="en"/>
          </a:p>
        </p:txBody>
      </p:sp>
      <p:sp>
        <p:nvSpPr>
          <p:cNvPr id="2" name="Başlık 1">
            <a:extLst>
              <a:ext uri="{FF2B5EF4-FFF2-40B4-BE49-F238E27FC236}">
                <a16:creationId xmlns:a16="http://schemas.microsoft.com/office/drawing/2014/main" id="{4E603EBF-1EFD-DD43-A795-6D070EB12B4D}"/>
              </a:ext>
            </a:extLst>
          </p:cNvPr>
          <p:cNvSpPr>
            <a:spLocks noGrp="1"/>
          </p:cNvSpPr>
          <p:nvPr>
            <p:ph type="title" idx="4294967295"/>
          </p:nvPr>
        </p:nvSpPr>
        <p:spPr>
          <a:xfrm>
            <a:off x="1672047" y="0"/>
            <a:ext cx="6980238" cy="262842"/>
          </a:xfrm>
        </p:spPr>
        <p:txBody>
          <a:bodyPr/>
          <a:lstStyle/>
          <a:p>
            <a:r>
              <a:rPr lang="tr-TR" sz="1800"/>
              <a:t>Kaynakça</a:t>
            </a:r>
          </a:p>
        </p:txBody>
      </p:sp>
      <p:sp>
        <p:nvSpPr>
          <p:cNvPr id="3" name="Metin Yer Tutucusu 2">
            <a:extLst>
              <a:ext uri="{FF2B5EF4-FFF2-40B4-BE49-F238E27FC236}">
                <a16:creationId xmlns:a16="http://schemas.microsoft.com/office/drawing/2014/main" id="{9BF62F30-95F7-8E40-AF7B-C422597CAB5A}"/>
              </a:ext>
            </a:extLst>
          </p:cNvPr>
          <p:cNvSpPr>
            <a:spLocks noGrp="1"/>
          </p:cNvSpPr>
          <p:nvPr>
            <p:ph type="body" idx="4294967295"/>
          </p:nvPr>
        </p:nvSpPr>
        <p:spPr>
          <a:xfrm>
            <a:off x="0" y="262842"/>
            <a:ext cx="8652285" cy="4865691"/>
          </a:xfrm>
        </p:spPr>
        <p:style>
          <a:lnRef idx="2">
            <a:schemeClr val="accent2"/>
          </a:lnRef>
          <a:fillRef idx="1">
            <a:schemeClr val="lt1"/>
          </a:fillRef>
          <a:effectRef idx="0">
            <a:schemeClr val="accent2"/>
          </a:effectRef>
          <a:fontRef idx="minor">
            <a:schemeClr val="dk1"/>
          </a:fontRef>
        </p:style>
        <p:txBody>
          <a:bodyPr/>
          <a:lstStyle/>
          <a:p>
            <a:pPr>
              <a:lnSpc>
                <a:spcPct val="100000"/>
              </a:lnSpc>
            </a:pPr>
            <a:endParaRPr lang="tr-TR" sz="1400" dirty="0" smtClean="0">
              <a:latin typeface="Calibri" panose="020F0502020204030204" pitchFamily="34" charset="0"/>
              <a:cs typeface="Calibri" panose="020F0502020204030204" pitchFamily="34" charset="0"/>
            </a:endParaRPr>
          </a:p>
          <a:p>
            <a:pPr>
              <a:lnSpc>
                <a:spcPct val="100000"/>
              </a:lnSpc>
            </a:pPr>
            <a:endParaRPr lang="tr-TR" sz="1400" dirty="0">
              <a:latin typeface="Calibri" panose="020F0502020204030204" pitchFamily="34" charset="0"/>
              <a:cs typeface="Calibri" panose="020F0502020204030204" pitchFamily="34" charset="0"/>
            </a:endParaRPr>
          </a:p>
          <a:p>
            <a:pPr>
              <a:lnSpc>
                <a:spcPct val="100000"/>
              </a:lnSpc>
            </a:pPr>
            <a:r>
              <a:rPr lang="tr-TR" sz="1400" dirty="0" err="1" smtClean="0">
                <a:latin typeface="Calibri" panose="020F0502020204030204" pitchFamily="34" charset="0"/>
                <a:cs typeface="Calibri" panose="020F0502020204030204" pitchFamily="34" charset="0"/>
              </a:rPr>
              <a:t>Ainsworth</a:t>
            </a:r>
            <a:r>
              <a:rPr lang="tr-TR" sz="1400" dirty="0">
                <a:latin typeface="Calibri" panose="020F0502020204030204" pitchFamily="34" charset="0"/>
                <a:cs typeface="Calibri" panose="020F0502020204030204" pitchFamily="34" charset="0"/>
              </a:rPr>
              <a:t>, M. S. (1979). </a:t>
            </a:r>
            <a:r>
              <a:rPr lang="tr-TR" sz="1400" dirty="0" err="1">
                <a:latin typeface="Calibri" panose="020F0502020204030204" pitchFamily="34" charset="0"/>
                <a:cs typeface="Calibri" panose="020F0502020204030204" pitchFamily="34" charset="0"/>
              </a:rPr>
              <a:t>Infant</a:t>
            </a:r>
            <a:r>
              <a:rPr lang="tr-TR" sz="1400" dirty="0">
                <a:latin typeface="Calibri" panose="020F0502020204030204" pitchFamily="34" charset="0"/>
                <a:cs typeface="Calibri" panose="020F0502020204030204" pitchFamily="34" charset="0"/>
              </a:rPr>
              <a:t>–</a:t>
            </a:r>
            <a:r>
              <a:rPr lang="tr-TR" sz="1400" dirty="0" err="1">
                <a:latin typeface="Calibri" panose="020F0502020204030204" pitchFamily="34" charset="0"/>
                <a:cs typeface="Calibri" panose="020F0502020204030204" pitchFamily="34" charset="0"/>
              </a:rPr>
              <a:t>mother</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attachment</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American</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psychologist</a:t>
            </a:r>
            <a:r>
              <a:rPr lang="tr-TR" sz="1400" dirty="0">
                <a:latin typeface="Calibri" panose="020F0502020204030204" pitchFamily="34" charset="0"/>
                <a:cs typeface="Calibri" panose="020F0502020204030204" pitchFamily="34" charset="0"/>
              </a:rPr>
              <a:t>, 34(10), 932.</a:t>
            </a:r>
          </a:p>
          <a:p>
            <a:pPr>
              <a:lnSpc>
                <a:spcPct val="100000"/>
              </a:lnSpc>
            </a:pPr>
            <a:r>
              <a:rPr lang="tr-TR" sz="1400" dirty="0">
                <a:latin typeface="Calibri" panose="020F0502020204030204" pitchFamily="34" charset="0"/>
                <a:cs typeface="Calibri" panose="020F0502020204030204" pitchFamily="34" charset="0"/>
              </a:rPr>
              <a:t>Aksoy, P &amp; Baran, G. (2019). Dil Gelişimi. Erken Çocukluk Döneminde Gelişim I (2. Baskı). Ankara: Anı yayıncılık. </a:t>
            </a:r>
          </a:p>
          <a:p>
            <a:pPr>
              <a:lnSpc>
                <a:spcPct val="100000"/>
              </a:lnSpc>
            </a:pPr>
            <a:r>
              <a:rPr lang="tr-TR" sz="1400" dirty="0">
                <a:latin typeface="Calibri" panose="020F0502020204030204" pitchFamily="34" charset="0"/>
                <a:cs typeface="Calibri" panose="020F0502020204030204" pitchFamily="34" charset="0"/>
              </a:rPr>
              <a:t>Aral, N. (2011). Bilişsel Gelişim. Çocuk Gelişimi (Aral, N. &amp; Baran, G. Ed..). İstanbul: Yapa.</a:t>
            </a:r>
          </a:p>
          <a:p>
            <a:pPr>
              <a:lnSpc>
                <a:spcPct val="100000"/>
              </a:lnSpc>
            </a:pPr>
            <a:r>
              <a:rPr lang="tr-TR" sz="1400" dirty="0">
                <a:latin typeface="Calibri" panose="020F0502020204030204" pitchFamily="34" charset="0"/>
                <a:cs typeface="Calibri" panose="020F0502020204030204" pitchFamily="34" charset="0"/>
              </a:rPr>
              <a:t>Aral, N. (2011). Dil Gelişimi. Çocuk Gelişimi (Aral, N. &amp; Baran, G. Ed..). İstanbul: Yapa.</a:t>
            </a:r>
          </a:p>
          <a:p>
            <a:pPr>
              <a:lnSpc>
                <a:spcPct val="100000"/>
              </a:lnSpc>
            </a:pPr>
            <a:r>
              <a:rPr lang="tr-TR" sz="1400" dirty="0">
                <a:latin typeface="Calibri" panose="020F0502020204030204" pitchFamily="34" charset="0"/>
                <a:cs typeface="Calibri" panose="020F0502020204030204" pitchFamily="34" charset="0"/>
              </a:rPr>
              <a:t>Aytekin, Ç. (2016). Fiziksel Büyüme ve Gelişim. Doğum öncesinden ergenliğe çocuk gelişimi (Nilgün Metin, ed.). Ankara: </a:t>
            </a:r>
            <a:r>
              <a:rPr lang="tr-TR" sz="1400" dirty="0" err="1">
                <a:latin typeface="Calibri" panose="020F0502020204030204" pitchFamily="34" charset="0"/>
                <a:cs typeface="Calibri" panose="020F0502020204030204" pitchFamily="34" charset="0"/>
              </a:rPr>
              <a:t>Pegem</a:t>
            </a:r>
            <a:r>
              <a:rPr lang="tr-TR" sz="1400" dirty="0">
                <a:latin typeface="Calibri" panose="020F0502020204030204" pitchFamily="34" charset="0"/>
                <a:cs typeface="Calibri" panose="020F0502020204030204" pitchFamily="34" charset="0"/>
              </a:rPr>
              <a:t> Akademi. </a:t>
            </a:r>
          </a:p>
          <a:p>
            <a:pPr>
              <a:lnSpc>
                <a:spcPct val="100000"/>
              </a:lnSpc>
            </a:pPr>
            <a:r>
              <a:rPr lang="tr-TR" sz="1400" dirty="0">
                <a:latin typeface="Calibri" panose="020F0502020204030204" pitchFamily="34" charset="0"/>
                <a:cs typeface="Calibri" panose="020F0502020204030204" pitchFamily="34" charset="0"/>
              </a:rPr>
              <a:t>Baran, G. (2011). Sosyal Gelişim. Çocuk Gelişimi (Aral, N. &amp; Baran, G. Ed..). İstanbul: Yapa.</a:t>
            </a:r>
          </a:p>
          <a:p>
            <a:pPr>
              <a:lnSpc>
                <a:spcPct val="100000"/>
              </a:lnSpc>
            </a:pPr>
            <a:r>
              <a:rPr lang="tr-TR" sz="1400" dirty="0">
                <a:latin typeface="Calibri" panose="020F0502020204030204" pitchFamily="34" charset="0"/>
                <a:cs typeface="Calibri" panose="020F0502020204030204" pitchFamily="34" charset="0"/>
              </a:rPr>
              <a:t>Bayhan, P. ve Artan, İ. (2012). Çocuk Gelişimi ve Eğitimi. İstanbul: </a:t>
            </a:r>
            <a:r>
              <a:rPr lang="tr-TR" sz="1400" dirty="0" err="1">
                <a:latin typeface="Calibri" panose="020F0502020204030204" pitchFamily="34" charset="0"/>
                <a:cs typeface="Calibri" panose="020F0502020204030204" pitchFamily="34" charset="0"/>
              </a:rPr>
              <a:t>Morpa</a:t>
            </a:r>
            <a:r>
              <a:rPr lang="tr-TR" sz="1400" dirty="0">
                <a:latin typeface="Calibri" panose="020F0502020204030204" pitchFamily="34" charset="0"/>
                <a:cs typeface="Calibri" panose="020F0502020204030204" pitchFamily="34" charset="0"/>
              </a:rPr>
              <a:t> yayınevi</a:t>
            </a:r>
          </a:p>
          <a:p>
            <a:pPr>
              <a:lnSpc>
                <a:spcPct val="100000"/>
              </a:lnSpc>
            </a:pPr>
            <a:r>
              <a:rPr lang="tr-TR" sz="1400" dirty="0" err="1">
                <a:latin typeface="Calibri" panose="020F0502020204030204" pitchFamily="34" charset="0"/>
                <a:cs typeface="Calibri" panose="020F0502020204030204" pitchFamily="34" charset="0"/>
              </a:rPr>
              <a:t>Bee</a:t>
            </a:r>
            <a:r>
              <a:rPr lang="tr-TR" sz="1400" dirty="0">
                <a:latin typeface="Calibri" panose="020F0502020204030204" pitchFamily="34" charset="0"/>
                <a:cs typeface="Calibri" panose="020F0502020204030204" pitchFamily="34" charset="0"/>
              </a:rPr>
              <a:t> H, </a:t>
            </a:r>
            <a:r>
              <a:rPr lang="tr-TR" sz="1400" dirty="0" err="1">
                <a:latin typeface="Calibri" panose="020F0502020204030204" pitchFamily="34" charset="0"/>
                <a:cs typeface="Calibri" panose="020F0502020204030204" pitchFamily="34" charset="0"/>
              </a:rPr>
              <a:t>Boyd</a:t>
            </a:r>
            <a:r>
              <a:rPr lang="tr-TR" sz="1400" dirty="0">
                <a:latin typeface="Calibri" panose="020F0502020204030204" pitchFamily="34" charset="0"/>
                <a:cs typeface="Calibri" panose="020F0502020204030204" pitchFamily="34" charset="0"/>
              </a:rPr>
              <a:t> D (2009). Çocuk Gelişim Psikolojisi. İstanbul: </a:t>
            </a:r>
            <a:r>
              <a:rPr lang="tr-TR" sz="1400" dirty="0" err="1">
                <a:latin typeface="Calibri" panose="020F0502020204030204" pitchFamily="34" charset="0"/>
                <a:cs typeface="Calibri" panose="020F0502020204030204" pitchFamily="34" charset="0"/>
              </a:rPr>
              <a:t>Kaknüs</a:t>
            </a:r>
            <a:r>
              <a:rPr lang="tr-TR" sz="1400" dirty="0">
                <a:latin typeface="Calibri" panose="020F0502020204030204" pitchFamily="34" charset="0"/>
                <a:cs typeface="Calibri" panose="020F0502020204030204" pitchFamily="34" charset="0"/>
              </a:rPr>
              <a:t> Yayınları.</a:t>
            </a:r>
          </a:p>
          <a:p>
            <a:pPr>
              <a:lnSpc>
                <a:spcPct val="100000"/>
              </a:lnSpc>
            </a:pPr>
            <a:r>
              <a:rPr lang="tr-TR" sz="1400" dirty="0" err="1">
                <a:latin typeface="Calibri" panose="020F0502020204030204" pitchFamily="34" charset="0"/>
                <a:cs typeface="Calibri" panose="020F0502020204030204" pitchFamily="34" charset="0"/>
              </a:rPr>
              <a:t>Chess</a:t>
            </a:r>
            <a:r>
              <a:rPr lang="tr-TR" sz="1400" dirty="0">
                <a:latin typeface="Calibri" panose="020F0502020204030204" pitchFamily="34" charset="0"/>
                <a:cs typeface="Calibri" panose="020F0502020204030204" pitchFamily="34" charset="0"/>
              </a:rPr>
              <a:t>, S., &amp; Thomas, A. (1977). </a:t>
            </a:r>
            <a:r>
              <a:rPr lang="tr-TR" sz="1400" dirty="0" err="1">
                <a:latin typeface="Calibri" panose="020F0502020204030204" pitchFamily="34" charset="0"/>
                <a:cs typeface="Calibri" panose="020F0502020204030204" pitchFamily="34" charset="0"/>
              </a:rPr>
              <a:t>Temperamental</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individuality</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from</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childhood</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to</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adolescence</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Journal</a:t>
            </a:r>
            <a:r>
              <a:rPr lang="tr-TR" sz="1400" dirty="0">
                <a:latin typeface="Calibri" panose="020F0502020204030204" pitchFamily="34" charset="0"/>
                <a:cs typeface="Calibri" panose="020F0502020204030204" pitchFamily="34" charset="0"/>
              </a:rPr>
              <a:t> of </a:t>
            </a:r>
            <a:r>
              <a:rPr lang="tr-TR" sz="1400" dirty="0" err="1">
                <a:latin typeface="Calibri" panose="020F0502020204030204" pitchFamily="34" charset="0"/>
                <a:cs typeface="Calibri" panose="020F0502020204030204" pitchFamily="34" charset="0"/>
              </a:rPr>
              <a:t>the</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American</a:t>
            </a:r>
            <a:r>
              <a:rPr lang="tr-TR" sz="1400" dirty="0">
                <a:latin typeface="Calibri" panose="020F0502020204030204" pitchFamily="34" charset="0"/>
                <a:cs typeface="Calibri" panose="020F0502020204030204" pitchFamily="34" charset="0"/>
              </a:rPr>
              <a:t> Academy of Child </a:t>
            </a:r>
            <a:r>
              <a:rPr lang="tr-TR" sz="1400" dirty="0" err="1">
                <a:latin typeface="Calibri" panose="020F0502020204030204" pitchFamily="34" charset="0"/>
                <a:cs typeface="Calibri" panose="020F0502020204030204" pitchFamily="34" charset="0"/>
              </a:rPr>
              <a:t>Psychiatry</a:t>
            </a:r>
            <a:r>
              <a:rPr lang="tr-TR" sz="1400" dirty="0">
                <a:latin typeface="Calibri" panose="020F0502020204030204" pitchFamily="34" charset="0"/>
                <a:cs typeface="Calibri" panose="020F0502020204030204" pitchFamily="34" charset="0"/>
              </a:rPr>
              <a:t>, 16(2), 218-226.</a:t>
            </a:r>
          </a:p>
          <a:p>
            <a:pPr>
              <a:lnSpc>
                <a:spcPct val="100000"/>
              </a:lnSpc>
            </a:pPr>
            <a:r>
              <a:rPr lang="tr-TR" sz="1400" dirty="0">
                <a:latin typeface="Calibri" panose="020F0502020204030204" pitchFamily="34" charset="0"/>
                <a:cs typeface="Calibri" panose="020F0502020204030204" pitchFamily="34" charset="0"/>
              </a:rPr>
              <a:t>Erdoğan, S. (2011). Fiziksel Gelişim. Çocuk Gelişimi (Neriman Aral &amp; Gülen Baran, ed.). Ankara: Yapa. </a:t>
            </a:r>
          </a:p>
          <a:p>
            <a:pPr>
              <a:lnSpc>
                <a:spcPct val="100000"/>
              </a:lnSpc>
            </a:pPr>
            <a:r>
              <a:rPr lang="tr-TR" sz="1400" dirty="0" err="1">
                <a:latin typeface="Calibri" panose="020F0502020204030204" pitchFamily="34" charset="0"/>
                <a:cs typeface="Calibri" panose="020F0502020204030204" pitchFamily="34" charset="0"/>
              </a:rPr>
              <a:t>Gibson</a:t>
            </a:r>
            <a:r>
              <a:rPr lang="tr-TR" sz="1400" dirty="0">
                <a:latin typeface="Calibri" panose="020F0502020204030204" pitchFamily="34" charset="0"/>
                <a:cs typeface="Calibri" panose="020F0502020204030204" pitchFamily="34" charset="0"/>
              </a:rPr>
              <a:t>, E. J., &amp; </a:t>
            </a:r>
            <a:r>
              <a:rPr lang="tr-TR" sz="1400" dirty="0" err="1">
                <a:latin typeface="Calibri" panose="020F0502020204030204" pitchFamily="34" charset="0"/>
                <a:cs typeface="Calibri" panose="020F0502020204030204" pitchFamily="34" charset="0"/>
              </a:rPr>
              <a:t>Walk</a:t>
            </a:r>
            <a:r>
              <a:rPr lang="tr-TR" sz="1400" dirty="0">
                <a:latin typeface="Calibri" panose="020F0502020204030204" pitchFamily="34" charset="0"/>
                <a:cs typeface="Calibri" panose="020F0502020204030204" pitchFamily="34" charset="0"/>
              </a:rPr>
              <a:t>, R. D. (1960). </a:t>
            </a:r>
            <a:r>
              <a:rPr lang="tr-TR" sz="1400" dirty="0" err="1">
                <a:latin typeface="Calibri" panose="020F0502020204030204" pitchFamily="34" charset="0"/>
                <a:cs typeface="Calibri" panose="020F0502020204030204" pitchFamily="34" charset="0"/>
              </a:rPr>
              <a:t>The</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visual</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cliff</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Scientific</a:t>
            </a:r>
            <a:r>
              <a:rPr lang="tr-TR" sz="1400" dirty="0">
                <a:latin typeface="Calibri" panose="020F0502020204030204" pitchFamily="34" charset="0"/>
                <a:cs typeface="Calibri" panose="020F0502020204030204" pitchFamily="34" charset="0"/>
              </a:rPr>
              <a:t> </a:t>
            </a:r>
            <a:r>
              <a:rPr lang="tr-TR" sz="1400" dirty="0" err="1">
                <a:latin typeface="Calibri" panose="020F0502020204030204" pitchFamily="34" charset="0"/>
                <a:cs typeface="Calibri" panose="020F0502020204030204" pitchFamily="34" charset="0"/>
              </a:rPr>
              <a:t>American</a:t>
            </a:r>
            <a:r>
              <a:rPr lang="tr-TR" sz="1400" dirty="0">
                <a:latin typeface="Calibri" panose="020F0502020204030204" pitchFamily="34" charset="0"/>
                <a:cs typeface="Calibri" panose="020F0502020204030204" pitchFamily="34" charset="0"/>
              </a:rPr>
              <a:t>, 202(4), 64-71</a:t>
            </a:r>
            <a:r>
              <a:rPr lang="tr-TR" sz="1400" dirty="0" smtClean="0">
                <a:latin typeface="Calibri" panose="020F0502020204030204" pitchFamily="34" charset="0"/>
                <a:cs typeface="Calibri" panose="020F0502020204030204" pitchFamily="34" charset="0"/>
              </a:rPr>
              <a:t>.</a:t>
            </a:r>
            <a:endParaRPr lang="tr-T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9793075"/>
      </p:ext>
    </p:extLst>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78</a:t>
            </a:fld>
            <a:endParaRPr lang="en"/>
          </a:p>
        </p:txBody>
      </p:sp>
      <p:sp>
        <p:nvSpPr>
          <p:cNvPr id="3" name="Dikdörtgen 2"/>
          <p:cNvSpPr/>
          <p:nvPr/>
        </p:nvSpPr>
        <p:spPr>
          <a:xfrm>
            <a:off x="787400" y="330200"/>
            <a:ext cx="6432550" cy="4732065"/>
          </a:xfrm>
          <a:prstGeom prst="rect">
            <a:avLst/>
          </a:prstGeom>
        </p:spPr>
        <p:txBody>
          <a:bodyPr wrap="square">
            <a:spAutoFit/>
          </a:bodyPr>
          <a:lstStyle/>
          <a:p>
            <a:pPr marL="457200" lvl="0" indent="-355600">
              <a:spcBef>
                <a:spcPts val="600"/>
              </a:spcBef>
              <a:buClr>
                <a:srgbClr val="85CE5B"/>
              </a:buClr>
              <a:buSzPts val="2000"/>
              <a:buFont typeface="Bellota Text Light"/>
              <a:buChar char="●"/>
            </a:pP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Gürsoy, F. &amp; Özaslan, H. (2019). Fiziksel Gelişim. Algısal Gelişim. Erken Çocukluk Döneminde Gelişim I (2. Baskı). Ankara: Anı yayıncılık. </a:t>
            </a:r>
          </a:p>
          <a:p>
            <a:pPr marL="457200" lvl="0" indent="-355600">
              <a:spcBef>
                <a:spcPts val="600"/>
              </a:spcBef>
              <a:buClr>
                <a:srgbClr val="85CE5B"/>
              </a:buClr>
              <a:buSzPts val="2000"/>
              <a:buFont typeface="Bellota Text Light"/>
              <a:buChar char="●"/>
            </a:pP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Kavaklı A (1992). Çocukluk Yaşlarında Büyüme ve Gelişme. Hilal Matbaacılık. 1. Baskı. İstanbul. Bölüm 5. s.: 155-173. </a:t>
            </a:r>
          </a:p>
          <a:p>
            <a:pPr marL="457200" lvl="0" indent="-355600">
              <a:spcBef>
                <a:spcPts val="600"/>
              </a:spcBef>
              <a:buClr>
                <a:srgbClr val="85CE5B"/>
              </a:buClr>
              <a:buSzPts val="2000"/>
              <a:buFont typeface="Bellota Text Light"/>
              <a:buChar char="●"/>
            </a:pP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Köksal Akyol, A. &amp; Didin, E. (2019). Algısal Gelişim. Erken Çocukluk Döneminde Gelişim I (2. Baskı). Ankara: Anı yayıncılık. </a:t>
            </a:r>
          </a:p>
          <a:p>
            <a:pPr marL="457200" lvl="0" indent="-355600">
              <a:spcBef>
                <a:spcPts val="600"/>
              </a:spcBef>
              <a:buClr>
                <a:srgbClr val="85CE5B"/>
              </a:buClr>
              <a:buSzPts val="2000"/>
              <a:buFont typeface="Bellota Text Light"/>
              <a:buChar char="●"/>
            </a:pP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Köksal Akyol, A. &amp; Didin, E. (2020). Algısal Gelişim. Erken Çocukluk Döneminde Gelişim II (2. Baskı). Ankara: Anı yayıncılık. </a:t>
            </a:r>
          </a:p>
          <a:p>
            <a:pPr marL="457200" lvl="0" indent="-355600">
              <a:spcBef>
                <a:spcPts val="600"/>
              </a:spcBef>
              <a:buClr>
                <a:srgbClr val="85CE5B"/>
              </a:buClr>
              <a:buSzPts val="2000"/>
              <a:buFont typeface="Bellota Text Light"/>
              <a:buChar char="●"/>
            </a:pP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Harlow</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H. F. &amp;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Zimmermann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R. R. (1958).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The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development</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of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affective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responsiveness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in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infant</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monkeys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Proceedings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of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the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American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Philosophical</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Society</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102,501 -509.</a:t>
            </a:r>
          </a:p>
          <a:p>
            <a:pPr marL="457200" lvl="0" indent="-355600">
              <a:spcBef>
                <a:spcPts val="600"/>
              </a:spcBef>
              <a:buClr>
                <a:srgbClr val="85CE5B"/>
              </a:buClr>
              <a:buSzPts val="2000"/>
              <a:buFont typeface="Bellota Text Light"/>
              <a:buChar char="●"/>
            </a:pP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Macfarlane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 (1975).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Olfaction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in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the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development</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of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social</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preferences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in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the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human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neonate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In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Ciba</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Found</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Symp</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Vol</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33,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pp</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103-117).</a:t>
            </a:r>
          </a:p>
          <a:p>
            <a:pPr marL="457200" lvl="0" indent="-355600">
              <a:spcBef>
                <a:spcPts val="600"/>
              </a:spcBef>
              <a:buClr>
                <a:srgbClr val="85CE5B"/>
              </a:buClr>
              <a:buSzPts val="2000"/>
              <a:buFont typeface="Bellota Text Light"/>
              <a:buChar char="●"/>
            </a:pP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Meltzoff</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 N. (1988).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Infant</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imitation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and</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memory</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Nine-</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month</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olds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in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immediate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and</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deferred</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tests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Child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development</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59(1), 217.</a:t>
            </a:r>
          </a:p>
          <a:p>
            <a:pPr marL="457200" lvl="0" indent="-355600">
              <a:spcBef>
                <a:spcPts val="600"/>
              </a:spcBef>
              <a:buClr>
                <a:srgbClr val="85CE5B"/>
              </a:buClr>
              <a:buSzPts val="2000"/>
              <a:buFont typeface="Bellota Text Light"/>
              <a:buChar char="●"/>
            </a:pP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Pedük</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Ş. (2011).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Psikomotor</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Gelişim. Çocuk Gelişimi (Neriman Aral &amp; Gülen Baran, ed.). Ankara: Yapa. </a:t>
            </a:r>
          </a:p>
          <a:p>
            <a:pPr marL="457200" lvl="0" indent="-355600">
              <a:spcBef>
                <a:spcPts val="600"/>
              </a:spcBef>
              <a:buClr>
                <a:srgbClr val="85CE5B"/>
              </a:buClr>
              <a:buSzPts val="2000"/>
              <a:buFont typeface="Bellota Text Light"/>
              <a:buChar char="●"/>
            </a:pP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Santrock</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J. W. (2011). Yaşam boyu gelişim. (G. Yüksel, Çev. Ed.) Ankara: Nobel yayıncılık.</a:t>
            </a:r>
          </a:p>
          <a:p>
            <a:pPr marL="457200" lvl="0" indent="-355600">
              <a:spcBef>
                <a:spcPts val="600"/>
              </a:spcBef>
              <a:buClr>
                <a:srgbClr val="85CE5B"/>
              </a:buClr>
              <a:buSzPts val="2000"/>
              <a:buFont typeface="Bellota Text Light"/>
              <a:buChar char="●"/>
            </a:pP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Senemoğlu, N. (2016).. Gelişim Öğrenme ve Öğretim Kuramdan Uygulamaya. Ankara: Anı Yayıncılık</a:t>
            </a:r>
          </a:p>
          <a:p>
            <a:pPr marL="457200" lvl="0" indent="-355600">
              <a:spcBef>
                <a:spcPts val="600"/>
              </a:spcBef>
              <a:buClr>
                <a:srgbClr val="85CE5B"/>
              </a:buClr>
              <a:buSzPts val="2000"/>
              <a:buFont typeface="Bellota Text Light"/>
              <a:buChar char="●"/>
            </a:pP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Steiner</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J. E. (1979). Human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facial</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expressions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in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response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to</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taste</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and</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smell</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stimulation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In</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Advances</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in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child</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development</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and</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behavior</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Vol</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13,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pp</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257-295). JAI.</a:t>
            </a:r>
          </a:p>
          <a:p>
            <a:pPr marL="457200" lvl="0" indent="-355600">
              <a:spcBef>
                <a:spcPts val="600"/>
              </a:spcBef>
              <a:buClr>
                <a:srgbClr val="85CE5B"/>
              </a:buClr>
              <a:buSzPts val="2000"/>
              <a:buFont typeface="Bellota Text Light"/>
              <a:buChar char="●"/>
            </a:pP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Şahin, S. (2016). Bilişsel Gelişim. Doğum öncesinden ergenliğe çocuk gelişimi (Nilgün Metin, ed.). Ankara: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Pegem</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Akademi. </a:t>
            </a:r>
          </a:p>
          <a:p>
            <a:pPr marL="457200" lvl="0" indent="-355600">
              <a:spcBef>
                <a:spcPts val="600"/>
              </a:spcBef>
              <a:buClr>
                <a:srgbClr val="85CE5B"/>
              </a:buClr>
              <a:buSzPts val="2000"/>
              <a:buFont typeface="Bellota Text Light"/>
              <a:buChar char="●"/>
            </a:pP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Turan, F. &amp; Topçu, G. (2016). İletişim ve Dil Gelişimi. Doğum öncesinden ergenliğe çocuk gelişimi (Nilgün Metin, ed.). Ankara: </a:t>
            </a:r>
            <a:r>
              <a:rPr lang="tr-TR" sz="1050" dirty="0" err="1" smtClean="0">
                <a:solidFill>
                  <a:srgbClr val="143C55"/>
                </a:solidFill>
                <a:latin typeface="Calibri" panose="020F0502020204030204" pitchFamily="34" charset="0"/>
                <a:ea typeface="Bellota Text Light"/>
                <a:cs typeface="Calibri" panose="020F0502020204030204" pitchFamily="34" charset="0"/>
                <a:sym typeface="Bellota Text Light"/>
              </a:rPr>
              <a:t>Pegem</a:t>
            </a:r>
            <a:r>
              <a:rPr lang="tr-TR" sz="1050" dirty="0" smtClean="0">
                <a:solidFill>
                  <a:srgbClr val="143C55"/>
                </a:solidFill>
                <a:latin typeface="Calibri" panose="020F0502020204030204" pitchFamily="34" charset="0"/>
                <a:ea typeface="Bellota Text Light"/>
                <a:cs typeface="Calibri" panose="020F0502020204030204" pitchFamily="34" charset="0"/>
                <a:sym typeface="Bellota Text Light"/>
              </a:rPr>
              <a:t> Akademi. </a:t>
            </a:r>
            <a:endParaRPr lang="tr-TR" sz="1050" dirty="0">
              <a:solidFill>
                <a:srgbClr val="143C55"/>
              </a:solidFill>
              <a:latin typeface="Calibri" panose="020F0502020204030204" pitchFamily="34" charset="0"/>
              <a:ea typeface="Bellota Text Light"/>
              <a:cs typeface="Calibri" panose="020F0502020204030204" pitchFamily="34" charset="0"/>
              <a:sym typeface="Bellota Text Light"/>
            </a:endParaRPr>
          </a:p>
        </p:txBody>
      </p:sp>
    </p:spTree>
    <p:extLst>
      <p:ext uri="{BB962C8B-B14F-4D97-AF65-F5344CB8AC3E}">
        <p14:creationId xmlns:p14="http://schemas.microsoft.com/office/powerpoint/2010/main" val="281182088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ctrTitle" idx="4294967295"/>
          </p:nvPr>
        </p:nvSpPr>
        <p:spPr>
          <a:xfrm>
            <a:off x="2038800" y="1954580"/>
            <a:ext cx="5066400" cy="628600"/>
          </a:xfrm>
          <a:prstGeom prst="rect">
            <a:avLst/>
          </a:prstGeom>
        </p:spPr>
        <p:txBody>
          <a:bodyPr spcFirstLastPara="1" wrap="square" lIns="0" tIns="0" rIns="0" bIns="0" anchor="b" anchorCtr="0">
            <a:noAutofit/>
          </a:bodyPr>
          <a:lstStyle/>
          <a:p>
            <a:pPr lvl="0" algn="ctr"/>
            <a:r>
              <a:rPr lang="tr-TR" sz="3600">
                <a:solidFill>
                  <a:schemeClr val="accent2"/>
                </a:solidFill>
              </a:rPr>
              <a:t>Küçük (İnce)Motor</a:t>
            </a:r>
          </a:p>
        </p:txBody>
      </p:sp>
      <p:sp>
        <p:nvSpPr>
          <p:cNvPr id="159" name="Google Shape;159;p2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4494237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FA5A534-B19B-DF43-B8EC-163E4937EBA1}"/>
              </a:ext>
            </a:extLst>
          </p:cNvPr>
          <p:cNvSpPr>
            <a:spLocks noGrp="1"/>
          </p:cNvSpPr>
          <p:nvPr>
            <p:ph type="body" idx="1"/>
          </p:nvPr>
        </p:nvSpPr>
        <p:spPr>
          <a:xfrm>
            <a:off x="1082100" y="945673"/>
            <a:ext cx="7051706" cy="3025435"/>
          </a:xfrm>
        </p:spPr>
        <p:txBody>
          <a:bodyPr/>
          <a:lstStyle/>
          <a:p>
            <a:r>
              <a:rPr lang="tr-TR"/>
              <a:t>Erişme ve kavrama çevre ile etkileşim açısından önemli becerilerdir.</a:t>
            </a:r>
          </a:p>
          <a:p>
            <a:r>
              <a:rPr lang="tr-TR"/>
              <a:t>Gelişimin ilkesine uygun olarak önce omuzları ve dirsekleri ile hareket ederken daha sonra bileklerini, sonra baş parmağı ve avuç içini ve en son parmaklarını kullanarak kavrarlar </a:t>
            </a:r>
          </a:p>
          <a:p>
            <a:r>
              <a:rPr lang="tr-TR"/>
              <a:t>Birinci yılın sonunda baş ve işaret parmağını kullanarak küçük nesneleri kavrayabilirler. </a:t>
            </a:r>
          </a:p>
        </p:txBody>
      </p:sp>
      <p:sp>
        <p:nvSpPr>
          <p:cNvPr id="4" name="Slayt Numarası Yer Tutucusu 3">
            <a:extLst>
              <a:ext uri="{FF2B5EF4-FFF2-40B4-BE49-F238E27FC236}">
                <a16:creationId xmlns:a16="http://schemas.microsoft.com/office/drawing/2014/main" id="{572C878B-D185-9E49-83BF-E8DB0C13A4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216789459"/>
      </p:ext>
    </p:extLst>
  </p:cSld>
  <p:clrMapOvr>
    <a:masterClrMapping/>
  </p:clrMapOvr>
  <p:transition>
    <p:fade thruBlk="1"/>
  </p:transition>
</p:sld>
</file>

<file path=ppt/theme/theme1.xml><?xml version="1.0" encoding="utf-8"?>
<a:theme xmlns:a="http://schemas.openxmlformats.org/drawingml/2006/main" name="Bagot template">
  <a:themeElements>
    <a:clrScheme name="Custom 347">
      <a:dk1>
        <a:srgbClr val="143C55"/>
      </a:dk1>
      <a:lt1>
        <a:srgbClr val="FFFFFF"/>
      </a:lt1>
      <a:dk2>
        <a:srgbClr val="748C9C"/>
      </a:dk2>
      <a:lt2>
        <a:srgbClr val="F7F9EA"/>
      </a:lt2>
      <a:accent1>
        <a:srgbClr val="FEAB19"/>
      </a:accent1>
      <a:accent2>
        <a:srgbClr val="85CE5B"/>
      </a:accent2>
      <a:accent3>
        <a:srgbClr val="65C5DB"/>
      </a:accent3>
      <a:accent4>
        <a:srgbClr val="7D7FD0"/>
      </a:accent4>
      <a:accent5>
        <a:srgbClr val="FA7F99"/>
      </a:accent5>
      <a:accent6>
        <a:srgbClr val="FF4E45"/>
      </a:accent6>
      <a:hlink>
        <a:srgbClr val="26577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2874</Words>
  <Application>Microsoft Office PowerPoint</Application>
  <PresentationFormat>Ekran Gösterisi (16:9)</PresentationFormat>
  <Paragraphs>343</Paragraphs>
  <Slides>78</Slides>
  <Notes>11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78</vt:i4>
      </vt:variant>
    </vt:vector>
  </HeadingPairs>
  <TitlesOfParts>
    <vt:vector size="85" baseType="lpstr">
      <vt:lpstr>Arial</vt:lpstr>
      <vt:lpstr>Catamaran Thin</vt:lpstr>
      <vt:lpstr>Bellota Text Light</vt:lpstr>
      <vt:lpstr>Calibri</vt:lpstr>
      <vt:lpstr>Wingdings</vt:lpstr>
      <vt:lpstr>Catamaran</vt:lpstr>
      <vt:lpstr>Bagot template</vt:lpstr>
      <vt:lpstr>BEBEKLİK DÖNEMİ</vt:lpstr>
      <vt:lpstr>1. Fiziksel ve Motor Gelişim</vt:lpstr>
      <vt:lpstr>Uzunluk</vt:lpstr>
      <vt:lpstr>Ağırlık</vt:lpstr>
      <vt:lpstr>Büyük (Kaba)Motor</vt:lpstr>
      <vt:lpstr>Duruşun Gelişimi</vt:lpstr>
      <vt:lpstr>Yürümeyi Öğrenmek</vt:lpstr>
      <vt:lpstr>Küçük (İnce)Motor</vt:lpstr>
      <vt:lpstr>PowerPoint Sunusu</vt:lpstr>
      <vt:lpstr>Duyu ve Algı</vt:lpstr>
      <vt:lpstr>Motor Gelişimde  Bazı Becerilerin Kazanılmaları</vt:lpstr>
      <vt:lpstr>Duyu</vt:lpstr>
      <vt:lpstr>Algı</vt:lpstr>
      <vt:lpstr>Görsel Algı</vt:lpstr>
      <vt:lpstr>Derinlik Algısı</vt:lpstr>
      <vt:lpstr>İnsan yüzü algısı</vt:lpstr>
      <vt:lpstr>Renk Görüşü</vt:lpstr>
      <vt:lpstr>İşitme</vt:lpstr>
      <vt:lpstr>Ses yüksekliği</vt:lpstr>
      <vt:lpstr>Dokunma Duyusu </vt:lpstr>
      <vt:lpstr>Koku Duyusu </vt:lpstr>
      <vt:lpstr>Tat Alma Duyusu </vt:lpstr>
      <vt:lpstr>PowerPoint Sunusu</vt:lpstr>
      <vt:lpstr>Bilişsel Gelişim</vt:lpstr>
      <vt:lpstr>Şemalar</vt:lpstr>
      <vt:lpstr>Özümleme (Asimilasyon)</vt:lpstr>
      <vt:lpstr>Uyma (Adaptasyon)</vt:lpstr>
      <vt:lpstr>PowerPoint Sunusu</vt:lpstr>
      <vt:lpstr>Akamodasyon (Kendini uydurma) </vt:lpstr>
      <vt:lpstr>PowerPoint Sunusu</vt:lpstr>
      <vt:lpstr>Organizasyon</vt:lpstr>
      <vt:lpstr>PowerPoint Sunusu</vt:lpstr>
      <vt:lpstr>  Duyu Motor Evresi (0-2 yaş)</vt:lpstr>
      <vt:lpstr>Duyu Motor Evresi</vt:lpstr>
      <vt:lpstr>PowerPoint Sunusu</vt:lpstr>
      <vt:lpstr>Basit refleksler (0-1 ay)</vt:lpstr>
      <vt:lpstr>İlk alışkanlıklar ve birinci döngüsel tepkiler (1-4 ay)</vt:lpstr>
      <vt:lpstr>İkincil döngüsel tepkiler (4-8 ay)</vt:lpstr>
      <vt:lpstr>İkincil şemaların eşgüdümlenmesi (8-12 ay)</vt:lpstr>
      <vt:lpstr>Üçüncü döngüsel tepkiler (12-18 ay)</vt:lpstr>
      <vt:lpstr>Zihinsel kombinasyonlar ve problem çözme (18-24 ay)</vt:lpstr>
      <vt:lpstr>Nesne Devamlılığı </vt:lpstr>
      <vt:lpstr>Koşullama</vt:lpstr>
      <vt:lpstr>Dikkat </vt:lpstr>
      <vt:lpstr>Ortak Dikkat</vt:lpstr>
      <vt:lpstr>Ortak Dikkat</vt:lpstr>
      <vt:lpstr>Ertelenmiş taklit</vt:lpstr>
      <vt:lpstr>3. Dil Gelişimi</vt:lpstr>
      <vt:lpstr>PowerPoint Sunusu</vt:lpstr>
      <vt:lpstr>Dilin İlk Algılanışı</vt:lpstr>
      <vt:lpstr>Babıldama (Babbling) ve diğer seslendirmeler</vt:lpstr>
      <vt:lpstr>Jestler</vt:lpstr>
      <vt:lpstr>İlk sözcükler</vt:lpstr>
      <vt:lpstr>İki sözcüklü ifadeler</vt:lpstr>
      <vt:lpstr>Biyolojik ve Çevresel Etkenler</vt:lpstr>
      <vt:lpstr>Biyolojik Etkenler</vt:lpstr>
      <vt:lpstr>Çevresel Etkenler</vt:lpstr>
      <vt:lpstr>Etkileşimci görüş</vt:lpstr>
      <vt:lpstr>4. Sosyal DuygusalGelişimi</vt:lpstr>
      <vt:lpstr>Duygusal anlatım ve sosyal ilişkiler</vt:lpstr>
      <vt:lpstr>Ağlama</vt:lpstr>
      <vt:lpstr>Ağlama</vt:lpstr>
      <vt:lpstr>Gülümseme</vt:lpstr>
      <vt:lpstr>Mizaç</vt:lpstr>
      <vt:lpstr>Mizacın sınıflandırılması</vt:lpstr>
      <vt:lpstr>Psikoseksüel Gelişim Kuramı</vt:lpstr>
      <vt:lpstr>PowerPoint Sunusu</vt:lpstr>
      <vt:lpstr>PowerPoint Sunusu</vt:lpstr>
      <vt:lpstr>Psikososyal Gelişim Kuramı</vt:lpstr>
      <vt:lpstr>PowerPoint Sunusu</vt:lpstr>
      <vt:lpstr>PowerPoint Sunusu</vt:lpstr>
      <vt:lpstr>Bağlanma</vt:lpstr>
      <vt:lpstr>Bağlanma</vt:lpstr>
      <vt:lpstr>Bağlanma</vt:lpstr>
      <vt:lpstr>Bağlanma çeşitleri</vt:lpstr>
      <vt:lpstr>Bağlanma çeşitleri</vt:lpstr>
      <vt:lpstr>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BEBEKLİK DÖNEMİ</dc:title>
  <dc:creator>figen</dc:creator>
  <cp:lastModifiedBy>figen</cp:lastModifiedBy>
  <cp:revision>70</cp:revision>
  <dcterms:modified xsi:type="dcterms:W3CDTF">2020-12-10T11:54:57Z</dcterms:modified>
</cp:coreProperties>
</file>