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56"/>
  </p:notesMasterIdLst>
  <p:sldIdLst>
    <p:sldId id="256" r:id="rId2"/>
    <p:sldId id="347" r:id="rId3"/>
    <p:sldId id="270" r:id="rId4"/>
    <p:sldId id="259" r:id="rId5"/>
    <p:sldId id="260" r:id="rId6"/>
    <p:sldId id="292" r:id="rId7"/>
    <p:sldId id="293" r:id="rId8"/>
    <p:sldId id="294" r:id="rId9"/>
    <p:sldId id="337" r:id="rId10"/>
    <p:sldId id="338" r:id="rId11"/>
    <p:sldId id="297" r:id="rId12"/>
    <p:sldId id="295" r:id="rId13"/>
    <p:sldId id="274" r:id="rId14"/>
    <p:sldId id="298" r:id="rId15"/>
    <p:sldId id="299" r:id="rId16"/>
    <p:sldId id="336" r:id="rId17"/>
    <p:sldId id="300" r:id="rId18"/>
    <p:sldId id="301" r:id="rId19"/>
    <p:sldId id="287" r:id="rId20"/>
    <p:sldId id="340" r:id="rId21"/>
    <p:sldId id="346" r:id="rId22"/>
    <p:sldId id="302" r:id="rId23"/>
    <p:sldId id="318" r:id="rId24"/>
    <p:sldId id="320" r:id="rId25"/>
    <p:sldId id="290" r:id="rId26"/>
    <p:sldId id="303" r:id="rId27"/>
    <p:sldId id="321" r:id="rId28"/>
    <p:sldId id="304" r:id="rId29"/>
    <p:sldId id="342" r:id="rId30"/>
    <p:sldId id="348" r:id="rId31"/>
    <p:sldId id="305" r:id="rId32"/>
    <p:sldId id="306" r:id="rId33"/>
    <p:sldId id="307" r:id="rId34"/>
    <p:sldId id="308" r:id="rId35"/>
    <p:sldId id="341" r:id="rId36"/>
    <p:sldId id="322" r:id="rId37"/>
    <p:sldId id="323" r:id="rId38"/>
    <p:sldId id="315" r:id="rId39"/>
    <p:sldId id="344" r:id="rId40"/>
    <p:sldId id="314" r:id="rId41"/>
    <p:sldId id="328" r:id="rId42"/>
    <p:sldId id="291" r:id="rId43"/>
    <p:sldId id="316" r:id="rId44"/>
    <p:sldId id="317" r:id="rId45"/>
    <p:sldId id="329" r:id="rId46"/>
    <p:sldId id="330" r:id="rId47"/>
    <p:sldId id="339" r:id="rId48"/>
    <p:sldId id="345" r:id="rId49"/>
    <p:sldId id="331" r:id="rId50"/>
    <p:sldId id="332" r:id="rId51"/>
    <p:sldId id="333" r:id="rId52"/>
    <p:sldId id="335" r:id="rId53"/>
    <p:sldId id="350" r:id="rId54"/>
    <p:sldId id="319" r:id="rId55"/>
  </p:sldIdLst>
  <p:sldSz cx="9144000" cy="5143500" type="screen16x9"/>
  <p:notesSz cx="6858000" cy="9144000"/>
  <p:embeddedFontLst>
    <p:embeddedFont>
      <p:font typeface="Mali SemiBold" panose="020B0604020202020204" charset="-34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Mali" panose="020B0604020202020204" charset="-34"/>
      <p:regular r:id="rId65"/>
      <p:bold r:id="rId66"/>
      <p:italic r:id="rId67"/>
      <p:boldItalic r:id="rId68"/>
    </p:embeddedFont>
    <p:embeddedFont>
      <p:font typeface="Nunito Light" panose="020B0604020202020204" charset="-94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44D851-8EE6-4121-9067-285D53E7EF75}">
  <a:tblStyle styleId="{B044D851-8EE6-4121-9067-285D53E7EF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94603"/>
  </p:normalViewPr>
  <p:slideViewPr>
    <p:cSldViewPr snapToGrid="0" snapToObjects="1">
      <p:cViewPr varScale="1">
        <p:scale>
          <a:sx n="63" d="100"/>
          <a:sy n="63" d="100"/>
        </p:scale>
        <p:origin x="5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69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87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40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77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1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1399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9" r:id="rId6"/>
    <p:sldLayoutId id="214748366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İlk Çocukluk Dönemi</a:t>
            </a: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84;p17">
            <a:extLst>
              <a:ext uri="{FF2B5EF4-FFF2-40B4-BE49-F238E27FC236}">
                <a16:creationId xmlns:a16="http://schemas.microsoft.com/office/drawing/2014/main" id="{7948A173-CE94-7948-9D28-8C94CB3F6FE0}"/>
              </a:ext>
            </a:extLst>
          </p:cNvPr>
          <p:cNvSpPr txBox="1">
            <a:spLocks/>
          </p:cNvSpPr>
          <p:nvPr/>
        </p:nvSpPr>
        <p:spPr>
          <a:xfrm>
            <a:off x="828991" y="2397607"/>
            <a:ext cx="1928759" cy="68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buFont typeface="Nunito Light"/>
              <a:buNone/>
            </a:pPr>
            <a:r>
              <a:rPr lang="tr-TR" b="1" dirty="0"/>
              <a:t>Figen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2433B4-EF82-F646-BDDE-EB5182D7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Motor Gelişim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AD38EE7-EE03-D24D-BBD5-E0B978E0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36" y="1099999"/>
            <a:ext cx="7809903" cy="3672297"/>
          </a:xfrm>
        </p:spPr>
        <p:txBody>
          <a:bodyPr/>
          <a:lstStyle/>
          <a:p>
            <a:r>
              <a:rPr lang="tr-TR" dirty="0"/>
              <a:t>Yürüme, koşma, yukarı atlama, sıçrama ve tırmanma gibi vücut hareketlerini bir yöne doğru hareket ettirir. Buna </a:t>
            </a:r>
            <a:r>
              <a:rPr lang="tr-TR" b="1" i="1" dirty="0" err="1"/>
              <a:t>lokomotor</a:t>
            </a:r>
            <a:r>
              <a:rPr lang="tr-TR" b="1" i="1" dirty="0"/>
              <a:t> beceriler </a:t>
            </a:r>
            <a:r>
              <a:rPr lang="tr-TR" dirty="0"/>
              <a:t>denilmektedir. </a:t>
            </a:r>
          </a:p>
          <a:p>
            <a:r>
              <a:rPr lang="tr-TR" dirty="0"/>
              <a:t>Topu atma, yuvarlama, vurma, tutma ve sürme gibi </a:t>
            </a:r>
            <a:r>
              <a:rPr lang="tr-TR" b="1" i="1" dirty="0"/>
              <a:t>nesne kontrolü becerilerinde </a:t>
            </a:r>
            <a:r>
              <a:rPr lang="tr-TR" dirty="0"/>
              <a:t>de gelişim görülmektedir. </a:t>
            </a:r>
          </a:p>
          <a:p>
            <a:r>
              <a:rPr lang="tr-TR" dirty="0"/>
              <a:t>Çömelme, uzanma, vücudu çevirme, tek ayak üzerinde durma gibi </a:t>
            </a:r>
            <a:r>
              <a:rPr lang="tr-TR" b="1" i="1" dirty="0"/>
              <a:t>denge becerilerinde </a:t>
            </a:r>
            <a:r>
              <a:rPr lang="tr-TR" dirty="0"/>
              <a:t>de gelişim göstermektedir.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56B5D7C-7DD5-1141-934E-D0935C8832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36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949492" y="2321168"/>
            <a:ext cx="5838300" cy="6605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tr-TR" dirty="0"/>
              <a:t>Kaba Motor Beceriler</a:t>
            </a:r>
            <a:endParaRPr dirty="0"/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94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13161D-1DB7-3E4D-89EC-E63361BB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Kaba Motor Beceriler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BF7A88-2F0E-BE47-A448-49648A97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069" y="1117417"/>
            <a:ext cx="7949240" cy="3707131"/>
          </a:xfrm>
        </p:spPr>
        <p:txBody>
          <a:bodyPr/>
          <a:lstStyle/>
          <a:p>
            <a:r>
              <a:rPr lang="tr-TR" dirty="0"/>
              <a:t>Bu dönemde çocuk artık bağımsız düzgün hareketler yapabilmeye başlamaktadır. </a:t>
            </a:r>
          </a:p>
          <a:p>
            <a:r>
              <a:rPr lang="tr-TR" dirty="0"/>
              <a:t>Amaçlı olarak hareket edebilmektedirler. </a:t>
            </a:r>
          </a:p>
          <a:p>
            <a:r>
              <a:rPr lang="tr-TR" dirty="0"/>
              <a:t>3 yaşlarında atlama, zıplama, geri ve ileri koşma becerilerini yerine getirebilmektedirler.</a:t>
            </a:r>
          </a:p>
          <a:p>
            <a:r>
              <a:rPr lang="tr-TR" dirty="0"/>
              <a:t>4 yaşlarında daha atletik hareketler yapabilmektedirler. </a:t>
            </a:r>
          </a:p>
          <a:p>
            <a:r>
              <a:rPr lang="tr-TR" dirty="0"/>
              <a:t>5 yaşlarında daha maceracı hale gelerek parkta tırmanma, koşma ve yarışma gibi becerileri yerine getirebilmektedirler.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7EBC46-DD0A-3D48-859F-336EEAE306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005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965715-1D00-2947-9E76-A0296ACF1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236" y="583474"/>
            <a:ext cx="6261462" cy="3648891"/>
          </a:xfrm>
        </p:spPr>
        <p:txBody>
          <a:bodyPr/>
          <a:lstStyle/>
          <a:p>
            <a:pPr marL="228600" indent="0" algn="l"/>
            <a:r>
              <a:rPr lang="tr-TR" sz="1600" b="1" dirty="0"/>
              <a:t>36-72 ay arası meydana gelen kaba motor beceriler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Yuvarlanan topa tekme atar.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Tek ayak üzerinde sıçrar.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Ayak değiştirerek merdiven çıkar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Topuk parmak ucu yürür.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Atılan topu yakalar.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Parmak ucunda koşar.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Topuk parmak ucu temaslı geri geri yürür.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Yerden zıplayan topu yakalar.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0368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949492" y="2222328"/>
            <a:ext cx="5838300" cy="7593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tr-TR" dirty="0"/>
              <a:t>İnce Motor Beceriler</a:t>
            </a:r>
            <a:endParaRPr dirty="0"/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59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952EFD-4A2A-3446-8224-7F71CD70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İnce Motor Beceriler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97075E5-07B1-AC45-ACB8-33D176A5C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71" y="1221919"/>
            <a:ext cx="7966658" cy="3532961"/>
          </a:xfrm>
        </p:spPr>
        <p:txBody>
          <a:bodyPr/>
          <a:lstStyle/>
          <a:p>
            <a:r>
              <a:rPr lang="tr-TR" dirty="0"/>
              <a:t>3 yaşlarında küçük nesneleri baş ve işaret parmakları ile tutabilmektedirler.</a:t>
            </a:r>
          </a:p>
          <a:p>
            <a:r>
              <a:rPr lang="tr-TR" dirty="0"/>
              <a:t>Legolar ile uzun kuleler yapabilirler. </a:t>
            </a:r>
          </a:p>
          <a:p>
            <a:r>
              <a:rPr lang="tr-TR" dirty="0"/>
              <a:t>Yapboz yaparken parçaları yerleştirmekte tam yetkin değillerdir. </a:t>
            </a:r>
          </a:p>
          <a:p>
            <a:r>
              <a:rPr lang="tr-TR" dirty="0"/>
              <a:t>4 yaşlarında ince motor becerilerde daha becerikli hale gelmişlerdir. </a:t>
            </a:r>
          </a:p>
          <a:p>
            <a:r>
              <a:rPr lang="tr-TR" dirty="0"/>
              <a:t>5 yaşlarında ise daha fazla ustalaşmış olurlar.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4BE25EA-0D65-7648-9D65-494CAAFFC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643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09DD9DB0-D9F3-6E41-A42D-EF9C5915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181" y="664824"/>
            <a:ext cx="7925638" cy="3813852"/>
          </a:xfrm>
        </p:spPr>
        <p:txBody>
          <a:bodyPr/>
          <a:lstStyle/>
          <a:p>
            <a:pPr marL="228600" indent="0" algn="l"/>
            <a:r>
              <a:rPr lang="tr-TR" sz="1600" b="1" dirty="0"/>
              <a:t>36-72 ay arası meydana gelen ince motor beceriler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Daire çizer.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Makasla keser.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X işaretini kopyalar.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Düz çizgi kesebilir.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Üç kısımlı adam çizer.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Eğimli çizgileri kesebilir.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İsmindeki harflerden bazılarını büyük harf şeklinde yazar.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Bakarak küçük harflerden birkaçını yazar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tr-TR" sz="1600" dirty="0"/>
          </a:p>
          <a:p>
            <a:endParaRPr lang="tr-TR" sz="1600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AB8EAA7-CA61-E445-81DD-C728034BD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643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31C160-826B-1546-B8D2-E3C0FB38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Uyku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CECA52-71CC-7840-8319-64F998A94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893" y="1275400"/>
            <a:ext cx="7618314" cy="3341400"/>
          </a:xfrm>
        </p:spPr>
        <p:txBody>
          <a:bodyPr/>
          <a:lstStyle/>
          <a:p>
            <a:r>
              <a:rPr lang="tr-TR" dirty="0"/>
              <a:t>İlk çocukluk döneminde 11-13 saat uyumaları önerilmektedir.</a:t>
            </a:r>
          </a:p>
          <a:p>
            <a:r>
              <a:rPr lang="tr-TR" dirty="0"/>
              <a:t>Gece boyunca uyanmadan uyuyabilirler.</a:t>
            </a:r>
          </a:p>
          <a:p>
            <a:r>
              <a:rPr lang="tr-TR" dirty="0"/>
              <a:t>Gündüzleri de bir kere öğle uykusuna yatabilirler.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FEAC2C7-2780-A946-9EC3-AAD9E12720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404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A19E32-8D7B-3B49-A9ED-64D42B67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Beslenme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1153D1-6688-5441-AB18-4D4FD5D24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Çocukların yeme alışkanlıkları büyük çoğunlukla ebeveynlerinin yeme davranışlarından etkilenmektedir. </a:t>
            </a:r>
          </a:p>
          <a:p>
            <a:r>
              <a:rPr lang="tr-TR" dirty="0"/>
              <a:t>Bu dönemde damak tadının oluşmasıyla birlikte çocukların iştahlarında azalma olabilmektedir.</a:t>
            </a:r>
          </a:p>
          <a:p>
            <a:r>
              <a:rPr lang="tr-TR" dirty="0"/>
              <a:t>Günümüzde bu dönemler arası aşırı kilolu olma da büyük sorun haline gelmektedir. </a:t>
            </a:r>
          </a:p>
          <a:p>
            <a:pPr marL="13970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BC11E0-CF7B-C74F-BF34-E571C0DB0D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959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sz="2400" dirty="0"/>
              <a:t>.</a:t>
            </a:r>
            <a:r>
              <a:rPr lang="en" dirty="0"/>
              <a:t> </a:t>
            </a:r>
            <a:r>
              <a:rPr lang="en" dirty="0" err="1"/>
              <a:t>Bilişsel</a:t>
            </a:r>
            <a:r>
              <a:rPr lang="en" dirty="0"/>
              <a:t> </a:t>
            </a:r>
            <a:r>
              <a:rPr lang="en" dirty="0" err="1"/>
              <a:t>Gelişim</a:t>
            </a:r>
            <a:endParaRPr dirty="0"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10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352CEF5-DA4D-0742-B75B-A27E74E330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Google Shape;924;p29">
            <a:extLst>
              <a:ext uri="{FF2B5EF4-FFF2-40B4-BE49-F238E27FC236}">
                <a16:creationId xmlns:a16="http://schemas.microsoft.com/office/drawing/2014/main" id="{B19DCB45-78D1-B84D-B616-C8289EBCDB86}"/>
              </a:ext>
            </a:extLst>
          </p:cNvPr>
          <p:cNvSpPr txBox="1">
            <a:spLocks/>
          </p:cNvSpPr>
          <p:nvPr/>
        </p:nvSpPr>
        <p:spPr>
          <a:xfrm>
            <a:off x="1202202" y="1157695"/>
            <a:ext cx="7582488" cy="282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342900" indent="-342900">
              <a:spcAft>
                <a:spcPts val="1000"/>
              </a:spcAft>
            </a:pPr>
            <a:r>
              <a:rPr lang="tr-TR" dirty="0">
                <a:solidFill>
                  <a:schemeClr val="tx1"/>
                </a:solidFill>
              </a:rPr>
              <a:t>İlk çocukluk dönemi bir çocuğun fiziksel, entelektüel, duygusal ve sosyal gelişiminde oldukça önemlidir bir dönemdir. </a:t>
            </a:r>
          </a:p>
          <a:p>
            <a:pPr marL="342900" indent="-342900">
              <a:spcAft>
                <a:spcPts val="1000"/>
              </a:spcAft>
            </a:pPr>
            <a:r>
              <a:rPr lang="tr-TR" dirty="0">
                <a:solidFill>
                  <a:schemeClr val="tx1"/>
                </a:solidFill>
              </a:rPr>
              <a:t>Tüm gelişim alanlarında hızlı bir gelişim olduğu için kritik bir dönemdir. Bu nedenle bu dönemde sağlanan nitelikli bakım ve eğitim oldukça önemlidir. </a:t>
            </a:r>
          </a:p>
          <a:p>
            <a:pPr marL="342900" indent="-342900">
              <a:spcAft>
                <a:spcPts val="1000"/>
              </a:spcAft>
            </a:pP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1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4DBC7D-FB73-3247-A38A-BCC48B90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F3D373-15CB-B14E-BEAF-B40A23DC8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39" y="1275429"/>
            <a:ext cx="7566063" cy="3341371"/>
          </a:xfrm>
        </p:spPr>
        <p:txBody>
          <a:bodyPr/>
          <a:lstStyle/>
          <a:p>
            <a:r>
              <a:rPr lang="tr-TR" dirty="0"/>
              <a:t>İlk çocukluk döneminde çocuklar benzerlik, karşılaştırma, görme, hatırlama, problem çözme, sınıflandırma, sıraya koyma, eşleme gibi yaşam boyu kullanacakları temel becerileri edinmektedirler. </a:t>
            </a:r>
          </a:p>
          <a:p>
            <a:r>
              <a:rPr lang="tr-TR" dirty="0"/>
              <a:t>Bu dönemde kavram öğretimi önemlidir.</a:t>
            </a:r>
          </a:p>
          <a:p>
            <a:r>
              <a:rPr lang="tr-TR" dirty="0"/>
              <a:t>İlk çocukluk döneminde çocukların hayali arkadaşları olabilmektedir. Hayali arkadaşlarına sevgi ile yaklaşmakta, onlarla oynamakta ve sık sık hayali arkadaşlarından bahsetmektedirler.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C09EAC-51FC-0F42-BB71-E4D60D4EE5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777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FE6474CD-BC60-2348-8D5C-A20025CB0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094" y="263629"/>
            <a:ext cx="8325812" cy="4208249"/>
          </a:xfrm>
        </p:spPr>
        <p:txBody>
          <a:bodyPr/>
          <a:lstStyle/>
          <a:p>
            <a:pPr marL="228600" indent="0" algn="l"/>
            <a:r>
              <a:rPr lang="tr-TR" sz="1600" b="1" dirty="0"/>
              <a:t>36-72 ay arası meydana gelen bilişsel beceriler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Renklerden bazılarını tanır ve eşleştirir.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Amaçlı bir şekilde blokları büyüklüklerine göre sıraya dizer.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Basit cevaplar gerektiren sorular sorar.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Büyük-küçük, uzun kısa nesneyi ayırt edebilir.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Renklerin isimlerini söyler.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Zıtlıkları söyler.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Bazı harfleri tanır.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Zaman kavramını kavrar. Dün, bugün, yarın hakkında konuşur.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tr-TR" sz="1600" dirty="0"/>
              <a:t>Ritmik bir şekilde ona kadar sayar.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tr-TR" sz="1600" dirty="0"/>
          </a:p>
          <a:p>
            <a:endParaRPr lang="tr-TR" sz="1600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CEFDB12-3E16-054A-8A42-0CAFA41400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29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C6F7D2E4-D693-9B45-B602-ACE970561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b="1" dirty="0" err="1"/>
              <a:t>Piaget’nin</a:t>
            </a:r>
            <a:r>
              <a:rPr lang="tr-TR" b="1" dirty="0"/>
              <a:t> İşlem Öncesi Evresi</a:t>
            </a:r>
          </a:p>
          <a:p>
            <a:pPr marL="50800" indent="0">
              <a:buNone/>
            </a:pPr>
            <a:r>
              <a:rPr lang="tr-TR" dirty="0"/>
              <a:t>2-7 yaş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F9DBC59-6DAA-0C47-8307-A34B989E45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8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500AFD-ADCB-2946-A300-D1FAEAE1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Piaget’nin</a:t>
            </a:r>
            <a:r>
              <a:rPr lang="tr-TR" dirty="0"/>
              <a:t> İşlem Öncesi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EE95DF-C6ED-1240-80B0-766669C5A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1" y="1099999"/>
            <a:ext cx="7923115" cy="3672297"/>
          </a:xfrm>
        </p:spPr>
        <p:txBody>
          <a:bodyPr/>
          <a:lstStyle/>
          <a:p>
            <a:r>
              <a:rPr lang="tr-TR" dirty="0"/>
              <a:t>İşlemler, çocuğun fiziksel olarak yapmadan zihinsel, akıl yoluyla kabul ettiği faaliyetler bütününün içselleştirilmesidir.</a:t>
            </a:r>
          </a:p>
          <a:p>
            <a:r>
              <a:rPr lang="tr-TR" dirty="0"/>
              <a:t>Bu dönemde davranışlarda, düşünce seviyesini organize etme yeteneğini kazanmaya başlamıştır. </a:t>
            </a:r>
          </a:p>
          <a:p>
            <a:r>
              <a:rPr lang="tr-TR" dirty="0"/>
              <a:t>Sembollerin ilkel kullanımından daha karmaşık kullanımına geçişi kapsamaktadır. </a:t>
            </a:r>
          </a:p>
          <a:p>
            <a:r>
              <a:rPr lang="tr-TR" dirty="0"/>
              <a:t>Dil gelişimde kelimeler artar ve sosyal gelişim açısından –</a:t>
            </a:r>
            <a:r>
              <a:rPr lang="tr-TR" dirty="0" err="1"/>
              <a:t>mış</a:t>
            </a:r>
            <a:r>
              <a:rPr lang="tr-TR" dirty="0"/>
              <a:t> gibi oyunlar görülmeye başlar.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0170F0-0851-7945-A754-5836D6BA7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58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14E96C-5014-CD40-93DC-2599F303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dönemin sınırlılıkları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1FB244-E2B4-D04C-808C-8F12BD1F0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63" y="1185078"/>
            <a:ext cx="7980265" cy="3431722"/>
          </a:xfrm>
        </p:spPr>
        <p:txBody>
          <a:bodyPr/>
          <a:lstStyle/>
          <a:p>
            <a:r>
              <a:rPr lang="tr-TR" b="1" dirty="0">
                <a:solidFill>
                  <a:schemeClr val="bg2"/>
                </a:solidFill>
              </a:rPr>
              <a:t>Somutluk: </a:t>
            </a:r>
          </a:p>
          <a:p>
            <a:r>
              <a:rPr lang="tr-TR" dirty="0"/>
              <a:t>Analiz ve sentez yapmak için sembolleri kullanmaktadır.</a:t>
            </a:r>
          </a:p>
          <a:p>
            <a:r>
              <a:rPr lang="tr-TR" b="1" dirty="0">
                <a:solidFill>
                  <a:schemeClr val="bg2"/>
                </a:solidFill>
              </a:rPr>
              <a:t>Merkezileşme:</a:t>
            </a:r>
          </a:p>
          <a:p>
            <a:r>
              <a:rPr lang="tr-TR" dirty="0"/>
              <a:t>Çocuğun kıyaslama yaparken nesnenin sadece bir boyutunu ele almasıdır. </a:t>
            </a:r>
          </a:p>
          <a:p>
            <a:r>
              <a:rPr lang="tr-TR" b="1" dirty="0">
                <a:solidFill>
                  <a:schemeClr val="bg2"/>
                </a:solidFill>
              </a:rPr>
              <a:t>Geriye </a:t>
            </a:r>
            <a:r>
              <a:rPr lang="tr-TR" b="1" dirty="0" err="1">
                <a:solidFill>
                  <a:schemeClr val="bg2"/>
                </a:solidFill>
              </a:rPr>
              <a:t>Dönüşebilirlik</a:t>
            </a:r>
            <a:r>
              <a:rPr lang="tr-TR" b="1" dirty="0">
                <a:solidFill>
                  <a:schemeClr val="bg2"/>
                </a:solidFill>
              </a:rPr>
              <a:t>:</a:t>
            </a:r>
          </a:p>
          <a:p>
            <a:r>
              <a:rPr lang="tr-TR" dirty="0"/>
              <a:t> Başlangıç noktasına geri dönememektedir.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968BA7-D467-DE4C-AE25-8DE839BEF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2115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FFF9A3-DEFD-F54D-8530-BFEC2F1C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Piaget’nin</a:t>
            </a:r>
            <a:r>
              <a:rPr lang="tr-TR" b="1" dirty="0"/>
              <a:t> İşlem Öncesi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B8FAA4-492F-2D44-BD7E-B9B99CC53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698" y="1136062"/>
            <a:ext cx="8442331" cy="4007438"/>
          </a:xfrm>
        </p:spPr>
        <p:txBody>
          <a:bodyPr/>
          <a:lstStyle/>
          <a:p>
            <a:r>
              <a:rPr lang="tr-TR" dirty="0"/>
              <a:t>Bu dönemde çocuklar dünyayı kelimeler, imgeler ve çizimlerle ifade etmektedirler.</a:t>
            </a:r>
          </a:p>
          <a:p>
            <a:r>
              <a:rPr lang="tr-TR" dirty="0"/>
              <a:t>Konuşmalar bilginin geçişini sağlamaya yöneliktir. </a:t>
            </a:r>
          </a:p>
          <a:p>
            <a:r>
              <a:rPr lang="tr-TR" dirty="0"/>
              <a:t>Kavramlar oluşturup, basit mantıksal ilişkiler kurmaktadırlar.</a:t>
            </a:r>
          </a:p>
          <a:p>
            <a:r>
              <a:rPr lang="tr-TR" dirty="0"/>
              <a:t>Bu dönem çocuğu benmerkezci ve inatçıdır.</a:t>
            </a:r>
          </a:p>
          <a:p>
            <a:r>
              <a:rPr lang="tr-TR" dirty="0"/>
              <a:t>Bu dönem iki alt evreden oluşmaktadır. </a:t>
            </a:r>
          </a:p>
          <a:p>
            <a:pPr lvl="1"/>
            <a:r>
              <a:rPr lang="tr-TR" i="1" dirty="0"/>
              <a:t>Sembolik işlev</a:t>
            </a:r>
          </a:p>
          <a:p>
            <a:pPr lvl="1"/>
            <a:r>
              <a:rPr lang="tr-TR" i="1" dirty="0"/>
              <a:t>Sezgisel düşünce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710813-E4D0-E646-9778-F3971911A9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0036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A8F7A2-C0C9-1B43-B70E-9F4E7848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Sembolik İşlev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27FBB9-5BE8-CC4F-88A2-B4082C3D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1" y="1075132"/>
            <a:ext cx="8536477" cy="3998700"/>
          </a:xfrm>
        </p:spPr>
        <p:txBody>
          <a:bodyPr/>
          <a:lstStyle/>
          <a:p>
            <a:r>
              <a:rPr lang="tr-TR" dirty="0"/>
              <a:t>İşlem öncesi dönemin ilk evresidir. </a:t>
            </a:r>
          </a:p>
          <a:p>
            <a:r>
              <a:rPr lang="tr-TR" dirty="0"/>
              <a:t>2-4 yaşlar arasını kapsamaktadır. </a:t>
            </a:r>
          </a:p>
          <a:p>
            <a:r>
              <a:rPr lang="tr-TR" dirty="0"/>
              <a:t>Çocuklar göremedikleri nesnenin zihinsel tasarımını yapabilirler.</a:t>
            </a:r>
          </a:p>
          <a:p>
            <a:r>
              <a:rPr lang="tr-TR" dirty="0"/>
              <a:t>İnsan, araba, bulut gibi çevresinde gördüklerini semboller halinde ifade eder.</a:t>
            </a:r>
          </a:p>
          <a:p>
            <a:r>
              <a:rPr lang="tr-TR" dirty="0"/>
              <a:t>-</a:t>
            </a:r>
            <a:r>
              <a:rPr lang="tr-TR" dirty="0" err="1"/>
              <a:t>mış</a:t>
            </a:r>
            <a:r>
              <a:rPr lang="tr-TR" dirty="0"/>
              <a:t> gibi oyunlar oynayabilir (Bir sopayı atmış gibi kullanır).</a:t>
            </a:r>
          </a:p>
          <a:p>
            <a:r>
              <a:rPr lang="tr-TR" dirty="0"/>
              <a:t>Dil çok hızlı gelişse de duygu ve düşüncelerini ifade edebilecek bilişsel ve fiziksel olgunlaşma gerçekleşmemiştir.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157446-9AC7-574C-9A69-5C55861621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67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D7FB89-6533-A747-A380-DEAC159C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Sembolik İşlev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8FD8BF-ED5C-884E-A7E8-A8B68B5D7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Çocuklar, mevcut olmayan bir nesneyi ve kişiyi temsil eden bir sözcük, sembol veya varlığın zihinsel olarak ifade etme yeteneğini geliştirmektedir. </a:t>
            </a:r>
          </a:p>
          <a:p>
            <a:r>
              <a:rPr lang="tr-TR" dirty="0"/>
              <a:t>Çocuk bu semboller yardımıyla sadece yakın çevresini değil, geçmiş olaylarla da ilgilenmektedirler.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9069B0B-1E88-BD40-8153-2FB8B4F92A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74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AB5574-FD9C-6145-A304-41F51246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Sembolik İşlev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F035E4-7516-454A-B96B-EC93E606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656" y="1136092"/>
            <a:ext cx="7836029" cy="3480708"/>
          </a:xfrm>
        </p:spPr>
        <p:txBody>
          <a:bodyPr/>
          <a:lstStyle/>
          <a:p>
            <a:pPr marL="139700" indent="0">
              <a:buNone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Egosantrizm (Benmerkezcilik):</a:t>
            </a:r>
          </a:p>
          <a:p>
            <a:r>
              <a:rPr lang="tr-TR" dirty="0"/>
              <a:t>Kişinin kendi bakış açısıyla başkasının bakış açısı arasındaki farkı kavrayamamasıdır. </a:t>
            </a:r>
          </a:p>
          <a:p>
            <a:r>
              <a:rPr lang="tr-TR" dirty="0"/>
              <a:t>Başkasının duygusunu ve gereksinimlerini anlamada yetersizliktir.</a:t>
            </a:r>
          </a:p>
          <a:p>
            <a:r>
              <a:rPr lang="tr-TR" dirty="0"/>
              <a:t>Her şeyin kendisi için olduğunu sanabilirler. Örneğin bulutlar, güneşler onun için vardır. </a:t>
            </a:r>
          </a:p>
          <a:p>
            <a:r>
              <a:rPr lang="tr-TR" dirty="0"/>
              <a:t>Çocuk bir problem durumunun sonucunu diğer durumlara genelleyemez.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13970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BC9E36-4D7A-9B4B-B9BE-482094E0AC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1880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69C8FD-194B-AD4D-8435-F5551DE9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Benmerkezcilik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E4DF90-6120-1646-997F-6F7A192C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00" y="1352549"/>
            <a:ext cx="7496394" cy="3341400"/>
          </a:xfrm>
        </p:spPr>
        <p:txBody>
          <a:bodyPr/>
          <a:lstStyle/>
          <a:p>
            <a:r>
              <a:rPr lang="tr-TR" dirty="0"/>
              <a:t>Bu dönemde çok kendisini dünyanın merkezi olarak görür. </a:t>
            </a:r>
          </a:p>
          <a:p>
            <a:r>
              <a:rPr lang="tr-TR" dirty="0"/>
              <a:t>Kendisini başkalarının yerine koyamadığı için kendi bildiği bir şeyi herkesin bildiğini düşünür. </a:t>
            </a:r>
          </a:p>
          <a:p>
            <a:r>
              <a:rPr lang="tr-TR" dirty="0"/>
              <a:t>Benmerkezci düşünce nedeniyle çocuk koşullara değil olayların sonuçlarına bakarak karar verir.</a:t>
            </a:r>
          </a:p>
          <a:p>
            <a:r>
              <a:rPr lang="tr-TR" dirty="0"/>
              <a:t>Bu dönemin sonuna doğru benmerkezcilik azalarak mantıklı düşünme başlamaktadır.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ED8FBB-5006-1A41-9DD0-F789789AFB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863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9"/>
          <p:cNvSpPr txBox="1">
            <a:spLocks noGrp="1"/>
          </p:cNvSpPr>
          <p:nvPr>
            <p:ph type="subTitle" idx="4294967295"/>
          </p:nvPr>
        </p:nvSpPr>
        <p:spPr>
          <a:xfrm>
            <a:off x="1158241" y="600891"/>
            <a:ext cx="7582488" cy="41801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000"/>
              </a:spcAft>
            </a:pPr>
            <a:r>
              <a:rPr lang="tr-TR" dirty="0">
                <a:solidFill>
                  <a:schemeClr val="tx1"/>
                </a:solidFill>
              </a:rPr>
              <a:t>Bu dönemde çocuğun bedeni daha uzun ve ince hale gelmektedir. </a:t>
            </a:r>
          </a:p>
          <a:p>
            <a:pPr marL="342900" indent="-342900">
              <a:spcAft>
                <a:spcPts val="1000"/>
              </a:spcAft>
            </a:pPr>
            <a:r>
              <a:rPr lang="tr-TR" dirty="0">
                <a:solidFill>
                  <a:schemeClr val="tx1"/>
                </a:solidFill>
              </a:rPr>
              <a:t>Motor becerilerde daha ustalaşmaktadır ve kendi bedenlerini daha iyi kontrol ederek kendi kendilerine yetebilmeye başlamaktadırlar. </a:t>
            </a:r>
          </a:p>
          <a:p>
            <a:pPr marL="342900" indent="-342900">
              <a:spcAft>
                <a:spcPts val="1000"/>
              </a:spcAft>
            </a:pPr>
            <a:r>
              <a:rPr lang="tr-TR" dirty="0">
                <a:solidFill>
                  <a:schemeClr val="tx1"/>
                </a:solidFill>
              </a:rPr>
              <a:t>Bilişsel gelişimi destekleyen hayali oyunlar oynaması ile birlikte de düşünce yapısı gelişir.</a:t>
            </a:r>
          </a:p>
          <a:p>
            <a:pPr marL="342900" indent="-342900">
              <a:spcAft>
                <a:spcPts val="1000"/>
              </a:spcAft>
            </a:pPr>
            <a:r>
              <a:rPr lang="tr-TR" dirty="0">
                <a:solidFill>
                  <a:schemeClr val="tx1"/>
                </a:solidFill>
              </a:rPr>
              <a:t>Dil gelişimi hızlı bir gelişim gösterir. Akranları ile sosyal etkileşimleri artmaktadır.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5" name="Google Shape;925;p2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84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90FF47-3970-E843-8757-D243C2D7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6CBD5E-5D38-C94D-A17A-7FD31B14F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Saklambaç oynarken koltuğun arkasına yatabilir. Ayaklarının dışarıda kalması ve görünüyor olmasının kolayca yakalanabilmesine neden olacağını anlayamaz. </a:t>
            </a:r>
          </a:p>
          <a:p>
            <a:pPr algn="just"/>
            <a:r>
              <a:rPr lang="tr-TR" dirty="0"/>
              <a:t>Kendisi koltuğun arkasındayken saklambaç oynadığı annesini görmediği için annesinin de onu görmüyor olduğunu düşünmektedir. 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7E55ED-595B-8C42-BEAE-1881D775B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8658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B8C69-B68B-0B43-9DE7-DF7A7016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Sembolik İşlev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A4B924-7469-4A46-8FCD-CDB6196B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91" y="1134208"/>
            <a:ext cx="8343901" cy="3833446"/>
          </a:xfrm>
        </p:spPr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Üç Dağ Görevi:</a:t>
            </a:r>
          </a:p>
          <a:p>
            <a:r>
              <a:rPr lang="tr-TR" dirty="0"/>
              <a:t>Farklı boyutlarda üç dağın olduğu bir maket etrafında çocuğun gezerek her açıdan nasıl göründüğüne aşina olması sağlanır. </a:t>
            </a:r>
          </a:p>
          <a:p>
            <a:r>
              <a:rPr lang="tr-TR" dirty="0"/>
              <a:t>Çocuk maketin bir tarafına oturtulur. </a:t>
            </a:r>
          </a:p>
          <a:p>
            <a:r>
              <a:rPr lang="tr-TR" dirty="0"/>
              <a:t>Maketin karşı tarafına bir bebek oturtulur ve çocuğa bu bebeğin gördüğü düşünülen farklı açılardan fotoğraflar gösterilir. </a:t>
            </a:r>
          </a:p>
          <a:p>
            <a:r>
              <a:rPr lang="tr-TR" dirty="0"/>
              <a:t>Çocuğa, bebeğin gördüğünü açının hangisi olduğu sorulur.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1342F8-9278-A647-B90B-65D9B02C9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5347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B8C69-B68B-0B43-9DE7-DF7A7016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Sembolik İşlev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A4B924-7469-4A46-8FCD-CDB6196B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60" y="1521069"/>
            <a:ext cx="7543801" cy="2769577"/>
          </a:xfrm>
        </p:spPr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Üç Dağ Görevi:</a:t>
            </a:r>
          </a:p>
          <a:p>
            <a:r>
              <a:rPr lang="tr-TR" dirty="0">
                <a:solidFill>
                  <a:schemeClr val="tx1"/>
                </a:solidFill>
              </a:rPr>
              <a:t>İşlem öncesi dönem çocuğu bebeğin gördüğü açıyı değil; kendi gördüğü açının fotoğrafını seçmektedir. </a:t>
            </a:r>
          </a:p>
          <a:p>
            <a:r>
              <a:rPr lang="tr-TR" dirty="0">
                <a:solidFill>
                  <a:schemeClr val="tx1"/>
                </a:solidFill>
              </a:rPr>
              <a:t>Bu dönem çocukları, başkasının bakış açısını alma becerisinde çoğunlukla iyi değillerdir.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1342F8-9278-A647-B90B-65D9B02C9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282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F4B074-66B6-1D4E-8A84-31C8B425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Sembolik İşlev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6D32C9-2D09-E848-B8FA-0FB2502D6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5">
                    <a:lumMod val="50000"/>
                  </a:schemeClr>
                </a:solidFill>
              </a:rPr>
              <a:t>Canlandırmacılık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 (Animizm): </a:t>
            </a:r>
          </a:p>
          <a:p>
            <a:r>
              <a:rPr lang="tr-TR" dirty="0">
                <a:solidFill>
                  <a:schemeClr val="tx1"/>
                </a:solidFill>
              </a:rPr>
              <a:t>Cansız olan nesnelerin canlı varlıklar gibi görülmesidir. </a:t>
            </a:r>
          </a:p>
          <a:p>
            <a:r>
              <a:rPr lang="tr-TR" dirty="0">
                <a:solidFill>
                  <a:schemeClr val="tx1"/>
                </a:solidFill>
              </a:rPr>
              <a:t>İşlem önce dönem sınırlılıklarından bir diğeridir.</a:t>
            </a:r>
          </a:p>
          <a:p>
            <a:r>
              <a:rPr lang="tr-TR" dirty="0">
                <a:solidFill>
                  <a:schemeClr val="tx1"/>
                </a:solidFill>
              </a:rPr>
              <a:t>Örneğin; düştüğünde düşmesine sebep olan kaldırıma kızması. </a:t>
            </a:r>
          </a:p>
          <a:p>
            <a:r>
              <a:rPr lang="tr-TR" dirty="0">
                <a:solidFill>
                  <a:schemeClr val="tx1"/>
                </a:solidFill>
              </a:rPr>
              <a:t>Örneğin; çizdiği karalama resminin dondurma yiyen bir köpek olduğunu söyleyebilmesi.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F2473F7-09AD-3344-9284-3FA01E7FC9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2689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A8DE97-2D7D-CD48-B063-CB389DFD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 Sezgisel Düşünce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1FE78F-C0C0-BA4B-93A5-50FE1FBF8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19" y="1231886"/>
            <a:ext cx="7722818" cy="3384914"/>
          </a:xfrm>
        </p:spPr>
        <p:txBody>
          <a:bodyPr/>
          <a:lstStyle/>
          <a:p>
            <a:r>
              <a:rPr lang="tr-TR" dirty="0"/>
              <a:t>4-7 yaşlar arasını kapsamaktadır.</a:t>
            </a:r>
          </a:p>
          <a:p>
            <a:r>
              <a:rPr lang="tr-TR" dirty="0"/>
              <a:t>Bilişsel gelişimde büyük ilerlemeler görülmektedir. </a:t>
            </a:r>
          </a:p>
          <a:p>
            <a:r>
              <a:rPr lang="tr-TR" dirty="0"/>
              <a:t>Çocuklar artık ilkel akıl yürütme stratejileri kullanırlar ve sorular sorarak bunların cevaplarını ararlar.</a:t>
            </a:r>
          </a:p>
          <a:p>
            <a:r>
              <a:rPr lang="tr-TR" dirty="0"/>
              <a:t>Bu dönemde de odaklanma ve korunum kavramlarında sınırlılıklar vardır.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05BC5B-1053-F54A-99EA-164359CB64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24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506D66-83F7-8E41-9930-16840272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 Sezgisel Düşünce Alt Evresi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D40525-40A9-8C45-A215-F98B3E513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Çocuk gerçek nesnelerin yerini alan zihinsel sembolleri biçimlendirme, nesne ve olaylara işaret etmek için kelimeleri kullanabilme ve basit düzeyde akıl yürütebilme yeteneğine sahiptirler.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948106-765C-C141-8EB2-A371727C96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9769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C67168-430F-2E48-9A8B-6AB6DA3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 Sezgisel Düşünce Alt Evresi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5366AC-C736-1040-9E86-97A57769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144" y="1352549"/>
            <a:ext cx="7513811" cy="3341400"/>
          </a:xfrm>
        </p:spPr>
        <p:txBody>
          <a:bodyPr/>
          <a:lstStyle/>
          <a:p>
            <a:r>
              <a:rPr lang="tr-TR" dirty="0"/>
              <a:t>Düşünce düzeyi hala basit düzeydedir ve nesneleri ayırt etme konusunda yeterince başarılı değillerdir.</a:t>
            </a:r>
          </a:p>
          <a:p>
            <a:r>
              <a:rPr lang="tr-TR" dirty="0"/>
              <a:t>Olduğunu bildiği ancak görmediği olayları anlamakta güçlük çekebilmektedir.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884FFD-0191-884F-ADC9-6D91A376FD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6949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3F2D38-F62C-1B4B-9C90-14103945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dönemin sınırlılıkları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00CBCFF-4CA3-854B-8013-C1F054251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96" y="1191984"/>
            <a:ext cx="7947607" cy="3517344"/>
          </a:xfrm>
        </p:spPr>
        <p:txBody>
          <a:bodyPr/>
          <a:lstStyle/>
          <a:p>
            <a:r>
              <a:rPr lang="tr-TR" b="1" dirty="0">
                <a:solidFill>
                  <a:schemeClr val="accent4">
                    <a:lumMod val="50000"/>
                  </a:schemeClr>
                </a:solidFill>
              </a:rPr>
              <a:t>Odaklanma: </a:t>
            </a:r>
          </a:p>
          <a:p>
            <a:r>
              <a:rPr lang="tr-TR" dirty="0"/>
              <a:t>Dikkatin sadece bir noktada toplanıp diğerlerinin göz ardı edilmesidir. </a:t>
            </a:r>
          </a:p>
          <a:p>
            <a:r>
              <a:rPr lang="tr-TR" dirty="0"/>
              <a:t>Odaklanmanın olmaması; çocukların bir nesne ya da durumun şeklinin değiştirilmesinin, o nesne ya da durumun temel özelliklerinin değişmeyeceğini düşünmesine sebep olmaktadır. Bu da </a:t>
            </a:r>
            <a:r>
              <a:rPr lang="tr-TR" b="1" dirty="0">
                <a:solidFill>
                  <a:schemeClr val="accent4">
                    <a:lumMod val="50000"/>
                  </a:schemeClr>
                </a:solidFill>
              </a:rPr>
              <a:t>korunum</a:t>
            </a:r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dirty="0"/>
              <a:t>kavramıdır.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677182-2802-ED4D-9511-A254BC8BD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1776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F178F4C-2F92-7542-9E4D-177C03D9E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tr-TR" dirty="0" err="1"/>
              <a:t>Vygotsky’nin</a:t>
            </a:r>
            <a:r>
              <a:rPr lang="tr-TR" dirty="0"/>
              <a:t> </a:t>
            </a:r>
            <a:r>
              <a:rPr lang="tr-TR" dirty="0" err="1"/>
              <a:t>Sosyo</a:t>
            </a:r>
            <a:r>
              <a:rPr lang="tr-TR" dirty="0"/>
              <a:t>-Kültürel Kuramı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A1FF83F-E931-0140-86F1-CAB2240F4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8832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F1B7B0-58DD-344B-8CC8-E0173812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538" y="1430926"/>
            <a:ext cx="7627023" cy="3341400"/>
          </a:xfrm>
        </p:spPr>
        <p:txBody>
          <a:bodyPr/>
          <a:lstStyle/>
          <a:p>
            <a:r>
              <a:rPr lang="tr-TR" dirty="0" err="1"/>
              <a:t>Vygotsky</a:t>
            </a:r>
            <a:r>
              <a:rPr lang="tr-TR" dirty="0"/>
              <a:t>, çocuğun sosyal dünyası ile bilişsel gelişimi arasında bir etkileşimin olduğunu belirtmektedir. </a:t>
            </a:r>
          </a:p>
          <a:p>
            <a:r>
              <a:rPr lang="tr-TR" dirty="0"/>
              <a:t>Çocuğun yaşadığı çevrenin önemine dikkat çekmektedir. </a:t>
            </a:r>
          </a:p>
          <a:p>
            <a:r>
              <a:rPr lang="tr-TR" dirty="0"/>
              <a:t>Her çocuğun gelişmek için uygun potansiyele sahip olduğunu ancak bu kapasitenin farkına varma konusunda yetişkinler tarafından desteklenmesi gerektiğini vurgulamaktadır.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0BF6831-2F00-2A43-92D7-314E5EA630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847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en" sz="2400" dirty="0"/>
              <a:t>.</a:t>
            </a:r>
            <a:r>
              <a:rPr lang="en" dirty="0"/>
              <a:t> Motor </a:t>
            </a:r>
            <a:r>
              <a:rPr lang="en" dirty="0" err="1"/>
              <a:t>Gelişim</a:t>
            </a:r>
            <a:endParaRPr dirty="0"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B985AC-BBB5-F445-A7F1-A12C21AC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0625BB-F9CE-B441-939A-FB2614D6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00" y="1352549"/>
            <a:ext cx="7172000" cy="3431722"/>
          </a:xfrm>
        </p:spPr>
        <p:txBody>
          <a:bodyPr/>
          <a:lstStyle/>
          <a:p>
            <a:r>
              <a:rPr lang="tr-TR" dirty="0" err="1"/>
              <a:t>Vygotsky</a:t>
            </a:r>
            <a:r>
              <a:rPr lang="tr-TR" dirty="0"/>
              <a:t> de </a:t>
            </a:r>
            <a:r>
              <a:rPr lang="tr-TR" dirty="0" err="1"/>
              <a:t>Piaget</a:t>
            </a:r>
            <a:r>
              <a:rPr lang="tr-TR" dirty="0"/>
              <a:t> gibi çocukların kendi bilgi ve anlayışlarını aktif olarak yapılandırdıklarını vurgulamıştır. </a:t>
            </a:r>
          </a:p>
          <a:p>
            <a:r>
              <a:rPr lang="tr-TR" dirty="0" err="1"/>
              <a:t>Vygotsky’nin</a:t>
            </a:r>
            <a:r>
              <a:rPr lang="tr-TR" dirty="0"/>
              <a:t> kuramında çocuklar </a:t>
            </a:r>
            <a:r>
              <a:rPr lang="tr-TR" dirty="0" err="1"/>
              <a:t>Piaget’nin</a:t>
            </a:r>
            <a:r>
              <a:rPr lang="tr-TR" dirty="0"/>
              <a:t> kuramında olduğundan daha sosyal birer varlık olarak tanımlanmaktadır. </a:t>
            </a:r>
          </a:p>
          <a:p>
            <a:r>
              <a:rPr lang="tr-TR" dirty="0"/>
              <a:t>Çocuklar temelde düşünme ve anlama yollarını öncelikle sosyal etkileşimleri yollarıyla gerçekleştirmektedirler.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1983F5-9205-5C46-8858-4C71D83295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9660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823A59-4027-A049-9E4F-EA75675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B70D1E-BC04-B24A-A412-F731BFB6F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Vygotsky</a:t>
            </a:r>
            <a:r>
              <a:rPr lang="tr-TR" dirty="0"/>
              <a:t>, çocukların diğerleri ile etkileşimleri sonucunda öğrendiklerini ve çocukların çevrelerindeki kişilerin çocuğun öğrenmesinde etkili olduğunu söylemektedir. </a:t>
            </a:r>
          </a:p>
          <a:p>
            <a:r>
              <a:rPr lang="tr-TR" dirty="0"/>
              <a:t>Kültürel bir araç olan dil, çocuğun fiziksel ve sosyal </a:t>
            </a:r>
            <a:r>
              <a:rPr lang="tr-TR"/>
              <a:t>gelişimin yansıtmaktadır. </a:t>
            </a:r>
          </a:p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96C584-21B7-B248-B318-8B22CD98C2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0440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EC5FEF-9432-6946-B14A-91123DF8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Yakınsak Gelişim Alanı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59A039-D1E1-B648-96E5-457DDA756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 err="1"/>
              <a:t>Vygotsky</a:t>
            </a:r>
            <a:r>
              <a:rPr lang="tr-TR" dirty="0"/>
              <a:t> çocukların bilişsel gelişiminde sosyal etkileşimi ve öğretimin taşıdığı öneme ilişkin inancı, </a:t>
            </a:r>
            <a:r>
              <a:rPr lang="tr-TR" b="1" dirty="0"/>
              <a:t>yakınsak gelişim alanı </a:t>
            </a:r>
            <a:r>
              <a:rPr lang="tr-TR" dirty="0"/>
              <a:t>kavramı ile açıklamıştır. </a:t>
            </a:r>
          </a:p>
          <a:p>
            <a:pPr algn="just"/>
            <a:r>
              <a:rPr lang="tr-TR" dirty="0"/>
              <a:t>Çocuğun tek başına yapmakta zorlanacağı ancak yetişkinlerin ya da kendinden yetenekli akranlarının rehberliği ile öğrenebilmelerini ifade eden bir kavramdır.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38A62D-CDF3-8844-BE73-07CE0F4D00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8780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31EB13-E62B-BD43-A1B5-A588037A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Destek Olma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D70D0A-0950-B841-BAEC-DD1F79942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Verilen desteğin düzeyindeki değişimdir. </a:t>
            </a:r>
          </a:p>
          <a:p>
            <a:r>
              <a:rPr lang="tr-TR" dirty="0"/>
              <a:t>Öğretim boyunca daha yetkin olan kişi çocuğun o andaki performansına uygun olacak düzeyde rehberlik etmektedir. </a:t>
            </a:r>
          </a:p>
          <a:p>
            <a:r>
              <a:rPr lang="tr-TR" dirty="0"/>
              <a:t>Yeni bir görev öğrenilirken yetkin olan kişi doğrudan öğretim yapabilir ancak çocuğun yeterliliği arttıkça kademeli olarak desteğini azaltmaktadır.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B9920B-693B-9541-B992-9ABBF324F2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8318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75BC5D-337F-D749-A8A1-A3CCA711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Dil ve Düşünce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48AF05-7191-C142-AB42-78EAC3421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852" y="1299794"/>
            <a:ext cx="7479731" cy="3500805"/>
          </a:xfrm>
        </p:spPr>
        <p:txBody>
          <a:bodyPr/>
          <a:lstStyle/>
          <a:p>
            <a:r>
              <a:rPr lang="tr-TR" dirty="0"/>
              <a:t>Destek olmak için diyalog kurmak çocuğun gelişiminde dilin önemini göstermektedir.</a:t>
            </a:r>
          </a:p>
          <a:p>
            <a:r>
              <a:rPr lang="tr-TR" dirty="0"/>
              <a:t>Çocuklar dili sadece sosyal anlamda iletişim kurmak için değil aynı zamanda çözmeleri gereken görevler için de kullanmaktadır. </a:t>
            </a:r>
          </a:p>
          <a:p>
            <a:r>
              <a:rPr lang="tr-TR" dirty="0"/>
              <a:t>Dili; planlama yapmak, rehberlik etmek ve kendi davranışlarını gözlemlemek için kullanmaktadırlar. </a:t>
            </a:r>
          </a:p>
          <a:p>
            <a:r>
              <a:rPr lang="tr-TR" dirty="0"/>
              <a:t>Bu kullanıma ise </a:t>
            </a:r>
            <a:r>
              <a:rPr lang="tr-TR" b="1" i="1" dirty="0"/>
              <a:t>özel konuşma </a:t>
            </a:r>
            <a:r>
              <a:rPr lang="tr-TR" dirty="0"/>
              <a:t>denilmektedir. Düşünce için önemlidir.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56EA1B-CFCE-8948-93CB-5C43158BD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2350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8BC80C-B64C-3947-AA08-ABA47F2A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Dil ve Düşünce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D48A70-E60A-224B-ABC6-5BE66D594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646" y="1352548"/>
            <a:ext cx="7700800" cy="3518389"/>
          </a:xfrm>
        </p:spPr>
        <p:txBody>
          <a:bodyPr/>
          <a:lstStyle/>
          <a:p>
            <a:r>
              <a:rPr lang="tr-TR" dirty="0" err="1"/>
              <a:t>Vygotsky</a:t>
            </a:r>
            <a:r>
              <a:rPr lang="tr-TR" dirty="0"/>
              <a:t> dil ve düşüncenin başlangıç olarak birbirinden bağımsız olarak geliştiğini ve sonrasında birleştiğini söylemektedir. </a:t>
            </a:r>
          </a:p>
          <a:p>
            <a:r>
              <a:rPr lang="tr-TR" dirty="0"/>
              <a:t>3-7 yaş arasında çocuk kendi kendine koşmaktadır. Bir süre sonra kendi kendine konuşma çocuğun kendi doğası haline gelir. Artık sözcüklere dökmeden de eylemleri gerçekleştirmeye başlamaktadır. </a:t>
            </a:r>
          </a:p>
          <a:p>
            <a:r>
              <a:rPr lang="tr-TR" dirty="0"/>
              <a:t>Ben merkezci konuşmayı içsel konuşma olarak içselleştirirler.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2EF8B5E-0CC3-3B43-AFB5-DA7BAD77A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7239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5FF4D7-8BD0-D04C-B706-CC145E96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Dil ve Düşünce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C5D219-8A66-F044-8C84-39E054C5F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Kendi kendine konuşmaya örnek olarak </a:t>
            </a:r>
            <a:r>
              <a:rPr lang="tr-TR" dirty="0" err="1"/>
              <a:t>lego</a:t>
            </a:r>
            <a:r>
              <a:rPr lang="tr-TR" dirty="0"/>
              <a:t> oynayan bir çocuğun konuşması:</a:t>
            </a:r>
          </a:p>
          <a:p>
            <a:pPr lvl="1"/>
            <a:r>
              <a:rPr lang="tr-TR" dirty="0"/>
              <a:t>İlk önce hangisini koysam? Önce şu yeşili koyayım sonra bir tane de mavi. Olmadı. O zaman bunu koyayım. ...</a:t>
            </a:r>
          </a:p>
          <a:p>
            <a:pPr marL="533400" lvl="1" indent="0">
              <a:buNone/>
            </a:pPr>
            <a:r>
              <a:rPr lang="tr-TR" dirty="0"/>
              <a:t>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CE37B1-81DA-CF4F-82E5-6447D616D5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230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ED1328-9808-8C40-89D5-DEDCEB50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Vygotsky’nin</a:t>
            </a:r>
            <a:r>
              <a:rPr lang="tr-TR" dirty="0"/>
              <a:t> öğretim stratejileri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43F6D7-D367-8045-B9AD-AAC847F56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Çocuğun yakınsak gelişimin alanı ile ilgili performansı belirlenmeli,</a:t>
            </a:r>
          </a:p>
          <a:p>
            <a:r>
              <a:rPr lang="tr-TR" dirty="0"/>
              <a:t>Çocuğun yakınsak gelişim alanı öğretim sırasında kullanılmalı,</a:t>
            </a:r>
          </a:p>
          <a:p>
            <a:r>
              <a:rPr lang="tr-TR" dirty="0"/>
              <a:t>Daha yetenekli akranlar öğretimde kullanılmalı,</a:t>
            </a:r>
          </a:p>
          <a:p>
            <a:r>
              <a:rPr lang="tr-TR" dirty="0"/>
              <a:t>Yönergeleri anlamlı olarak vermeye özen gösterilmelidir.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87B0F2-B1AC-2243-A1BD-538EF2D01A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863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E6565-C9AB-1F44-8071-755C09E9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526700"/>
            <a:ext cx="7977052" cy="460500"/>
          </a:xfrm>
        </p:spPr>
        <p:txBody>
          <a:bodyPr/>
          <a:lstStyle/>
          <a:p>
            <a:r>
              <a:rPr lang="tr-TR" sz="2400" dirty="0"/>
              <a:t>Çocukların kavramları kazanmalarındaki aşamalar: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555E7C-F1B5-AB40-B106-18CC865E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13" y="1275400"/>
            <a:ext cx="8307978" cy="3749446"/>
          </a:xfrm>
        </p:spPr>
        <p:txBody>
          <a:bodyPr/>
          <a:lstStyle/>
          <a:p>
            <a:r>
              <a:rPr lang="tr-TR" b="1" dirty="0"/>
              <a:t>Birinci evre: </a:t>
            </a:r>
            <a:r>
              <a:rPr lang="tr-TR" dirty="0"/>
              <a:t>Kelimenin anlamı, sadece çocuğun zihnindeki görüntüye dönüşen bir nesnenin görünüşüdür. </a:t>
            </a:r>
          </a:p>
          <a:p>
            <a:r>
              <a:rPr lang="tr-TR" b="1" dirty="0"/>
              <a:t>İkinci evre: </a:t>
            </a:r>
            <a:r>
              <a:rPr lang="tr-TR" dirty="0"/>
              <a:t>Nesneler çocuğun zihninde sadece onun özel izlenimiyle değil aynı zamanda nesneler arasında gerçekte var olan bağlar sayesinde bir araya gelmektedir. Bağ; somut ve </a:t>
            </a:r>
            <a:r>
              <a:rPr lang="tr-TR" dirty="0" err="1"/>
              <a:t>nedenseldir</a:t>
            </a:r>
            <a:r>
              <a:rPr lang="tr-TR" dirty="0"/>
              <a:t>. </a:t>
            </a:r>
          </a:p>
          <a:p>
            <a:r>
              <a:rPr lang="tr-TR" b="1" dirty="0"/>
              <a:t>Üçüncü evre: </a:t>
            </a:r>
            <a:r>
              <a:rPr lang="tr-TR" dirty="0"/>
              <a:t>Önceki iki evrenin içermediği özellikleri içermektedir. Soyut ve mantıklı düşüncedir. Nesneleri benzerliklerine göre gruplama başlamaktadır.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E94DBD-5A51-E24D-84B9-F9303BDE46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9236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05A47B2-8569-3E4E-894A-EF7391E3DC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8201D1AC-FB94-8946-9484-A2239A9D0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29169"/>
              </p:ext>
            </p:extLst>
          </p:nvPr>
        </p:nvGraphicFramePr>
        <p:xfrm>
          <a:off x="890290" y="1046981"/>
          <a:ext cx="8119744" cy="370528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87905">
                  <a:extLst>
                    <a:ext uri="{9D8B030D-6E8A-4147-A177-3AD203B41FA5}">
                      <a16:colId xmlns:a16="http://schemas.microsoft.com/office/drawing/2014/main" val="3404540840"/>
                    </a:ext>
                  </a:extLst>
                </a:gridCol>
                <a:gridCol w="2597910">
                  <a:extLst>
                    <a:ext uri="{9D8B030D-6E8A-4147-A177-3AD203B41FA5}">
                      <a16:colId xmlns:a16="http://schemas.microsoft.com/office/drawing/2014/main" val="3610304305"/>
                    </a:ext>
                  </a:extLst>
                </a:gridCol>
                <a:gridCol w="3733929">
                  <a:extLst>
                    <a:ext uri="{9D8B030D-6E8A-4147-A177-3AD203B41FA5}">
                      <a16:colId xmlns:a16="http://schemas.microsoft.com/office/drawing/2014/main" val="3836375617"/>
                    </a:ext>
                  </a:extLst>
                </a:gridCol>
              </a:tblGrid>
              <a:tr h="46290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Vygotsky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Piaget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47089"/>
                  </a:ext>
                </a:extLst>
              </a:tr>
              <a:tr h="646804">
                <a:tc>
                  <a:txBody>
                    <a:bodyPr/>
                    <a:lstStyle/>
                    <a:p>
                      <a:r>
                        <a:rPr lang="tr-TR" b="1" dirty="0"/>
                        <a:t>Sosyokültürel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Güçlü vurgu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Zayıf vurgu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19350"/>
                  </a:ext>
                </a:extLst>
              </a:tr>
              <a:tr h="462908">
                <a:tc>
                  <a:txBody>
                    <a:bodyPr/>
                    <a:lstStyle/>
                    <a:p>
                      <a:r>
                        <a:rPr lang="tr-TR" b="1" dirty="0"/>
                        <a:t>Yapısalcılık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Sosyal yapısalcı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Bilişsel yapısalcı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86465"/>
                  </a:ext>
                </a:extLst>
              </a:tr>
              <a:tr h="742930">
                <a:tc>
                  <a:txBody>
                    <a:bodyPr/>
                    <a:lstStyle/>
                    <a:p>
                      <a:r>
                        <a:rPr lang="tr-TR" b="1" dirty="0"/>
                        <a:t>Evreler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Gelişim evreleri yoktur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Gelişimsel evreler vardır (Duyu-motor, işlem öncesi, somut işlemler, soyut işlemler)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73750"/>
                  </a:ext>
                </a:extLst>
              </a:tr>
              <a:tr h="646804">
                <a:tc>
                  <a:txBody>
                    <a:bodyPr/>
                    <a:lstStyle/>
                    <a:p>
                      <a:r>
                        <a:rPr lang="tr-TR" b="1" dirty="0"/>
                        <a:t>Anahtar süreçler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Yakınsak gelişim alanı, dil, diyalog, kültürün araçları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Şema, özümseme, adaptasyon, korunum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146358"/>
                  </a:ext>
                </a:extLst>
              </a:tr>
              <a:tr h="742930">
                <a:tc>
                  <a:txBody>
                    <a:bodyPr/>
                    <a:lstStyle/>
                    <a:p>
                      <a:r>
                        <a:rPr lang="tr-TR" b="1" dirty="0"/>
                        <a:t>Dilin rolü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Dil büyük bir öneme sahiptir. Düşünceyi şekillendirmektedir.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Dilin rolü zayıftır. Biliş, dili yönetir.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64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4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949492" y="1001486"/>
            <a:ext cx="5838300" cy="19802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tr-TR" dirty="0"/>
              <a:t>Beden Büyümesi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tr-TR" dirty="0"/>
              <a:t>ve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tr-TR" dirty="0"/>
              <a:t>Bedendeki Değişim</a:t>
            </a:r>
            <a:endParaRPr dirty="0"/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5FDAC8-11F4-A240-B607-8555F1D2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İşleme Süreci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0180ED-B7ED-5A40-B885-5A2D73CA5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Dikkat: </a:t>
            </a:r>
            <a:r>
              <a:rPr lang="tr-TR" dirty="0"/>
              <a:t>Okul öncesi dönemde çocuğun dikkat becerileri artmaktadır. </a:t>
            </a:r>
          </a:p>
          <a:p>
            <a:r>
              <a:rPr lang="tr-TR" dirty="0"/>
              <a:t>Bebeklik döneminde yürümeye başladıktan sonra çevrede farklı uyaranlar arası dolaşan bebek bu dönemde artık dikkat süresi uzamıştır. Bir etkinliğe daha uzun süre dikkatini verebilmektedir.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9E8284-1D52-FF41-89C5-872074A3D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829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14AA33-E176-CE4E-9FE4-E573292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İşleme Süreci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269784-6846-D74B-B92B-D6F32E744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Bellek: </a:t>
            </a:r>
            <a:r>
              <a:rPr lang="tr-TR" dirty="0"/>
              <a:t>Bilginin akılda kalışı çocuğun bilişsel gelişimi açısından önemlidir.</a:t>
            </a:r>
          </a:p>
          <a:p>
            <a:r>
              <a:rPr lang="tr-TR" b="1" dirty="0"/>
              <a:t>Kısa süreli bellek: </a:t>
            </a:r>
            <a:r>
              <a:rPr lang="tr-TR" dirty="0"/>
              <a:t>Bilgi, tekrarlı kullanılmazsa 30 saniye kadar bellekte tutulur. Bilgi tekrar edilir ise daha uzun kalmaktadır. </a:t>
            </a:r>
          </a:p>
          <a:p>
            <a:r>
              <a:rPr lang="tr-TR" b="1" dirty="0"/>
              <a:t>Uzun süreli bellek: </a:t>
            </a:r>
            <a:r>
              <a:rPr lang="tr-TR" dirty="0"/>
              <a:t>Yaşla birlikte belleklerinde artış olmaktadır. Bu dönemde uygun ipuçları ve yönergeler verilirse bilgiyi hatırlayabilirler. </a:t>
            </a:r>
            <a:endParaRPr lang="tr-TR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0C68D1-FD05-1547-BC52-F7499F90D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9080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CD0875-9E70-544D-98D5-B7724D2B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İşleme Süreci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E22D14-C8D5-8042-8434-1396F15BC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999" y="1352548"/>
            <a:ext cx="7391891" cy="3489417"/>
          </a:xfrm>
        </p:spPr>
        <p:txBody>
          <a:bodyPr/>
          <a:lstStyle/>
          <a:p>
            <a:r>
              <a:rPr lang="tr-TR" dirty="0"/>
              <a:t>Çocukların yaşları arttıkça olaylardaki ayrıntıları daha belirgin bir şekilde hatırlamaya başlarlar. </a:t>
            </a:r>
          </a:p>
          <a:p>
            <a:r>
              <a:rPr lang="tr-TR" dirty="0"/>
              <a:t>Bilgiyi hatırlamak için kullanılan bazı stratejiler vardır. Ancak bu stratejiler okul dönemi çocuğunda görülmeye başlar. </a:t>
            </a:r>
          </a:p>
          <a:p>
            <a:r>
              <a:rPr lang="tr-TR" dirty="0"/>
              <a:t>Erken çocukluk döneminde daha önceden uyarıcı yönelimli hareket eden çocuk, daha </a:t>
            </a:r>
            <a:r>
              <a:rPr lang="tr-TR" i="1" dirty="0"/>
              <a:t>esnek ve hedefe yönelik sorun çözme </a:t>
            </a:r>
            <a:r>
              <a:rPr lang="tr-TR" dirty="0"/>
              <a:t>kapasitesine erişmiştir.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A136316-22B1-894C-94B9-3361A56779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7843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0D96935-3B83-A742-9480-860E67AE8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  <p:sp>
        <p:nvSpPr>
          <p:cNvPr id="3" name="Google Shape;1023;p37">
            <a:extLst>
              <a:ext uri="{FF2B5EF4-FFF2-40B4-BE49-F238E27FC236}">
                <a16:creationId xmlns:a16="http://schemas.microsoft.com/office/drawing/2014/main" id="{2D94F886-932D-EE45-9DB4-293ADF74AB1C}"/>
              </a:ext>
            </a:extLst>
          </p:cNvPr>
          <p:cNvSpPr txBox="1">
            <a:spLocks/>
          </p:cNvSpPr>
          <p:nvPr/>
        </p:nvSpPr>
        <p:spPr>
          <a:xfrm>
            <a:off x="1213339" y="1529861"/>
            <a:ext cx="7354975" cy="195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/>
            <a:r>
              <a:rPr lang="tr-TR" sz="2400" dirty="0">
                <a:solidFill>
                  <a:schemeClr val="tx1"/>
                </a:solidFill>
              </a:rPr>
              <a:t>Bir sonraki hafta;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ilk çocukluk döneminde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 dil gelişimi 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ve 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sosyal-duygusal gelişim ele alınacaktır. </a:t>
            </a:r>
          </a:p>
        </p:txBody>
      </p:sp>
    </p:spTree>
    <p:extLst>
      <p:ext uri="{BB962C8B-B14F-4D97-AF65-F5344CB8AC3E}">
        <p14:creationId xmlns:p14="http://schemas.microsoft.com/office/powerpoint/2010/main" val="1172694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6860FA-5274-A345-9B9B-98778200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8D10A6C-62EC-FF42-964D-463D47C49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  <p:sp>
        <p:nvSpPr>
          <p:cNvPr id="4" name="Metin Yer Tutucusu 2">
            <a:extLst>
              <a:ext uri="{FF2B5EF4-FFF2-40B4-BE49-F238E27FC236}">
                <a16:creationId xmlns:a16="http://schemas.microsoft.com/office/drawing/2014/main" id="{F0C7B84C-5DBB-FA4D-B350-B09E4D14610A}"/>
              </a:ext>
            </a:extLst>
          </p:cNvPr>
          <p:cNvSpPr txBox="1">
            <a:spLocks/>
          </p:cNvSpPr>
          <p:nvPr/>
        </p:nvSpPr>
        <p:spPr>
          <a:xfrm>
            <a:off x="1" y="1125415"/>
            <a:ext cx="7948246" cy="40180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Aral, N. (2011). Bilişsel Gelişim. Çocuk Gelişimi (Aral, N. &amp; Baran, G. Ed..). İstanbul: Yapa.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Aytekin, Ç. (2016). Fiziksel Büyüme ve Gelişim. Doğum öncesinden ergenliğe çocuk gelişimi (Nilgün Metin,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Başar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Şenyılmaz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(2009). Erken Çocukluk Döneminde Motor Gelişim. Erken Çocukluk Gelişimi ve Eğitimi.(Yeşim Fazlıoğlu, ed.). İstanbul: Kriter Yayınevi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Bayhan, P. ve Artan, İ. (2012). Çocuk Gelişimi ve Eğitimi. İstanbul: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Morpa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yayınevi</a:t>
            </a:r>
          </a:p>
          <a:p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Boyd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 (2009). Çocuk Gelişim Psikolojisi. İstanbul: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Kaknüs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Yayınları.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Bütün Ayhan, A. (2017). Bilişsel Gelişim. Eğitim Psikolojisi. (Neriman Aral &amp; Tayyip Duman, ed.) 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Yaşar, M. &amp; Kaya, Ü. Ü. (2020). Türkiye’de 36-72 Aylık Çocuk Profili. Erken Çocukluk Döneminde Gelişim II (2. Baskı). Ankara: Anı yayıncılık.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Ceylan, R. (2009). Erken Çocuklukta Büyüme ve Gelişime. Erken Çocukluk Gelişimi ve Eğitimi.(Yeşim Fazlıoğlu, ed.). İstanbul: Kriter Yayınevi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Didin, E. &amp; Köksal Akyol, A. (2020). Bilişsel Gelişim. Erken Çocukluk Döneminde Gelişim II (2. Baskı). Ankara: Anı yayıncılık.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Erdoğan, S. (2011). Fiziksel Gelişim. Çocuk Gelişimi (Neriman Aral &amp; Gülen Baran, ed.). Ankara: Yapa.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Gürsoy, F. &amp; Özaslan, H. (2020). Fizik Gelişim. Erken Çocukluk Döneminde Gelişim II (2. Baskı). Ankara: Anı yayıncılık. 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Özer, D. (2017). Motor Gelişim. Eğitim Psikolojisi. (Neriman Aral &amp; Tayyip Duman, ed.) 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</a:t>
            </a:r>
          </a:p>
          <a:p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Pedük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Ş. (2011).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Psikomotor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Gelişim. Çocuk Gelişimi (Neriman Aral &amp; Gülen Baran, ed.). Ankara: Yapa. </a:t>
            </a:r>
          </a:p>
          <a:p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Santrock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W. (2011). Yaşam boyu gelişim. (G. Yüksel, Çev. Ed.) Ankara: Nobel yayıncılık.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Senemoğlu, N. (2016).. Gelişim Öğrenme ve Öğretim Kuramdan Uygulamaya. Ankara: Anı Yayıncılık</a:t>
            </a:r>
          </a:p>
          <a:p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Şahin, S. (2016). Bilişsel Gelişim. Doğum öncesinden ergenliğe çocuk gelişimi (Nilgün Metin, ed.). Ankara: </a:t>
            </a:r>
            <a:r>
              <a:rPr lang="tr-TR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endParaRPr lang="tr-TR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9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2DF69A-9CBC-0649-8715-785CABAE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Boy ve Kilo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E0B882-9BA4-F045-A752-58139BA3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000" y="1352549"/>
            <a:ext cx="7182886" cy="3341400"/>
          </a:xfrm>
        </p:spPr>
        <p:txBody>
          <a:bodyPr/>
          <a:lstStyle/>
          <a:p>
            <a:r>
              <a:rPr lang="tr-TR" dirty="0"/>
              <a:t>Erken çocukluk dönemindeki bir çocuğun; </a:t>
            </a:r>
          </a:p>
          <a:p>
            <a:pPr lvl="1"/>
            <a:r>
              <a:rPr lang="tr-TR" dirty="0"/>
              <a:t>boyu ortalama 6,5 cm,</a:t>
            </a:r>
          </a:p>
          <a:p>
            <a:pPr lvl="1"/>
            <a:r>
              <a:rPr lang="tr-TR" dirty="0"/>
              <a:t>kilosu ortalama 2-3 kg civarında artmaktadır.</a:t>
            </a:r>
          </a:p>
          <a:p>
            <a:pPr marL="533400" lvl="1" indent="0">
              <a:buNone/>
            </a:pPr>
            <a:endParaRPr lang="tr-TR" dirty="0"/>
          </a:p>
          <a:p>
            <a:pPr marL="533400" lvl="1" indent="0">
              <a:buNone/>
            </a:pPr>
            <a:r>
              <a:rPr lang="tr-TR" dirty="0"/>
              <a:t>Kız çocukları, erkek çocuklara göre daha kısa ve hafiflerdir. Bu durum ergenliğe kadar devam etmektedir.</a:t>
            </a:r>
          </a:p>
          <a:p>
            <a:pPr marL="533400" lvl="1" indent="0">
              <a:buNone/>
            </a:pPr>
            <a:r>
              <a:rPr lang="tr-TR" dirty="0"/>
              <a:t> 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D151F3-1F26-B342-B7FB-79834BBA2F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998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0E053A-DE6D-6842-8838-EA0DA9CF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A335CB-7774-654C-930A-709623801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Erken çocukluk döneminde beyin büyümeye devam eder ancak bebeklerdeki kadar hızlı değildir.</a:t>
            </a:r>
          </a:p>
          <a:p>
            <a:pPr algn="just"/>
            <a:r>
              <a:rPr lang="tr-TR" dirty="0"/>
              <a:t>Çocuk 3 yaşına geldiğinde bir yetişkin beyninin dörtte üçü büyüklüğüne ulaşmaktadır. </a:t>
            </a:r>
          </a:p>
          <a:p>
            <a:pPr algn="just"/>
            <a:r>
              <a:rPr lang="tr-TR" dirty="0"/>
              <a:t>6 yaşına geldiğinde ise yetişkin beyninin %95’i büyüklüğüne erişmiş olur (</a:t>
            </a:r>
            <a:r>
              <a:rPr lang="tr-TR" dirty="0" err="1"/>
              <a:t>Santrock</a:t>
            </a:r>
            <a:r>
              <a:rPr lang="tr-TR" dirty="0"/>
              <a:t>, 2012).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B68FF6-8C06-F64C-92AC-5D2A25807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578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20CCAE-13CE-8E40-97F7-25429B38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Beyin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9EDD97-1755-274E-BB87-B4C8556D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787" y="987200"/>
            <a:ext cx="7461562" cy="4156300"/>
          </a:xfrm>
        </p:spPr>
        <p:txBody>
          <a:bodyPr/>
          <a:lstStyle/>
          <a:p>
            <a:pPr algn="just"/>
            <a:r>
              <a:rPr lang="tr-TR" dirty="0"/>
              <a:t>Beyin sistemi içerisindeki sinir hücrelerinin yağ dokusu ile kaplanmasına </a:t>
            </a:r>
            <a:r>
              <a:rPr lang="tr-TR" dirty="0" err="1"/>
              <a:t>miyelinleşme</a:t>
            </a:r>
            <a:r>
              <a:rPr lang="tr-TR" dirty="0"/>
              <a:t> denilmektedir. </a:t>
            </a:r>
          </a:p>
          <a:p>
            <a:pPr algn="just"/>
            <a:r>
              <a:rPr lang="tr-TR" dirty="0" err="1"/>
              <a:t>Miyelinleşme</a:t>
            </a:r>
            <a:r>
              <a:rPr lang="tr-TR" dirty="0"/>
              <a:t> sinir sistemi boyunca bilginin iletimini hızlandırmaktadır. </a:t>
            </a:r>
          </a:p>
          <a:p>
            <a:pPr algn="just"/>
            <a:r>
              <a:rPr lang="tr-TR" dirty="0"/>
              <a:t>Bu dönemde </a:t>
            </a:r>
            <a:r>
              <a:rPr lang="tr-TR" dirty="0" err="1"/>
              <a:t>miyelinleşme</a:t>
            </a:r>
            <a:r>
              <a:rPr lang="tr-TR" dirty="0"/>
              <a:t> devam etmektedir. </a:t>
            </a:r>
          </a:p>
          <a:p>
            <a:pPr algn="just"/>
            <a:r>
              <a:rPr lang="tr-TR" dirty="0"/>
              <a:t>Örneğin 4 yaşına gelmiş bir çocuğun el-göz koordinasyonunu sağlayan sinir ağlarının </a:t>
            </a:r>
            <a:r>
              <a:rPr lang="tr-TR" dirty="0" err="1"/>
              <a:t>miyelinleşmesi</a:t>
            </a:r>
            <a:r>
              <a:rPr lang="tr-TR" dirty="0"/>
              <a:t> henüz tamamlanmamıştır.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A5629C-5C23-5844-81CD-60D8C5A02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405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3A7D8C-7A5C-0947-9EDC-E9B909D6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Motor Gelişim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65492A-4E13-244B-8088-078347A07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738" y="1152251"/>
            <a:ext cx="8236623" cy="3863970"/>
          </a:xfrm>
        </p:spPr>
        <p:txBody>
          <a:bodyPr/>
          <a:lstStyle/>
          <a:p>
            <a:r>
              <a:rPr lang="tr-TR" dirty="0"/>
              <a:t>2-7 yaşlar arası </a:t>
            </a:r>
            <a:r>
              <a:rPr lang="tr-TR" b="1" dirty="0">
                <a:solidFill>
                  <a:schemeClr val="accent4"/>
                </a:solidFill>
              </a:rPr>
              <a:t>Temel Hareketler Dönemi </a:t>
            </a:r>
            <a:r>
              <a:rPr lang="tr-TR" dirty="0"/>
              <a:t>olarak adlandırılmaktadır. </a:t>
            </a:r>
          </a:p>
          <a:p>
            <a:r>
              <a:rPr lang="tr-TR" dirty="0"/>
              <a:t>Bu dönemde gelişecek olan hareketlerin öncüleridir.</a:t>
            </a:r>
          </a:p>
          <a:p>
            <a:r>
              <a:rPr lang="tr-TR" dirty="0"/>
              <a:t>Çocuğun hareketlerinin sayısında ve niteliğinde artış gözlemlenmektedir. </a:t>
            </a:r>
          </a:p>
          <a:p>
            <a:r>
              <a:rPr lang="tr-TR" dirty="0"/>
              <a:t>Çocuk hareket becerilerini keşfederek geliştirir, hareketlerinde akıcılık ve kontrol vardır. </a:t>
            </a:r>
          </a:p>
          <a:p>
            <a:r>
              <a:rPr lang="tr-TR" dirty="0"/>
              <a:t>3-4 yaşlarında hareketleri ve ritmik koordinasyonları arttığı için hareketleri uyumludur. 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C323B5-A126-7F46-99C7-5D56579033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6968512"/>
      </p:ext>
    </p:extLst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2561</Words>
  <Application>Microsoft Office PowerPoint</Application>
  <PresentationFormat>Ekran Gösterisi (16:9)</PresentationFormat>
  <Paragraphs>308</Paragraphs>
  <Slides>54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0" baseType="lpstr">
      <vt:lpstr>Arial</vt:lpstr>
      <vt:lpstr>Mali SemiBold</vt:lpstr>
      <vt:lpstr>Calibri</vt:lpstr>
      <vt:lpstr>Mali</vt:lpstr>
      <vt:lpstr>Nunito Light</vt:lpstr>
      <vt:lpstr>Ely template</vt:lpstr>
      <vt:lpstr>İlk Çocukluk Dönemi</vt:lpstr>
      <vt:lpstr>PowerPoint Sunusu</vt:lpstr>
      <vt:lpstr>PowerPoint Sunusu</vt:lpstr>
      <vt:lpstr>1. Motor Gelişim</vt:lpstr>
      <vt:lpstr>PowerPoint Sunusu</vt:lpstr>
      <vt:lpstr>Boy ve Kilo</vt:lpstr>
      <vt:lpstr>Beyin</vt:lpstr>
      <vt:lpstr>Beyin </vt:lpstr>
      <vt:lpstr>Motor Gelişim</vt:lpstr>
      <vt:lpstr>Motor Gelişim</vt:lpstr>
      <vt:lpstr>PowerPoint Sunusu</vt:lpstr>
      <vt:lpstr>Kaba Motor Beceriler</vt:lpstr>
      <vt:lpstr>PowerPoint Sunusu</vt:lpstr>
      <vt:lpstr>PowerPoint Sunusu</vt:lpstr>
      <vt:lpstr>İnce Motor Beceriler</vt:lpstr>
      <vt:lpstr>PowerPoint Sunusu</vt:lpstr>
      <vt:lpstr>Uyku</vt:lpstr>
      <vt:lpstr>Beslenme</vt:lpstr>
      <vt:lpstr>2. Bilişsel Gelişim</vt:lpstr>
      <vt:lpstr>PowerPoint Sunusu</vt:lpstr>
      <vt:lpstr>PowerPoint Sunusu</vt:lpstr>
      <vt:lpstr>PowerPoint Sunusu</vt:lpstr>
      <vt:lpstr>Piaget’nin İşlem Öncesi Evresi</vt:lpstr>
      <vt:lpstr>Bu dönemin sınırlılıkları </vt:lpstr>
      <vt:lpstr>Piaget’nin İşlem Öncesi Evresi</vt:lpstr>
      <vt:lpstr>1. Sembolik İşlev Alt Evresi</vt:lpstr>
      <vt:lpstr>1. Sembolik İşlev Alt Evresi</vt:lpstr>
      <vt:lpstr>1. Sembolik İşlev Alt Evresi</vt:lpstr>
      <vt:lpstr>Benmerkezcilik</vt:lpstr>
      <vt:lpstr>PowerPoint Sunusu</vt:lpstr>
      <vt:lpstr>1. Sembolik İşlev Alt Evresi</vt:lpstr>
      <vt:lpstr>1. Sembolik İşlev Alt Evresi</vt:lpstr>
      <vt:lpstr>1. Sembolik İşlev Alt Evresi</vt:lpstr>
      <vt:lpstr>2. Sezgisel Düşünce Alt Evresi</vt:lpstr>
      <vt:lpstr>2. Sezgisel Düşünce Alt Evresi</vt:lpstr>
      <vt:lpstr>2. Sezgisel Düşünce Alt Evresi</vt:lpstr>
      <vt:lpstr>Bu dönemin sınırlılıkları</vt:lpstr>
      <vt:lpstr>PowerPoint Sunusu</vt:lpstr>
      <vt:lpstr>PowerPoint Sunusu</vt:lpstr>
      <vt:lpstr>PowerPoint Sunusu</vt:lpstr>
      <vt:lpstr>PowerPoint Sunusu</vt:lpstr>
      <vt:lpstr>Yakınsak Gelişim Alanı</vt:lpstr>
      <vt:lpstr>Destek Olma</vt:lpstr>
      <vt:lpstr>Dil ve Düşünce</vt:lpstr>
      <vt:lpstr>Dil ve Düşünce</vt:lpstr>
      <vt:lpstr>Dil ve Düşünce</vt:lpstr>
      <vt:lpstr>Vygotsky’nin öğretim stratejileri</vt:lpstr>
      <vt:lpstr>Çocukların kavramları kazanmalarındaki aşamalar:</vt:lpstr>
      <vt:lpstr>PowerPoint Sunusu</vt:lpstr>
      <vt:lpstr>Bilgi İşleme Süreci</vt:lpstr>
      <vt:lpstr>Bilgi İşleme Süreci</vt:lpstr>
      <vt:lpstr>Bilgi İşleme Süreci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 Çocukluk Dönemi</dc:title>
  <dc:creator>figen</dc:creator>
  <cp:lastModifiedBy>figen</cp:lastModifiedBy>
  <cp:revision>61</cp:revision>
  <dcterms:modified xsi:type="dcterms:W3CDTF">2020-12-10T11:55:31Z</dcterms:modified>
</cp:coreProperties>
</file>