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69"/>
  </p:notesMasterIdLst>
  <p:sldIdLst>
    <p:sldId id="256" r:id="rId2"/>
    <p:sldId id="259" r:id="rId3"/>
    <p:sldId id="370" r:id="rId4"/>
    <p:sldId id="353" r:id="rId5"/>
    <p:sldId id="362" r:id="rId6"/>
    <p:sldId id="287" r:id="rId7"/>
    <p:sldId id="320" r:id="rId8"/>
    <p:sldId id="321" r:id="rId9"/>
    <p:sldId id="322" r:id="rId10"/>
    <p:sldId id="262" r:id="rId11"/>
    <p:sldId id="349" r:id="rId12"/>
    <p:sldId id="350" r:id="rId13"/>
    <p:sldId id="351" r:id="rId14"/>
    <p:sldId id="352" r:id="rId15"/>
    <p:sldId id="363" r:id="rId16"/>
    <p:sldId id="286" r:id="rId17"/>
    <p:sldId id="260" r:id="rId18"/>
    <p:sldId id="369" r:id="rId19"/>
    <p:sldId id="288" r:id="rId20"/>
    <p:sldId id="360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2" r:id="rId30"/>
    <p:sldId id="331" r:id="rId31"/>
    <p:sldId id="364" r:id="rId32"/>
    <p:sldId id="333" r:id="rId33"/>
    <p:sldId id="334" r:id="rId34"/>
    <p:sldId id="361" r:id="rId35"/>
    <p:sldId id="336" r:id="rId36"/>
    <p:sldId id="335" r:id="rId37"/>
    <p:sldId id="337" r:id="rId38"/>
    <p:sldId id="338" r:id="rId39"/>
    <p:sldId id="339" r:id="rId40"/>
    <p:sldId id="365" r:id="rId41"/>
    <p:sldId id="366" r:id="rId42"/>
    <p:sldId id="367" r:id="rId43"/>
    <p:sldId id="341" r:id="rId44"/>
    <p:sldId id="340" r:id="rId45"/>
    <p:sldId id="355" r:id="rId46"/>
    <p:sldId id="354" r:id="rId47"/>
    <p:sldId id="356" r:id="rId48"/>
    <p:sldId id="368" r:id="rId49"/>
    <p:sldId id="357" r:id="rId50"/>
    <p:sldId id="358" r:id="rId51"/>
    <p:sldId id="359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19" r:id="rId68"/>
  </p:sldIdLst>
  <p:sldSz cx="9144000" cy="5143500" type="screen16x9"/>
  <p:notesSz cx="6858000" cy="9144000"/>
  <p:embeddedFontLst>
    <p:embeddedFont>
      <p:font typeface="Mali SemiBold" panose="020B0604020202020204" charset="-34"/>
      <p:regular r:id="rId70"/>
      <p:bold r:id="rId71"/>
      <p:italic r:id="rId72"/>
      <p:boldItalic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Nunito Light" panose="020B0604020202020204" charset="-94"/>
      <p:regular r:id="rId78"/>
      <p:bold r:id="rId79"/>
      <p:italic r:id="rId80"/>
      <p:boldItalic r:id="rId81"/>
    </p:embeddedFont>
    <p:embeddedFont>
      <p:font typeface="Mali" panose="020B0604020202020204" charset="-34"/>
      <p:regular r:id="rId82"/>
      <p:bold r:id="rId83"/>
      <p:italic r:id="rId84"/>
      <p:boldItalic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3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44D851-8EE6-4121-9067-285D53E7EF75}">
  <a:tblStyle styleId="{B044D851-8EE6-4121-9067-285D53E7EF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 snapToGrid="0" snapToObjects="1">
      <p:cViewPr varScale="1">
        <p:scale>
          <a:sx n="63" d="100"/>
          <a:sy n="63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5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00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66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30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03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6667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2" r:id="rId5"/>
    <p:sldLayoutId id="214748366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tr-TR" dirty="0"/>
              <a:t>İlk Çocukluk Dönemi</a:t>
            </a:r>
            <a:endParaRPr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5F1CB6D-0A15-F347-BF0F-1D661E0C0F9D}"/>
              </a:ext>
            </a:extLst>
          </p:cNvPr>
          <p:cNvSpPr txBox="1"/>
          <p:nvPr/>
        </p:nvSpPr>
        <p:spPr>
          <a:xfrm>
            <a:off x="828991" y="2504221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Prof. Dr. Figen Gürsoy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1"/>
          <p:cNvSpPr txBox="1">
            <a:spLocks noGrp="1"/>
          </p:cNvSpPr>
          <p:nvPr>
            <p:ph type="ctrTitle" idx="4294967295"/>
          </p:nvPr>
        </p:nvSpPr>
        <p:spPr>
          <a:xfrm>
            <a:off x="685800" y="2364728"/>
            <a:ext cx="7772400" cy="41404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/>
              <a:t>Dil Gelişiminin Kazanılması ile İlgili Kuramlar</a:t>
            </a:r>
          </a:p>
        </p:txBody>
      </p:sp>
      <p:sp>
        <p:nvSpPr>
          <p:cNvPr id="818" name="Google Shape;818;p21"/>
          <p:cNvSpPr/>
          <p:nvPr/>
        </p:nvSpPr>
        <p:spPr>
          <a:xfrm>
            <a:off x="4256643" y="630100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21"/>
          <p:cNvSpPr/>
          <p:nvPr/>
        </p:nvSpPr>
        <p:spPr>
          <a:xfrm rot="2486979">
            <a:off x="2615867" y="685162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0" name="Google Shape;820;p2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5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4CDCFB-1D14-C04D-BDAB-646109C5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Davranışçı Görüş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C83793-9253-464F-9EA6-6F11E023C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000" y="1352548"/>
            <a:ext cx="7462146" cy="3790951"/>
          </a:xfrm>
        </p:spPr>
        <p:txBody>
          <a:bodyPr/>
          <a:lstStyle/>
          <a:p>
            <a:r>
              <a:rPr lang="tr-TR" dirty="0" err="1"/>
              <a:t>Skinner</a:t>
            </a:r>
            <a:r>
              <a:rPr lang="tr-TR" dirty="0"/>
              <a:t>, konuşmanın diğer davranışlarda olduğu gibi işlevsel şartlanma sayesinde kazanıldığını savunmaktadır. </a:t>
            </a:r>
          </a:p>
          <a:p>
            <a:r>
              <a:rPr lang="tr-TR" dirty="0"/>
              <a:t>Bebek birtakım sesler çıkardığında bu sesler ebeveynin hoşuna gider kucağa alarak severek ve olumlu geri dönütler vererek bebeği pekiştirmektedir. </a:t>
            </a:r>
          </a:p>
          <a:p>
            <a:r>
              <a:rPr lang="tr-TR" dirty="0"/>
              <a:t>Çocuk «yemek istiyorum» der ve ebeveyn bu cümleyi övgü ile karşılar.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A678B1-F554-6D40-BD21-BA6249E40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250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D81782-74EA-4D4B-BE89-ED5245C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</a:t>
            </a:r>
            <a:r>
              <a:rPr lang="tr-TR" dirty="0" err="1"/>
              <a:t>Öğrenmeci</a:t>
            </a:r>
            <a:r>
              <a:rPr lang="tr-TR" dirty="0"/>
              <a:t> Görüş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7EAE96-930E-6E4A-8D6B-A9A93D1DB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Dilin gözlem ve taklit yoluyla öğrenildiği vurgulanır. </a:t>
            </a:r>
          </a:p>
          <a:p>
            <a:r>
              <a:rPr lang="tr-TR" dirty="0"/>
              <a:t>Çocuk bir sözcüğü duyduğunda taklit ederek sözcüğü kullanmaya başlar. </a:t>
            </a:r>
          </a:p>
          <a:p>
            <a:r>
              <a:rPr lang="tr-TR" dirty="0"/>
              <a:t>Taklit geliştirme sadece kelime öğrenimi için geçerlidir. Gramere uygun kullanım için </a:t>
            </a:r>
            <a:r>
              <a:rPr lang="tr-TR" dirty="0" err="1"/>
              <a:t>genellenemeyebilir</a:t>
            </a:r>
            <a:r>
              <a:rPr lang="tr-TR" dirty="0"/>
              <a:t>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D3575B-4226-4449-927F-461D3E155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480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3F1716-3942-AD43-AA8E-F98179A9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Etkileşimci</a:t>
            </a:r>
            <a:r>
              <a:rPr lang="tr-TR" dirty="0"/>
              <a:t> Görüş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1CD118-ED2E-F743-971C-9EAB72471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383" y="1097573"/>
            <a:ext cx="7989685" cy="3966796"/>
          </a:xfrm>
        </p:spPr>
        <p:txBody>
          <a:bodyPr/>
          <a:lstStyle/>
          <a:p>
            <a:r>
              <a:rPr lang="tr-TR" dirty="0" err="1"/>
              <a:t>Piaget’ye</a:t>
            </a:r>
            <a:r>
              <a:rPr lang="tr-TR" dirty="0"/>
              <a:t> göre dil, kalıtım ve çevre etkileşimi ile gerçekleşmektedir.</a:t>
            </a:r>
          </a:p>
          <a:p>
            <a:r>
              <a:rPr lang="tr-TR" dirty="0"/>
              <a:t>Çocuklar dil öğrenme yeteneği ile dünyaya gelirler ve dili kullanmak için ihtiyaç duyarlar. </a:t>
            </a:r>
          </a:p>
          <a:p>
            <a:r>
              <a:rPr lang="tr-TR" dirty="0"/>
              <a:t>Çocuklar kendileri için konuşarak </a:t>
            </a:r>
            <a:r>
              <a:rPr lang="tr-TR" b="1" dirty="0"/>
              <a:t>benmerkezci</a:t>
            </a:r>
            <a:r>
              <a:rPr lang="tr-TR" dirty="0"/>
              <a:t> konuşmalar yapmaktadırlar. </a:t>
            </a:r>
          </a:p>
          <a:p>
            <a:r>
              <a:rPr lang="tr-TR" dirty="0"/>
              <a:t>Yaşıtları ile konuşmaları arttıkça kendilerinden farklı bir bakış açısına sahip olduklarını fark ettiklerinde benmerkezci konuşma azalarak dinleyen ve uyumlu sosyal konuşma başlamaktadır.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5EC765-74CB-5741-9F0B-8017C7FC1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841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7F4481-A832-DF49-B910-406A8D95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Etkileşimci</a:t>
            </a:r>
            <a:r>
              <a:rPr lang="tr-TR" dirty="0"/>
              <a:t> Görüş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B36BF5-72D6-3846-A0E4-44C933EBB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Vygotksy</a:t>
            </a:r>
            <a:r>
              <a:rPr lang="tr-TR" dirty="0"/>
              <a:t>, çocukların kendilerine yol gösterme, kendilerini yönlendirme amacıyla konuştuklarını ifade etmektedir. </a:t>
            </a:r>
          </a:p>
          <a:p>
            <a:r>
              <a:rPr lang="tr-TR" dirty="0"/>
              <a:t>Konuşmanın çocukların kendi davranışları hakkında düşünmelerine yardımcı olmaktadır. </a:t>
            </a:r>
          </a:p>
          <a:p>
            <a:r>
              <a:rPr lang="tr-TR" dirty="0"/>
              <a:t>Bu dönemde çocuklar oyunlarında genellikle kendi kendine konuşarak kendi davranışlarını </a:t>
            </a:r>
            <a:r>
              <a:rPr lang="tr-TR" dirty="0" err="1"/>
              <a:t>yöneldnrimektedirler</a:t>
            </a:r>
            <a:r>
              <a:rPr lang="tr-TR" dirty="0"/>
              <a:t>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076465-ED43-174C-B7AD-59B86031FE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911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FF24A5-DD97-FA4C-965E-21C4D15A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Psikolinguistik</a:t>
            </a:r>
            <a:r>
              <a:rPr lang="tr-TR" dirty="0"/>
              <a:t> Kuram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3E9F2B-7D52-4240-BC34-875B54933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08" y="1291002"/>
            <a:ext cx="7339054" cy="3439259"/>
          </a:xfrm>
        </p:spPr>
        <p:txBody>
          <a:bodyPr/>
          <a:lstStyle/>
          <a:p>
            <a:r>
              <a:rPr lang="tr-TR" dirty="0"/>
              <a:t>Chomsky ve </a:t>
            </a:r>
            <a:r>
              <a:rPr lang="tr-TR" dirty="0" err="1"/>
              <a:t>Lenneberg</a:t>
            </a:r>
            <a:r>
              <a:rPr lang="tr-TR" dirty="0"/>
              <a:t> gibi dil bilimciler, dilin gelişiminin biyolojik temellere dayandığını ve aynı zamanda çevresel koşulların da etkili olduğunu vurgulamaktadırlar.</a:t>
            </a:r>
          </a:p>
          <a:p>
            <a:r>
              <a:rPr lang="tr-TR" dirty="0"/>
              <a:t>Bebekler doğuştan dil öğrenme yetisi ile doğarlar.</a:t>
            </a:r>
          </a:p>
          <a:p>
            <a:r>
              <a:rPr lang="tr-TR" dirty="0"/>
              <a:t>Doğuştan gelen yeti, çocuğun çevresinde konuşulan dili içselleştirmesini ve kurallarını öğrenip uygulamasını sağlamaktadır.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25D653B-7D26-AF4C-94FB-9A4364E329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254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52799" y="440350"/>
            <a:ext cx="779347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noProof="1"/>
              <a:t>4</a:t>
            </a:r>
            <a:r>
              <a:rPr lang="tr-TR" sz="2400" noProof="1"/>
              <a:t>.</a:t>
            </a:r>
            <a:r>
              <a:rPr lang="tr-TR" noProof="1"/>
              <a:t> Sosyal Duygusal Gelişimi</a:t>
            </a:r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noProof="1"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620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449750" y="1020259"/>
            <a:ext cx="6427380" cy="3516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tr-TR" sz="2200" dirty="0"/>
              <a:t>Yaşanan değişimler erken çocukluk dönemindeki çocukların </a:t>
            </a:r>
            <a:r>
              <a:rPr lang="tr-TR" sz="2200" dirty="0" err="1"/>
              <a:t>sosyo</a:t>
            </a:r>
            <a:r>
              <a:rPr lang="tr-TR" sz="2200" dirty="0"/>
              <a:t>-duygusal gelişimini etkiler.  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tr-TR" sz="2200" dirty="0"/>
              <a:t>Gelişmekte olan zihinsel yapıları ve sosyal deneyimleri; benliklerini, duygusal durumlarını, ahlaki anlayışlarını ve cinsiyet farkındalıklarını oluşturmaktadır. </a:t>
            </a:r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71F9E3-7219-3647-8A6E-CC5A36DC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AC2987-3820-F741-A600-390985F83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Çocuğun bu dönemin başlarındaki bağımsızlık girişimleri engellendiğinde ebeveynleri ile çatışmalar yaşayabilmektedir.</a:t>
            </a:r>
          </a:p>
          <a:p>
            <a:r>
              <a:rPr lang="tr-TR" dirty="0"/>
              <a:t>Dört yaşından sonra diğer insanlar ile daha uyumlu ve arkadaşça davranışlar sergilemektedirler.</a:t>
            </a:r>
          </a:p>
          <a:p>
            <a:r>
              <a:rPr lang="tr-TR" dirty="0"/>
              <a:t>Bu yaş dönemlerinde gerçek ve hayal bir arada olarak yaratıcılıklarının etkisi ile birlikte hayali arkadaşlar üretebilirler.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8328B1-2740-184A-BE5B-4B601F4F5C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433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679A64-7F08-834B-914E-3D1E5BE1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Benlik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3211AFA-25CC-1344-A8E4-EAB69FFAD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İki yaşından itibaren çocuklar öz farkındalık kazanmaya başlamaktadırlar. </a:t>
            </a:r>
          </a:p>
          <a:p>
            <a:r>
              <a:rPr lang="tr-TR" dirty="0"/>
              <a:t>Bu dönemde «ben» ve «benim» gibi sözcükleri çoğunlukla kullanmaya başlar. </a:t>
            </a:r>
          </a:p>
          <a:p>
            <a:r>
              <a:rPr lang="tr-TR" dirty="0"/>
              <a:t>Erken çocukluk döneminde de kendilerini anlamaya yönelik farkındalık kazanmayı sağlayan değişimler yaşamaktadırlar.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933A52-C45B-5F41-8C9A-A377D297C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626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3</a:t>
            </a:r>
            <a:r>
              <a:rPr lang="en" sz="2400" dirty="0"/>
              <a:t>.</a:t>
            </a:r>
            <a:r>
              <a:rPr lang="en" dirty="0"/>
              <a:t> </a:t>
            </a:r>
            <a:r>
              <a:rPr lang="en" dirty="0" err="1"/>
              <a:t>Dil</a:t>
            </a:r>
            <a:r>
              <a:rPr lang="en" dirty="0"/>
              <a:t> </a:t>
            </a:r>
            <a:r>
              <a:rPr lang="en" dirty="0" err="1"/>
              <a:t>Gelişimi</a:t>
            </a:r>
            <a:endParaRPr dirty="0"/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E0DD8D-7999-A94D-8865-59247B56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Benlik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D8F0D2-0B83-BE4D-8FBC-8DF2FB1D9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Erken çocukluk dönemindeki çocukların benlik kavramları ilk başta oldukça yüzeyseldir.</a:t>
            </a:r>
          </a:p>
          <a:p>
            <a:r>
              <a:rPr lang="tr-TR" dirty="0"/>
              <a:t>İsimleri, dış görünüşleri, günlük yaşamda yaşadıkları hakkında konuşurlar. </a:t>
            </a:r>
          </a:p>
          <a:p>
            <a:r>
              <a:rPr lang="tr-TR" dirty="0"/>
              <a:t>3-4 yaşlarından sonra duyguları, tutumları ve inandıklarını da ifade etmeye başlarlar.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58D219-2D33-764B-B357-7FB4D03146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684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5A3027AB-D633-F64A-ACFC-592439DF3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tr-TR" b="1" dirty="0"/>
              <a:t>Erik </a:t>
            </a:r>
            <a:r>
              <a:rPr lang="tr-TR" b="1" dirty="0" err="1"/>
              <a:t>Erikson’un</a:t>
            </a:r>
            <a:r>
              <a:rPr lang="tr-TR" b="1" dirty="0"/>
              <a:t> </a:t>
            </a:r>
            <a:r>
              <a:rPr lang="tr-TR" b="1" dirty="0" err="1"/>
              <a:t>Psikososyal</a:t>
            </a:r>
            <a:r>
              <a:rPr lang="tr-TR" b="1" dirty="0"/>
              <a:t> Gelişim Aşamaları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F8E25E0-C282-C241-8F0D-1E9C59EFC3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484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E0C868-ACCB-894F-B5F8-C4493BB8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5343D6-E0D9-0040-AC89-D6A244800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Erik </a:t>
            </a:r>
            <a:r>
              <a:rPr lang="tr-TR" dirty="0" err="1"/>
              <a:t>Erikson</a:t>
            </a:r>
            <a:r>
              <a:rPr lang="tr-TR" dirty="0"/>
              <a:t> kişilik gelişimini 8 ayrı döneme ayırmış ve her dönemin kendi içinde çatışmalarının olduğunu belirtmiştir. </a:t>
            </a:r>
          </a:p>
          <a:p>
            <a:endParaRPr lang="tr-TR" dirty="0"/>
          </a:p>
          <a:p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Temel güvene karşı güvensizlik         Bebeklik</a:t>
            </a:r>
          </a:p>
          <a:p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Özerkliğe karşı suçluluk                      Dönemi   </a:t>
            </a:r>
          </a:p>
          <a:p>
            <a:r>
              <a:rPr lang="tr-TR" b="1" dirty="0">
                <a:solidFill>
                  <a:schemeClr val="tx1"/>
                </a:solidFill>
              </a:rPr>
              <a:t>Girişkenliğe karşı suçluluk (3-6 yaş) </a:t>
            </a:r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EE701E3-6FD8-6D42-B76B-1F6AA5F003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Sağ Küme Ayracı 4">
            <a:extLst>
              <a:ext uri="{FF2B5EF4-FFF2-40B4-BE49-F238E27FC236}">
                <a16:creationId xmlns:a16="http://schemas.microsoft.com/office/drawing/2014/main" id="{7F853AF1-6256-4648-BF61-BF15FAFBB3C6}"/>
              </a:ext>
            </a:extLst>
          </p:cNvPr>
          <p:cNvSpPr/>
          <p:nvPr/>
        </p:nvSpPr>
        <p:spPr>
          <a:xfrm>
            <a:off x="5806440" y="3023249"/>
            <a:ext cx="310896" cy="81153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14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42C27A-A13A-4047-B275-D25D804E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Girişkenliğe Karşı Suçluluk (3-6 yaş)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87C1936-DF23-AE4B-8B08-032373746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060" y="1275400"/>
            <a:ext cx="7637993" cy="3341400"/>
          </a:xfrm>
        </p:spPr>
        <p:txBody>
          <a:bodyPr/>
          <a:lstStyle/>
          <a:p>
            <a:r>
              <a:rPr lang="tr-TR" dirty="0"/>
              <a:t>Erken çocukluk dönemini kapsamaktadır.</a:t>
            </a:r>
          </a:p>
          <a:p>
            <a:r>
              <a:rPr lang="tr-TR" dirty="0"/>
              <a:t>Temel görev girişimciliğe karşı suçluluk karmaşasını çözümlemektedir.</a:t>
            </a:r>
          </a:p>
          <a:p>
            <a:r>
              <a:rPr lang="tr-TR" dirty="0"/>
              <a:t>Çocuklar kendi başlarına bir şeyler yapabileceklerine inanmaktadırlar. Bu dönemde nasıl bir kişi olacaklarını keşfetmeye başlamışlardır. </a:t>
            </a:r>
          </a:p>
          <a:p>
            <a:r>
              <a:rPr lang="tr-TR" dirty="0"/>
              <a:t>Kendilerinden hem güçlü hem de güzel görünen ebeveynleri ile özdeşim kurmaktadırlar.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4E77A6-9965-3B4E-B45C-853F1A8FD6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7615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2A3518-FABD-2E49-ACF1-ACC0EA7E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Girişimciliğe Karşı Suçluluk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36C82C-5A97-8E4A-9D06-1BFA92E1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784" y="1142237"/>
            <a:ext cx="8068112" cy="3822955"/>
          </a:xfrm>
        </p:spPr>
        <p:txBody>
          <a:bodyPr/>
          <a:lstStyle/>
          <a:p>
            <a:r>
              <a:rPr lang="tr-TR" sz="2200" dirty="0"/>
              <a:t>Algısal, motor, bilişsel ve dil gelişimlerindeki ilerlemeler ile tek başlarına bir şeyleri gerçekleştirebilmek için çabalamaktadırlar.</a:t>
            </a:r>
          </a:p>
          <a:p>
            <a:r>
              <a:rPr lang="tr-TR" sz="2200" dirty="0"/>
              <a:t>Başarısız olduklarında bu durumdan utanmakta ve mahcup olmaktadırlar. </a:t>
            </a:r>
          </a:p>
          <a:p>
            <a:r>
              <a:rPr lang="tr-TR" sz="2200" dirty="0"/>
              <a:t>Kendi girişkenliklerini tamamlamaları ile daha geniş sosyal bir dünyadan canlı ve neşeli bir şekilde çıkabilirler. </a:t>
            </a:r>
          </a:p>
          <a:p>
            <a:r>
              <a:rPr lang="tr-TR" sz="2200" dirty="0"/>
              <a:t>Girişken davranışları ve merakları, onlara bazen ödüller almalarına bazen de öz saygıyı düşürücü suçluluk duygusu da yaşamalarına neden olabilmektedir. </a:t>
            </a:r>
          </a:p>
          <a:p>
            <a:endParaRPr lang="tr-TR" sz="22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DAD362-F516-DB43-809D-FA9D745B74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9657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A9122B-73B8-B24B-8938-4CB4104E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Kendini ve Başkalarını Anlama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5FCFD5-0DFE-CB4D-B146-26C650AA6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" y="1352548"/>
            <a:ext cx="7534656" cy="3539491"/>
          </a:xfrm>
        </p:spPr>
        <p:txBody>
          <a:bodyPr/>
          <a:lstStyle/>
          <a:p>
            <a:r>
              <a:rPr lang="tr-TR" dirty="0" err="1"/>
              <a:t>Erikson’a</a:t>
            </a:r>
            <a:r>
              <a:rPr lang="tr-TR" dirty="0"/>
              <a:t> göre erken çocukluk döneminde çocuklar kendilerini anlamaya başlamaktadırlar.</a:t>
            </a:r>
          </a:p>
          <a:p>
            <a:r>
              <a:rPr lang="tr-TR" dirty="0"/>
              <a:t>Kendini anlama; benliğin bilişsel temsili, çocuğun benlik kavramının temel olarak içeriğidir.</a:t>
            </a:r>
          </a:p>
          <a:p>
            <a:r>
              <a:rPr lang="tr-TR" dirty="0"/>
              <a:t>Kendini anlama, kendini tanımayı da kapsamaktadır. </a:t>
            </a:r>
          </a:p>
          <a:p>
            <a:r>
              <a:rPr lang="tr-TR" dirty="0"/>
              <a:t>Çocuklar bu dönemde kendilerini (benliklerini); büyüklük, şekil, renk gibi maddesel özellikleri ile tanımlarlar.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2D928BE-6551-3A43-992C-1CF28A6F1E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7037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67A2E7-9D72-FA4B-9722-6DE02F52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Kendini ve Başkalarını Anlama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9A3B3F-FE56-A04D-9B51-47F0D1D6B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4 yaşındaki çocuklar saç renkleri, boyları gibi fiziksel özelliklerini kıyaslayabilirler. </a:t>
            </a:r>
          </a:p>
          <a:p>
            <a:r>
              <a:rPr lang="tr-TR" dirty="0"/>
              <a:t>Fiziksel özellikler «ben» anlayışının temelidir.</a:t>
            </a:r>
          </a:p>
          <a:p>
            <a:r>
              <a:rPr lang="tr-TR" dirty="0"/>
              <a:t>Erken çocukluk döneminde çocuklar genel olarak bedensel özelliklerinin yanı sıra sahip oldukları maddi unsurlar ve fiziksel etkinlikler ile de kendilerini tanımlamaktadırlar.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7954056-B113-E044-A41E-13B1B982BE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69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B4B148-4E01-EA41-B648-B1952F44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Kendini ve Başkalarını Anlama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5445E3-921D-EE4E-9955-32F0547A5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Somut, gözlenebilir özellikler ve eylemler açısından tanımlasalar da 4-5 yaşlarında diğerlerinin psikolojik ve duygusal özelliklerine ait kelimeler kullanmaya başlarlar. </a:t>
            </a:r>
          </a:p>
          <a:p>
            <a:r>
              <a:rPr lang="tr-TR" dirty="0"/>
              <a:t>Örneğin 4 yaşındaki çocuk «ben korkmam» ya da «mutluyum» gibi ifadeler kullanabilmektedir. </a:t>
            </a:r>
          </a:p>
          <a:p>
            <a:r>
              <a:rPr lang="tr-TR" dirty="0"/>
              <a:t>Genelde pozitif ifadeler ile kendilerini tanımlamaktadırlar.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5EE69D-0330-FC45-B441-3CC4A080C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7651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386C7-ADEF-2B42-A081-4AE268E8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Kendini ve Başkalarını Anlama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B901AE-2851-D746-9FE4-EB4E1BE47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Diğer kişileri anlama konusunda da gelişim yaşanmaktadır.</a:t>
            </a:r>
          </a:p>
          <a:p>
            <a:r>
              <a:rPr lang="tr-TR" dirty="0"/>
              <a:t>4-5 yaşlarında sadece kendilerini psikolojik açıdan tanımlamakla kalmazlar aynı zamanda başkalarını da bu açıdan algılamaya ve tanımlamaya başlarlar.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55135B7-9208-1541-B9F9-B1AD7DA05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426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5A0145A6-8638-084D-A263-6ACF37614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tr-TR" b="1" dirty="0"/>
              <a:t>Duygusal Gelişim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7D46794-29A7-B647-8D6C-F43CCD649C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930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504EA0-0C66-254A-978A-9188D7D7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4F08E8-BB30-A34D-8A90-5C40ADF8E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000" y="1352549"/>
            <a:ext cx="7295092" cy="3588728"/>
          </a:xfrm>
        </p:spPr>
        <p:txBody>
          <a:bodyPr/>
          <a:lstStyle/>
          <a:p>
            <a:r>
              <a:rPr lang="tr-TR" dirty="0"/>
              <a:t>Dört yaş ile birlikte çocukların sözdizimi büyük ölçüde yetişkinlere benzemiş olur ancak dil gelişimi çocukluk dönemi boyunca gelişmeye devam etmektedir.</a:t>
            </a:r>
          </a:p>
          <a:p>
            <a:r>
              <a:rPr lang="tr-TR" dirty="0"/>
              <a:t>Okul öncesi dönemde çocuklar dili daha sosyal bir şekilde kullanmayı öğrenirler. Soru sorma, konuşmaya katılma, açıklama yapma, nesneleri, olayları ve insanları tanıma ve hikayeleri birleştirme gibi becerilerde gelişme gösterirler.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9EB84BA-0641-C542-BE9A-519EFC70F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5526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F1EE39-D4BB-8148-A8D5-0998441A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Duygusal Gelişim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27FF9C-AE0C-BD4E-840C-291A80E2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773" y="1352548"/>
            <a:ext cx="7910554" cy="3518389"/>
          </a:xfrm>
        </p:spPr>
        <p:txBody>
          <a:bodyPr/>
          <a:lstStyle/>
          <a:p>
            <a:r>
              <a:rPr lang="tr-TR" dirty="0"/>
              <a:t>Yetişkinler gibi bu dönem çocukları da bir gün içerisinde birçok duyguyu deneyimlerler.</a:t>
            </a:r>
          </a:p>
          <a:p>
            <a:r>
              <a:rPr lang="tr-TR" dirty="0"/>
              <a:t>Çocuk yakın çevresi ile etkileşimlere girerek deneyimler kazanmaktadır. Bu dönemde ebeveynlerinin duygusal desteğine ihtiyaç duymaktadır. </a:t>
            </a:r>
          </a:p>
          <a:p>
            <a:r>
              <a:rPr lang="tr-TR" dirty="0"/>
              <a:t>Bu dönemdeki duygusal gelişim çocukların başkalarının duygusal tepkilerini anlamalarını sağlamaktadır.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6FC633D-A0EE-4D44-93D6-2272F65C73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8568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D22B52-49CE-0841-A234-FFBF9DA0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Duygusal Gelişim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840B17-0662-E24B-ACC2-81687BA6C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023" y="1239087"/>
            <a:ext cx="7444562" cy="3377713"/>
          </a:xfrm>
        </p:spPr>
        <p:txBody>
          <a:bodyPr/>
          <a:lstStyle/>
          <a:p>
            <a:r>
              <a:rPr lang="tr-TR" dirty="0"/>
              <a:t>Dil gelişimindeki yetkinliği de arttıkça duygularını toplumsal olarak kabul edilen bir şekilde ifade edebilmektedir.</a:t>
            </a:r>
          </a:p>
          <a:p>
            <a:r>
              <a:rPr lang="tr-TR" dirty="0"/>
              <a:t>Çocuğun bağımsızlığını kazanmaya başladığı, kendini denetlemeye başladığı ve tuvalet eğitiminin önem kazandığı bu dönemde utanç ve kuşku gibi özelliklerin gelişmemesi için ebeveynlerin aşırı koruyucu tutumlar sergilememesi önemlidir.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22FCAA-1CF1-0C45-A3B8-383BEC559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637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E8F38A-014E-8348-88C7-6289A0F3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Duyguları İfade Etme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1C3E1D-BFF6-E247-B927-CA390F4A8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000" y="1352549"/>
            <a:ext cx="7119246" cy="3341400"/>
          </a:xfrm>
        </p:spPr>
        <p:txBody>
          <a:bodyPr/>
          <a:lstStyle/>
          <a:p>
            <a:r>
              <a:rPr lang="tr-TR" dirty="0"/>
              <a:t>Bebeklik döneminde bile korku, mutluluk gibi duyguları deneyimlenmektedir. </a:t>
            </a:r>
          </a:p>
          <a:p>
            <a:r>
              <a:rPr lang="tr-TR" dirty="0"/>
              <a:t>Öz bilinç duygularını (Gurur, utanç, suçluluk vb.) deneyimlemek ve ifade etmek için bireyin kendisini diğerlerinden ayrı bir birey olduğunun farkına varmalıdır. </a:t>
            </a:r>
          </a:p>
          <a:p>
            <a:r>
              <a:rPr lang="tr-TR" dirty="0"/>
              <a:t>Öz bilinç duyguları ise erken çocukluk yıllarında görülmektedir.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B34E16F-3DAD-1B45-8DA5-4A1FA44759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7043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C98DF-DE78-B745-A17F-0D2F5C8E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Duyguları Anlama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FA19A0-6B32-0B4F-A2ED-E0A10B94C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968" y="1326172"/>
            <a:ext cx="7784801" cy="3421674"/>
          </a:xfrm>
        </p:spPr>
        <p:txBody>
          <a:bodyPr/>
          <a:lstStyle/>
          <a:p>
            <a:r>
              <a:rPr lang="tr-TR" dirty="0"/>
              <a:t>Erken çocukluk dönemindeki duygusal gelişimin en önemli göstergesi çocuğun duyguları daha fazla anlamaya başlaması ile olmaktadır.</a:t>
            </a:r>
          </a:p>
          <a:p>
            <a:r>
              <a:rPr lang="tr-TR" dirty="0"/>
              <a:t>Duyguları tarif etmek için kullanılan kelime sayısı 2-4 yaş arasında oldukça artmaktadır. </a:t>
            </a:r>
          </a:p>
          <a:p>
            <a:r>
              <a:rPr lang="tr-TR" dirty="0"/>
              <a:t>4-5 yaşlarından sonra ise duygular üzerinde daha fazla düşünmekte ve aynı olayın farklı insanlar üzerinde farklı duygular uyandırabileceğini anlamaya başlamaktadırlar.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16EFC2-61BE-0842-92AF-B12B9A4FCE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7693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839C47-717D-1F43-84CD-4BED0D16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83" y="449551"/>
            <a:ext cx="7725915" cy="460500"/>
          </a:xfrm>
        </p:spPr>
        <p:txBody>
          <a:bodyPr/>
          <a:lstStyle/>
          <a:p>
            <a:r>
              <a:rPr lang="tr-TR" dirty="0"/>
              <a:t>Sosyal Duygusal Gelişimle İlgili Beceriler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C32EE16-C971-494D-A29B-E3D77D6E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683" y="1352549"/>
            <a:ext cx="7972102" cy="3790951"/>
          </a:xfrm>
        </p:spPr>
        <p:txBody>
          <a:bodyPr/>
          <a:lstStyle/>
          <a:p>
            <a:r>
              <a:rPr lang="tr-TR" sz="2200" dirty="0"/>
              <a:t>«Benim» diyerek sahiplik gösterir. </a:t>
            </a:r>
          </a:p>
          <a:p>
            <a:r>
              <a:rPr lang="tr-TR" sz="2200" dirty="0"/>
              <a:t>Yetişkin giysilerini giyerek oynar.</a:t>
            </a:r>
          </a:p>
          <a:p>
            <a:r>
              <a:rPr lang="tr-TR" sz="2200" dirty="0"/>
              <a:t>Diğer çocukları taklit ederek kurallara uyar.</a:t>
            </a:r>
          </a:p>
          <a:p>
            <a:r>
              <a:rPr lang="tr-TR" sz="2200" dirty="0"/>
              <a:t>Yetişkin liderliğinde grup oyunlarında kurallara uyarlar.</a:t>
            </a:r>
          </a:p>
          <a:p>
            <a:r>
              <a:rPr lang="tr-TR" sz="2200" dirty="0"/>
              <a:t>Sırasını bekler.</a:t>
            </a:r>
          </a:p>
          <a:p>
            <a:r>
              <a:rPr lang="tr-TR" sz="2200" dirty="0"/>
              <a:t>Kendiliğinden özür diler.</a:t>
            </a:r>
          </a:p>
          <a:p>
            <a:r>
              <a:rPr lang="tr-TR" sz="2200" dirty="0"/>
              <a:t>Toplum içinde sosyal olarak beklenen davranışları gösterir.</a:t>
            </a:r>
          </a:p>
          <a:p>
            <a:r>
              <a:rPr lang="tr-TR" sz="2200" dirty="0"/>
              <a:t>Başkalarının eşyalarını kullanmadan önce izin ister.</a:t>
            </a:r>
          </a:p>
          <a:p>
            <a:endParaRPr lang="tr-TR" sz="2200" dirty="0"/>
          </a:p>
          <a:p>
            <a:endParaRPr lang="tr-TR" sz="2200" dirty="0"/>
          </a:p>
          <a:p>
            <a:endParaRPr lang="tr-TR" sz="22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1BBDA8C-FF33-2C4D-86CA-C04766C814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072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EDBEF9CE-4898-8444-940F-9FD776C72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tr-TR" dirty="0"/>
              <a:t>Ahlak Gelişimi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27CE0CA-5BF0-5C4F-B0EC-A8D712AECE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8242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A4CEE2-ED4F-5A44-ABD5-A1D66562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Ahlaki gelişim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FFDD371-2E04-E24C-822A-F175EF08E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İnsanların başkaları ile ilişkilerinde ne yapması gerektiğine dair kurallar ve geleneklere ait duygu, düşünce ve davranışların gelişimidir.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746C6E2-29EF-9645-8E80-4C135736F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4284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C4222F-A420-F048-A822-B4269DE5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Ahlaki Duygular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F0276F-2780-6543-834A-0484A8CA4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Freud’a göre kaygı ve suçluluk duyguları ahlaki duygulardır. Kaygıyı azaltmak ve suçluluk </a:t>
            </a:r>
            <a:r>
              <a:rPr lang="tr-TR" dirty="0" err="1"/>
              <a:t>duygusandan</a:t>
            </a:r>
            <a:r>
              <a:rPr lang="tr-TR" dirty="0"/>
              <a:t> kaçınmak için çocuklar ebeveynleri ile özdeşim kurarak doğru ve yanlışı öğrenmektedirler. Böylece bu dönemde </a:t>
            </a:r>
            <a:r>
              <a:rPr lang="tr-TR" b="1" dirty="0" err="1"/>
              <a:t>süperego</a:t>
            </a:r>
            <a:r>
              <a:rPr lang="tr-TR" b="1" dirty="0"/>
              <a:t> </a:t>
            </a:r>
            <a:r>
              <a:rPr lang="tr-TR" dirty="0"/>
              <a:t>oluşmaktadır.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7D4D2A-B387-B847-AA9B-B88F3A9F4C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4937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E18F61-CA82-D540-BE78-D6992315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Ahlaki Akıl Yürütme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5F67D7-A97D-3B4F-BACD-9F2B022AB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Piaget</a:t>
            </a:r>
            <a:r>
              <a:rPr lang="tr-TR" dirty="0"/>
              <a:t>, çocukların oyun kurallarını nasıl öğrendiklerini gözlemlemek için bilye oyunu sırasında çocukları seyretmiş ve çalma, yalan söyleme, cezalandırma ve adalet gibi konularda neler düşündüklerini sormuştur.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0A2C0D-B545-5D4F-8821-06C7E7ACCA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4832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1B380D-F3E8-7947-B892-6A52F132E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76" y="1097571"/>
            <a:ext cx="7863932" cy="3790952"/>
          </a:xfrm>
        </p:spPr>
        <p:txBody>
          <a:bodyPr/>
          <a:lstStyle/>
          <a:p>
            <a:r>
              <a:rPr lang="tr-TR" b="1" dirty="0"/>
              <a:t>4-7 yaş arası </a:t>
            </a:r>
            <a:r>
              <a:rPr lang="tr-TR" b="1" dirty="0" err="1"/>
              <a:t>heteronom</a:t>
            </a:r>
            <a:r>
              <a:rPr lang="tr-TR" b="1" dirty="0"/>
              <a:t>/bağımlı ahlak: </a:t>
            </a:r>
            <a:r>
              <a:rPr lang="tr-TR" dirty="0"/>
              <a:t>Adalet ve kuralları, insan kontrolünde olmayan ve değiştirilemez özellikler olarak görmektedirler.</a:t>
            </a:r>
          </a:p>
          <a:p>
            <a:r>
              <a:rPr lang="tr-TR" b="1" dirty="0"/>
              <a:t>7-10 yaş arası geçiş dönemi: </a:t>
            </a:r>
            <a:r>
              <a:rPr lang="tr-TR" dirty="0"/>
              <a:t>birinci ve ikinci evrenin arasında geçiş dönemidir. </a:t>
            </a:r>
            <a:endParaRPr lang="tr-TR" b="1" dirty="0"/>
          </a:p>
          <a:p>
            <a:r>
              <a:rPr lang="tr-TR" b="1" dirty="0"/>
              <a:t>10 yaş sonrası otonom ahlak: </a:t>
            </a:r>
            <a:r>
              <a:rPr lang="tr-TR" dirty="0"/>
              <a:t>Kurallar ve kanunların insan tarafından belirlendiğinin farkına varırlar ve bir davranışı gerçekleştirirken sonuçlarını ve kural koyucunun niyetini de göz önünde bulundururlar</a:t>
            </a:r>
            <a:endParaRPr lang="tr-TR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9C5234-0D9E-194F-95EB-693F091EB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894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754027-6039-B14F-BC27-35A3BBF1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Gramer Kurallarına Uygun Konuşma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A8E8601-AB98-E040-9540-24FFF705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999" y="1352549"/>
            <a:ext cx="7321469" cy="3465636"/>
          </a:xfrm>
        </p:spPr>
        <p:txBody>
          <a:bodyPr/>
          <a:lstStyle/>
          <a:p>
            <a:r>
              <a:rPr lang="tr-TR" dirty="0"/>
              <a:t>Üç yaşındaki çocuklar artık dilin kullanımına ilişkin bilgileri kazanmışlardır. </a:t>
            </a:r>
          </a:p>
          <a:p>
            <a:r>
              <a:rPr lang="tr-TR" dirty="0"/>
              <a:t>Uzun cümleler kurabilirler ancak henüz gramer yapısı yetişkinler kadar değildir. </a:t>
            </a:r>
          </a:p>
          <a:p>
            <a:r>
              <a:rPr lang="tr-TR" dirty="0"/>
              <a:t>Cümlenin sonuna gelen zaman eklerini kullanmaya başlarlar.</a:t>
            </a:r>
          </a:p>
          <a:p>
            <a:r>
              <a:rPr lang="tr-TR" dirty="0"/>
              <a:t>3 yaşlarında şartlı cümleler, 4 yaşlarında neden-sonuç, şart, zaman ve yer ilişkili bileşik cümleler kurabilirler.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4335E0D-414C-1F43-B027-9AF2DC7789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5137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70D57D-F88B-104D-BE0F-D77D23EA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Piaget’ye</a:t>
            </a:r>
            <a:r>
              <a:rPr lang="tr-TR" dirty="0"/>
              <a:t> göre Ahlak Gelişimi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0EC0404-2619-6A48-AB29-FAA721C00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Ben merkezci dönem (2-7 yaş): </a:t>
            </a:r>
            <a:r>
              <a:rPr lang="tr-TR" dirty="0"/>
              <a:t>Çocuklar bu dönemde sistemleşmiş kuralları anlamaya başlarlar. </a:t>
            </a:r>
          </a:p>
          <a:p>
            <a:r>
              <a:rPr lang="tr-TR" dirty="0"/>
              <a:t>Kurallar otoriteler tarafından koyulmaktadır ve asla değiştirilemezler olarak kabul etmektedir. </a:t>
            </a:r>
          </a:p>
          <a:p>
            <a:r>
              <a:rPr lang="tr-TR" dirty="0"/>
              <a:t>Bu dönem </a:t>
            </a:r>
            <a:r>
              <a:rPr lang="tr-TR" b="1" dirty="0"/>
              <a:t>bağımlılık evresidir</a:t>
            </a:r>
            <a:r>
              <a:rPr lang="tr-TR" dirty="0"/>
              <a:t>. Çocuk çevresini gözlemler ve kuralların olduğunu fark eder. Kuralları tam olarak anlamasa da çiğnemez.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C1EE3F-F5FA-4D42-8C3E-4E85899694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121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71BBF8-13B3-A74E-8086-2F413D8B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Piaget’ye</a:t>
            </a:r>
            <a:r>
              <a:rPr lang="tr-TR" dirty="0"/>
              <a:t> göre Ahlak Gelişimi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9D5D93-3092-674E-AFA4-20555CF00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Piaget</a:t>
            </a:r>
            <a:r>
              <a:rPr lang="tr-TR" dirty="0"/>
              <a:t> bilişsel gelişim ile duygusal gelişim arasındaki ilişkiyi, ahlaki yargı alanında ortaya koymuştur.</a:t>
            </a:r>
          </a:p>
          <a:p>
            <a:r>
              <a:rPr lang="tr-TR" dirty="0"/>
              <a:t>Ahlaki gelişiminin de aşamalar halinde bilişsel gelişime paralel olduğunu söylemektedir.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A4A662-A4AF-214F-B4B8-BD37C13C7A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8920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BAF950-80AF-F74A-9721-04CD5E64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Piaget’nin</a:t>
            </a:r>
            <a:r>
              <a:rPr lang="tr-TR" dirty="0"/>
              <a:t> Ahlaki Gelişim Dönemleri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3360A1-0190-6449-8E09-F1B5640B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685" y="1185494"/>
            <a:ext cx="8162729" cy="3958005"/>
          </a:xfrm>
        </p:spPr>
        <p:txBody>
          <a:bodyPr/>
          <a:lstStyle/>
          <a:p>
            <a:r>
              <a:rPr lang="tr-TR" b="1" dirty="0"/>
              <a:t>0-4 Yaş Ahlak Öncesi Dönem: </a:t>
            </a:r>
            <a:r>
              <a:rPr lang="tr-TR" dirty="0"/>
              <a:t>Rollerin farkında değildir ve ahlaki yargıları yoktur.</a:t>
            </a:r>
          </a:p>
          <a:p>
            <a:r>
              <a:rPr lang="tr-TR" b="1" dirty="0"/>
              <a:t>4-9/12 Yaş Ahlaki Gerçekçilik Dışa Bağımlı Ahlak Dönem: </a:t>
            </a:r>
          </a:p>
          <a:p>
            <a:pPr lvl="1"/>
            <a:r>
              <a:rPr lang="tr-TR" dirty="0"/>
              <a:t>Kurallar otoriteler tarafından belirlenir, sorgulanmaz ve itiraz edilemez. </a:t>
            </a:r>
          </a:p>
          <a:p>
            <a:pPr lvl="1"/>
            <a:r>
              <a:rPr lang="tr-TR" dirty="0"/>
              <a:t>Ahlaki yargı tektir ve itiraz edilemez.</a:t>
            </a:r>
          </a:p>
          <a:p>
            <a:pPr lvl="1"/>
            <a:r>
              <a:rPr lang="tr-TR" dirty="0"/>
              <a:t>Kurallar bozulduğunda ceza alınır.</a:t>
            </a:r>
          </a:p>
          <a:p>
            <a:pPr lvl="1"/>
            <a:r>
              <a:rPr lang="tr-TR" dirty="0"/>
              <a:t>Eylemleri fiziksel açıdan değerlendirir. </a:t>
            </a:r>
          </a:p>
          <a:p>
            <a:pPr lvl="1"/>
            <a:endParaRPr lang="tr-TR" dirty="0"/>
          </a:p>
          <a:p>
            <a:endParaRPr lang="tr-TR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E9CB54-721A-7C44-B438-45B0A4AD9E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26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DEC96C2D-B914-BB4D-B380-75F4181C7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tr-TR" dirty="0"/>
              <a:t>Cinsiyet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C471B4B-4C83-2049-A9BC-19F855EE45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2982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94680B-C0C8-9945-A195-AC5F1B06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60B680-82BF-1648-A777-BF2897888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Cinsiyet kimliği: </a:t>
            </a:r>
            <a:r>
              <a:rPr lang="tr-TR" dirty="0"/>
              <a:t>Erkek ya da dişi olma bilgisi ve kabulü karşısında kişinin kendi cinsiyetine dair duygusudur.</a:t>
            </a:r>
          </a:p>
          <a:p>
            <a:r>
              <a:rPr lang="tr-TR" b="1" dirty="0"/>
              <a:t>Cinsiyet rolleri: </a:t>
            </a:r>
            <a:r>
              <a:rPr lang="tr-TR" dirty="0"/>
              <a:t>Kadınların ya da erkeklerin nasıl düşünmesi, hareket etmesi gibi toplumsal beklentilerdir.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602D20A-7069-AC49-8ADD-6784E6CA4A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8146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BA4E5EE0-B0BD-2C4B-823E-DDC06A779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tr-TR" dirty="0"/>
              <a:t>Kişilik Gelişimi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A181F8C-41EF-8146-921D-59E6356BB7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4102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C1E5E8-8269-D743-AD22-ADD7043D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B05E189-EBD1-5940-8F9F-A82976C88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Kişilik: </a:t>
            </a:r>
            <a:r>
              <a:rPr lang="tr-TR" dirty="0"/>
              <a:t>Bireyin sahip olduğu genel ve özel özellikleri ve bu özelliklerin o bireyin sosyal yaşamını nasıl yönlendirdiği anlamına gelmektedir.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CBD725-0EA5-D14A-A25F-F45B445570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8085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7C915D72-5E79-AF4E-A614-C3CDA788C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tr-TR" dirty="0"/>
              <a:t>Freud’un </a:t>
            </a:r>
            <a:r>
              <a:rPr lang="tr-TR" dirty="0" err="1"/>
              <a:t>Psikoseksüel</a:t>
            </a:r>
            <a:r>
              <a:rPr lang="tr-TR" dirty="0"/>
              <a:t> Teorisi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077BBE3-B836-234C-A4DF-E16BF3F14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1628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B2CD4B-9325-C641-9311-484DC1F7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429523-32D7-3A4C-B78A-C4001FC14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Freud’un kişilik gelişiminde belirli aşamalar vardır.</a:t>
            </a:r>
          </a:p>
          <a:p>
            <a:r>
              <a:rPr lang="tr-TR" dirty="0"/>
              <a:t>Her aşama bireyin temel </a:t>
            </a:r>
            <a:r>
              <a:rPr lang="tr-TR" dirty="0" err="1"/>
              <a:t>ihriyaçlarının</a:t>
            </a:r>
            <a:r>
              <a:rPr lang="tr-TR" dirty="0"/>
              <a:t> kişilik gelişiminin tamamlanması için doyurulması gerekmektedir.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05F83A-A81A-7C42-9D61-11AE9C4BEB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5440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F47CBF-22F1-F74B-8209-B1D51636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 Dönem (1-3 yaş)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AFC170-3FED-3A47-8FAE-1E2D9C3E2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100" y="1079987"/>
            <a:ext cx="7919346" cy="4063513"/>
          </a:xfrm>
        </p:spPr>
        <p:txBody>
          <a:bodyPr/>
          <a:lstStyle/>
          <a:p>
            <a:r>
              <a:rPr lang="tr-TR" dirty="0"/>
              <a:t>Bu dönemde libido enerjisi anal bölgededir. </a:t>
            </a:r>
          </a:p>
          <a:p>
            <a:r>
              <a:rPr lang="tr-TR" dirty="0"/>
              <a:t>Çocuk için bu dönemde tuvalet eğitimi önem kazanmaktadır.</a:t>
            </a:r>
          </a:p>
          <a:p>
            <a:r>
              <a:rPr lang="tr-TR" dirty="0"/>
              <a:t>Kendi bedeninin kontrolünü elinde tutma çatışması yaşanmaktadır. </a:t>
            </a:r>
          </a:p>
          <a:p>
            <a:r>
              <a:rPr lang="tr-TR" dirty="0"/>
              <a:t>Ebeveynler tuvalet alışkanlığını kazandırmaya çalışırken çocuk da bunun kontrolünün kendisinde olmasını ister. </a:t>
            </a:r>
          </a:p>
          <a:p>
            <a:r>
              <a:rPr lang="tr-TR" dirty="0"/>
              <a:t>Cinsiyetin öğrenilmeye başladığı dönemdir ancak tam olarak kız ve erkek farklılığının bilincinde değildir.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C9A58E9-F172-C34A-AAD5-28F284E22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935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3CD676-A065-BA41-9E47-9ADF676B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Gramer Kurallarına Uygun Konuşma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071284-50D1-CC42-BD93-00B00A013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Anadilinin temel yapılarını öğrenirler ve kendilerini iyi bir şekilde ifade edebilirler.</a:t>
            </a:r>
          </a:p>
          <a:p>
            <a:r>
              <a:rPr lang="tr-TR" dirty="0"/>
              <a:t>Duygularını, düşüncelerini ve ilişkilerini ifade edebilirler. </a:t>
            </a:r>
          </a:p>
          <a:p>
            <a:r>
              <a:rPr lang="tr-TR" dirty="0"/>
              <a:t>Neden-sonuç ilişkisini kurarlar ve benzerlik ilişkilerini kurarak konuşabilirler. </a:t>
            </a:r>
          </a:p>
          <a:p>
            <a:r>
              <a:rPr lang="tr-TR" dirty="0"/>
              <a:t>Konuşmaları %80 oranında anlayabilmektedir.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96FDABB-988A-AA47-8977-4C6AC433C6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436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C8038C-7EA0-6147-BEC9-EFFE76C5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Fallik</a:t>
            </a:r>
            <a:r>
              <a:rPr lang="tr-TR" dirty="0"/>
              <a:t> Dönem (3-6 yaş)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316F4D-7ECA-D347-A798-A36BB2121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384" y="1247040"/>
            <a:ext cx="7725915" cy="3632689"/>
          </a:xfrm>
        </p:spPr>
        <p:txBody>
          <a:bodyPr/>
          <a:lstStyle/>
          <a:p>
            <a:r>
              <a:rPr lang="tr-TR" dirty="0"/>
              <a:t>Libido enerjisi </a:t>
            </a:r>
            <a:r>
              <a:rPr lang="tr-TR" dirty="0" err="1"/>
              <a:t>genital</a:t>
            </a:r>
            <a:r>
              <a:rPr lang="tr-TR" dirty="0"/>
              <a:t> bölgededir.</a:t>
            </a:r>
          </a:p>
          <a:p>
            <a:r>
              <a:rPr lang="tr-TR" dirty="0"/>
              <a:t>Çocuklar bu dönemde kendi cinsiyetindeki ebeveynine hayranlık duymaktadır.</a:t>
            </a:r>
          </a:p>
          <a:p>
            <a:r>
              <a:rPr lang="tr-TR" b="1" dirty="0" err="1"/>
              <a:t>Oedipus</a:t>
            </a:r>
            <a:r>
              <a:rPr lang="tr-TR" b="1" dirty="0"/>
              <a:t> </a:t>
            </a:r>
            <a:r>
              <a:rPr lang="tr-TR" dirty="0"/>
              <a:t>ve </a:t>
            </a:r>
            <a:r>
              <a:rPr lang="tr-TR" b="1" dirty="0" err="1"/>
              <a:t>Elektra</a:t>
            </a:r>
            <a:r>
              <a:rPr lang="tr-TR" b="1" dirty="0"/>
              <a:t> </a:t>
            </a:r>
            <a:r>
              <a:rPr lang="tr-TR" b="1" dirty="0" err="1"/>
              <a:t>kompeksi</a:t>
            </a:r>
            <a:r>
              <a:rPr lang="tr-TR" dirty="0"/>
              <a:t> ile birlikte kişilik gelişimi çözümlenmektedir. </a:t>
            </a:r>
          </a:p>
          <a:p>
            <a:r>
              <a:rPr lang="tr-TR" dirty="0"/>
              <a:t>Kız çocuklar babaya, erkek çocuklar anneye hayranlık duymaktalardır. Kız çocuklarındaki hayranlık ve buna bağlı yaşanan süreç </a:t>
            </a:r>
            <a:r>
              <a:rPr lang="tr-TR" dirty="0" err="1"/>
              <a:t>Elektra</a:t>
            </a:r>
            <a:r>
              <a:rPr lang="tr-TR" dirty="0"/>
              <a:t> Kompleksi; erkek çocuklardaki </a:t>
            </a:r>
            <a:r>
              <a:rPr lang="tr-TR" dirty="0" err="1"/>
              <a:t>Oidipal</a:t>
            </a:r>
            <a:r>
              <a:rPr lang="tr-TR" dirty="0"/>
              <a:t> Kompleks denilmektedir.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5AC032-C9D4-704F-B057-337BD0400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5785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9496BD-B95F-D849-9F12-BCA98836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1C0BF0-A5A0-BB43-A7FE-47289F9B1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Çocuklardaki kendi cinsiyetinden olan ebeveyne benzeme çabası ve yaşanılan çatışmayı çözümleme sürecine </a:t>
            </a:r>
            <a:r>
              <a:rPr lang="tr-TR" b="1" dirty="0"/>
              <a:t>özdeşim </a:t>
            </a:r>
            <a:r>
              <a:rPr lang="tr-TR" dirty="0"/>
              <a:t>adı verilmektedir. </a:t>
            </a:r>
          </a:p>
          <a:p>
            <a:r>
              <a:rPr lang="tr-TR" dirty="0"/>
              <a:t>Bu dönemde erkek çocuklarında </a:t>
            </a:r>
            <a:r>
              <a:rPr lang="tr-TR" b="1" dirty="0" err="1"/>
              <a:t>kastrasyon</a:t>
            </a:r>
            <a:r>
              <a:rPr lang="tr-TR" b="1" dirty="0"/>
              <a:t> korkusu </a:t>
            </a:r>
            <a:r>
              <a:rPr lang="tr-TR" dirty="0"/>
              <a:t>adı verilen penisini kaybetme korkusu yaşanmaktadır. Bu nedenle bu dönemde sünnet yapılması önerilmemektedir.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8061B4-B2B6-5348-BD1D-C3C44E4B95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5724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32E5806A-2988-3C46-B205-EBC6513AB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tr-TR" b="1" dirty="0"/>
              <a:t>Oyun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4402DB7-48A0-3940-BDE8-6856D51FD1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0047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7E9279-CA92-9F46-9E31-49433E29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A82DAE-9B26-AD47-89BD-5B47796E5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Oyun çocukların tüm gelişim alanlarını destekleyen ve çocuğun gelişiminde çok önemli işlevleri olan çocuğun en önemli uğraşıdır. </a:t>
            </a:r>
          </a:p>
          <a:p>
            <a:r>
              <a:rPr lang="tr-TR" dirty="0"/>
              <a:t>Oyun tipleri: duyu-motor oyun, sembolik oyun, sosyal oyun, </a:t>
            </a:r>
            <a:r>
              <a:rPr lang="tr-TR" dirty="0" err="1"/>
              <a:t>yapılandırmacı</a:t>
            </a:r>
            <a:r>
              <a:rPr lang="tr-TR" dirty="0"/>
              <a:t> oyun ve kurallı oyun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47C39C-41AD-544A-B31B-CF8A6E1880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8241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17AD6D-3C59-664D-ACAD-BD44A20D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Duyu-motor oyun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034C23-29CE-E24A-BFA4-26C981B51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dönemde duyu-motor olarak var olan şemaları ile oyun oynamaktadır. </a:t>
            </a:r>
          </a:p>
          <a:p>
            <a:r>
              <a:rPr lang="tr-TR" dirty="0"/>
              <a:t>Keşfedici oyun şeklindedir.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445147-65D3-4E42-9122-CAC367330A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136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B0A914-B835-DC44-869E-CEFC611E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Sembolik oyun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018C43F-D8C0-2245-A04C-F30646265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Taklit yapılarak –</a:t>
            </a:r>
            <a:r>
              <a:rPr lang="tr-TR" dirty="0" err="1"/>
              <a:t>mış</a:t>
            </a:r>
            <a:r>
              <a:rPr lang="tr-TR" dirty="0"/>
              <a:t> gibi oynan oyunlardır. </a:t>
            </a:r>
          </a:p>
          <a:p>
            <a:r>
              <a:rPr lang="tr-TR" dirty="0"/>
              <a:t>Bir objeyi sembolik olarak başka bir nesneymiş gibi kullanarak oynanır. </a:t>
            </a:r>
          </a:p>
          <a:p>
            <a:r>
              <a:rPr lang="tr-TR" i="1" dirty="0"/>
              <a:t>Düz bir çubuğa atmış gibi binip at üstünde gidiyor gibi sesler çıkabilirler.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091315-A041-1D49-A3EF-748BAF16E3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26814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5A7BE6-C390-6F4E-AFD9-C8349B37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oyun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3241EEB-D01D-FB4C-9DB0-F21DA9757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Akranları ile etkileşim içerisinde oynan oyunlardır. </a:t>
            </a:r>
          </a:p>
          <a:p>
            <a:r>
              <a:rPr lang="tr-TR" dirty="0"/>
              <a:t>Okul öncesi yıllarda büyük bir artış görülmektedir. </a:t>
            </a:r>
          </a:p>
          <a:p>
            <a:r>
              <a:rPr lang="tr-TR" dirty="0"/>
              <a:t>Sıra alma, konuşma, paylaşma gibi becerileri içermektedir.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364EA7-9F33-EB43-A175-B9C27F86F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1712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E451B9-64BB-A540-934B-A6161782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Yapılandırmacı</a:t>
            </a:r>
            <a:r>
              <a:rPr lang="tr-TR" dirty="0"/>
              <a:t> oyun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DEDA3B-1D4D-224E-84C5-D8DB911CB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Duyusal motor ve tekrarlı aktivite ile sembolik düşünce temsilini birleştiren oyundur. </a:t>
            </a:r>
          </a:p>
          <a:p>
            <a:r>
              <a:rPr lang="tr-TR" dirty="0"/>
              <a:t>Okul öncesi yıllarda artmaktadır ve ilkokul döneminde de bu tarz oyunlar oynanabilmektedir.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3718D01-579E-9249-BC82-9C4B7DBA4D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96047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4FC4DF-61FF-E140-A0A4-368E3038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Kurallı oyun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FE729E-D333-E24C-BBF4-8D8AE4266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Uyulması gereken kuralların olduğu oyundur.</a:t>
            </a:r>
          </a:p>
          <a:p>
            <a:r>
              <a:rPr lang="tr-TR" dirty="0"/>
              <a:t>Rekabet içermektedir.</a:t>
            </a:r>
          </a:p>
          <a:p>
            <a:r>
              <a:rPr lang="tr-TR" dirty="0"/>
              <a:t>Erken çocukluk döneminde çocuklar basit karşılık ve sıra alma kuralları içeren sosyal kurallı oyunlara katılmaya başlamaktadırlar.</a:t>
            </a:r>
          </a:p>
          <a:p>
            <a:r>
              <a:rPr lang="tr-TR" dirty="0"/>
              <a:t>Kurallı oyunlar ilkokul döneminde daha çok tercih edilmektedir.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50A887-C6F3-8042-B2F2-F79CB653F4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1366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483577" y="440350"/>
            <a:ext cx="844061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noProof="1"/>
              <a:t>5</a:t>
            </a:r>
            <a:r>
              <a:rPr lang="tr-TR" sz="2400" noProof="1"/>
              <a:t>.</a:t>
            </a:r>
            <a:r>
              <a:rPr lang="tr-TR" noProof="1"/>
              <a:t> </a:t>
            </a:r>
            <a:r>
              <a:rPr lang="tr-TR" sz="4000" noProof="1"/>
              <a:t>Özbakım Becerilerinin Gelişimi</a:t>
            </a:r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376226" y="90792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noProof="1"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3408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E3F092-2E83-634A-BD14-AC35DA3C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Gramer Kurallarına Uygun Konuşma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D70CE8-660D-5146-B064-E1B5B2077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Yeni yürümeye başlamış bebekler iki kelimelik ifadelerden; üç, dört, beş kelimelik ifadeleri kullanmaya doğru hızlı bir geçiş yaşamaktadır.</a:t>
            </a:r>
          </a:p>
          <a:p>
            <a:endParaRPr lang="tr-TR" dirty="0"/>
          </a:p>
          <a:p>
            <a:r>
              <a:rPr lang="tr-TR" dirty="0"/>
              <a:t>2-3 yaşlar arasında basit cümlelerden karmaşık cümleler kurmaya başlarlar.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32134A-78A8-CA4C-915E-64560906C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7520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53E2F0-8DA4-B04D-9B28-23F1449C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6C8E2E-57D4-574B-94FA-6C5D922A0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Özbakım</a:t>
            </a:r>
            <a:r>
              <a:rPr lang="tr-TR" dirty="0"/>
              <a:t> becerileri; çocuğun kendi temizlik ve bakımında sorumluluk alması ve rol almasıdır. </a:t>
            </a:r>
          </a:p>
          <a:p>
            <a:r>
              <a:rPr lang="tr-TR" dirty="0"/>
              <a:t>Örneğin; yemeğini yerken kaşık ve çatal kullanması, ellerini yıkaması gibi becerilerdir.</a:t>
            </a:r>
          </a:p>
          <a:p>
            <a:r>
              <a:rPr lang="tr-TR" dirty="0"/>
              <a:t>Okulöncesi dönemde </a:t>
            </a:r>
            <a:r>
              <a:rPr lang="tr-TR" dirty="0" err="1"/>
              <a:t>özbakım</a:t>
            </a:r>
            <a:r>
              <a:rPr lang="tr-TR" dirty="0"/>
              <a:t> becerilerinin kazanılması gerekmektedir.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F82265-88F0-7F4E-9A44-6F38C29520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759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47A15A-ABAE-F14D-A5D1-3B006B89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535492"/>
            <a:ext cx="8809891" cy="460500"/>
          </a:xfrm>
        </p:spPr>
        <p:txBody>
          <a:bodyPr/>
          <a:lstStyle/>
          <a:p>
            <a:r>
              <a:rPr lang="tr-TR" sz="2400" dirty="0"/>
              <a:t>19-24 ay arasındaki çocuklarda </a:t>
            </a:r>
            <a:r>
              <a:rPr lang="tr-TR" sz="2400" dirty="0" err="1"/>
              <a:t>özbakım</a:t>
            </a:r>
            <a:r>
              <a:rPr lang="tr-TR" sz="2400" dirty="0"/>
              <a:t> becerileri;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8C8ED5-62E9-3347-803B-28ECBF0E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150" y="1115156"/>
            <a:ext cx="7699538" cy="4028343"/>
          </a:xfrm>
        </p:spPr>
        <p:txBody>
          <a:bodyPr/>
          <a:lstStyle/>
          <a:p>
            <a:r>
              <a:rPr lang="tr-TR" dirty="0"/>
              <a:t>Acıktığını ifade eder.</a:t>
            </a:r>
          </a:p>
          <a:p>
            <a:r>
              <a:rPr lang="tr-TR" dirty="0"/>
              <a:t>Çorabını çıkarır.</a:t>
            </a:r>
          </a:p>
          <a:p>
            <a:r>
              <a:rPr lang="tr-TR" dirty="0"/>
              <a:t>Şapkasını giyip çıkarır.</a:t>
            </a:r>
          </a:p>
          <a:p>
            <a:r>
              <a:rPr lang="tr-TR" dirty="0"/>
              <a:t>Ayakkabı bağcıkları çözüldüğünde ayakkabını çıkarır.</a:t>
            </a:r>
          </a:p>
          <a:p>
            <a:r>
              <a:rPr lang="tr-TR" dirty="0"/>
              <a:t>Bardağı tutarak içer.</a:t>
            </a:r>
          </a:p>
          <a:p>
            <a:r>
              <a:rPr lang="tr-TR" dirty="0"/>
              <a:t>Musluk açık olduğunda elini yıkar.</a:t>
            </a:r>
          </a:p>
          <a:p>
            <a:r>
              <a:rPr lang="tr-TR" dirty="0"/>
              <a:t>Beli lastikli giysileri çıkarır.</a:t>
            </a:r>
          </a:p>
          <a:p>
            <a:r>
              <a:rPr lang="tr-TR" dirty="0"/>
              <a:t>Tuvalet ihtiyacı geldiğini haber verir. </a:t>
            </a:r>
          </a:p>
          <a:p>
            <a:r>
              <a:rPr lang="tr-TR" dirty="0"/>
              <a:t>Çatal kullanır. 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C4766A-4E2A-8B46-BB49-0429F56C8B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0779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604B51-E238-2F44-905F-C43F6BF0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629"/>
            <a:ext cx="9293469" cy="460500"/>
          </a:xfrm>
        </p:spPr>
        <p:txBody>
          <a:bodyPr/>
          <a:lstStyle/>
          <a:p>
            <a:r>
              <a:rPr lang="tr-TR" dirty="0"/>
              <a:t>25-30 ay arasındaki çocuklarda </a:t>
            </a:r>
            <a:r>
              <a:rPr lang="tr-TR" dirty="0" err="1"/>
              <a:t>özbakım</a:t>
            </a:r>
            <a:r>
              <a:rPr lang="tr-TR" dirty="0"/>
              <a:t> becerileri;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D9EFD2-C68F-2B4A-B2A8-186F063AD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Suyu dökmeden içer.</a:t>
            </a:r>
          </a:p>
          <a:p>
            <a:r>
              <a:rPr lang="tr-TR" dirty="0"/>
              <a:t>Peçeteye ağzını siler. </a:t>
            </a:r>
          </a:p>
          <a:p>
            <a:r>
              <a:rPr lang="tr-TR" dirty="0"/>
              <a:t>Burnu akınca peçeteyle siler.</a:t>
            </a:r>
          </a:p>
          <a:p>
            <a:r>
              <a:rPr lang="tr-TR" dirty="0"/>
              <a:t>Küçük ve büyük tuvaletini haber verir.</a:t>
            </a:r>
          </a:p>
          <a:p>
            <a:r>
              <a:rPr lang="tr-TR" dirty="0"/>
              <a:t>Kaşık kullanır.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6491693-BC58-B24E-9C21-4F294A5620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09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C945B-B3B8-7E40-A9B7-D44FD6D0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9" y="535492"/>
            <a:ext cx="8801100" cy="460500"/>
          </a:xfrm>
        </p:spPr>
        <p:txBody>
          <a:bodyPr/>
          <a:lstStyle/>
          <a:p>
            <a:r>
              <a:rPr lang="tr-TR" sz="2400" dirty="0"/>
              <a:t>30-36 ay arasındaki çocuklarda </a:t>
            </a:r>
            <a:r>
              <a:rPr lang="tr-TR" sz="2400" dirty="0" err="1"/>
              <a:t>özbakım</a:t>
            </a:r>
            <a:r>
              <a:rPr lang="tr-TR" sz="2400" dirty="0"/>
              <a:t> becerileri;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BEBB03-C952-F04C-950D-426FDA73C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Ayakkabısını giyer.</a:t>
            </a:r>
          </a:p>
          <a:p>
            <a:r>
              <a:rPr lang="tr-TR" dirty="0"/>
              <a:t>Şişeden bardağa su doldurur.</a:t>
            </a:r>
          </a:p>
          <a:p>
            <a:r>
              <a:rPr lang="tr-TR" dirty="0"/>
              <a:t>Kirlettiği yeri temizler.</a:t>
            </a:r>
          </a:p>
          <a:p>
            <a:r>
              <a:rPr lang="tr-TR" dirty="0"/>
              <a:t>Zamanında tuvalete gitmek ister.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875A9EF-FDA4-674C-9EAD-6A13494FD7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0118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C945B-B3B8-7E40-A9B7-D44FD6D0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9" y="535492"/>
            <a:ext cx="8801100" cy="460500"/>
          </a:xfrm>
        </p:spPr>
        <p:txBody>
          <a:bodyPr/>
          <a:lstStyle/>
          <a:p>
            <a:r>
              <a:rPr lang="tr-TR" sz="2400" dirty="0"/>
              <a:t>37-48 ay arasındaki çocuklarda </a:t>
            </a:r>
            <a:r>
              <a:rPr lang="tr-TR" sz="2400" dirty="0" err="1"/>
              <a:t>özbakım</a:t>
            </a:r>
            <a:r>
              <a:rPr lang="tr-TR" sz="2400" dirty="0"/>
              <a:t> becerileri;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BEBB03-C952-F04C-950D-426FDA73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999" y="1352548"/>
            <a:ext cx="6917023" cy="3790951"/>
          </a:xfrm>
        </p:spPr>
        <p:txBody>
          <a:bodyPr/>
          <a:lstStyle/>
          <a:p>
            <a:r>
              <a:rPr lang="tr-TR" dirty="0"/>
              <a:t>Kendi kendine yemek yer.</a:t>
            </a:r>
          </a:p>
          <a:p>
            <a:r>
              <a:rPr lang="tr-TR" dirty="0"/>
              <a:t>Düğmesiz giysileri yardımsız çıkarır.</a:t>
            </a:r>
          </a:p>
          <a:p>
            <a:r>
              <a:rPr lang="tr-TR" dirty="0"/>
              <a:t> Yardımla giyinir.</a:t>
            </a:r>
          </a:p>
          <a:p>
            <a:r>
              <a:rPr lang="tr-TR" dirty="0"/>
              <a:t>Ellerini ve yüzünü yardımla yıkar ve kurular.</a:t>
            </a:r>
          </a:p>
          <a:p>
            <a:r>
              <a:rPr lang="tr-TR" dirty="0"/>
              <a:t>Dişlerini yardımla fırçalar.</a:t>
            </a:r>
          </a:p>
          <a:p>
            <a:r>
              <a:rPr lang="tr-TR" dirty="0"/>
              <a:t>Saçını yardımla tarar.</a:t>
            </a:r>
          </a:p>
          <a:p>
            <a:r>
              <a:rPr lang="tr-TR" dirty="0"/>
              <a:t>Tuvalet ihtiyacını yardımla karşılar.</a:t>
            </a:r>
          </a:p>
          <a:p>
            <a:r>
              <a:rPr lang="tr-TR" dirty="0"/>
              <a:t>Kendisine ait eşyaları toplar.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875A9EF-FDA4-674C-9EAD-6A13494FD7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33070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C945B-B3B8-7E40-A9B7-D44FD6D0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9" y="535492"/>
            <a:ext cx="8801100" cy="460500"/>
          </a:xfrm>
        </p:spPr>
        <p:txBody>
          <a:bodyPr/>
          <a:lstStyle/>
          <a:p>
            <a:r>
              <a:rPr lang="tr-TR" sz="2400" dirty="0"/>
              <a:t>49-60 ay arasındaki çocuklarda </a:t>
            </a:r>
            <a:r>
              <a:rPr lang="tr-TR" sz="2400" dirty="0" err="1"/>
              <a:t>özbakım</a:t>
            </a:r>
            <a:r>
              <a:rPr lang="tr-TR" sz="2400" dirty="0"/>
              <a:t> becerileri;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BEBB03-C952-F04C-950D-426FDA73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999" y="1352548"/>
            <a:ext cx="6917023" cy="3790951"/>
          </a:xfrm>
        </p:spPr>
        <p:txBody>
          <a:bodyPr/>
          <a:lstStyle/>
          <a:p>
            <a:r>
              <a:rPr lang="tr-TR" dirty="0"/>
              <a:t>Giysilerini yardımsız çıkarıp giyer.</a:t>
            </a:r>
          </a:p>
          <a:p>
            <a:r>
              <a:rPr lang="tr-TR" dirty="0"/>
              <a:t>Giysisindeki büyük düğmeleri ilikleyip çözer.</a:t>
            </a:r>
          </a:p>
          <a:p>
            <a:r>
              <a:rPr lang="tr-TR" dirty="0"/>
              <a:t>Saçını tarar.</a:t>
            </a:r>
          </a:p>
          <a:p>
            <a:r>
              <a:rPr lang="tr-TR" dirty="0"/>
              <a:t>Ellerini ve yüzünü yardımsız yıkar.</a:t>
            </a:r>
          </a:p>
          <a:p>
            <a:r>
              <a:rPr lang="tr-TR" dirty="0"/>
              <a:t>Ev işlerine yardımcı olur.</a:t>
            </a:r>
          </a:p>
          <a:p>
            <a:r>
              <a:rPr lang="tr-TR" dirty="0"/>
              <a:t>Dişlerini fırçalar.</a:t>
            </a:r>
          </a:p>
          <a:p>
            <a:r>
              <a:rPr lang="tr-TR" dirty="0"/>
              <a:t>Sofra kurallarına uygun davranır. </a:t>
            </a:r>
          </a:p>
          <a:p>
            <a:r>
              <a:rPr lang="tr-TR" dirty="0"/>
              <a:t>Tuvalet ihtiyacını kendisi karşılar.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875A9EF-FDA4-674C-9EAD-6A13494FD7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55781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C945B-B3B8-7E40-A9B7-D44FD6D0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9" y="535492"/>
            <a:ext cx="8801100" cy="460500"/>
          </a:xfrm>
        </p:spPr>
        <p:txBody>
          <a:bodyPr/>
          <a:lstStyle/>
          <a:p>
            <a:r>
              <a:rPr lang="tr-TR" sz="2400" dirty="0"/>
              <a:t>60-72 ay arasındaki çocuklarda </a:t>
            </a:r>
            <a:r>
              <a:rPr lang="tr-TR" sz="2400" dirty="0" err="1"/>
              <a:t>özbakım</a:t>
            </a:r>
            <a:r>
              <a:rPr lang="tr-TR" sz="2400" dirty="0"/>
              <a:t> becerileri;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BEBB03-C952-F04C-950D-426FDA73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352548"/>
            <a:ext cx="7288822" cy="3790951"/>
          </a:xfrm>
        </p:spPr>
        <p:txBody>
          <a:bodyPr/>
          <a:lstStyle/>
          <a:p>
            <a:r>
              <a:rPr lang="tr-TR" dirty="0"/>
              <a:t>Giysilerini kendi kendine çıkarıp giyer.</a:t>
            </a:r>
          </a:p>
          <a:p>
            <a:r>
              <a:rPr lang="tr-TR" dirty="0"/>
              <a:t>Giysisindeki düğmeleri ve çıtçıtları ilikleyip çözer.</a:t>
            </a:r>
          </a:p>
          <a:p>
            <a:r>
              <a:rPr lang="tr-TR" dirty="0"/>
              <a:t>Ayakkabısını bağlar.</a:t>
            </a:r>
          </a:p>
          <a:p>
            <a:r>
              <a:rPr lang="tr-TR" dirty="0"/>
              <a:t>Hava şartlarına uygun giysi seçer. </a:t>
            </a:r>
          </a:p>
          <a:p>
            <a:r>
              <a:rPr lang="tr-TR" dirty="0"/>
              <a:t>Vücudunu yıkar.</a:t>
            </a:r>
          </a:p>
          <a:p>
            <a:r>
              <a:rPr lang="tr-TR" dirty="0"/>
              <a:t>Günlük işlerde sorumluluk alır ve yerine getirir.</a:t>
            </a:r>
          </a:p>
          <a:p>
            <a:r>
              <a:rPr lang="tr-TR" dirty="0"/>
              <a:t>Tehlike yaratacak durumlardan kaçınır. </a:t>
            </a:r>
          </a:p>
          <a:p>
            <a:r>
              <a:rPr lang="tr-TR" dirty="0"/>
              <a:t>Yemek tabağını ya da servis tepsisini taşır.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875A9EF-FDA4-674C-9EAD-6A13494FD7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0352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6860FA-5274-A345-9B9B-98778200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8D10A6C-62EC-FF42-964D-463D47C49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67</a:t>
            </a:fld>
            <a:endParaRPr lang="en"/>
          </a:p>
        </p:txBody>
      </p:sp>
      <p:sp>
        <p:nvSpPr>
          <p:cNvPr id="4" name="Metin Yer Tutucusu 2">
            <a:extLst>
              <a:ext uri="{FF2B5EF4-FFF2-40B4-BE49-F238E27FC236}">
                <a16:creationId xmlns:a16="http://schemas.microsoft.com/office/drawing/2014/main" id="{F0C7B84C-5DBB-FA4D-B350-B09E4D14610A}"/>
              </a:ext>
            </a:extLst>
          </p:cNvPr>
          <p:cNvSpPr txBox="1">
            <a:spLocks/>
          </p:cNvSpPr>
          <p:nvPr/>
        </p:nvSpPr>
        <p:spPr>
          <a:xfrm>
            <a:off x="1" y="1125415"/>
            <a:ext cx="7948246" cy="40180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Ahmetoğlu, E.  (2017). Ahlak Gelişimi. Eğitim Psikolojisi. (Aral, N. &amp; Duman, T. Ed.).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 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Aksoy, O. &amp; Baran, G. (2020). Dil Gelişimi. Erken Çocukluk Döneminde Gelişim II (2. Baskı) (Köksal Akyol, A. Ed.). Ankara: Anı yayıncılık. 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Aral, N. (2011). Dil Gelişimi. Çocuk Gelişimi (Aral, N. &amp; Baran, G. Ed..). İstanbul: Yapa.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Aydoğan, Y. (2017). Cinsel Gelişim. Eğitim Psikolojisi. (Aral, N. &amp; Duman, T. Ed.).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 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Baran, G. (2011). Sosyal Gelişim. Çocuk Gelişimi (Aral, N. &amp; Baran, G. Ed..). İstanbul: Yapa.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Bayhan, P. ve Artan, İ. (2012). Çocuk Gelişimi ve Eğitimi. İstanbul: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Morpa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yayınevi</a:t>
            </a:r>
          </a:p>
          <a:p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Boyd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 (2009). Çocuk Gelişim Psikolojisi. İstanbul: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Kaknüs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Yayınları.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Ceylan, R. (2009). Erken Çocuklukta Büyüme ve Gelişime. Erken Çocukluk Gelişimi ve Eğitimi.(Yeşim Fazlıoğlu, ed.). İstanbul: Kriter Yayınevi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Fazlıoğlu, Y. (2017). Sosyal Gelişimi. Eğitim Psikolojisi. (Aral, N. &amp; Duman, T. Ed.).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 </a:t>
            </a:r>
          </a:p>
          <a:p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Pedük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Ş. (2011). Duygusal Gelişim. Çocuk Gelişimi (Aral, N. &amp; Baran, G. Ed..). İstanbul: Yapa.</a:t>
            </a:r>
          </a:p>
          <a:p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Pedük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Ş. &amp; Erdoğan, S. (2011). Ahlak Gelişimi. Çocuk Gelişimi (Aral, N. &amp; Baran, G. Ed..). İstanbul: Yapa.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Salı, G. (2020). Ahlak Gelişimi. Erken Çocukluk Döneminde Gelişim II (2. Baskı) (Köksal Akyol, A. Ed.). Ankara: Anı yayıncılık. </a:t>
            </a:r>
          </a:p>
          <a:p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Santrock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W. (2011). Yaşam boyu gelişim. (G. Yüksel, Çev. Ed.) Ankara: Nobel yayıncılık.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Senemoğlu, N. (2018). Gelişim, Öğrenme ve Öğretim Kuramdan Uygulamaya. Ankara: Anı Yayıncılık.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Turan, F. &amp; Topçu, G. (2016). İletişim ve Dil Gelişimi. Doğumdan Ergenliğe Çocuk Gelişimi (Metin, N. Ed.).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Uyaroğlu, B. (2016).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Özbakım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Becerilerinin Gelişimi. Doğumdan Ergenliğe Çocuk Gelişimi (Metin, N. Ed.).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Yıldız Bıçakçı, M. &amp; Aral, N. (2017). Dil Gelişimi. Eğitim Psikolojisi. (Aral, N. &amp; Duman, T. Ed.).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 </a:t>
            </a:r>
          </a:p>
          <a:p>
            <a:endParaRPr lang="tr-T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6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54FBB4-C89A-B74D-B8C4-87B997DC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91" y="544117"/>
            <a:ext cx="7400600" cy="460500"/>
          </a:xfrm>
        </p:spPr>
        <p:txBody>
          <a:bodyPr/>
          <a:lstStyle/>
          <a:p>
            <a:r>
              <a:rPr lang="tr-TR" sz="2400" b="1" dirty="0"/>
              <a:t>Ses Bilgisi (Fonoloji) ve Biçim Bilgisi (Morfoloji)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C574E-A904-EF4A-B601-6F8499E64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İki kelimelik cümleler kurulmaya başlandığında biçim bilgisi kurallarını da oluşturmaya başlarlar.</a:t>
            </a:r>
          </a:p>
          <a:p>
            <a:r>
              <a:rPr lang="tr-TR" dirty="0"/>
              <a:t>İsimlerin çoğul ve iyilik durumundaki hallerini kullanmaya başlarlar. </a:t>
            </a:r>
          </a:p>
          <a:p>
            <a:r>
              <a:rPr lang="tr-TR" dirty="0"/>
              <a:t>Zamana uygun ekler kullanmaya başlarlar.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77D7E8E-0F34-5A43-81F9-B3ECEA8EBB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997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091BDB-E664-7D4B-99A5-6789F90D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/>
              <a:t>Söz Dizimi ve Anlam Bilgisindeki Değişimler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DFD686-DEFA-EB46-BABE-69A6CF535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Erken çocukluk döneminde çocuklar söz dizimi kurallarına göre uygun cümleler kurabilirler.</a:t>
            </a:r>
          </a:p>
          <a:p>
            <a:r>
              <a:rPr lang="tr-TR" dirty="0"/>
              <a:t>Ne zaman, nerede, nasıl gibi soru kelimelerini kullanabilir. </a:t>
            </a:r>
          </a:p>
          <a:p>
            <a:r>
              <a:rPr lang="tr-TR" dirty="0"/>
              <a:t>Kelime hazinesindeki gelişim bu dönemde oldukça hızlıdır.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4DEC1A-7683-C445-A77D-3E7AF64D5C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872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95FC0E-6659-9345-AE7F-0B86AA7C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/>
              <a:t>Kullanım Bilgisindeki (Pragmatik) İlerlemeler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ECEF370-E523-1B44-8980-F3B0DC9D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15" y="1352549"/>
            <a:ext cx="8005939" cy="3571143"/>
          </a:xfrm>
        </p:spPr>
        <p:txBody>
          <a:bodyPr/>
          <a:lstStyle/>
          <a:p>
            <a:r>
              <a:rPr lang="tr-TR" dirty="0"/>
              <a:t>Kullanım bilgisi dil gelişimi </a:t>
            </a:r>
            <a:r>
              <a:rPr lang="tr-TR" dirty="0" err="1"/>
              <a:t>açısıdan</a:t>
            </a:r>
            <a:r>
              <a:rPr lang="tr-TR" dirty="0"/>
              <a:t> önemlidir. </a:t>
            </a:r>
          </a:p>
          <a:p>
            <a:r>
              <a:rPr lang="tr-TR" dirty="0"/>
              <a:t>6 yaşındaki bir çocuk, 2 yaşındaki bir çocuktan daha iyi kendini ifade edebilir ve sohbet edebilir. </a:t>
            </a:r>
          </a:p>
          <a:p>
            <a:r>
              <a:rPr lang="tr-TR" dirty="0"/>
              <a:t>İletişim sürecinin kültürel kurallarını da öğrenmeye başlar. </a:t>
            </a:r>
          </a:p>
          <a:p>
            <a:r>
              <a:rPr lang="tr-TR" dirty="0"/>
              <a:t>4-5 yaşlarında duruma uyum sağlamayı gerektiren konuşma şekillerini öğrenirler. Örneğin akranı ile konuşurken farklı bir yetişkin ile konuşurken farklı konuşabilir.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F56502-642F-1C4F-B991-BBE67640C6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2453112"/>
      </p:ext>
    </p:extLst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2825</Words>
  <Application>Microsoft Office PowerPoint</Application>
  <PresentationFormat>Ekran Gösterisi (16:9)</PresentationFormat>
  <Paragraphs>327</Paragraphs>
  <Slides>67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73" baseType="lpstr">
      <vt:lpstr>Arial</vt:lpstr>
      <vt:lpstr>Mali SemiBold</vt:lpstr>
      <vt:lpstr>Calibri</vt:lpstr>
      <vt:lpstr>Nunito Light</vt:lpstr>
      <vt:lpstr>Mali</vt:lpstr>
      <vt:lpstr>Ely template</vt:lpstr>
      <vt:lpstr>İlk Çocukluk Dönemi</vt:lpstr>
      <vt:lpstr>3. Dil Gelişimi</vt:lpstr>
      <vt:lpstr>PowerPoint Sunusu</vt:lpstr>
      <vt:lpstr>Gramer Kurallarına Uygun Konuşma</vt:lpstr>
      <vt:lpstr>Gramer Kurallarına Uygun Konuşma</vt:lpstr>
      <vt:lpstr>Gramer Kurallarına Uygun Konuşma</vt:lpstr>
      <vt:lpstr>Ses Bilgisi (Fonoloji) ve Biçim Bilgisi (Morfoloji) </vt:lpstr>
      <vt:lpstr>Söz Dizimi ve Anlam Bilgisindeki Değişimler </vt:lpstr>
      <vt:lpstr>Kullanım Bilgisindeki (Pragmatik) İlerlemeler</vt:lpstr>
      <vt:lpstr>Dil Gelişiminin Kazanılması ile İlgili Kuramlar</vt:lpstr>
      <vt:lpstr>Davranışçı Görüş</vt:lpstr>
      <vt:lpstr>Sosyal Öğrenmeci Görüş</vt:lpstr>
      <vt:lpstr>Etkileşimci Görüş</vt:lpstr>
      <vt:lpstr>Etkileşimci Görüş</vt:lpstr>
      <vt:lpstr>Psikolinguistik Kuram</vt:lpstr>
      <vt:lpstr>4. Sosyal Duygusal Gelişimi</vt:lpstr>
      <vt:lpstr>PowerPoint Sunusu</vt:lpstr>
      <vt:lpstr>PowerPoint Sunusu</vt:lpstr>
      <vt:lpstr>Benlik</vt:lpstr>
      <vt:lpstr>Benlik</vt:lpstr>
      <vt:lpstr>PowerPoint Sunusu</vt:lpstr>
      <vt:lpstr>PowerPoint Sunusu</vt:lpstr>
      <vt:lpstr>Girişkenliğe Karşı Suçluluk (3-6 yaş)</vt:lpstr>
      <vt:lpstr>Girişimciliğe Karşı Suçluluk</vt:lpstr>
      <vt:lpstr>Kendini ve Başkalarını Anlama</vt:lpstr>
      <vt:lpstr>Kendini ve Başkalarını Anlama</vt:lpstr>
      <vt:lpstr>Kendini ve Başkalarını Anlama</vt:lpstr>
      <vt:lpstr>Kendini ve Başkalarını Anlama</vt:lpstr>
      <vt:lpstr>PowerPoint Sunusu</vt:lpstr>
      <vt:lpstr>Duygusal Gelişim</vt:lpstr>
      <vt:lpstr>Duygusal Gelişim</vt:lpstr>
      <vt:lpstr>Duyguları İfade Etme</vt:lpstr>
      <vt:lpstr>Duyguları Anlama</vt:lpstr>
      <vt:lpstr>Sosyal Duygusal Gelişimle İlgili Beceriler</vt:lpstr>
      <vt:lpstr>PowerPoint Sunusu</vt:lpstr>
      <vt:lpstr>Ahlaki gelişim</vt:lpstr>
      <vt:lpstr>Ahlaki Duygular</vt:lpstr>
      <vt:lpstr>Ahlaki Akıl Yürütme</vt:lpstr>
      <vt:lpstr>PowerPoint Sunusu</vt:lpstr>
      <vt:lpstr>Piaget’ye göre Ahlak Gelişimi</vt:lpstr>
      <vt:lpstr>Piaget’ye göre Ahlak Gelişimi</vt:lpstr>
      <vt:lpstr>Piaget’nin Ahlaki Gelişim Dönemleri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Anal Dönem (1-3 yaş)</vt:lpstr>
      <vt:lpstr>Fallik Dönem (3-6 yaş)</vt:lpstr>
      <vt:lpstr>PowerPoint Sunusu</vt:lpstr>
      <vt:lpstr>PowerPoint Sunusu</vt:lpstr>
      <vt:lpstr>PowerPoint Sunusu</vt:lpstr>
      <vt:lpstr>Duyu-motor oyun</vt:lpstr>
      <vt:lpstr>Sembolik oyun</vt:lpstr>
      <vt:lpstr>Sosyal oyun</vt:lpstr>
      <vt:lpstr>Yapılandırmacı oyun</vt:lpstr>
      <vt:lpstr>Kurallı oyun</vt:lpstr>
      <vt:lpstr>5. Özbakım Becerilerinin Gelişimi</vt:lpstr>
      <vt:lpstr>PowerPoint Sunusu</vt:lpstr>
      <vt:lpstr>19-24 ay arasındaki çocuklarda özbakım becerileri;</vt:lpstr>
      <vt:lpstr>25-30 ay arasındaki çocuklarda özbakım becerileri;</vt:lpstr>
      <vt:lpstr>30-36 ay arasındaki çocuklarda özbakım becerileri;</vt:lpstr>
      <vt:lpstr>37-48 ay arasındaki çocuklarda özbakım becerileri;</vt:lpstr>
      <vt:lpstr>49-60 ay arasındaki çocuklarda özbakım becerileri;</vt:lpstr>
      <vt:lpstr>60-72 ay arasındaki çocuklarda özbakım becerileri;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 Çocukluk Dönemi</dc:title>
  <dc:creator>figen</dc:creator>
  <cp:lastModifiedBy>figen</cp:lastModifiedBy>
  <cp:revision>47</cp:revision>
  <dcterms:modified xsi:type="dcterms:W3CDTF">2020-12-10T11:56:06Z</dcterms:modified>
</cp:coreProperties>
</file>