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357" r:id="rId3"/>
    <p:sldId id="358" r:id="rId4"/>
    <p:sldId id="363" r:id="rId5"/>
    <p:sldId id="351" r:id="rId6"/>
    <p:sldId id="350" r:id="rId7"/>
    <p:sldId id="352" r:id="rId8"/>
    <p:sldId id="353" r:id="rId9"/>
    <p:sldId id="354" r:id="rId10"/>
    <p:sldId id="355" r:id="rId11"/>
    <p:sldId id="349" r:id="rId12"/>
    <p:sldId id="290" r:id="rId13"/>
    <p:sldId id="320" r:id="rId14"/>
    <p:sldId id="292" r:id="rId15"/>
    <p:sldId id="291" r:id="rId16"/>
    <p:sldId id="293" r:id="rId17"/>
    <p:sldId id="362" r:id="rId18"/>
    <p:sldId id="359" r:id="rId19"/>
    <p:sldId id="294" r:id="rId20"/>
    <p:sldId id="295" r:id="rId21"/>
    <p:sldId id="296" r:id="rId22"/>
    <p:sldId id="297" r:id="rId23"/>
    <p:sldId id="360" r:id="rId24"/>
    <p:sldId id="298" r:id="rId25"/>
    <p:sldId id="299" r:id="rId26"/>
    <p:sldId id="361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56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oboto Slab" panose="020B0604020202020204" charset="0"/>
      <p:regular r:id="rId49"/>
      <p:bold r:id="rId50"/>
    </p:embeddedFont>
    <p:embeddedFont>
      <p:font typeface="Chivo" panose="020B0604020202020204" charset="-94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BD57D-6B7E-4620-9FDB-99B5BD2D1FF3}">
  <a:tblStyle styleId="{D00BD57D-6B7E-4620-9FDB-99B5BD2D1F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 snapToObjects="1">
      <p:cViewPr varScale="1">
        <p:scale>
          <a:sx n="85" d="100"/>
          <a:sy n="85" d="100"/>
        </p:scale>
        <p:origin x="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395654" y="500337"/>
            <a:ext cx="6567854" cy="31396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Üstün Yetenekli Çocuklar için Eğitim Modelleri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E642AE8-DB0F-334D-808F-583493949824}"/>
              </a:ext>
            </a:extLst>
          </p:cNvPr>
          <p:cNvSpPr txBox="1"/>
          <p:nvPr/>
        </p:nvSpPr>
        <p:spPr>
          <a:xfrm>
            <a:off x="6307378" y="4251882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Prof. Dr. Figen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EDCD24-9CAE-D248-848D-5CEC4F957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36331"/>
            <a:ext cx="5486400" cy="2054419"/>
          </a:xfrm>
        </p:spPr>
        <p:txBody>
          <a:bodyPr/>
          <a:lstStyle/>
          <a:p>
            <a:r>
              <a:rPr lang="tr-TR" dirty="0"/>
              <a:t>İlköğretim ve Sonrası için Eğitim Programları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C7715C-A3B0-674C-BB13-0207EFB9CE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93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0575106D-4F17-F248-A91B-8E6852BE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899" y="677700"/>
            <a:ext cx="7926085" cy="3409800"/>
          </a:xfrm>
        </p:spPr>
        <p:txBody>
          <a:bodyPr/>
          <a:lstStyle/>
          <a:p>
            <a:pPr algn="just"/>
            <a:r>
              <a:rPr lang="tr-TR" dirty="0"/>
              <a:t>Normal okul müfredatının üstün yetenekli çocukların ihtiyaçlarını karşılamaya yetmediği ve programların üstün yetenekli çocukların ihtiyaçlarını karşılayacak şekilde düzenlenmesi </a:t>
            </a:r>
            <a:r>
              <a:rPr lang="tr-TR" dirty="0" smtClean="0"/>
              <a:t>gerekmektedir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370B6AB-BBA0-C74D-A676-3B868C944C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957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624EFCB-E068-024B-9367-98EDA12F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184" y="686492"/>
            <a:ext cx="7987631" cy="3409800"/>
          </a:xfrm>
        </p:spPr>
        <p:txBody>
          <a:bodyPr/>
          <a:lstStyle/>
          <a:p>
            <a:pPr marL="38100" indent="0">
              <a:buNone/>
            </a:pPr>
            <a:r>
              <a:rPr lang="tr-TR" dirty="0"/>
              <a:t>Üstün Yetenekli Çocukların Eğitimlerinde Kullanılan Yöntemler:</a:t>
            </a:r>
          </a:p>
          <a:p>
            <a:r>
              <a:rPr lang="tr-TR" dirty="0"/>
              <a:t>1.Gruplama</a:t>
            </a:r>
          </a:p>
          <a:p>
            <a:r>
              <a:rPr lang="tr-TR" dirty="0"/>
              <a:t>2.Hızlandırma</a:t>
            </a:r>
          </a:p>
          <a:p>
            <a:r>
              <a:rPr lang="tr-TR" dirty="0"/>
              <a:t>3.Zenginleştirme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49C0BF0-73AD-0440-A204-7625DB18EE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772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90CE1E-5D04-0645-BB02-3F1EA30AD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1. Gruplama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D74319-AF0D-4740-BC06-46BB01095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985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4CF426-F5D5-BA4C-9E95-323FE986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Gruplama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05DD94-49DD-4249-AF97-EA78C35B8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039" y="1814300"/>
            <a:ext cx="7693270" cy="3223691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Çocukların başarı düzeylerine göre farklı okullarda veya sınıflarda eğitim görmesidir.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Çocuklara az kısıtlayıcı çevre imkanı sunmaktadır.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Gruplamanın türü ve gruplarda verilen eğitim programlarının içeriğine bağlı olarak etkililiği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değişmektedir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922174-1A18-F947-9712-D883E9AC96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818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90CE1E-5D04-0645-BB02-3F1EA30AD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Gruplama Türleri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D74319-AF0D-4740-BC06-46BB01095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85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B09EA6-EEF9-EC46-96A3-CECCB1AA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Gruplama Türleri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B8D1CE-3D81-8D4C-8A8B-88FE7BA68F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ECF19F02-1FDB-FB45-9B83-EC5F20B73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43310"/>
              </p:ext>
            </p:extLst>
          </p:nvPr>
        </p:nvGraphicFramePr>
        <p:xfrm>
          <a:off x="975947" y="1999273"/>
          <a:ext cx="7552592" cy="3019629"/>
        </p:xfrm>
        <a:graphic>
          <a:graphicData uri="http://schemas.openxmlformats.org/drawingml/2006/table">
            <a:tbl>
              <a:tblPr firstRow="1" bandRow="1">
                <a:tableStyleId>{D00BD57D-6B7E-4620-9FDB-99B5BD2D1FF3}</a:tableStyleId>
              </a:tblPr>
              <a:tblGrid>
                <a:gridCol w="1620681">
                  <a:extLst>
                    <a:ext uri="{9D8B030D-6E8A-4147-A177-3AD203B41FA5}">
                      <a16:colId xmlns:a16="http://schemas.microsoft.com/office/drawing/2014/main" val="2428649934"/>
                    </a:ext>
                  </a:extLst>
                </a:gridCol>
                <a:gridCol w="2984534">
                  <a:extLst>
                    <a:ext uri="{9D8B030D-6E8A-4147-A177-3AD203B41FA5}">
                      <a16:colId xmlns:a16="http://schemas.microsoft.com/office/drawing/2014/main" val="3802436371"/>
                    </a:ext>
                  </a:extLst>
                </a:gridCol>
                <a:gridCol w="2947377">
                  <a:extLst>
                    <a:ext uri="{9D8B030D-6E8A-4147-A177-3AD203B41FA5}">
                      <a16:colId xmlns:a16="http://schemas.microsoft.com/office/drawing/2014/main" val="2104941895"/>
                    </a:ext>
                  </a:extLst>
                </a:gridCol>
              </a:tblGrid>
              <a:tr h="273828">
                <a:tc>
                  <a:txBody>
                    <a:bodyPr/>
                    <a:lstStyle/>
                    <a:p>
                      <a:r>
                        <a:rPr lang="tr-TR" dirty="0"/>
                        <a:t>Gruplama Türü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Tam Zamanlı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Yarı Zamanlı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14311"/>
                  </a:ext>
                </a:extLst>
              </a:tr>
              <a:tr h="1423905">
                <a:tc>
                  <a:txBody>
                    <a:bodyPr/>
                    <a:lstStyle/>
                    <a:p>
                      <a:r>
                        <a:rPr lang="tr-TR" dirty="0"/>
                        <a:t>Homojen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Tam özel sınıf</a:t>
                      </a:r>
                    </a:p>
                    <a:p>
                      <a:r>
                        <a:rPr lang="tr-TR" dirty="0"/>
                        <a:t>Özel okul</a:t>
                      </a:r>
                    </a:p>
                    <a:p>
                      <a:r>
                        <a:rPr lang="tr-TR" dirty="0"/>
                        <a:t>Okul içinde okul</a:t>
                      </a:r>
                    </a:p>
                    <a:p>
                      <a:r>
                        <a:rPr lang="tr-TR" dirty="0"/>
                        <a:t>Sınıflara özel sınıf</a:t>
                      </a:r>
                    </a:p>
                    <a:p>
                      <a:r>
                        <a:rPr lang="tr-TR" dirty="0"/>
                        <a:t>Erken özel sınıf</a:t>
                      </a:r>
                    </a:p>
                    <a:p>
                      <a:r>
                        <a:rPr lang="tr-TR" dirty="0"/>
                        <a:t>XYZ Sınıfları</a:t>
                      </a:r>
                    </a:p>
                    <a:p>
                      <a:r>
                        <a:rPr lang="tr-TR" dirty="0"/>
                        <a:t>Hızlandırılmış sınıflar arası sınıf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Kısmen özel sınıf</a:t>
                      </a:r>
                    </a:p>
                    <a:p>
                      <a:r>
                        <a:rPr lang="tr-TR" dirty="0"/>
                        <a:t>Kaynak oda</a:t>
                      </a:r>
                    </a:p>
                    <a:p>
                      <a:r>
                        <a:rPr lang="tr-TR" dirty="0"/>
                        <a:t>Derse dayalı tekrarlı gruplar</a:t>
                      </a:r>
                    </a:p>
                    <a:p>
                      <a:r>
                        <a:rPr lang="tr-TR" dirty="0"/>
                        <a:t>Sınıf içi benzer yetenek grupları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09939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r>
                        <a:rPr lang="tr-TR" dirty="0"/>
                        <a:t>Heterojen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Karma sınıf</a:t>
                      </a:r>
                    </a:p>
                    <a:p>
                      <a:r>
                        <a:rPr lang="tr-TR" dirty="0"/>
                        <a:t>Normal sınıfta öğretim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Sınıf içi karışık yetenek grupları</a:t>
                      </a:r>
                    </a:p>
                    <a:p>
                      <a:r>
                        <a:rPr lang="tr-TR" dirty="0"/>
                        <a:t>Sınıf içi çok düzeyli gruplar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32201"/>
                  </a:ext>
                </a:extLst>
              </a:tr>
              <a:tr h="611709">
                <a:tc gridSpan="3">
                  <a:txBody>
                    <a:bodyPr/>
                    <a:lstStyle/>
                    <a:p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Kaynak: Sak, U. (2012). Üstün Zekalılar. Ankara: Vize Yayıncılık. s.135.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3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12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B7892-3D75-3F4D-A42A-573908B9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Gruplama Türleri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DEF8AB-AED6-8047-85E6-D8152ABBA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25" y="2347546"/>
            <a:ext cx="8253806" cy="2571654"/>
          </a:xfrm>
        </p:spPr>
        <p:txBody>
          <a:bodyPr/>
          <a:lstStyle/>
          <a:p>
            <a:pPr algn="just"/>
            <a:r>
              <a:rPr lang="tr-TR" sz="2000" b="1" dirty="0"/>
              <a:t>Tam gün homojen sınıflar: </a:t>
            </a:r>
            <a:r>
              <a:rPr lang="tr-TR" sz="2000" dirty="0"/>
              <a:t>Özel sınıflar ve özel okullar. Sanat, matematik, fen, iş ve ticaret gibi becerilere yönelik uzmanlaşmış okullardır. </a:t>
            </a:r>
          </a:p>
          <a:p>
            <a:pPr algn="just"/>
            <a:r>
              <a:rPr lang="tr-TR" sz="2000" b="1" dirty="0"/>
              <a:t>Tam gün heterojen sınıflar: </a:t>
            </a:r>
            <a:r>
              <a:rPr lang="tr-TR" sz="2000" dirty="0"/>
              <a:t>Örgün eğitim sınıflarında çocukların seviyelere göre çalışma gruplarına </a:t>
            </a:r>
            <a:r>
              <a:rPr lang="tr-TR" sz="2000" dirty="0" smtClean="0"/>
              <a:t>ayrılmasıdır</a:t>
            </a:r>
            <a:endParaRPr lang="tr-TR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06DDC5-B352-874E-AD93-46F28CE69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837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9AAC8A-4DFB-2F40-A51A-29C8091C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569CDB-0A05-2D4E-AC83-64D455A94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208" y="1909299"/>
            <a:ext cx="7552592" cy="2856131"/>
          </a:xfrm>
        </p:spPr>
        <p:txBody>
          <a:bodyPr/>
          <a:lstStyle/>
          <a:p>
            <a:pPr algn="just"/>
            <a:r>
              <a:rPr lang="tr-TR" dirty="0"/>
              <a:t>Özel gruplar üstün yetenekli çocukların özel gruplara ayrılmasını olumlu değerlendirirken akademik değerlendirme nedeniyle tipik gelişim gösteren çocuklar ve aileleri bu uygulamaya sıcak </a:t>
            </a:r>
            <a:r>
              <a:rPr lang="tr-TR" dirty="0" smtClean="0"/>
              <a:t>bakmamaktadır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71AD83-269F-AF43-BE55-289B248994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112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E30922-33B4-D544-A70F-7A56F43A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İçinde Okul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5725F6-9D9C-7348-90B9-D9FC27D9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839" y="1909300"/>
            <a:ext cx="8502162" cy="3009900"/>
          </a:xfrm>
        </p:spPr>
        <p:txBody>
          <a:bodyPr/>
          <a:lstStyle/>
          <a:p>
            <a:r>
              <a:rPr lang="tr-TR" dirty="0"/>
              <a:t>Öğrenci sayısı az olan birbirine yakın okulların ya da öğrenci sayısı çok olan büyük okulların uyguladığı bir yöntemdir. </a:t>
            </a:r>
          </a:p>
          <a:p>
            <a:r>
              <a:rPr lang="tr-TR" dirty="0"/>
              <a:t>Üstün zekalı çocukların ayrı bir şekilde eğitim almasıdır. </a:t>
            </a:r>
          </a:p>
          <a:p>
            <a:r>
              <a:rPr lang="tr-TR" dirty="0"/>
              <a:t>Üstün zekalı çocukların eğitimi konusunda branşlaşmış öğretmenler yer </a:t>
            </a:r>
            <a:r>
              <a:rPr lang="tr-TR" dirty="0" smtClean="0"/>
              <a:t>almaktadır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E923F81-06E4-B740-B7FB-BCB8AABE78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820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407EF6-4370-9349-ADB6-73ABB696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EF473CF-6BD8-A747-AFA5-3C1E4C776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909300"/>
            <a:ext cx="7543800" cy="2829754"/>
          </a:xfrm>
        </p:spPr>
        <p:txBody>
          <a:bodyPr/>
          <a:lstStyle/>
          <a:p>
            <a:pPr algn="just"/>
            <a:r>
              <a:rPr lang="tr-TR" dirty="0"/>
              <a:t>Tek tip eğitim bütün çocuklara uymamaktadır. Çocukların öğrenme süreçleri ve yetenek alanlarının belirlenerek çocukların özelliklerine göre eğitim programının farklılaşması </a:t>
            </a:r>
            <a:r>
              <a:rPr lang="tr-TR" dirty="0" smtClean="0"/>
              <a:t>gerekebilmektedir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B88AC7B-4573-6B46-9DFB-050B24993C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494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3E2579-039F-2649-B023-5C159156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İçinde Okul Modelinin Avantajları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689ADF-3032-0247-88AB-13399AC8C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6962" y="1909300"/>
            <a:ext cx="7499838" cy="2764800"/>
          </a:xfrm>
        </p:spPr>
        <p:txBody>
          <a:bodyPr/>
          <a:lstStyle/>
          <a:p>
            <a:r>
              <a:rPr lang="tr-TR" dirty="0"/>
              <a:t>Bu yaklaşım modeli ekonomiktir. </a:t>
            </a:r>
          </a:p>
          <a:p>
            <a:r>
              <a:rPr lang="tr-TR" dirty="0"/>
              <a:t>Üstün zekalı öğrencilere tam zamanlı eğitim hizmeti sunmaktadır. </a:t>
            </a:r>
          </a:p>
          <a:p>
            <a:r>
              <a:rPr lang="tr-TR" dirty="0"/>
              <a:t>Tipik gelişen akranları ile bir arada olmasına ve sosyalleşmesine olanak sağlamaktadır.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1CC8FC0-1041-9048-9214-40F53E8DB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732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B8825-02BF-814C-9288-BEB50721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İçinde Okul Modelinin Dezavantajları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1C59CB-ABAB-3146-B57F-2B0014B11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54" y="1909300"/>
            <a:ext cx="6233746" cy="2764800"/>
          </a:xfrm>
        </p:spPr>
        <p:txBody>
          <a:bodyPr/>
          <a:lstStyle/>
          <a:p>
            <a:r>
              <a:rPr lang="tr-TR" dirty="0"/>
              <a:t>Üstün zekalı çocukları tipik gelişen akranlarından ayırmaktadır. </a:t>
            </a:r>
          </a:p>
          <a:p>
            <a:r>
              <a:rPr lang="tr-TR" dirty="0"/>
              <a:t>Eğitimde eşitlik anlayışından uzaktır.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7CF801-1B28-8B4F-8E31-1F35C4373A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962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97BB8-FCE6-C248-AB7D-C7E23851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Okul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06833F-4B63-284E-AD2D-3B0DA5D4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3677" y="1909300"/>
            <a:ext cx="7746023" cy="3234200"/>
          </a:xfrm>
        </p:spPr>
        <p:txBody>
          <a:bodyPr/>
          <a:lstStyle/>
          <a:p>
            <a:r>
              <a:rPr lang="tr-TR" dirty="0"/>
              <a:t>Tam zamanlı olarak sadece üstün zekalı çocuklara eğitim veren bir modeldir. </a:t>
            </a:r>
          </a:p>
          <a:p>
            <a:r>
              <a:rPr lang="tr-TR" dirty="0"/>
              <a:t>Uygulanan eğitim programının çocukların eğitim ihtiyaçlarını karşılaması amacıyla özelleşmesi gerekmektedir. </a:t>
            </a:r>
          </a:p>
          <a:p>
            <a:r>
              <a:rPr lang="tr-TR" dirty="0"/>
              <a:t>Öğretmenlerin alanda uzmanlaşmış deneyime sahip olması gerekmektedir.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DD73B8D-3841-3543-89A3-5869BA109A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2473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CBA7ED-7434-2C42-AB9E-C4297563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Okul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AF86D5-6CDA-7C4E-ACB0-44F71A623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646" y="1909300"/>
            <a:ext cx="7825154" cy="2680285"/>
          </a:xfrm>
        </p:spPr>
        <p:txBody>
          <a:bodyPr/>
          <a:lstStyle/>
          <a:p>
            <a:pPr algn="just"/>
            <a:r>
              <a:rPr lang="tr-TR" dirty="0"/>
              <a:t>Benzer özelliklere sahip üstün yetenekli çocukların aynı ortamda olması ve bu gruptaki çocukların birbirlerini desteklemesine olanak sağlamaktadır. </a:t>
            </a:r>
          </a:p>
          <a:p>
            <a:pPr algn="just"/>
            <a:r>
              <a:rPr lang="tr-TR" dirty="0"/>
              <a:t>Benzer özelliklerdeki çocukların bir arada olması çocukların kendilerini yalnız hissetmemelerini sağlar.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C760F8-C1C4-4F49-A141-515A9E482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3665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F218D-F9C6-F54E-B1B5-00AC788A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Okul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1CF8DD-A363-3D49-82C5-81D89C260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6963" y="1909299"/>
            <a:ext cx="7499838" cy="2829755"/>
          </a:xfrm>
        </p:spPr>
        <p:txBody>
          <a:bodyPr/>
          <a:lstStyle/>
          <a:p>
            <a:pPr algn="just"/>
            <a:r>
              <a:rPr lang="tr-TR" dirty="0"/>
              <a:t>Okul öncesi dönemden üniversiteye kadar faklı kademelerde bu model kullanılabilmektedir. </a:t>
            </a:r>
          </a:p>
          <a:p>
            <a:pPr algn="just"/>
            <a:r>
              <a:rPr lang="tr-TR" dirty="0"/>
              <a:t>Bu eğitim modeli en etkili yöntemlerden birisidir ve öğrenciler akademik olarak daha başarılı </a:t>
            </a:r>
            <a:r>
              <a:rPr lang="tr-TR" dirty="0" smtClean="0"/>
              <a:t>olabilmektedir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60ED58-7D52-184F-B836-7B1D02FC13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3861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4245F8-432F-F945-9739-11EEB0D7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Okulun </a:t>
            </a:r>
            <a:r>
              <a:rPr lang="tr-TR" dirty="0" err="1"/>
              <a:t>Dezavatajları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DB5C248-0F56-1C42-8B24-FCB09A616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607" y="1814299"/>
            <a:ext cx="8150469" cy="3179731"/>
          </a:xfrm>
        </p:spPr>
        <p:txBody>
          <a:bodyPr/>
          <a:lstStyle/>
          <a:p>
            <a:r>
              <a:rPr lang="tr-TR" dirty="0"/>
              <a:t>Tamamı üstün zekalı öğrencilerden oluşan bir okuldaki rekabet de o kadar fazladır. </a:t>
            </a:r>
          </a:p>
          <a:p>
            <a:r>
              <a:rPr lang="tr-TR" dirty="0"/>
              <a:t>Tipik gelişen akranları ile birlikteyken sınıfın yıldızı olabilecekken kendi gibi öğrenciler ile birlikte olması kendisini sıradan hissetmesine neden olmaktadır. </a:t>
            </a:r>
          </a:p>
          <a:p>
            <a:r>
              <a:rPr lang="tr-TR" dirty="0"/>
              <a:t>Bu nedenle öğrencilerin benlik algıları, öz yeterlilikleri düşük </a:t>
            </a:r>
            <a:r>
              <a:rPr lang="tr-TR" dirty="0" smtClean="0"/>
              <a:t>olabilmektedir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5F08CD-E9ED-1646-BE52-4CC14447E7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83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46F616-0EA1-B840-B464-7B4FC969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Okul </a:t>
            </a:r>
            <a:r>
              <a:rPr lang="tr-TR" dirty="0" err="1"/>
              <a:t>Dezavatajları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358CF6-320E-9146-81F3-717EB869D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25" y="1909300"/>
            <a:ext cx="8144050" cy="2764800"/>
          </a:xfrm>
        </p:spPr>
        <p:txBody>
          <a:bodyPr/>
          <a:lstStyle/>
          <a:p>
            <a:pPr algn="just"/>
            <a:r>
              <a:rPr lang="tr-TR" dirty="0"/>
              <a:t>Üstün yetenekli çocuklar tipik gelişim gösteren akranları ile bir arada olmadıklarından diğer akranları ile iletişimleri eksik kalabilmektedir.</a:t>
            </a:r>
          </a:p>
          <a:p>
            <a:pPr algn="just"/>
            <a:r>
              <a:rPr lang="tr-TR" dirty="0"/>
              <a:t>Uygulaması pahalı bir </a:t>
            </a:r>
            <a:r>
              <a:rPr lang="tr-TR" dirty="0" smtClean="0"/>
              <a:t>modeldir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EFB6F8-5C81-CB4F-9CED-881F0309D3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5484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30C515-53C5-3A4C-9C8E-07DE69AD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Tam Özel Sınıf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2533FA-F4A5-1E47-AA18-74CACD8A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469" y="1909300"/>
            <a:ext cx="7592306" cy="3111108"/>
          </a:xfrm>
        </p:spPr>
        <p:txBody>
          <a:bodyPr/>
          <a:lstStyle/>
          <a:p>
            <a:r>
              <a:rPr lang="tr-TR" dirty="0"/>
              <a:t>Okulda kendi sınıf düzeyine uygun üstün zekalı çocukların bir arada olduğu homojen bir özel sınıf oluşturulmaktadır. </a:t>
            </a:r>
          </a:p>
          <a:p>
            <a:r>
              <a:rPr lang="tr-TR" dirty="0"/>
              <a:t>Özel okul modelindeki gibi üstün zekalı çocuklar sadece kendileri gibi öğrenciler ile birlikte olduğu için akademik anlamda başarılı olsalar da benlik algısı olumsuz </a:t>
            </a:r>
            <a:r>
              <a:rPr lang="tr-TR" dirty="0" smtClean="0"/>
              <a:t>etkilenebilmektedir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FD9C79-F40E-5F4A-B620-84D30F5E90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4310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B14ABC-E786-1D43-897A-522743A5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Erken Özel Sınıf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5E805E-B3F9-1B4D-87AE-EBE250235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408" y="1909300"/>
            <a:ext cx="7095392" cy="2764800"/>
          </a:xfrm>
        </p:spPr>
        <p:txBody>
          <a:bodyPr/>
          <a:lstStyle/>
          <a:p>
            <a:r>
              <a:rPr lang="tr-TR" dirty="0"/>
              <a:t>Tam özel sınıf modelinin farklı bir türüdür.</a:t>
            </a:r>
          </a:p>
          <a:p>
            <a:endParaRPr lang="tr-TR" dirty="0"/>
          </a:p>
          <a:p>
            <a:r>
              <a:rPr lang="tr-TR" dirty="0"/>
              <a:t>Henüz okula başlama yaşı gelmemiş ama gelişimi ileride olan çocuklar için açılmaktadır. </a:t>
            </a:r>
          </a:p>
          <a:p>
            <a:pPr marL="76200" indent="0">
              <a:buNone/>
            </a:pPr>
            <a:r>
              <a:rPr lang="tr-TR" dirty="0"/>
              <a:t>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6615BD-B657-D94A-B6B8-72C4BC77F7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885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CAC84-4519-B84C-9ACD-4742ED08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Kısmen Özel Sınıf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A0BF64-78CC-E949-94CE-D165F8A5C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715" y="1909300"/>
            <a:ext cx="7447085" cy="2764800"/>
          </a:xfrm>
        </p:spPr>
        <p:txBody>
          <a:bodyPr/>
          <a:lstStyle/>
          <a:p>
            <a:r>
              <a:rPr lang="tr-TR" dirty="0"/>
              <a:t>Aynı sınıf düzeyindeki üstün zekalı öğrencilerden oluşmaktadır. Ancak yarı zamanlıdır.</a:t>
            </a:r>
          </a:p>
          <a:p>
            <a:r>
              <a:rPr lang="tr-TR" dirty="0"/>
              <a:t>Çocuklar bazı derslerini bu sınıflarda alırken bazı derslerini diğer tipik gelişen akranları ile aynı sınıfta almaktadırlar. </a:t>
            </a:r>
          </a:p>
          <a:p>
            <a:r>
              <a:rPr lang="tr-TR" dirty="0"/>
              <a:t>Aynı anda iki sınıfta öğrencidirler.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509373-6B2B-C44D-9467-A4B434DD5F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986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723E9C-1683-8F4D-8717-615D46D9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838EEE-DD62-8F47-8377-94C8460CA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015" y="1909300"/>
            <a:ext cx="7332785" cy="2680285"/>
          </a:xfrm>
        </p:spPr>
        <p:txBody>
          <a:bodyPr/>
          <a:lstStyle/>
          <a:p>
            <a:pPr algn="just"/>
            <a:r>
              <a:rPr lang="tr-TR" dirty="0"/>
              <a:t>Üstün yetenekli çocukları yetenekli olduğu alanlarda değil tüm gelişim alanları ve çevresi ile ele alınması </a:t>
            </a:r>
            <a:r>
              <a:rPr lang="tr-TR" dirty="0" smtClean="0"/>
              <a:t>gerekmektedir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36E0EA-CEA5-764F-8C2D-5EC0062EF2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567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721860-1048-B84C-986E-76D96A2F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Kısmen Özel Sınıf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8C2078-A73C-EE40-8E93-495106540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185" y="1909300"/>
            <a:ext cx="7297615" cy="2764800"/>
          </a:xfrm>
        </p:spPr>
        <p:txBody>
          <a:bodyPr/>
          <a:lstStyle/>
          <a:p>
            <a:r>
              <a:rPr lang="tr-TR" dirty="0"/>
              <a:t>Sosyal, duygusal ve fiziksel olarak tipik gelişip zihinsel olarak yüksek potansiyeli olan çocuklar için ideal yöntemlerden birisidir.</a:t>
            </a:r>
          </a:p>
          <a:p>
            <a:r>
              <a:rPr lang="tr-TR" dirty="0"/>
              <a:t>Çocuklar iki farklı sınıfta eğitim alarak bazen adaptasyon sorunu </a:t>
            </a:r>
            <a:r>
              <a:rPr lang="tr-TR" dirty="0" smtClean="0"/>
              <a:t>yaşayabilmektedirler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1620E8-53E5-0347-94A1-CF475475E2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0332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83E00B-505C-4648-9CA3-C2749A49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XYZ Sınıfları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F9DCA7-54C7-A844-9CA6-A0C29F85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9669" y="1909300"/>
            <a:ext cx="7332785" cy="2764800"/>
          </a:xfrm>
        </p:spPr>
        <p:txBody>
          <a:bodyPr/>
          <a:lstStyle/>
          <a:p>
            <a:r>
              <a:rPr lang="tr-TR" dirty="0"/>
              <a:t>Çocuklar akademik başarılarına göre gruplara ayrılarak sınıflara yerleştirilmektedir. </a:t>
            </a:r>
          </a:p>
          <a:p>
            <a:r>
              <a:rPr lang="tr-TR" dirty="0"/>
              <a:t>En başarılar x sınıfına, ortadakiler y sınıfına ve en sondakiler de x sınıfına yerleştirilmektedir. </a:t>
            </a:r>
          </a:p>
          <a:p>
            <a:r>
              <a:rPr lang="tr-TR" dirty="0"/>
              <a:t>Eğitim programı standarttır. Çocuklara özel olarak </a:t>
            </a:r>
            <a:r>
              <a:rPr lang="tr-TR" dirty="0" smtClean="0"/>
              <a:t>planlanmamıştır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1A7AD45-606F-D649-B876-A8D75A368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9212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A8EB75-0627-214D-9224-89D309B7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Karma Sınıf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888B7B-BCD8-5D45-8C52-A029FD293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7785" y="1909300"/>
            <a:ext cx="7266990" cy="2764800"/>
          </a:xfrm>
        </p:spPr>
        <p:txBody>
          <a:bodyPr/>
          <a:lstStyle/>
          <a:p>
            <a:r>
              <a:rPr lang="tr-TR" dirty="0"/>
              <a:t>Tipik gelişen ve üstün zekalı çocuklar aynı sınıfta eğitim almaktadır. </a:t>
            </a:r>
          </a:p>
          <a:p>
            <a:r>
              <a:rPr lang="tr-TR" dirty="0"/>
              <a:t>Sınıftaki çocukların dörtte biri kadarı üstün zekalı çocuklardan oluşabilir. </a:t>
            </a:r>
          </a:p>
          <a:p>
            <a:r>
              <a:rPr lang="tr-TR" dirty="0"/>
              <a:t>Öğretmen dersleri ve ödevleri çocukların ihtiyaçlarına göre çocuklar için özelleştirebilir.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2D6072-9BE2-9047-9A48-3212A2117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2865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4A269E-F929-0544-9018-0BD8E227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Karma Sınıf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4D03DE-D474-3840-BC03-125CF553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015" y="1909300"/>
            <a:ext cx="7332785" cy="2764800"/>
          </a:xfrm>
        </p:spPr>
        <p:txBody>
          <a:bodyPr/>
          <a:lstStyle/>
          <a:p>
            <a:r>
              <a:rPr lang="tr-TR" dirty="0"/>
              <a:t>Başarının ölçülmesi konusunda iki farklı çocuk grubuna ortak ölçüm yapılması tartışmalı bir konudur. </a:t>
            </a:r>
          </a:p>
          <a:p>
            <a:r>
              <a:rPr lang="tr-TR" dirty="0"/>
              <a:t>Ölçütlerin tipik gelişen ve üstün zekalı çocuklar için ayrı ayrı belirlenmesi ise eşitlik ilkesine </a:t>
            </a:r>
            <a:r>
              <a:rPr lang="tr-TR" dirty="0" smtClean="0"/>
              <a:t>aykırıdır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594E0-E167-9040-8D90-726DA06F6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3671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068F36-F52A-9441-B316-97005A0E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4" y="26377"/>
            <a:ext cx="6180992" cy="1814400"/>
          </a:xfrm>
        </p:spPr>
        <p:txBody>
          <a:bodyPr/>
          <a:lstStyle/>
          <a:p>
            <a:r>
              <a:rPr lang="tr-TR" dirty="0"/>
              <a:t>Derse Dayalı Yeniden Gruplama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84AF72-9840-F543-BB5B-9921A8E1D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1652" y="1920323"/>
            <a:ext cx="7548048" cy="3196799"/>
          </a:xfrm>
        </p:spPr>
        <p:txBody>
          <a:bodyPr/>
          <a:lstStyle/>
          <a:p>
            <a:r>
              <a:rPr lang="tr-TR" dirty="0"/>
              <a:t>Çocuklar belirli bir sınıfa kayıtlıdır ancak her dersi kendi ihtiyacına göre farklı sınıf düzeylerinden almaktadır. </a:t>
            </a:r>
          </a:p>
          <a:p>
            <a:r>
              <a:rPr lang="tr-TR" dirty="0"/>
              <a:t>Örneğin beşinci sınıf öğrencisi olan bir çocuk yedinci sınıftan matematik dersi alabilmektedir. </a:t>
            </a:r>
          </a:p>
          <a:p>
            <a:r>
              <a:rPr lang="tr-TR" dirty="0"/>
              <a:t>Okuldaki tüm derslerin saatlerinin ve programın uyumlu olması gerekmektedir.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D4B16B-D3E7-134B-83D6-62113EBA86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0820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0616C2-E8A8-F041-AC96-9FCE7231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0"/>
            <a:ext cx="6708531" cy="1814400"/>
          </a:xfrm>
        </p:spPr>
        <p:txBody>
          <a:bodyPr/>
          <a:lstStyle/>
          <a:p>
            <a:r>
              <a:rPr lang="tr-TR" dirty="0"/>
              <a:t>Hızlandırılmış sınıflar arası sınıf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ED7CE-F5BF-A84A-BBAB-1C78F41F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492" y="1909299"/>
            <a:ext cx="8106507" cy="3102315"/>
          </a:xfrm>
        </p:spPr>
        <p:txBody>
          <a:bodyPr/>
          <a:lstStyle/>
          <a:p>
            <a:r>
              <a:rPr lang="tr-TR" dirty="0"/>
              <a:t>Tam zamanlı olarak çocuklar yetenekleri göz önünde bulundurularak farklı dersler için yeniden gruplara bölünmek yerine sınıf atlatılmış üstün zekalı çocuklar için sabit sınıf oluşturulmaktadır. </a:t>
            </a:r>
          </a:p>
          <a:p>
            <a:r>
              <a:rPr lang="tr-TR" dirty="0"/>
              <a:t>Örneğin hızlandırılmış sınıflar arası 6.sınıfta hem 5. sınıftan hem 4.sınıftan çocuk zeka düzeylerine göre birlikte eğitim almaktadırlar.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FA4A9E-B1A1-2249-AAC5-53A0CC074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1655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8797C6-89F1-0749-B07F-F7A45862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 Oda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DC6F7B-0811-4E4D-BE75-36D2A5A00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0538" y="1909300"/>
            <a:ext cx="7016262" cy="2764800"/>
          </a:xfrm>
        </p:spPr>
        <p:txBody>
          <a:bodyPr/>
          <a:lstStyle/>
          <a:p>
            <a:r>
              <a:rPr lang="tr-TR" dirty="0"/>
              <a:t>Okul binası içerisinde oluşturulmuş bir odada haftada birkaç kez diğer üstün zekalı çocuklar ile bir araya gelmektedirler. </a:t>
            </a:r>
          </a:p>
          <a:p>
            <a:r>
              <a:rPr lang="tr-TR" dirty="0"/>
              <a:t>Geri kalan zamanlarda tipik gelişen akranları ile birlikte kendi sınıflarında eğitim almaktadırlar.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2F4163-3B99-3B4C-8656-78EDD3242D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035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F6F8DC-BAA5-3940-8583-FA849FF9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 Oda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F29056-99AA-3B4C-98A4-662A4E48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638" y="1909300"/>
            <a:ext cx="7359162" cy="2764800"/>
          </a:xfrm>
        </p:spPr>
        <p:txBody>
          <a:bodyPr/>
          <a:lstStyle/>
          <a:p>
            <a:r>
              <a:rPr lang="tr-TR" dirty="0"/>
              <a:t>Üstün zekalı çocuklar konusunda uzman olan bir öğretmen tarafından eğitim verilmesi beklenmektedir. </a:t>
            </a:r>
          </a:p>
          <a:p>
            <a:r>
              <a:rPr lang="tr-TR" dirty="0"/>
              <a:t>Normal sınıflarındaki müfredattan bağımsız olarak çoğunlukla çocukların bilişsel gelişimlerine yönelik etkinlikler yapılmaktadır.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6207E0-814A-2F42-AE62-AAD4386EDF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1981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DBC1F8-758C-494D-85DF-4FC0B07A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 Oda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C53823-BC3C-364E-8696-88AF13D0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3777" y="1909300"/>
            <a:ext cx="6603023" cy="2764800"/>
          </a:xfrm>
        </p:spPr>
        <p:txBody>
          <a:bodyPr/>
          <a:lstStyle/>
          <a:p>
            <a:r>
              <a:rPr lang="tr-TR" dirty="0"/>
              <a:t>Kaynak odada haftada birkaç kez eğitim alan çocuklar kendi sınıflarındaki müfredatın gerisinde kalabilmektedirler. </a:t>
            </a:r>
          </a:p>
          <a:p>
            <a:r>
              <a:rPr lang="tr-TR" dirty="0"/>
              <a:t>Akranlarından ayrılıp ayrı bir odada eğitim almak da sosyal açıdan olumsuz </a:t>
            </a:r>
            <a:r>
              <a:rPr lang="tr-TR" dirty="0" smtClean="0"/>
              <a:t>karşılanabilmektedir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D263E4D-5BEB-2F4F-9720-4F308736B8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6430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9DA308-2D8E-BD49-893C-431CF9DD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4" y="-17585"/>
            <a:ext cx="6497515" cy="1814400"/>
          </a:xfrm>
        </p:spPr>
        <p:txBody>
          <a:bodyPr/>
          <a:lstStyle/>
          <a:p>
            <a:r>
              <a:rPr lang="tr-TR" dirty="0"/>
              <a:t>Sınıf içi benzer yetenek grupları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687164B-7798-4248-BFF1-38846DDC0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1745" y="1796815"/>
            <a:ext cx="7394331" cy="3234200"/>
          </a:xfrm>
        </p:spPr>
        <p:txBody>
          <a:bodyPr/>
          <a:lstStyle/>
          <a:p>
            <a:r>
              <a:rPr lang="tr-TR" sz="2200" dirty="0"/>
              <a:t>Sınıfta ders içi etkinlikler yürütülürken benzer yeteneğe sahip olan çocuklar aynı gruplara yerleştirilir.</a:t>
            </a:r>
          </a:p>
          <a:p>
            <a:r>
              <a:rPr lang="tr-TR" sz="2200" dirty="0"/>
              <a:t>Bu model çocukların sosyal ve akademik gelişimlerinde olumlu yansımaları olabilmektedir. </a:t>
            </a:r>
          </a:p>
          <a:p>
            <a:r>
              <a:rPr lang="tr-TR" sz="2200" dirty="0"/>
              <a:t>Grup içerisinde çocukların etkileşimlerinin artması ve lider özelliklerini sergilemesine olanak sağlaması açısından önemlidir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8C5E964-E7AE-3146-A11B-0680091AB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20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8262E5-EF89-7A4B-8511-04E61C77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C5924B-9381-F644-B97C-C4D39AB8A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853" y="1909300"/>
            <a:ext cx="8176847" cy="3234200"/>
          </a:xfrm>
        </p:spPr>
        <p:txBody>
          <a:bodyPr/>
          <a:lstStyle/>
          <a:p>
            <a:pPr algn="just"/>
            <a:r>
              <a:rPr lang="tr-TR" sz="2200" dirty="0"/>
              <a:t>Bütün çocuklar için eşit eğitim imkanlarından yararlanması ve çocukların sınıflarda etkili bir şekilde eğitim almalarını sağlamak için gerekli düzenlemelerin yapılması gerekmektedir. </a:t>
            </a:r>
          </a:p>
          <a:p>
            <a:pPr algn="just"/>
            <a:r>
              <a:rPr lang="tr-TR" sz="2200" dirty="0"/>
              <a:t>Üstün yetenekli bazı ortaokul öğrencileri lise ya da üniversite düzeyinde bazı dersler alabilmeleri gibi çocuğun ihtiyaçları göz önünde bulundurularak uygulamalar </a:t>
            </a:r>
            <a:r>
              <a:rPr lang="tr-TR" sz="2200" dirty="0" smtClean="0"/>
              <a:t>yapılmalıdır</a:t>
            </a:r>
            <a:endParaRPr lang="tr-TR" sz="2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74B6B1-96BD-FD4C-8DAE-562E8F07BB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2534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F39F6E-1A46-DF48-AFF7-AC1210F8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0"/>
            <a:ext cx="6444762" cy="1814400"/>
          </a:xfrm>
        </p:spPr>
        <p:txBody>
          <a:bodyPr/>
          <a:lstStyle/>
          <a:p>
            <a:r>
              <a:rPr lang="tr-TR" dirty="0"/>
              <a:t>Sınıf içi karışık yetenek grupları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918DAAE-3182-D342-853C-9F78C3987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870" y="1726765"/>
            <a:ext cx="8080130" cy="3337890"/>
          </a:xfrm>
        </p:spPr>
        <p:txBody>
          <a:bodyPr/>
          <a:lstStyle/>
          <a:p>
            <a:r>
              <a:rPr lang="tr-TR" sz="2200" dirty="0"/>
              <a:t>Çocuklar yetenek düzeyleri göz önünde bulundurulmadan rastgele küçük gruplara ayrılmaktadırlar. </a:t>
            </a:r>
          </a:p>
          <a:p>
            <a:r>
              <a:rPr lang="tr-TR" sz="2200" dirty="0"/>
              <a:t>Çocuklar karışık bir grup olarak birbirlerinin zayıf yanlarını telafi edebilirler. </a:t>
            </a:r>
          </a:p>
          <a:p>
            <a:r>
              <a:rPr lang="tr-TR" sz="2200" dirty="0"/>
              <a:t>Sosyal gelişim ve liderlik özellikleri için önemlidir. </a:t>
            </a:r>
          </a:p>
          <a:p>
            <a:r>
              <a:rPr lang="tr-TR" sz="2200" dirty="0"/>
              <a:t>Grup ortak çalışırken üstün yetenekli çocuk uyum sağlayamayabilir ya da diğer çocuklar üstün yetenekli çocuğu </a:t>
            </a:r>
            <a:r>
              <a:rPr lang="tr-TR" sz="2200" dirty="0" smtClean="0"/>
              <a:t>yavaşlatabilirler</a:t>
            </a:r>
            <a:endParaRPr lang="tr-TR" sz="2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6D2F7C-7FE1-4843-BECB-34009ABA1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1397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F877F-63DB-8D46-98C9-B5286A90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39" y="-8792"/>
            <a:ext cx="5486400" cy="1814400"/>
          </a:xfrm>
        </p:spPr>
        <p:txBody>
          <a:bodyPr/>
          <a:lstStyle/>
          <a:p>
            <a:r>
              <a:rPr lang="tr-TR" dirty="0"/>
              <a:t>Sınıf içi çok düzeyli gruplar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3AB928-2BA9-C349-9954-54B76D566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0877" y="1857454"/>
            <a:ext cx="7297616" cy="3162954"/>
          </a:xfrm>
        </p:spPr>
        <p:txBody>
          <a:bodyPr/>
          <a:lstStyle/>
          <a:p>
            <a:r>
              <a:rPr lang="tr-TR" dirty="0"/>
              <a:t>Öğretmen çocukları yeteneklerine göre gruplar ve oluşturulacak yetenek gruplarına eşit düzeyde farklı yetenek gruplarından çocuklar dahil edilir. </a:t>
            </a:r>
          </a:p>
          <a:p>
            <a:r>
              <a:rPr lang="tr-TR" dirty="0"/>
              <a:t>Her küçük grup içinde olan düşük performanslı öğrenciler yüksek performanslı çocuklarının gerisinde </a:t>
            </a:r>
            <a:r>
              <a:rPr lang="tr-TR" dirty="0" smtClean="0"/>
              <a:t>kalabilirler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857370-79FF-EA41-92C1-6F8D5216E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0246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805FA-C997-B846-B238-899AC1BF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DA1FF-356F-F04D-B823-4A2CD5DE9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531" y="1739250"/>
            <a:ext cx="7873659" cy="3281158"/>
          </a:xfrm>
        </p:spPr>
        <p:txBody>
          <a:bodyPr/>
          <a:lstStyle/>
          <a:p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Aral, N. &amp; Gürsoy, F. (2012). Özel Eğitim Gerektiren Çocuklar ve Özel Eğitime Giriş. İstanbul: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Morpa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Yayınevi.</a:t>
            </a:r>
          </a:p>
          <a:p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Baykoç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Dönmez, N. (2011). Üstün ve Özel Yetenekli Çocuklar ve Eğitimleri (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Necate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Baykoç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Dönmez, ed.). Ankara: Eğiten Kitap.</a:t>
            </a:r>
          </a:p>
          <a:p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Baykoç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Dönmez, N. (2018). Üstün Yetenekli Çocuklar. Özel Gereksinimli Çocuklar (Nilgün Metin, ed.). Ankara: Anı Yayıncılık.</a:t>
            </a:r>
          </a:p>
          <a:p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Sak, U. (2012). Üstün Zekalılar. Ankara: Vize Yayıncılık.</a:t>
            </a:r>
          </a:p>
          <a:p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Santrock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, J. W. (2012). Yaşam boyu gelişim. (Çev. Galip Yüksel). Ankara: Nobel Yayınevi.</a:t>
            </a:r>
          </a:p>
          <a:p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Saranlı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, A. G. &amp; Kurtulmuş, Z. (2018). Üstün Yetenekli ve Üstün Zekalı Çocuklar. Özel gereksinimli çocuklar ve eğitimleri içinde. (Neriman Aral &amp; Figen Gürsoy, ed.). Ankara: Hedef Yayıncılık.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527895-DD6C-4144-87CE-5031E929FA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666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81A7D0-BC7D-C345-8817-0B6F1D5D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30950"/>
            <a:ext cx="6295292" cy="1159800"/>
          </a:xfrm>
        </p:spPr>
        <p:txBody>
          <a:bodyPr/>
          <a:lstStyle/>
          <a:p>
            <a:r>
              <a:rPr lang="tr-TR" dirty="0"/>
              <a:t>Erken Eğitim Programı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37ABF9-3212-2344-9A71-68A197C4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091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0681F5-8CF9-684C-9C99-B611BA3D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Erken Eğitim Programı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851200-D4FA-3D45-ABD0-18E6032F4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469" y="1909300"/>
            <a:ext cx="7394331" cy="2764800"/>
          </a:xfrm>
        </p:spPr>
        <p:txBody>
          <a:bodyPr/>
          <a:lstStyle/>
          <a:p>
            <a:r>
              <a:rPr lang="tr-TR" dirty="0"/>
              <a:t>Erken çocukluk döneminde çocukların yetenek ve ilgi alanlarının belirlenmesi, onlar için hazırlanacak eğitim programlarının oluşturulmasında oldukça önemlidir.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5D167C-ABBA-F04E-82AF-CF87ECE46E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858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3562A8-AB69-AE4E-9610-29897778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Erken Eğitim Programı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DAFEB30-FBEF-FE46-9E2D-D4C00752F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0346" y="1909300"/>
            <a:ext cx="6796454" cy="2764800"/>
          </a:xfrm>
        </p:spPr>
        <p:txBody>
          <a:bodyPr/>
          <a:lstStyle/>
          <a:p>
            <a:r>
              <a:rPr lang="tr-TR" dirty="0"/>
              <a:t>Üstün yetenekli çocukların erken dönemlerde tanılanması; uygun eğitim programlarının hazırlanması, ev ortamının düzenlenmesi ve ebeveynlerin hazırlığı açısından önemlidir.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C82BC3-13C0-D24E-B750-3D3CB0C36E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354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624998-8804-1348-959D-7E0E3B7E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Erken Eğitim Programı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EBBC4A-C603-BA46-BC78-121159442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392" y="1909300"/>
            <a:ext cx="7306408" cy="2764800"/>
          </a:xfrm>
        </p:spPr>
        <p:txBody>
          <a:bodyPr/>
          <a:lstStyle/>
          <a:p>
            <a:r>
              <a:rPr lang="tr-TR" dirty="0"/>
              <a:t>Erken çocukluk döneminde çocuğun ihtiyaçlarının belirlenerek ona uyaranlarla donatılmış bir çevrenin sunulması oldukça önemlidir. Bunun sağlanabilmesi için de ebeveynlerin bilinçlendirilmesi ilk aşamayı oluşturmaktadır.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B0EF8B-A24C-DC46-8C13-3F7C233D70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557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F4E9D8-7DCB-1449-BAAA-723DA264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Erken Eğitim Programı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A71D5F8-185B-9E4E-AB91-9712D8FE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339" y="1909300"/>
            <a:ext cx="7473462" cy="3234200"/>
          </a:xfrm>
        </p:spPr>
        <p:txBody>
          <a:bodyPr/>
          <a:lstStyle/>
          <a:p>
            <a:pPr algn="just"/>
            <a:r>
              <a:rPr lang="tr-TR" dirty="0"/>
              <a:t>Üstün yetenekli çocukların ihtiyaçları bireysel özellikler göstermektedir. </a:t>
            </a:r>
          </a:p>
          <a:p>
            <a:pPr algn="just"/>
            <a:r>
              <a:rPr lang="tr-TR" dirty="0"/>
              <a:t>Her çocuğun üstün olduğu yetenek alanı birbirinden farklıdır.</a:t>
            </a:r>
          </a:p>
          <a:p>
            <a:pPr algn="just"/>
            <a:r>
              <a:rPr lang="tr-TR" dirty="0"/>
              <a:t>Okul öncesi eğitimde programı çocuğa göre uyarlamanın yanı sıra çocuğun ilgisine göre okul dışı destekler </a:t>
            </a:r>
            <a:r>
              <a:rPr lang="tr-TR" dirty="0" smtClean="0"/>
              <a:t>sağlanabilmektedir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39510B-27DA-7843-AA45-96C8788242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1546946"/>
      </p:ext>
    </p:extLst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1420</Words>
  <Application>Microsoft Office PowerPoint</Application>
  <PresentationFormat>Ekran Gösterisi (16:9)</PresentationFormat>
  <Paragraphs>181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7" baseType="lpstr">
      <vt:lpstr>Arial</vt:lpstr>
      <vt:lpstr>Calibri</vt:lpstr>
      <vt:lpstr>Roboto Slab</vt:lpstr>
      <vt:lpstr>Chivo</vt:lpstr>
      <vt:lpstr>Macmorris template</vt:lpstr>
      <vt:lpstr>Üstün Yetenekli Çocuklar için Eğitim Modelleri</vt:lpstr>
      <vt:lpstr>PowerPoint Sunusu</vt:lpstr>
      <vt:lpstr>PowerPoint Sunusu</vt:lpstr>
      <vt:lpstr>PowerPoint Sunusu</vt:lpstr>
      <vt:lpstr>Erken Eğitim Programı</vt:lpstr>
      <vt:lpstr>Erken Eğitim Programı</vt:lpstr>
      <vt:lpstr>Erken Eğitim Programı</vt:lpstr>
      <vt:lpstr>Erken Eğitim Programı</vt:lpstr>
      <vt:lpstr>Erken Eğitim Programı</vt:lpstr>
      <vt:lpstr>İlköğretim ve Sonrası için Eğitim Programları</vt:lpstr>
      <vt:lpstr>PowerPoint Sunusu</vt:lpstr>
      <vt:lpstr>PowerPoint Sunusu</vt:lpstr>
      <vt:lpstr>1. Gruplama </vt:lpstr>
      <vt:lpstr>1. Gruplama </vt:lpstr>
      <vt:lpstr>Gruplama Türleri </vt:lpstr>
      <vt:lpstr>Gruplama Türleri </vt:lpstr>
      <vt:lpstr>Gruplama Türleri </vt:lpstr>
      <vt:lpstr>PowerPoint Sunusu</vt:lpstr>
      <vt:lpstr>Okul İçinde Okul</vt:lpstr>
      <vt:lpstr>Okul İçinde Okul Modelinin Avantajları</vt:lpstr>
      <vt:lpstr>Okul İçinde Okul Modelinin Dezavantajları</vt:lpstr>
      <vt:lpstr>Özel Okul</vt:lpstr>
      <vt:lpstr>Özel Okul</vt:lpstr>
      <vt:lpstr>Özel Okul</vt:lpstr>
      <vt:lpstr>Özel Okulun Dezavatajları</vt:lpstr>
      <vt:lpstr>Özel Okul Dezavatajları</vt:lpstr>
      <vt:lpstr>Tam Özel Sınıf</vt:lpstr>
      <vt:lpstr>Erken Özel Sınıf</vt:lpstr>
      <vt:lpstr>Kısmen Özel Sınıf</vt:lpstr>
      <vt:lpstr>Kısmen Özel Sınıf</vt:lpstr>
      <vt:lpstr>XYZ Sınıfları</vt:lpstr>
      <vt:lpstr>Karma Sınıf</vt:lpstr>
      <vt:lpstr>Karma Sınıf</vt:lpstr>
      <vt:lpstr>Derse Dayalı Yeniden Gruplama</vt:lpstr>
      <vt:lpstr>Hızlandırılmış sınıflar arası sınıf</vt:lpstr>
      <vt:lpstr>Kaynak Oda</vt:lpstr>
      <vt:lpstr>Kaynak Oda</vt:lpstr>
      <vt:lpstr>Kaynak Oda</vt:lpstr>
      <vt:lpstr>Sınıf içi benzer yetenek grupları</vt:lpstr>
      <vt:lpstr>Sınıf içi karışık yetenek grupları</vt:lpstr>
      <vt:lpstr>Sınıf içi çok düzeyli gruplar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Zekayı ve Üstün Yeteneği Etkileyen Faktörler</dc:title>
  <dc:creator>figen</dc:creator>
  <cp:lastModifiedBy>figen</cp:lastModifiedBy>
  <cp:revision>68</cp:revision>
  <dcterms:modified xsi:type="dcterms:W3CDTF">2020-12-03T21:20:57Z</dcterms:modified>
</cp:coreProperties>
</file>