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9"/>
  </p:notesMasterIdLst>
  <p:sldIdLst>
    <p:sldId id="256" r:id="rId2"/>
    <p:sldId id="360" r:id="rId3"/>
    <p:sldId id="362" r:id="rId4"/>
    <p:sldId id="358" r:id="rId5"/>
    <p:sldId id="361" r:id="rId6"/>
    <p:sldId id="366" r:id="rId7"/>
    <p:sldId id="343" r:id="rId8"/>
    <p:sldId id="342" r:id="rId9"/>
    <p:sldId id="336" r:id="rId10"/>
    <p:sldId id="338" r:id="rId11"/>
    <p:sldId id="367" r:id="rId12"/>
    <p:sldId id="337" r:id="rId13"/>
    <p:sldId id="335" r:id="rId14"/>
    <p:sldId id="341" r:id="rId15"/>
    <p:sldId id="364" r:id="rId16"/>
    <p:sldId id="344" r:id="rId17"/>
    <p:sldId id="375" r:id="rId18"/>
    <p:sldId id="376" r:id="rId19"/>
    <p:sldId id="377" r:id="rId20"/>
    <p:sldId id="339" r:id="rId21"/>
    <p:sldId id="378" r:id="rId22"/>
    <p:sldId id="379" r:id="rId23"/>
    <p:sldId id="380" r:id="rId24"/>
    <p:sldId id="381" r:id="rId25"/>
    <p:sldId id="370" r:id="rId26"/>
    <p:sldId id="371" r:id="rId27"/>
    <p:sldId id="372" r:id="rId28"/>
    <p:sldId id="365" r:id="rId29"/>
    <p:sldId id="374" r:id="rId30"/>
    <p:sldId id="346" r:id="rId31"/>
    <p:sldId id="347" r:id="rId32"/>
    <p:sldId id="349" r:id="rId33"/>
    <p:sldId id="373" r:id="rId34"/>
    <p:sldId id="348" r:id="rId35"/>
    <p:sldId id="345" r:id="rId36"/>
    <p:sldId id="350" r:id="rId37"/>
    <p:sldId id="340" r:id="rId38"/>
    <p:sldId id="351" r:id="rId39"/>
    <p:sldId id="352" r:id="rId40"/>
    <p:sldId id="369" r:id="rId41"/>
    <p:sldId id="354" r:id="rId42"/>
    <p:sldId id="355" r:id="rId43"/>
    <p:sldId id="356" r:id="rId44"/>
    <p:sldId id="357" r:id="rId45"/>
    <p:sldId id="353" r:id="rId46"/>
    <p:sldId id="278" r:id="rId47"/>
    <p:sldId id="321" r:id="rId48"/>
  </p:sldIdLst>
  <p:sldSz cx="9144000" cy="5143500" type="screen16x9"/>
  <p:notesSz cx="6858000" cy="9144000"/>
  <p:embeddedFontLst>
    <p:embeddedFont>
      <p:font typeface="Montserrat" panose="020B0604020202020204" charset="-94"/>
      <p:regular r:id="rId50"/>
      <p:bold r:id="rId51"/>
      <p:italic r:id="rId52"/>
      <p:boldItalic r:id="rId53"/>
    </p:embeddedFont>
    <p:embeddedFont>
      <p:font typeface="Montserrat Light" panose="020B0604020202020204" charset="-94"/>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C7065-D792-4A0F-A8B1-AEB272CA1B24}">
  <a:tblStyle styleId="{039C7065-D792-4A0F-A8B1-AEB272CA1B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1"/>
    <p:restoredTop sz="94651"/>
  </p:normalViewPr>
  <p:slideViewPr>
    <p:cSldViewPr snapToGrid="0" snapToObjects="1">
      <p:cViewPr varScale="1">
        <p:scale>
          <a:sx n="100" d="100"/>
          <a:sy n="100" d="100"/>
        </p:scale>
        <p:origin x="3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E12F5-EE70-AE44-9D67-7CB4EB8F4E96}" type="doc">
      <dgm:prSet loTypeId="urn:microsoft.com/office/officeart/2005/8/layout/default" loCatId="" qsTypeId="urn:microsoft.com/office/officeart/2005/8/quickstyle/simple2" qsCatId="simple" csTypeId="urn:microsoft.com/office/officeart/2005/8/colors/colorful2" csCatId="colorful" phldr="1"/>
      <dgm:spPr/>
      <dgm:t>
        <a:bodyPr/>
        <a:lstStyle/>
        <a:p>
          <a:endParaRPr lang="tr-TR"/>
        </a:p>
      </dgm:t>
    </dgm:pt>
    <dgm:pt modelId="{DA1BE1FF-024A-964A-8425-BD23322375A9}">
      <dgm:prSet phldrT="[Metin]"/>
      <dgm:spPr/>
      <dgm:t>
        <a:bodyPr/>
        <a:lstStyle/>
        <a:p>
          <a:r>
            <a:rPr lang="tr-TR" dirty="0"/>
            <a:t>İleri düzeyde bilişsel işlev</a:t>
          </a:r>
        </a:p>
      </dgm:t>
    </dgm:pt>
    <dgm:pt modelId="{B8BDBB1E-70DC-9340-B849-EF15E70B7107}" type="parTrans" cxnId="{1DF83349-2739-C246-BAB7-B534CDBC6006}">
      <dgm:prSet/>
      <dgm:spPr/>
      <dgm:t>
        <a:bodyPr/>
        <a:lstStyle/>
        <a:p>
          <a:endParaRPr lang="tr-TR"/>
        </a:p>
      </dgm:t>
    </dgm:pt>
    <dgm:pt modelId="{643D7F5D-F447-F04F-BE33-492731EC0B35}" type="sibTrans" cxnId="{1DF83349-2739-C246-BAB7-B534CDBC6006}">
      <dgm:prSet/>
      <dgm:spPr/>
      <dgm:t>
        <a:bodyPr/>
        <a:lstStyle/>
        <a:p>
          <a:endParaRPr lang="tr-TR"/>
        </a:p>
      </dgm:t>
    </dgm:pt>
    <dgm:pt modelId="{51D8792F-33FD-D845-ADFC-004E8EA4572F}">
      <dgm:prSet phldrT="[Metin]"/>
      <dgm:spPr/>
      <dgm:t>
        <a:bodyPr/>
        <a:lstStyle/>
        <a:p>
          <a:r>
            <a:rPr lang="tr-TR" dirty="0"/>
            <a:t>Daha olgun akran ilişkileri</a:t>
          </a:r>
        </a:p>
      </dgm:t>
    </dgm:pt>
    <dgm:pt modelId="{4C110590-494D-FB45-A324-2FBCB1D15E54}" type="parTrans" cxnId="{F5291438-4155-0C4F-A988-E3B5BCD4C3C1}">
      <dgm:prSet/>
      <dgm:spPr/>
      <dgm:t>
        <a:bodyPr/>
        <a:lstStyle/>
        <a:p>
          <a:endParaRPr lang="tr-TR"/>
        </a:p>
      </dgm:t>
    </dgm:pt>
    <dgm:pt modelId="{BC04561D-7F1E-1049-B37E-B091E19FCFA1}" type="sibTrans" cxnId="{F5291438-4155-0C4F-A988-E3B5BCD4C3C1}">
      <dgm:prSet/>
      <dgm:spPr/>
      <dgm:t>
        <a:bodyPr/>
        <a:lstStyle/>
        <a:p>
          <a:endParaRPr lang="tr-TR"/>
        </a:p>
      </dgm:t>
    </dgm:pt>
    <dgm:pt modelId="{2C730368-A7A5-0C44-AF28-A5CB44E7D0E0}">
      <dgm:prSet phldrT="[Metin]"/>
      <dgm:spPr/>
      <dgm:t>
        <a:bodyPr/>
        <a:lstStyle/>
        <a:p>
          <a:r>
            <a:rPr lang="tr-TR" dirty="0"/>
            <a:t>Erken gelişen dil yeteneği</a:t>
          </a:r>
        </a:p>
      </dgm:t>
    </dgm:pt>
    <dgm:pt modelId="{587A47F6-D386-6F4F-9316-05E50E06B3B5}" type="parTrans" cxnId="{D5895A4D-BDB6-D343-B87C-D8A313975311}">
      <dgm:prSet/>
      <dgm:spPr/>
      <dgm:t>
        <a:bodyPr/>
        <a:lstStyle/>
        <a:p>
          <a:endParaRPr lang="tr-TR"/>
        </a:p>
      </dgm:t>
    </dgm:pt>
    <dgm:pt modelId="{DE5DDDB3-6C53-4F48-AAD1-D5BE156AF9FA}" type="sibTrans" cxnId="{D5895A4D-BDB6-D343-B87C-D8A313975311}">
      <dgm:prSet/>
      <dgm:spPr/>
      <dgm:t>
        <a:bodyPr/>
        <a:lstStyle/>
        <a:p>
          <a:endParaRPr lang="tr-TR"/>
        </a:p>
      </dgm:t>
    </dgm:pt>
    <dgm:pt modelId="{B7E2D027-5DC0-864B-BD67-48A24D868227}">
      <dgm:prSet phldrT="[Metin]"/>
      <dgm:spPr/>
      <dgm:t>
        <a:bodyPr/>
        <a:lstStyle/>
        <a:p>
          <a:r>
            <a:rPr lang="tr-TR" dirty="0"/>
            <a:t>Gelişim evrelerine erken ulaşma</a:t>
          </a:r>
        </a:p>
      </dgm:t>
    </dgm:pt>
    <dgm:pt modelId="{E8DB9995-088B-7240-89A2-7D5D6F00C129}" type="parTrans" cxnId="{D0DA3B12-9CEB-6040-922C-79D01285FEB7}">
      <dgm:prSet/>
      <dgm:spPr/>
      <dgm:t>
        <a:bodyPr/>
        <a:lstStyle/>
        <a:p>
          <a:endParaRPr lang="tr-TR"/>
        </a:p>
      </dgm:t>
    </dgm:pt>
    <dgm:pt modelId="{3CC2B8A3-CB03-5746-A710-EF6BE9F96E39}" type="sibTrans" cxnId="{D0DA3B12-9CEB-6040-922C-79D01285FEB7}">
      <dgm:prSet/>
      <dgm:spPr/>
      <dgm:t>
        <a:bodyPr/>
        <a:lstStyle/>
        <a:p>
          <a:endParaRPr lang="tr-TR"/>
        </a:p>
      </dgm:t>
    </dgm:pt>
    <dgm:pt modelId="{F6A86CCB-6E9E-A045-9177-533F0D8C5CC7}">
      <dgm:prSet phldrT="[Metin]"/>
      <dgm:spPr/>
      <dgm:t>
        <a:bodyPr/>
        <a:lstStyle/>
        <a:p>
          <a:r>
            <a:rPr lang="tr-TR" dirty="0"/>
            <a:t>Gelişim evrelerinde hızlı ilerleme</a:t>
          </a:r>
        </a:p>
      </dgm:t>
    </dgm:pt>
    <dgm:pt modelId="{E648EAD4-1B5E-1F46-9C17-DC43AB1B6626}" type="parTrans" cxnId="{6EDD7C37-3141-3F4D-9EB0-8043B33AB4EA}">
      <dgm:prSet/>
      <dgm:spPr/>
      <dgm:t>
        <a:bodyPr/>
        <a:lstStyle/>
        <a:p>
          <a:endParaRPr lang="tr-TR"/>
        </a:p>
      </dgm:t>
    </dgm:pt>
    <dgm:pt modelId="{2B1A916C-15F1-BB43-918A-504C1E590759}" type="sibTrans" cxnId="{6EDD7C37-3141-3F4D-9EB0-8043B33AB4EA}">
      <dgm:prSet/>
      <dgm:spPr/>
      <dgm:t>
        <a:bodyPr/>
        <a:lstStyle/>
        <a:p>
          <a:endParaRPr lang="tr-TR"/>
        </a:p>
      </dgm:t>
    </dgm:pt>
    <dgm:pt modelId="{9F4046E2-B72B-554A-8A4D-081C31B77CB7}">
      <dgm:prSet phldrT="[Metin]"/>
      <dgm:spPr/>
      <dgm:t>
        <a:bodyPr/>
        <a:lstStyle/>
        <a:p>
          <a:r>
            <a:rPr lang="tr-TR" dirty="0"/>
            <a:t>Farklı olduğunun farkında olma</a:t>
          </a:r>
        </a:p>
      </dgm:t>
    </dgm:pt>
    <dgm:pt modelId="{4AF73BC0-2642-7A4B-BBF4-E5E3DCEECA1B}" type="parTrans" cxnId="{2047E5CB-EB36-9441-8F33-31B2E426561C}">
      <dgm:prSet/>
      <dgm:spPr/>
      <dgm:t>
        <a:bodyPr/>
        <a:lstStyle/>
        <a:p>
          <a:endParaRPr lang="tr-TR"/>
        </a:p>
      </dgm:t>
    </dgm:pt>
    <dgm:pt modelId="{C512963E-D198-214B-B691-48D8E673AEF7}" type="sibTrans" cxnId="{2047E5CB-EB36-9441-8F33-31B2E426561C}">
      <dgm:prSet/>
      <dgm:spPr/>
      <dgm:t>
        <a:bodyPr/>
        <a:lstStyle/>
        <a:p>
          <a:endParaRPr lang="tr-TR"/>
        </a:p>
      </dgm:t>
    </dgm:pt>
    <dgm:pt modelId="{CE32320A-CDBA-D74A-ADE8-1A99F0930B7D}" type="pres">
      <dgm:prSet presAssocID="{560E12F5-EE70-AE44-9D67-7CB4EB8F4E96}" presName="diagram" presStyleCnt="0">
        <dgm:presLayoutVars>
          <dgm:dir/>
          <dgm:resizeHandles val="exact"/>
        </dgm:presLayoutVars>
      </dgm:prSet>
      <dgm:spPr/>
      <dgm:t>
        <a:bodyPr/>
        <a:lstStyle/>
        <a:p>
          <a:endParaRPr lang="tr-TR"/>
        </a:p>
      </dgm:t>
    </dgm:pt>
    <dgm:pt modelId="{C68D8E45-FDDD-E54A-9D56-5D8E9C8FF2C9}" type="pres">
      <dgm:prSet presAssocID="{DA1BE1FF-024A-964A-8425-BD23322375A9}" presName="node" presStyleLbl="node1" presStyleIdx="0" presStyleCnt="6">
        <dgm:presLayoutVars>
          <dgm:bulletEnabled val="1"/>
        </dgm:presLayoutVars>
      </dgm:prSet>
      <dgm:spPr/>
      <dgm:t>
        <a:bodyPr/>
        <a:lstStyle/>
        <a:p>
          <a:endParaRPr lang="tr-TR"/>
        </a:p>
      </dgm:t>
    </dgm:pt>
    <dgm:pt modelId="{E86BCFF0-237D-0541-BDC9-FB799B5857F0}" type="pres">
      <dgm:prSet presAssocID="{643D7F5D-F447-F04F-BE33-492731EC0B35}" presName="sibTrans" presStyleCnt="0"/>
      <dgm:spPr/>
    </dgm:pt>
    <dgm:pt modelId="{0D8C9199-EFEE-AA4F-B2D8-6BD01581C2CC}" type="pres">
      <dgm:prSet presAssocID="{51D8792F-33FD-D845-ADFC-004E8EA4572F}" presName="node" presStyleLbl="node1" presStyleIdx="1" presStyleCnt="6">
        <dgm:presLayoutVars>
          <dgm:bulletEnabled val="1"/>
        </dgm:presLayoutVars>
      </dgm:prSet>
      <dgm:spPr/>
      <dgm:t>
        <a:bodyPr/>
        <a:lstStyle/>
        <a:p>
          <a:endParaRPr lang="tr-TR"/>
        </a:p>
      </dgm:t>
    </dgm:pt>
    <dgm:pt modelId="{505C2149-E61F-9C43-B310-4DEAA57C5AFC}" type="pres">
      <dgm:prSet presAssocID="{BC04561D-7F1E-1049-B37E-B091E19FCFA1}" presName="sibTrans" presStyleCnt="0"/>
      <dgm:spPr/>
    </dgm:pt>
    <dgm:pt modelId="{BB002200-711B-394B-8244-D553B9F4F24C}" type="pres">
      <dgm:prSet presAssocID="{2C730368-A7A5-0C44-AF28-A5CB44E7D0E0}" presName="node" presStyleLbl="node1" presStyleIdx="2" presStyleCnt="6">
        <dgm:presLayoutVars>
          <dgm:bulletEnabled val="1"/>
        </dgm:presLayoutVars>
      </dgm:prSet>
      <dgm:spPr/>
      <dgm:t>
        <a:bodyPr/>
        <a:lstStyle/>
        <a:p>
          <a:endParaRPr lang="tr-TR"/>
        </a:p>
      </dgm:t>
    </dgm:pt>
    <dgm:pt modelId="{C6A35686-DD4A-414A-8F73-0067A99B54EA}" type="pres">
      <dgm:prSet presAssocID="{DE5DDDB3-6C53-4F48-AAD1-D5BE156AF9FA}" presName="sibTrans" presStyleCnt="0"/>
      <dgm:spPr/>
    </dgm:pt>
    <dgm:pt modelId="{E10D7DCD-A9AF-3647-9036-CD781128F254}" type="pres">
      <dgm:prSet presAssocID="{B7E2D027-5DC0-864B-BD67-48A24D868227}" presName="node" presStyleLbl="node1" presStyleIdx="3" presStyleCnt="6">
        <dgm:presLayoutVars>
          <dgm:bulletEnabled val="1"/>
        </dgm:presLayoutVars>
      </dgm:prSet>
      <dgm:spPr/>
      <dgm:t>
        <a:bodyPr/>
        <a:lstStyle/>
        <a:p>
          <a:endParaRPr lang="tr-TR"/>
        </a:p>
      </dgm:t>
    </dgm:pt>
    <dgm:pt modelId="{00AAE9CC-3B6F-7E47-A0FB-A70718D59329}" type="pres">
      <dgm:prSet presAssocID="{3CC2B8A3-CB03-5746-A710-EF6BE9F96E39}" presName="sibTrans" presStyleCnt="0"/>
      <dgm:spPr/>
    </dgm:pt>
    <dgm:pt modelId="{89DB9558-CEE8-A44E-84B8-7145F68A444A}" type="pres">
      <dgm:prSet presAssocID="{F6A86CCB-6E9E-A045-9177-533F0D8C5CC7}" presName="node" presStyleLbl="node1" presStyleIdx="4" presStyleCnt="6">
        <dgm:presLayoutVars>
          <dgm:bulletEnabled val="1"/>
        </dgm:presLayoutVars>
      </dgm:prSet>
      <dgm:spPr/>
      <dgm:t>
        <a:bodyPr/>
        <a:lstStyle/>
        <a:p>
          <a:endParaRPr lang="tr-TR"/>
        </a:p>
      </dgm:t>
    </dgm:pt>
    <dgm:pt modelId="{6546E0EF-05FE-2340-91E3-ACBFD451DDF4}" type="pres">
      <dgm:prSet presAssocID="{2B1A916C-15F1-BB43-918A-504C1E590759}" presName="sibTrans" presStyleCnt="0"/>
      <dgm:spPr/>
    </dgm:pt>
    <dgm:pt modelId="{A1C9EE50-CB38-704E-AC84-2EBD31FCE38A}" type="pres">
      <dgm:prSet presAssocID="{9F4046E2-B72B-554A-8A4D-081C31B77CB7}" presName="node" presStyleLbl="node1" presStyleIdx="5" presStyleCnt="6">
        <dgm:presLayoutVars>
          <dgm:bulletEnabled val="1"/>
        </dgm:presLayoutVars>
      </dgm:prSet>
      <dgm:spPr/>
      <dgm:t>
        <a:bodyPr/>
        <a:lstStyle/>
        <a:p>
          <a:endParaRPr lang="tr-TR"/>
        </a:p>
      </dgm:t>
    </dgm:pt>
  </dgm:ptLst>
  <dgm:cxnLst>
    <dgm:cxn modelId="{1DF83349-2739-C246-BAB7-B534CDBC6006}" srcId="{560E12F5-EE70-AE44-9D67-7CB4EB8F4E96}" destId="{DA1BE1FF-024A-964A-8425-BD23322375A9}" srcOrd="0" destOrd="0" parTransId="{B8BDBB1E-70DC-9340-B849-EF15E70B7107}" sibTransId="{643D7F5D-F447-F04F-BE33-492731EC0B35}"/>
    <dgm:cxn modelId="{B0DAC9D3-9EE4-1741-80D4-18813C5683F6}" type="presOf" srcId="{B7E2D027-5DC0-864B-BD67-48A24D868227}" destId="{E10D7DCD-A9AF-3647-9036-CD781128F254}" srcOrd="0" destOrd="0" presId="urn:microsoft.com/office/officeart/2005/8/layout/default"/>
    <dgm:cxn modelId="{041CFF86-B81A-B147-9549-8768F31110EB}" type="presOf" srcId="{9F4046E2-B72B-554A-8A4D-081C31B77CB7}" destId="{A1C9EE50-CB38-704E-AC84-2EBD31FCE38A}" srcOrd="0" destOrd="0" presId="urn:microsoft.com/office/officeart/2005/8/layout/default"/>
    <dgm:cxn modelId="{D0DA3B12-9CEB-6040-922C-79D01285FEB7}" srcId="{560E12F5-EE70-AE44-9D67-7CB4EB8F4E96}" destId="{B7E2D027-5DC0-864B-BD67-48A24D868227}" srcOrd="3" destOrd="0" parTransId="{E8DB9995-088B-7240-89A2-7D5D6F00C129}" sibTransId="{3CC2B8A3-CB03-5746-A710-EF6BE9F96E39}"/>
    <dgm:cxn modelId="{A4289FC9-E808-6046-BFF6-CBB156E1261C}" type="presOf" srcId="{DA1BE1FF-024A-964A-8425-BD23322375A9}" destId="{C68D8E45-FDDD-E54A-9D56-5D8E9C8FF2C9}" srcOrd="0" destOrd="0" presId="urn:microsoft.com/office/officeart/2005/8/layout/default"/>
    <dgm:cxn modelId="{1C242961-5A2B-C441-A962-75C7FAC467FB}" type="presOf" srcId="{F6A86CCB-6E9E-A045-9177-533F0D8C5CC7}" destId="{89DB9558-CEE8-A44E-84B8-7145F68A444A}" srcOrd="0" destOrd="0" presId="urn:microsoft.com/office/officeart/2005/8/layout/default"/>
    <dgm:cxn modelId="{0BF29580-9E23-674F-90C3-921A96014BED}" type="presOf" srcId="{2C730368-A7A5-0C44-AF28-A5CB44E7D0E0}" destId="{BB002200-711B-394B-8244-D553B9F4F24C}" srcOrd="0" destOrd="0" presId="urn:microsoft.com/office/officeart/2005/8/layout/default"/>
    <dgm:cxn modelId="{F5291438-4155-0C4F-A988-E3B5BCD4C3C1}" srcId="{560E12F5-EE70-AE44-9D67-7CB4EB8F4E96}" destId="{51D8792F-33FD-D845-ADFC-004E8EA4572F}" srcOrd="1" destOrd="0" parTransId="{4C110590-494D-FB45-A324-2FBCB1D15E54}" sibTransId="{BC04561D-7F1E-1049-B37E-B091E19FCFA1}"/>
    <dgm:cxn modelId="{6EDD7C37-3141-3F4D-9EB0-8043B33AB4EA}" srcId="{560E12F5-EE70-AE44-9D67-7CB4EB8F4E96}" destId="{F6A86CCB-6E9E-A045-9177-533F0D8C5CC7}" srcOrd="4" destOrd="0" parTransId="{E648EAD4-1B5E-1F46-9C17-DC43AB1B6626}" sibTransId="{2B1A916C-15F1-BB43-918A-504C1E590759}"/>
    <dgm:cxn modelId="{D5895A4D-BDB6-D343-B87C-D8A313975311}" srcId="{560E12F5-EE70-AE44-9D67-7CB4EB8F4E96}" destId="{2C730368-A7A5-0C44-AF28-A5CB44E7D0E0}" srcOrd="2" destOrd="0" parTransId="{587A47F6-D386-6F4F-9316-05E50E06B3B5}" sibTransId="{DE5DDDB3-6C53-4F48-AAD1-D5BE156AF9FA}"/>
    <dgm:cxn modelId="{2047E5CB-EB36-9441-8F33-31B2E426561C}" srcId="{560E12F5-EE70-AE44-9D67-7CB4EB8F4E96}" destId="{9F4046E2-B72B-554A-8A4D-081C31B77CB7}" srcOrd="5" destOrd="0" parTransId="{4AF73BC0-2642-7A4B-BBF4-E5E3DCEECA1B}" sibTransId="{C512963E-D198-214B-B691-48D8E673AEF7}"/>
    <dgm:cxn modelId="{0C5A66BC-1C0A-F94E-B48B-E81149C9BF77}" type="presOf" srcId="{560E12F5-EE70-AE44-9D67-7CB4EB8F4E96}" destId="{CE32320A-CDBA-D74A-ADE8-1A99F0930B7D}" srcOrd="0" destOrd="0" presId="urn:microsoft.com/office/officeart/2005/8/layout/default"/>
    <dgm:cxn modelId="{028D374D-E93A-1E49-9809-1A9CFFF5CCC8}" type="presOf" srcId="{51D8792F-33FD-D845-ADFC-004E8EA4572F}" destId="{0D8C9199-EFEE-AA4F-B2D8-6BD01581C2CC}" srcOrd="0" destOrd="0" presId="urn:microsoft.com/office/officeart/2005/8/layout/default"/>
    <dgm:cxn modelId="{3D8C013E-2DF5-2C43-BF44-7F5BB795B578}" type="presParOf" srcId="{CE32320A-CDBA-D74A-ADE8-1A99F0930B7D}" destId="{C68D8E45-FDDD-E54A-9D56-5D8E9C8FF2C9}" srcOrd="0" destOrd="0" presId="urn:microsoft.com/office/officeart/2005/8/layout/default"/>
    <dgm:cxn modelId="{B7B5AECD-2129-8D4D-BFED-B3B7746FC181}" type="presParOf" srcId="{CE32320A-CDBA-D74A-ADE8-1A99F0930B7D}" destId="{E86BCFF0-237D-0541-BDC9-FB799B5857F0}" srcOrd="1" destOrd="0" presId="urn:microsoft.com/office/officeart/2005/8/layout/default"/>
    <dgm:cxn modelId="{89FCEBD7-20CE-AC4E-85B3-AFE74C4B2C7E}" type="presParOf" srcId="{CE32320A-CDBA-D74A-ADE8-1A99F0930B7D}" destId="{0D8C9199-EFEE-AA4F-B2D8-6BD01581C2CC}" srcOrd="2" destOrd="0" presId="urn:microsoft.com/office/officeart/2005/8/layout/default"/>
    <dgm:cxn modelId="{728A4F28-77DA-7048-91A5-4F61F9FA4DC4}" type="presParOf" srcId="{CE32320A-CDBA-D74A-ADE8-1A99F0930B7D}" destId="{505C2149-E61F-9C43-B310-4DEAA57C5AFC}" srcOrd="3" destOrd="0" presId="urn:microsoft.com/office/officeart/2005/8/layout/default"/>
    <dgm:cxn modelId="{70D063A6-ABC2-5243-9304-D1B4EEDCE683}" type="presParOf" srcId="{CE32320A-CDBA-D74A-ADE8-1A99F0930B7D}" destId="{BB002200-711B-394B-8244-D553B9F4F24C}" srcOrd="4" destOrd="0" presId="urn:microsoft.com/office/officeart/2005/8/layout/default"/>
    <dgm:cxn modelId="{F63A370E-CF2F-A64E-BD7A-DABC62D3410C}" type="presParOf" srcId="{CE32320A-CDBA-D74A-ADE8-1A99F0930B7D}" destId="{C6A35686-DD4A-414A-8F73-0067A99B54EA}" srcOrd="5" destOrd="0" presId="urn:microsoft.com/office/officeart/2005/8/layout/default"/>
    <dgm:cxn modelId="{6C6AC698-26A5-FF47-BA43-44F9D8FB5A09}" type="presParOf" srcId="{CE32320A-CDBA-D74A-ADE8-1A99F0930B7D}" destId="{E10D7DCD-A9AF-3647-9036-CD781128F254}" srcOrd="6" destOrd="0" presId="urn:microsoft.com/office/officeart/2005/8/layout/default"/>
    <dgm:cxn modelId="{234617F6-6D34-644F-95DB-98050C6CE224}" type="presParOf" srcId="{CE32320A-CDBA-D74A-ADE8-1A99F0930B7D}" destId="{00AAE9CC-3B6F-7E47-A0FB-A70718D59329}" srcOrd="7" destOrd="0" presId="urn:microsoft.com/office/officeart/2005/8/layout/default"/>
    <dgm:cxn modelId="{C83F4092-D980-E44C-A6AF-5D4D6E71F80A}" type="presParOf" srcId="{CE32320A-CDBA-D74A-ADE8-1A99F0930B7D}" destId="{89DB9558-CEE8-A44E-84B8-7145F68A444A}" srcOrd="8" destOrd="0" presId="urn:microsoft.com/office/officeart/2005/8/layout/default"/>
    <dgm:cxn modelId="{06D5F3DE-71BD-8442-B198-F28789357D92}" type="presParOf" srcId="{CE32320A-CDBA-D74A-ADE8-1A99F0930B7D}" destId="{6546E0EF-05FE-2340-91E3-ACBFD451DDF4}" srcOrd="9" destOrd="0" presId="urn:microsoft.com/office/officeart/2005/8/layout/default"/>
    <dgm:cxn modelId="{4EAB08B8-95AC-A54F-B628-E4CD8051C14D}" type="presParOf" srcId="{CE32320A-CDBA-D74A-ADE8-1A99F0930B7D}" destId="{A1C9EE50-CB38-704E-AC84-2EBD31FCE38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9BEF4-AE3C-7F41-A058-26440DE84D74}"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tr-TR"/>
        </a:p>
      </dgm:t>
    </dgm:pt>
    <dgm:pt modelId="{D2502A32-E1CC-3C48-894E-FD80B680AF15}">
      <dgm:prSet phldrT="[Metin]"/>
      <dgm:spPr/>
      <dgm:t>
        <a:bodyPr/>
        <a:lstStyle/>
        <a:p>
          <a:r>
            <a:rPr lang="tr-TR" dirty="0"/>
            <a:t>Cinsiyet</a:t>
          </a:r>
        </a:p>
      </dgm:t>
    </dgm:pt>
    <dgm:pt modelId="{7BBCAF68-E7F9-814D-83D6-86F44E071FD3}" type="parTrans" cxnId="{E750A70B-4CA4-354E-8FAA-AECA1696143F}">
      <dgm:prSet/>
      <dgm:spPr/>
      <dgm:t>
        <a:bodyPr/>
        <a:lstStyle/>
        <a:p>
          <a:endParaRPr lang="tr-TR"/>
        </a:p>
      </dgm:t>
    </dgm:pt>
    <dgm:pt modelId="{4A396DA5-E2C8-CF45-8338-0A88AF3CE0C8}" type="sibTrans" cxnId="{E750A70B-4CA4-354E-8FAA-AECA1696143F}">
      <dgm:prSet/>
      <dgm:spPr/>
      <dgm:t>
        <a:bodyPr/>
        <a:lstStyle/>
        <a:p>
          <a:endParaRPr lang="tr-TR"/>
        </a:p>
      </dgm:t>
    </dgm:pt>
    <dgm:pt modelId="{88DD4D85-17EA-CB4C-A836-35DFBD058DF7}">
      <dgm:prSet phldrT="[Metin]"/>
      <dgm:spPr/>
      <dgm:t>
        <a:bodyPr/>
        <a:lstStyle/>
        <a:p>
          <a:r>
            <a:rPr lang="tr-TR" dirty="0"/>
            <a:t>Üstün yetenekli kız çocukları erkek çocuklara göre akran ihtiyacını daha fazla duymaktadırlar.</a:t>
          </a:r>
        </a:p>
      </dgm:t>
    </dgm:pt>
    <dgm:pt modelId="{C3D133BD-97E9-AC4B-99D5-FA0D495601D8}" type="parTrans" cxnId="{75D11958-2C97-6549-9E5D-DC11DAE399C1}">
      <dgm:prSet/>
      <dgm:spPr/>
      <dgm:t>
        <a:bodyPr/>
        <a:lstStyle/>
        <a:p>
          <a:endParaRPr lang="tr-TR"/>
        </a:p>
      </dgm:t>
    </dgm:pt>
    <dgm:pt modelId="{0E8A4E8A-7A5E-0D4F-8D69-7F9F59DEB333}" type="sibTrans" cxnId="{75D11958-2C97-6549-9E5D-DC11DAE399C1}">
      <dgm:prSet/>
      <dgm:spPr/>
      <dgm:t>
        <a:bodyPr/>
        <a:lstStyle/>
        <a:p>
          <a:endParaRPr lang="tr-TR"/>
        </a:p>
      </dgm:t>
    </dgm:pt>
    <dgm:pt modelId="{CFD15B6B-51C4-464E-B85A-7526CAD9DA7E}">
      <dgm:prSet phldrT="[Metin]"/>
      <dgm:spPr/>
      <dgm:t>
        <a:bodyPr/>
        <a:lstStyle/>
        <a:p>
          <a:r>
            <a:rPr lang="tr-TR" dirty="0"/>
            <a:t>İlgi alanları</a:t>
          </a:r>
        </a:p>
      </dgm:t>
    </dgm:pt>
    <dgm:pt modelId="{9CCF376F-8050-2548-A439-53DB692F5846}" type="parTrans" cxnId="{4D360E7A-E8B8-FE4A-8D9E-D2FA7A5EF200}">
      <dgm:prSet/>
      <dgm:spPr/>
      <dgm:t>
        <a:bodyPr/>
        <a:lstStyle/>
        <a:p>
          <a:endParaRPr lang="tr-TR"/>
        </a:p>
      </dgm:t>
    </dgm:pt>
    <dgm:pt modelId="{D98BF5B3-25FE-A24A-9A97-3BA97F318939}" type="sibTrans" cxnId="{4D360E7A-E8B8-FE4A-8D9E-D2FA7A5EF200}">
      <dgm:prSet/>
      <dgm:spPr/>
      <dgm:t>
        <a:bodyPr/>
        <a:lstStyle/>
        <a:p>
          <a:endParaRPr lang="tr-TR"/>
        </a:p>
      </dgm:t>
    </dgm:pt>
    <dgm:pt modelId="{5D80D733-1D6D-FD49-AEED-AE49A9A44D18}">
      <dgm:prSet phldrT="[Metin]"/>
      <dgm:spPr/>
      <dgm:t>
        <a:bodyPr/>
        <a:lstStyle/>
        <a:p>
          <a:r>
            <a:rPr lang="tr-TR" dirty="0"/>
            <a:t>Kendi ilgi alanlarına ilgi duyan akranlarını tercih etmektedirler.</a:t>
          </a:r>
        </a:p>
      </dgm:t>
    </dgm:pt>
    <dgm:pt modelId="{FEDDAC51-1634-BB44-B3CE-A8560E7E1841}" type="parTrans" cxnId="{8AAEFFCF-BECC-F542-8E2C-1C6E69225743}">
      <dgm:prSet/>
      <dgm:spPr/>
      <dgm:t>
        <a:bodyPr/>
        <a:lstStyle/>
        <a:p>
          <a:endParaRPr lang="tr-TR"/>
        </a:p>
      </dgm:t>
    </dgm:pt>
    <dgm:pt modelId="{2E756EB7-422E-6743-9C31-B73AFA7C1296}" type="sibTrans" cxnId="{8AAEFFCF-BECC-F542-8E2C-1C6E69225743}">
      <dgm:prSet/>
      <dgm:spPr/>
      <dgm:t>
        <a:bodyPr/>
        <a:lstStyle/>
        <a:p>
          <a:endParaRPr lang="tr-TR"/>
        </a:p>
      </dgm:t>
    </dgm:pt>
    <dgm:pt modelId="{336B361B-94A5-C54E-ADC7-B47935BE5E7D}">
      <dgm:prSet phldrT="[Metin]"/>
      <dgm:spPr/>
      <dgm:t>
        <a:bodyPr/>
        <a:lstStyle/>
        <a:p>
          <a:r>
            <a:rPr lang="tr-TR" dirty="0"/>
            <a:t>Akademik başarı</a:t>
          </a:r>
        </a:p>
      </dgm:t>
    </dgm:pt>
    <dgm:pt modelId="{C1736675-6B84-F94F-B56C-8890070E6A22}" type="parTrans" cxnId="{FD799FE9-298A-EA4D-88DB-D75B9388A03F}">
      <dgm:prSet/>
      <dgm:spPr/>
      <dgm:t>
        <a:bodyPr/>
        <a:lstStyle/>
        <a:p>
          <a:endParaRPr lang="tr-TR"/>
        </a:p>
      </dgm:t>
    </dgm:pt>
    <dgm:pt modelId="{D2BCA220-1518-2848-BDB6-7C0E32C55141}" type="sibTrans" cxnId="{FD799FE9-298A-EA4D-88DB-D75B9388A03F}">
      <dgm:prSet/>
      <dgm:spPr/>
      <dgm:t>
        <a:bodyPr/>
        <a:lstStyle/>
        <a:p>
          <a:endParaRPr lang="tr-TR"/>
        </a:p>
      </dgm:t>
    </dgm:pt>
    <dgm:pt modelId="{0625C1E6-6265-F54F-80EA-6EB378A9584A}">
      <dgm:prSet phldrT="[Metin]"/>
      <dgm:spPr/>
      <dgm:t>
        <a:bodyPr/>
        <a:lstStyle/>
        <a:p>
          <a:r>
            <a:rPr lang="tr-TR" dirty="0"/>
            <a:t>Çocukların akademik başarı düzeyleri akran kabulünü etkileyen etmenlerden birisidir. </a:t>
          </a:r>
        </a:p>
      </dgm:t>
    </dgm:pt>
    <dgm:pt modelId="{97ED9248-9EC2-2540-ACBC-95C3E8BEE8C7}" type="parTrans" cxnId="{63678551-240C-B246-B525-B6903A4EC467}">
      <dgm:prSet/>
      <dgm:spPr/>
      <dgm:t>
        <a:bodyPr/>
        <a:lstStyle/>
        <a:p>
          <a:endParaRPr lang="tr-TR"/>
        </a:p>
      </dgm:t>
    </dgm:pt>
    <dgm:pt modelId="{5140E3C7-588D-6E41-B5EA-47D4337091E1}" type="sibTrans" cxnId="{63678551-240C-B246-B525-B6903A4EC467}">
      <dgm:prSet/>
      <dgm:spPr/>
      <dgm:t>
        <a:bodyPr/>
        <a:lstStyle/>
        <a:p>
          <a:endParaRPr lang="tr-TR"/>
        </a:p>
      </dgm:t>
    </dgm:pt>
    <dgm:pt modelId="{73950B0A-5C3A-CB40-9A19-DC4DD33FEF7E}">
      <dgm:prSet phldrT="[Metin]"/>
      <dgm:spPr/>
      <dgm:t>
        <a:bodyPr/>
        <a:lstStyle/>
        <a:p>
          <a:r>
            <a:rPr lang="tr-TR" dirty="0"/>
            <a:t>Sosyal duygusal zeka</a:t>
          </a:r>
        </a:p>
      </dgm:t>
    </dgm:pt>
    <dgm:pt modelId="{3381611F-2E96-5548-9AA1-F2CF270C5134}" type="parTrans" cxnId="{5616792D-0CF0-5A45-97F3-9D3341172F72}">
      <dgm:prSet/>
      <dgm:spPr/>
      <dgm:t>
        <a:bodyPr/>
        <a:lstStyle/>
        <a:p>
          <a:endParaRPr lang="tr-TR"/>
        </a:p>
      </dgm:t>
    </dgm:pt>
    <dgm:pt modelId="{444DE20D-384F-6F42-914C-F924BE4CDBB9}" type="sibTrans" cxnId="{5616792D-0CF0-5A45-97F3-9D3341172F72}">
      <dgm:prSet/>
      <dgm:spPr/>
      <dgm:t>
        <a:bodyPr/>
        <a:lstStyle/>
        <a:p>
          <a:endParaRPr lang="tr-TR"/>
        </a:p>
      </dgm:t>
    </dgm:pt>
    <dgm:pt modelId="{7E83F252-E0EE-2E48-964C-E4B9681FD857}">
      <dgm:prSet phldrT="[Metin]"/>
      <dgm:spPr/>
      <dgm:t>
        <a:bodyPr/>
        <a:lstStyle/>
        <a:p>
          <a:r>
            <a:rPr lang="tr-TR" dirty="0"/>
            <a:t>Kabul görme</a:t>
          </a:r>
        </a:p>
      </dgm:t>
    </dgm:pt>
    <dgm:pt modelId="{5F1737BC-DCC1-2F41-801E-843FB3821AF9}" type="parTrans" cxnId="{D56101F1-8FC0-EE42-AF11-CADB7CC0416F}">
      <dgm:prSet/>
      <dgm:spPr/>
      <dgm:t>
        <a:bodyPr/>
        <a:lstStyle/>
        <a:p>
          <a:endParaRPr lang="tr-TR"/>
        </a:p>
      </dgm:t>
    </dgm:pt>
    <dgm:pt modelId="{09B80224-F839-424C-8731-AFF0D15E2B2E}" type="sibTrans" cxnId="{D56101F1-8FC0-EE42-AF11-CADB7CC0416F}">
      <dgm:prSet/>
      <dgm:spPr/>
      <dgm:t>
        <a:bodyPr/>
        <a:lstStyle/>
        <a:p>
          <a:endParaRPr lang="tr-TR"/>
        </a:p>
      </dgm:t>
    </dgm:pt>
    <dgm:pt modelId="{41776F3E-ADC8-924D-98C0-27792AB3FCE9}">
      <dgm:prSet phldrT="[Metin]"/>
      <dgm:spPr/>
      <dgm:t>
        <a:bodyPr/>
        <a:lstStyle/>
        <a:p>
          <a:r>
            <a:rPr lang="tr-TR" dirty="0"/>
            <a:t>Sosyal gelişim ve kişiler arası ilişkilerde önemli bir etmendir. </a:t>
          </a:r>
        </a:p>
      </dgm:t>
    </dgm:pt>
    <dgm:pt modelId="{17B0852B-3E2C-5C48-B053-249DDCAFB28A}" type="parTrans" cxnId="{C6587E89-3426-1145-9F01-F01925752139}">
      <dgm:prSet/>
      <dgm:spPr/>
      <dgm:t>
        <a:bodyPr/>
        <a:lstStyle/>
        <a:p>
          <a:endParaRPr lang="tr-TR"/>
        </a:p>
      </dgm:t>
    </dgm:pt>
    <dgm:pt modelId="{50A39DFA-02C0-524F-BA74-06331A8A4DAE}" type="sibTrans" cxnId="{C6587E89-3426-1145-9F01-F01925752139}">
      <dgm:prSet/>
      <dgm:spPr/>
      <dgm:t>
        <a:bodyPr/>
        <a:lstStyle/>
        <a:p>
          <a:endParaRPr lang="tr-TR"/>
        </a:p>
      </dgm:t>
    </dgm:pt>
    <dgm:pt modelId="{5FEE1A6A-28F3-5743-8A64-4EB3BD361A52}">
      <dgm:prSet phldrT="[Metin]"/>
      <dgm:spPr/>
      <dgm:t>
        <a:bodyPr/>
        <a:lstStyle/>
        <a:p>
          <a:r>
            <a:rPr lang="tr-TR" dirty="0"/>
            <a:t>Akranları tarafından kabul gören çocukların daha fazla sosyal etkileşime girme olanağı vardır. </a:t>
          </a:r>
        </a:p>
      </dgm:t>
    </dgm:pt>
    <dgm:pt modelId="{75EAE8AF-67CD-D241-8FEA-CE8BE5B9F49B}" type="parTrans" cxnId="{89591543-D9DB-7A4A-9411-6EAC51A013B8}">
      <dgm:prSet/>
      <dgm:spPr/>
      <dgm:t>
        <a:bodyPr/>
        <a:lstStyle/>
        <a:p>
          <a:endParaRPr lang="tr-TR"/>
        </a:p>
      </dgm:t>
    </dgm:pt>
    <dgm:pt modelId="{F9899D5E-4CD3-0F4B-8F2C-10D66AC179A8}" type="sibTrans" cxnId="{89591543-D9DB-7A4A-9411-6EAC51A013B8}">
      <dgm:prSet/>
      <dgm:spPr/>
      <dgm:t>
        <a:bodyPr/>
        <a:lstStyle/>
        <a:p>
          <a:endParaRPr lang="tr-TR"/>
        </a:p>
      </dgm:t>
    </dgm:pt>
    <dgm:pt modelId="{9C923A63-F2F1-C24D-9733-6E3B30B564D1}" type="pres">
      <dgm:prSet presAssocID="{0139BEF4-AE3C-7F41-A058-26440DE84D74}" presName="linear" presStyleCnt="0">
        <dgm:presLayoutVars>
          <dgm:animLvl val="lvl"/>
          <dgm:resizeHandles val="exact"/>
        </dgm:presLayoutVars>
      </dgm:prSet>
      <dgm:spPr/>
      <dgm:t>
        <a:bodyPr/>
        <a:lstStyle/>
        <a:p>
          <a:endParaRPr lang="tr-TR"/>
        </a:p>
      </dgm:t>
    </dgm:pt>
    <dgm:pt modelId="{3F96E019-105B-5B47-91A6-55A3AC29DC5C}" type="pres">
      <dgm:prSet presAssocID="{D2502A32-E1CC-3C48-894E-FD80B680AF15}" presName="parentText" presStyleLbl="node1" presStyleIdx="0" presStyleCnt="5">
        <dgm:presLayoutVars>
          <dgm:chMax val="0"/>
          <dgm:bulletEnabled val="1"/>
        </dgm:presLayoutVars>
      </dgm:prSet>
      <dgm:spPr/>
      <dgm:t>
        <a:bodyPr/>
        <a:lstStyle/>
        <a:p>
          <a:endParaRPr lang="tr-TR"/>
        </a:p>
      </dgm:t>
    </dgm:pt>
    <dgm:pt modelId="{A47736B0-6CB5-8C4D-A417-F3343D3B7AD5}" type="pres">
      <dgm:prSet presAssocID="{D2502A32-E1CC-3C48-894E-FD80B680AF15}" presName="childText" presStyleLbl="revTx" presStyleIdx="0" presStyleCnt="5">
        <dgm:presLayoutVars>
          <dgm:bulletEnabled val="1"/>
        </dgm:presLayoutVars>
      </dgm:prSet>
      <dgm:spPr/>
      <dgm:t>
        <a:bodyPr/>
        <a:lstStyle/>
        <a:p>
          <a:endParaRPr lang="tr-TR"/>
        </a:p>
      </dgm:t>
    </dgm:pt>
    <dgm:pt modelId="{F40D59FD-A07F-2C4F-9C4E-630E9A23975E}" type="pres">
      <dgm:prSet presAssocID="{CFD15B6B-51C4-464E-B85A-7526CAD9DA7E}" presName="parentText" presStyleLbl="node1" presStyleIdx="1" presStyleCnt="5">
        <dgm:presLayoutVars>
          <dgm:chMax val="0"/>
          <dgm:bulletEnabled val="1"/>
        </dgm:presLayoutVars>
      </dgm:prSet>
      <dgm:spPr/>
      <dgm:t>
        <a:bodyPr/>
        <a:lstStyle/>
        <a:p>
          <a:endParaRPr lang="tr-TR"/>
        </a:p>
      </dgm:t>
    </dgm:pt>
    <dgm:pt modelId="{9212F182-33D0-FB4C-8799-C972B05F2AD0}" type="pres">
      <dgm:prSet presAssocID="{CFD15B6B-51C4-464E-B85A-7526CAD9DA7E}" presName="childText" presStyleLbl="revTx" presStyleIdx="1" presStyleCnt="5">
        <dgm:presLayoutVars>
          <dgm:bulletEnabled val="1"/>
        </dgm:presLayoutVars>
      </dgm:prSet>
      <dgm:spPr/>
      <dgm:t>
        <a:bodyPr/>
        <a:lstStyle/>
        <a:p>
          <a:endParaRPr lang="tr-TR"/>
        </a:p>
      </dgm:t>
    </dgm:pt>
    <dgm:pt modelId="{0A24C477-5913-B548-B945-0F3CEC479568}" type="pres">
      <dgm:prSet presAssocID="{336B361B-94A5-C54E-ADC7-B47935BE5E7D}" presName="parentText" presStyleLbl="node1" presStyleIdx="2" presStyleCnt="5">
        <dgm:presLayoutVars>
          <dgm:chMax val="0"/>
          <dgm:bulletEnabled val="1"/>
        </dgm:presLayoutVars>
      </dgm:prSet>
      <dgm:spPr/>
      <dgm:t>
        <a:bodyPr/>
        <a:lstStyle/>
        <a:p>
          <a:endParaRPr lang="tr-TR"/>
        </a:p>
      </dgm:t>
    </dgm:pt>
    <dgm:pt modelId="{C238A2D7-B4D4-554B-B4A6-E9089DCD1646}" type="pres">
      <dgm:prSet presAssocID="{336B361B-94A5-C54E-ADC7-B47935BE5E7D}" presName="childText" presStyleLbl="revTx" presStyleIdx="2" presStyleCnt="5">
        <dgm:presLayoutVars>
          <dgm:bulletEnabled val="1"/>
        </dgm:presLayoutVars>
      </dgm:prSet>
      <dgm:spPr/>
      <dgm:t>
        <a:bodyPr/>
        <a:lstStyle/>
        <a:p>
          <a:endParaRPr lang="tr-TR"/>
        </a:p>
      </dgm:t>
    </dgm:pt>
    <dgm:pt modelId="{0C1FBEC0-3FD7-0740-AFC1-95B0B93500A5}" type="pres">
      <dgm:prSet presAssocID="{73950B0A-5C3A-CB40-9A19-DC4DD33FEF7E}" presName="parentText" presStyleLbl="node1" presStyleIdx="3" presStyleCnt="5">
        <dgm:presLayoutVars>
          <dgm:chMax val="0"/>
          <dgm:bulletEnabled val="1"/>
        </dgm:presLayoutVars>
      </dgm:prSet>
      <dgm:spPr/>
      <dgm:t>
        <a:bodyPr/>
        <a:lstStyle/>
        <a:p>
          <a:endParaRPr lang="tr-TR"/>
        </a:p>
      </dgm:t>
    </dgm:pt>
    <dgm:pt modelId="{100E6142-5975-704E-8C17-C4BBA0DEC57F}" type="pres">
      <dgm:prSet presAssocID="{73950B0A-5C3A-CB40-9A19-DC4DD33FEF7E}" presName="childText" presStyleLbl="revTx" presStyleIdx="3" presStyleCnt="5">
        <dgm:presLayoutVars>
          <dgm:bulletEnabled val="1"/>
        </dgm:presLayoutVars>
      </dgm:prSet>
      <dgm:spPr/>
      <dgm:t>
        <a:bodyPr/>
        <a:lstStyle/>
        <a:p>
          <a:endParaRPr lang="tr-TR"/>
        </a:p>
      </dgm:t>
    </dgm:pt>
    <dgm:pt modelId="{8EB2BE41-1A0B-9C45-8177-54962C4C2CE0}" type="pres">
      <dgm:prSet presAssocID="{7E83F252-E0EE-2E48-964C-E4B9681FD857}" presName="parentText" presStyleLbl="node1" presStyleIdx="4" presStyleCnt="5">
        <dgm:presLayoutVars>
          <dgm:chMax val="0"/>
          <dgm:bulletEnabled val="1"/>
        </dgm:presLayoutVars>
      </dgm:prSet>
      <dgm:spPr/>
      <dgm:t>
        <a:bodyPr/>
        <a:lstStyle/>
        <a:p>
          <a:endParaRPr lang="tr-TR"/>
        </a:p>
      </dgm:t>
    </dgm:pt>
    <dgm:pt modelId="{28EE6B2D-A810-AC4C-8161-69F49D799A2E}" type="pres">
      <dgm:prSet presAssocID="{7E83F252-E0EE-2E48-964C-E4B9681FD857}" presName="childText" presStyleLbl="revTx" presStyleIdx="4" presStyleCnt="5">
        <dgm:presLayoutVars>
          <dgm:bulletEnabled val="1"/>
        </dgm:presLayoutVars>
      </dgm:prSet>
      <dgm:spPr/>
      <dgm:t>
        <a:bodyPr/>
        <a:lstStyle/>
        <a:p>
          <a:endParaRPr lang="tr-TR"/>
        </a:p>
      </dgm:t>
    </dgm:pt>
  </dgm:ptLst>
  <dgm:cxnLst>
    <dgm:cxn modelId="{C7B40544-B119-1E49-B5DF-65BC87A175AF}" type="presOf" srcId="{D2502A32-E1CC-3C48-894E-FD80B680AF15}" destId="{3F96E019-105B-5B47-91A6-55A3AC29DC5C}" srcOrd="0" destOrd="0" presId="urn:microsoft.com/office/officeart/2005/8/layout/vList2"/>
    <dgm:cxn modelId="{28AA8AB1-2947-914C-BE7F-281E767CA6CF}" type="presOf" srcId="{0625C1E6-6265-F54F-80EA-6EB378A9584A}" destId="{C238A2D7-B4D4-554B-B4A6-E9089DCD1646}" srcOrd="0" destOrd="0" presId="urn:microsoft.com/office/officeart/2005/8/layout/vList2"/>
    <dgm:cxn modelId="{42C66826-7570-3F48-9445-74C533E4BC4C}" type="presOf" srcId="{88DD4D85-17EA-CB4C-A836-35DFBD058DF7}" destId="{A47736B0-6CB5-8C4D-A417-F3343D3B7AD5}" srcOrd="0" destOrd="0" presId="urn:microsoft.com/office/officeart/2005/8/layout/vList2"/>
    <dgm:cxn modelId="{FD799FE9-298A-EA4D-88DB-D75B9388A03F}" srcId="{0139BEF4-AE3C-7F41-A058-26440DE84D74}" destId="{336B361B-94A5-C54E-ADC7-B47935BE5E7D}" srcOrd="2" destOrd="0" parTransId="{C1736675-6B84-F94F-B56C-8890070E6A22}" sibTransId="{D2BCA220-1518-2848-BDB6-7C0E32C55141}"/>
    <dgm:cxn modelId="{B4063B01-82CD-8D4C-82A1-C425E84465CA}" type="presOf" srcId="{5D80D733-1D6D-FD49-AEED-AE49A9A44D18}" destId="{9212F182-33D0-FB4C-8799-C972B05F2AD0}" srcOrd="0" destOrd="0" presId="urn:microsoft.com/office/officeart/2005/8/layout/vList2"/>
    <dgm:cxn modelId="{8210621B-7D35-2445-85AF-622E7FCF98D4}" type="presOf" srcId="{CFD15B6B-51C4-464E-B85A-7526CAD9DA7E}" destId="{F40D59FD-A07F-2C4F-9C4E-630E9A23975E}" srcOrd="0" destOrd="0" presId="urn:microsoft.com/office/officeart/2005/8/layout/vList2"/>
    <dgm:cxn modelId="{89591543-D9DB-7A4A-9411-6EAC51A013B8}" srcId="{7E83F252-E0EE-2E48-964C-E4B9681FD857}" destId="{5FEE1A6A-28F3-5743-8A64-4EB3BD361A52}" srcOrd="0" destOrd="0" parTransId="{75EAE8AF-67CD-D241-8FEA-CE8BE5B9F49B}" sibTransId="{F9899D5E-4CD3-0F4B-8F2C-10D66AC179A8}"/>
    <dgm:cxn modelId="{5616792D-0CF0-5A45-97F3-9D3341172F72}" srcId="{0139BEF4-AE3C-7F41-A058-26440DE84D74}" destId="{73950B0A-5C3A-CB40-9A19-DC4DD33FEF7E}" srcOrd="3" destOrd="0" parTransId="{3381611F-2E96-5548-9AA1-F2CF270C5134}" sibTransId="{444DE20D-384F-6F42-914C-F924BE4CDBB9}"/>
    <dgm:cxn modelId="{8AAEFFCF-BECC-F542-8E2C-1C6E69225743}" srcId="{CFD15B6B-51C4-464E-B85A-7526CAD9DA7E}" destId="{5D80D733-1D6D-FD49-AEED-AE49A9A44D18}" srcOrd="0" destOrd="0" parTransId="{FEDDAC51-1634-BB44-B3CE-A8560E7E1841}" sibTransId="{2E756EB7-422E-6743-9C31-B73AFA7C1296}"/>
    <dgm:cxn modelId="{75D11958-2C97-6549-9E5D-DC11DAE399C1}" srcId="{D2502A32-E1CC-3C48-894E-FD80B680AF15}" destId="{88DD4D85-17EA-CB4C-A836-35DFBD058DF7}" srcOrd="0" destOrd="0" parTransId="{C3D133BD-97E9-AC4B-99D5-FA0D495601D8}" sibTransId="{0E8A4E8A-7A5E-0D4F-8D69-7F9F59DEB333}"/>
    <dgm:cxn modelId="{C8C441F1-384C-804F-A38B-E8244CD0EB5A}" type="presOf" srcId="{0139BEF4-AE3C-7F41-A058-26440DE84D74}" destId="{9C923A63-F2F1-C24D-9733-6E3B30B564D1}" srcOrd="0" destOrd="0" presId="urn:microsoft.com/office/officeart/2005/8/layout/vList2"/>
    <dgm:cxn modelId="{C094FCB9-03BB-734D-B79B-1A4C2DAECA33}" type="presOf" srcId="{73950B0A-5C3A-CB40-9A19-DC4DD33FEF7E}" destId="{0C1FBEC0-3FD7-0740-AFC1-95B0B93500A5}" srcOrd="0" destOrd="0" presId="urn:microsoft.com/office/officeart/2005/8/layout/vList2"/>
    <dgm:cxn modelId="{C6587E89-3426-1145-9F01-F01925752139}" srcId="{73950B0A-5C3A-CB40-9A19-DC4DD33FEF7E}" destId="{41776F3E-ADC8-924D-98C0-27792AB3FCE9}" srcOrd="0" destOrd="0" parTransId="{17B0852B-3E2C-5C48-B053-249DDCAFB28A}" sibTransId="{50A39DFA-02C0-524F-BA74-06331A8A4DAE}"/>
    <dgm:cxn modelId="{26F652A0-1871-054C-8590-1663F2294DBA}" type="presOf" srcId="{336B361B-94A5-C54E-ADC7-B47935BE5E7D}" destId="{0A24C477-5913-B548-B945-0F3CEC479568}" srcOrd="0" destOrd="0" presId="urn:microsoft.com/office/officeart/2005/8/layout/vList2"/>
    <dgm:cxn modelId="{1894DEA6-4A03-D84E-843C-BEAEB749F8D7}" type="presOf" srcId="{41776F3E-ADC8-924D-98C0-27792AB3FCE9}" destId="{100E6142-5975-704E-8C17-C4BBA0DEC57F}" srcOrd="0" destOrd="0" presId="urn:microsoft.com/office/officeart/2005/8/layout/vList2"/>
    <dgm:cxn modelId="{63678551-240C-B246-B525-B6903A4EC467}" srcId="{336B361B-94A5-C54E-ADC7-B47935BE5E7D}" destId="{0625C1E6-6265-F54F-80EA-6EB378A9584A}" srcOrd="0" destOrd="0" parTransId="{97ED9248-9EC2-2540-ACBC-95C3E8BEE8C7}" sibTransId="{5140E3C7-588D-6E41-B5EA-47D4337091E1}"/>
    <dgm:cxn modelId="{4D360E7A-E8B8-FE4A-8D9E-D2FA7A5EF200}" srcId="{0139BEF4-AE3C-7F41-A058-26440DE84D74}" destId="{CFD15B6B-51C4-464E-B85A-7526CAD9DA7E}" srcOrd="1" destOrd="0" parTransId="{9CCF376F-8050-2548-A439-53DB692F5846}" sibTransId="{D98BF5B3-25FE-A24A-9A97-3BA97F318939}"/>
    <dgm:cxn modelId="{BA6D813C-1E54-3040-A4DA-CDC79C060866}" type="presOf" srcId="{7E83F252-E0EE-2E48-964C-E4B9681FD857}" destId="{8EB2BE41-1A0B-9C45-8177-54962C4C2CE0}" srcOrd="0" destOrd="0" presId="urn:microsoft.com/office/officeart/2005/8/layout/vList2"/>
    <dgm:cxn modelId="{F070C2DF-D126-3846-B2E5-F36DA317B226}" type="presOf" srcId="{5FEE1A6A-28F3-5743-8A64-4EB3BD361A52}" destId="{28EE6B2D-A810-AC4C-8161-69F49D799A2E}" srcOrd="0" destOrd="0" presId="urn:microsoft.com/office/officeart/2005/8/layout/vList2"/>
    <dgm:cxn modelId="{E750A70B-4CA4-354E-8FAA-AECA1696143F}" srcId="{0139BEF4-AE3C-7F41-A058-26440DE84D74}" destId="{D2502A32-E1CC-3C48-894E-FD80B680AF15}" srcOrd="0" destOrd="0" parTransId="{7BBCAF68-E7F9-814D-83D6-86F44E071FD3}" sibTransId="{4A396DA5-E2C8-CF45-8338-0A88AF3CE0C8}"/>
    <dgm:cxn modelId="{D56101F1-8FC0-EE42-AF11-CADB7CC0416F}" srcId="{0139BEF4-AE3C-7F41-A058-26440DE84D74}" destId="{7E83F252-E0EE-2E48-964C-E4B9681FD857}" srcOrd="4" destOrd="0" parTransId="{5F1737BC-DCC1-2F41-801E-843FB3821AF9}" sibTransId="{09B80224-F839-424C-8731-AFF0D15E2B2E}"/>
    <dgm:cxn modelId="{F4C5032A-4788-AE4D-9BA7-2D629CB17843}" type="presParOf" srcId="{9C923A63-F2F1-C24D-9733-6E3B30B564D1}" destId="{3F96E019-105B-5B47-91A6-55A3AC29DC5C}" srcOrd="0" destOrd="0" presId="urn:microsoft.com/office/officeart/2005/8/layout/vList2"/>
    <dgm:cxn modelId="{5BBD7778-5029-B54B-8CD1-2694C33D65BD}" type="presParOf" srcId="{9C923A63-F2F1-C24D-9733-6E3B30B564D1}" destId="{A47736B0-6CB5-8C4D-A417-F3343D3B7AD5}" srcOrd="1" destOrd="0" presId="urn:microsoft.com/office/officeart/2005/8/layout/vList2"/>
    <dgm:cxn modelId="{C889406B-04B1-5942-92E7-71002E80CF04}" type="presParOf" srcId="{9C923A63-F2F1-C24D-9733-6E3B30B564D1}" destId="{F40D59FD-A07F-2C4F-9C4E-630E9A23975E}" srcOrd="2" destOrd="0" presId="urn:microsoft.com/office/officeart/2005/8/layout/vList2"/>
    <dgm:cxn modelId="{BD817893-1B4B-DC47-B5E2-800DC27888F0}" type="presParOf" srcId="{9C923A63-F2F1-C24D-9733-6E3B30B564D1}" destId="{9212F182-33D0-FB4C-8799-C972B05F2AD0}" srcOrd="3" destOrd="0" presId="urn:microsoft.com/office/officeart/2005/8/layout/vList2"/>
    <dgm:cxn modelId="{989797C5-029F-A846-B628-F8B82D20EE3C}" type="presParOf" srcId="{9C923A63-F2F1-C24D-9733-6E3B30B564D1}" destId="{0A24C477-5913-B548-B945-0F3CEC479568}" srcOrd="4" destOrd="0" presId="urn:microsoft.com/office/officeart/2005/8/layout/vList2"/>
    <dgm:cxn modelId="{72DAA7A9-19DA-FD4A-A6BC-EFC8EE13649B}" type="presParOf" srcId="{9C923A63-F2F1-C24D-9733-6E3B30B564D1}" destId="{C238A2D7-B4D4-554B-B4A6-E9089DCD1646}" srcOrd="5" destOrd="0" presId="urn:microsoft.com/office/officeart/2005/8/layout/vList2"/>
    <dgm:cxn modelId="{BC742A3A-00C2-4C4A-9544-EA591B6B4F0B}" type="presParOf" srcId="{9C923A63-F2F1-C24D-9733-6E3B30B564D1}" destId="{0C1FBEC0-3FD7-0740-AFC1-95B0B93500A5}" srcOrd="6" destOrd="0" presId="urn:microsoft.com/office/officeart/2005/8/layout/vList2"/>
    <dgm:cxn modelId="{C578936F-215B-C34A-B7DC-3DD728877260}" type="presParOf" srcId="{9C923A63-F2F1-C24D-9733-6E3B30B564D1}" destId="{100E6142-5975-704E-8C17-C4BBA0DEC57F}" srcOrd="7" destOrd="0" presId="urn:microsoft.com/office/officeart/2005/8/layout/vList2"/>
    <dgm:cxn modelId="{69358E56-6776-104A-8E05-8C00A55FB445}" type="presParOf" srcId="{9C923A63-F2F1-C24D-9733-6E3B30B564D1}" destId="{8EB2BE41-1A0B-9C45-8177-54962C4C2CE0}" srcOrd="8" destOrd="0" presId="urn:microsoft.com/office/officeart/2005/8/layout/vList2"/>
    <dgm:cxn modelId="{3325D451-967B-9D43-825C-D0E74A7539E6}" type="presParOf" srcId="{9C923A63-F2F1-C24D-9733-6E3B30B564D1}" destId="{28EE6B2D-A810-AC4C-8161-69F49D799A2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84B186-4D4F-EE4B-820B-ECE5275CFC6A}"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tr-TR"/>
        </a:p>
      </dgm:t>
    </dgm:pt>
    <dgm:pt modelId="{8DD25CA0-71B4-F141-8EB8-DEE6725695F2}">
      <dgm:prSet phldrT="[Metin]"/>
      <dgm:spPr/>
      <dgm:t>
        <a:bodyPr/>
        <a:lstStyle/>
        <a:p>
          <a:r>
            <a:rPr lang="tr-TR" dirty="0"/>
            <a:t>Paylaşma</a:t>
          </a:r>
        </a:p>
      </dgm:t>
    </dgm:pt>
    <dgm:pt modelId="{AE8E9EE1-8D16-1946-878F-DD68EF29AD43}" type="parTrans" cxnId="{4A1F5A06-4BDE-A348-9D74-B8A5B566FAFF}">
      <dgm:prSet/>
      <dgm:spPr/>
      <dgm:t>
        <a:bodyPr/>
        <a:lstStyle/>
        <a:p>
          <a:endParaRPr lang="tr-TR"/>
        </a:p>
      </dgm:t>
    </dgm:pt>
    <dgm:pt modelId="{7367A0FB-23BC-254B-A90A-2EEFDF83F5A8}" type="sibTrans" cxnId="{4A1F5A06-4BDE-A348-9D74-B8A5B566FAFF}">
      <dgm:prSet/>
      <dgm:spPr/>
      <dgm:t>
        <a:bodyPr/>
        <a:lstStyle/>
        <a:p>
          <a:endParaRPr lang="tr-TR"/>
        </a:p>
      </dgm:t>
    </dgm:pt>
    <dgm:pt modelId="{00334DAB-2493-0A4C-81FF-5969563C4B7D}">
      <dgm:prSet/>
      <dgm:spPr/>
      <dgm:t>
        <a:bodyPr/>
        <a:lstStyle/>
        <a:p>
          <a:r>
            <a:rPr lang="tr-TR" dirty="0"/>
            <a:t>Yardımlaşma</a:t>
          </a:r>
        </a:p>
      </dgm:t>
    </dgm:pt>
    <dgm:pt modelId="{9177D588-89AB-8940-9CF2-A19B7C1F3FC1}" type="parTrans" cxnId="{BB1371B4-24ED-FD4B-BE56-4ED6AF77D492}">
      <dgm:prSet/>
      <dgm:spPr/>
      <dgm:t>
        <a:bodyPr/>
        <a:lstStyle/>
        <a:p>
          <a:endParaRPr lang="tr-TR"/>
        </a:p>
      </dgm:t>
    </dgm:pt>
    <dgm:pt modelId="{ACE654A6-78B4-264F-A7EB-36DA52B3C177}" type="sibTrans" cxnId="{BB1371B4-24ED-FD4B-BE56-4ED6AF77D492}">
      <dgm:prSet/>
      <dgm:spPr/>
      <dgm:t>
        <a:bodyPr/>
        <a:lstStyle/>
        <a:p>
          <a:endParaRPr lang="tr-TR"/>
        </a:p>
      </dgm:t>
    </dgm:pt>
    <dgm:pt modelId="{7AA27593-231B-A84F-BBE4-255B86E1C79E}">
      <dgm:prSet/>
      <dgm:spPr/>
      <dgm:t>
        <a:bodyPr/>
        <a:lstStyle/>
        <a:p>
          <a:r>
            <a:rPr lang="tr-TR" dirty="0"/>
            <a:t>Empati kurma</a:t>
          </a:r>
        </a:p>
      </dgm:t>
    </dgm:pt>
    <dgm:pt modelId="{BB521F88-4DD3-164B-A80F-EEDB15B04D2C}" type="parTrans" cxnId="{2FE1C405-DAE1-7E4D-A48B-9FAC65489B45}">
      <dgm:prSet/>
      <dgm:spPr/>
      <dgm:t>
        <a:bodyPr/>
        <a:lstStyle/>
        <a:p>
          <a:endParaRPr lang="tr-TR"/>
        </a:p>
      </dgm:t>
    </dgm:pt>
    <dgm:pt modelId="{A8BB0C03-6ED1-BB44-8787-D189D387800E}" type="sibTrans" cxnId="{2FE1C405-DAE1-7E4D-A48B-9FAC65489B45}">
      <dgm:prSet/>
      <dgm:spPr/>
      <dgm:t>
        <a:bodyPr/>
        <a:lstStyle/>
        <a:p>
          <a:endParaRPr lang="tr-TR"/>
        </a:p>
      </dgm:t>
    </dgm:pt>
    <dgm:pt modelId="{DB17424E-5302-B440-9EC8-1484AD9B4CC2}" type="pres">
      <dgm:prSet presAssocID="{9F84B186-4D4F-EE4B-820B-ECE5275CFC6A}" presName="diagram" presStyleCnt="0">
        <dgm:presLayoutVars>
          <dgm:dir/>
          <dgm:resizeHandles val="exact"/>
        </dgm:presLayoutVars>
      </dgm:prSet>
      <dgm:spPr/>
      <dgm:t>
        <a:bodyPr/>
        <a:lstStyle/>
        <a:p>
          <a:endParaRPr lang="tr-TR"/>
        </a:p>
      </dgm:t>
    </dgm:pt>
    <dgm:pt modelId="{09CE39D4-2813-FF4F-9E0E-80AA7BFCFC93}" type="pres">
      <dgm:prSet presAssocID="{8DD25CA0-71B4-F141-8EB8-DEE6725695F2}" presName="node" presStyleLbl="node1" presStyleIdx="0" presStyleCnt="3" custLinFactNeighborX="1293" custLinFactNeighborY="-7136">
        <dgm:presLayoutVars>
          <dgm:bulletEnabled val="1"/>
        </dgm:presLayoutVars>
      </dgm:prSet>
      <dgm:spPr/>
      <dgm:t>
        <a:bodyPr/>
        <a:lstStyle/>
        <a:p>
          <a:endParaRPr lang="tr-TR"/>
        </a:p>
      </dgm:t>
    </dgm:pt>
    <dgm:pt modelId="{7B788C30-0776-334B-9BC9-7D189D34AE9B}" type="pres">
      <dgm:prSet presAssocID="{7367A0FB-23BC-254B-A90A-2EEFDF83F5A8}" presName="sibTrans" presStyleCnt="0"/>
      <dgm:spPr/>
    </dgm:pt>
    <dgm:pt modelId="{7A4BA2E3-4A14-4249-B861-FE1278C1F7A6}" type="pres">
      <dgm:prSet presAssocID="{00334DAB-2493-0A4C-81FF-5969563C4B7D}" presName="node" presStyleLbl="node1" presStyleIdx="1" presStyleCnt="3">
        <dgm:presLayoutVars>
          <dgm:bulletEnabled val="1"/>
        </dgm:presLayoutVars>
      </dgm:prSet>
      <dgm:spPr/>
      <dgm:t>
        <a:bodyPr/>
        <a:lstStyle/>
        <a:p>
          <a:endParaRPr lang="tr-TR"/>
        </a:p>
      </dgm:t>
    </dgm:pt>
    <dgm:pt modelId="{C0A1729D-63E4-D349-8A34-C8A657E7EEBA}" type="pres">
      <dgm:prSet presAssocID="{ACE654A6-78B4-264F-A7EB-36DA52B3C177}" presName="sibTrans" presStyleCnt="0"/>
      <dgm:spPr/>
    </dgm:pt>
    <dgm:pt modelId="{7F3D0C80-8821-F04D-8555-508E98A69DB0}" type="pres">
      <dgm:prSet presAssocID="{7AA27593-231B-A84F-BBE4-255B86E1C79E}" presName="node" presStyleLbl="node1" presStyleIdx="2" presStyleCnt="3">
        <dgm:presLayoutVars>
          <dgm:bulletEnabled val="1"/>
        </dgm:presLayoutVars>
      </dgm:prSet>
      <dgm:spPr/>
      <dgm:t>
        <a:bodyPr/>
        <a:lstStyle/>
        <a:p>
          <a:endParaRPr lang="tr-TR"/>
        </a:p>
      </dgm:t>
    </dgm:pt>
  </dgm:ptLst>
  <dgm:cxnLst>
    <dgm:cxn modelId="{BB1371B4-24ED-FD4B-BE56-4ED6AF77D492}" srcId="{9F84B186-4D4F-EE4B-820B-ECE5275CFC6A}" destId="{00334DAB-2493-0A4C-81FF-5969563C4B7D}" srcOrd="1" destOrd="0" parTransId="{9177D588-89AB-8940-9CF2-A19B7C1F3FC1}" sibTransId="{ACE654A6-78B4-264F-A7EB-36DA52B3C177}"/>
    <dgm:cxn modelId="{F0F47DC8-D4F7-B346-896E-53789D9ECB4E}" type="presOf" srcId="{7AA27593-231B-A84F-BBE4-255B86E1C79E}" destId="{7F3D0C80-8821-F04D-8555-508E98A69DB0}" srcOrd="0" destOrd="0" presId="urn:microsoft.com/office/officeart/2005/8/layout/default"/>
    <dgm:cxn modelId="{47F16311-8EA3-7A42-BBAF-CE0B572C8A67}" type="presOf" srcId="{8DD25CA0-71B4-F141-8EB8-DEE6725695F2}" destId="{09CE39D4-2813-FF4F-9E0E-80AA7BFCFC93}" srcOrd="0" destOrd="0" presId="urn:microsoft.com/office/officeart/2005/8/layout/default"/>
    <dgm:cxn modelId="{8AA5032D-5438-E742-9B05-6D3DAA6C613A}" type="presOf" srcId="{9F84B186-4D4F-EE4B-820B-ECE5275CFC6A}" destId="{DB17424E-5302-B440-9EC8-1484AD9B4CC2}" srcOrd="0" destOrd="0" presId="urn:microsoft.com/office/officeart/2005/8/layout/default"/>
    <dgm:cxn modelId="{4A1F5A06-4BDE-A348-9D74-B8A5B566FAFF}" srcId="{9F84B186-4D4F-EE4B-820B-ECE5275CFC6A}" destId="{8DD25CA0-71B4-F141-8EB8-DEE6725695F2}" srcOrd="0" destOrd="0" parTransId="{AE8E9EE1-8D16-1946-878F-DD68EF29AD43}" sibTransId="{7367A0FB-23BC-254B-A90A-2EEFDF83F5A8}"/>
    <dgm:cxn modelId="{6352EAEC-212D-D741-9C08-563F0E2FBE4C}" type="presOf" srcId="{00334DAB-2493-0A4C-81FF-5969563C4B7D}" destId="{7A4BA2E3-4A14-4249-B861-FE1278C1F7A6}" srcOrd="0" destOrd="0" presId="urn:microsoft.com/office/officeart/2005/8/layout/default"/>
    <dgm:cxn modelId="{2FE1C405-DAE1-7E4D-A48B-9FAC65489B45}" srcId="{9F84B186-4D4F-EE4B-820B-ECE5275CFC6A}" destId="{7AA27593-231B-A84F-BBE4-255B86E1C79E}" srcOrd="2" destOrd="0" parTransId="{BB521F88-4DD3-164B-A80F-EEDB15B04D2C}" sibTransId="{A8BB0C03-6ED1-BB44-8787-D189D387800E}"/>
    <dgm:cxn modelId="{8F940FE5-0352-A447-8F48-655CC691D3EA}" type="presParOf" srcId="{DB17424E-5302-B440-9EC8-1484AD9B4CC2}" destId="{09CE39D4-2813-FF4F-9E0E-80AA7BFCFC93}" srcOrd="0" destOrd="0" presId="urn:microsoft.com/office/officeart/2005/8/layout/default"/>
    <dgm:cxn modelId="{CE5E5D57-C744-8B45-B4C8-0CBB9BD4D644}" type="presParOf" srcId="{DB17424E-5302-B440-9EC8-1484AD9B4CC2}" destId="{7B788C30-0776-334B-9BC9-7D189D34AE9B}" srcOrd="1" destOrd="0" presId="urn:microsoft.com/office/officeart/2005/8/layout/default"/>
    <dgm:cxn modelId="{88808D5A-EC31-8746-8DA4-2CAE7033A706}" type="presParOf" srcId="{DB17424E-5302-B440-9EC8-1484AD9B4CC2}" destId="{7A4BA2E3-4A14-4249-B861-FE1278C1F7A6}" srcOrd="2" destOrd="0" presId="urn:microsoft.com/office/officeart/2005/8/layout/default"/>
    <dgm:cxn modelId="{97017410-47B5-2645-88E1-875089F55AD9}" type="presParOf" srcId="{DB17424E-5302-B440-9EC8-1484AD9B4CC2}" destId="{C0A1729D-63E4-D349-8A34-C8A657E7EEBA}" srcOrd="3" destOrd="0" presId="urn:microsoft.com/office/officeart/2005/8/layout/default"/>
    <dgm:cxn modelId="{CEE7DD28-02F4-484F-A4CC-14B741B519A3}" type="presParOf" srcId="{DB17424E-5302-B440-9EC8-1484AD9B4CC2}" destId="{7F3D0C80-8821-F04D-8555-508E98A69DB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D8E45-FDDD-E54A-9D56-5D8E9C8FF2C9}">
      <dsp:nvSpPr>
        <dsp:cNvPr id="0" name=""/>
        <dsp:cNvSpPr/>
      </dsp:nvSpPr>
      <dsp:spPr>
        <a:xfrm>
          <a:off x="0" y="259355"/>
          <a:ext cx="2042224" cy="12253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İleri düzeyde bilişsel işlev</a:t>
          </a:r>
        </a:p>
      </dsp:txBody>
      <dsp:txXfrm>
        <a:off x="0" y="259355"/>
        <a:ext cx="2042224" cy="1225334"/>
      </dsp:txXfrm>
    </dsp:sp>
    <dsp:sp modelId="{0D8C9199-EFEE-AA4F-B2D8-6BD01581C2CC}">
      <dsp:nvSpPr>
        <dsp:cNvPr id="0" name=""/>
        <dsp:cNvSpPr/>
      </dsp:nvSpPr>
      <dsp:spPr>
        <a:xfrm>
          <a:off x="2246447" y="259355"/>
          <a:ext cx="2042224" cy="1225334"/>
        </a:xfrm>
        <a:prstGeom prst="rect">
          <a:avLst/>
        </a:prstGeom>
        <a:solidFill>
          <a:schemeClr val="accent2">
            <a:hueOff val="-601980"/>
            <a:satOff val="-8342"/>
            <a:lumOff val="6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Daha olgun akran ilişkileri</a:t>
          </a:r>
        </a:p>
      </dsp:txBody>
      <dsp:txXfrm>
        <a:off x="2246447" y="259355"/>
        <a:ext cx="2042224" cy="1225334"/>
      </dsp:txXfrm>
    </dsp:sp>
    <dsp:sp modelId="{BB002200-711B-394B-8244-D553B9F4F24C}">
      <dsp:nvSpPr>
        <dsp:cNvPr id="0" name=""/>
        <dsp:cNvSpPr/>
      </dsp:nvSpPr>
      <dsp:spPr>
        <a:xfrm>
          <a:off x="4492894" y="259355"/>
          <a:ext cx="2042224" cy="1225334"/>
        </a:xfrm>
        <a:prstGeom prst="rect">
          <a:avLst/>
        </a:prstGeom>
        <a:solidFill>
          <a:schemeClr val="accent2">
            <a:hueOff val="-1203960"/>
            <a:satOff val="-16684"/>
            <a:lumOff val="139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Erken gelişen dil yeteneği</a:t>
          </a:r>
        </a:p>
      </dsp:txBody>
      <dsp:txXfrm>
        <a:off x="4492894" y="259355"/>
        <a:ext cx="2042224" cy="1225334"/>
      </dsp:txXfrm>
    </dsp:sp>
    <dsp:sp modelId="{E10D7DCD-A9AF-3647-9036-CD781128F254}">
      <dsp:nvSpPr>
        <dsp:cNvPr id="0" name=""/>
        <dsp:cNvSpPr/>
      </dsp:nvSpPr>
      <dsp:spPr>
        <a:xfrm>
          <a:off x="0" y="1688912"/>
          <a:ext cx="2042224" cy="1225334"/>
        </a:xfrm>
        <a:prstGeom prst="rect">
          <a:avLst/>
        </a:prstGeom>
        <a:solidFill>
          <a:schemeClr val="accent2">
            <a:hueOff val="-1805940"/>
            <a:satOff val="-25027"/>
            <a:lumOff val="2094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Gelişim evrelerine erken ulaşma</a:t>
          </a:r>
        </a:p>
      </dsp:txBody>
      <dsp:txXfrm>
        <a:off x="0" y="1688912"/>
        <a:ext cx="2042224" cy="1225334"/>
      </dsp:txXfrm>
    </dsp:sp>
    <dsp:sp modelId="{89DB9558-CEE8-A44E-84B8-7145F68A444A}">
      <dsp:nvSpPr>
        <dsp:cNvPr id="0" name=""/>
        <dsp:cNvSpPr/>
      </dsp:nvSpPr>
      <dsp:spPr>
        <a:xfrm>
          <a:off x="2246447" y="1688912"/>
          <a:ext cx="2042224" cy="1225334"/>
        </a:xfrm>
        <a:prstGeom prst="rect">
          <a:avLst/>
        </a:prstGeom>
        <a:solidFill>
          <a:schemeClr val="accent2">
            <a:hueOff val="-2407920"/>
            <a:satOff val="-33369"/>
            <a:lumOff val="279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Gelişim evrelerinde hızlı ilerleme</a:t>
          </a:r>
        </a:p>
      </dsp:txBody>
      <dsp:txXfrm>
        <a:off x="2246447" y="1688912"/>
        <a:ext cx="2042224" cy="1225334"/>
      </dsp:txXfrm>
    </dsp:sp>
    <dsp:sp modelId="{A1C9EE50-CB38-704E-AC84-2EBD31FCE38A}">
      <dsp:nvSpPr>
        <dsp:cNvPr id="0" name=""/>
        <dsp:cNvSpPr/>
      </dsp:nvSpPr>
      <dsp:spPr>
        <a:xfrm>
          <a:off x="4492894" y="1688912"/>
          <a:ext cx="2042224" cy="1225334"/>
        </a:xfrm>
        <a:prstGeom prst="rect">
          <a:avLst/>
        </a:prstGeom>
        <a:solidFill>
          <a:schemeClr val="accent2">
            <a:hueOff val="-3009900"/>
            <a:satOff val="-41711"/>
            <a:lumOff val="3490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t>Farklı olduğunun farkında olma</a:t>
          </a:r>
        </a:p>
      </dsp:txBody>
      <dsp:txXfrm>
        <a:off x="4492894" y="1688912"/>
        <a:ext cx="2042224" cy="122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6E019-105B-5B47-91A6-55A3AC29DC5C}">
      <dsp:nvSpPr>
        <dsp:cNvPr id="0" name=""/>
        <dsp:cNvSpPr/>
      </dsp:nvSpPr>
      <dsp:spPr>
        <a:xfrm>
          <a:off x="0" y="10751"/>
          <a:ext cx="8307978"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Cinsiyet</a:t>
          </a:r>
        </a:p>
      </dsp:txBody>
      <dsp:txXfrm>
        <a:off x="20561" y="31312"/>
        <a:ext cx="8266856" cy="380078"/>
      </dsp:txXfrm>
    </dsp:sp>
    <dsp:sp modelId="{A47736B0-6CB5-8C4D-A417-F3343D3B7AD5}">
      <dsp:nvSpPr>
        <dsp:cNvPr id="0" name=""/>
        <dsp:cNvSpPr/>
      </dsp:nvSpPr>
      <dsp:spPr>
        <a:xfrm>
          <a:off x="0" y="431951"/>
          <a:ext cx="830797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Üstün yetenekli kız çocukları erkek çocuklara göre akran ihtiyacını daha fazla duymaktadırlar.</a:t>
          </a:r>
        </a:p>
      </dsp:txBody>
      <dsp:txXfrm>
        <a:off x="0" y="431951"/>
        <a:ext cx="8307978" cy="298080"/>
      </dsp:txXfrm>
    </dsp:sp>
    <dsp:sp modelId="{F40D59FD-A07F-2C4F-9C4E-630E9A23975E}">
      <dsp:nvSpPr>
        <dsp:cNvPr id="0" name=""/>
        <dsp:cNvSpPr/>
      </dsp:nvSpPr>
      <dsp:spPr>
        <a:xfrm>
          <a:off x="0" y="730031"/>
          <a:ext cx="8307978"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İlgi alanları</a:t>
          </a:r>
        </a:p>
      </dsp:txBody>
      <dsp:txXfrm>
        <a:off x="20561" y="750592"/>
        <a:ext cx="8266856" cy="380078"/>
      </dsp:txXfrm>
    </dsp:sp>
    <dsp:sp modelId="{9212F182-33D0-FB4C-8799-C972B05F2AD0}">
      <dsp:nvSpPr>
        <dsp:cNvPr id="0" name=""/>
        <dsp:cNvSpPr/>
      </dsp:nvSpPr>
      <dsp:spPr>
        <a:xfrm>
          <a:off x="0" y="1151231"/>
          <a:ext cx="830797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Kendi ilgi alanlarına ilgi duyan akranlarını tercih etmektedirler.</a:t>
          </a:r>
        </a:p>
      </dsp:txBody>
      <dsp:txXfrm>
        <a:off x="0" y="1151231"/>
        <a:ext cx="8307978" cy="298080"/>
      </dsp:txXfrm>
    </dsp:sp>
    <dsp:sp modelId="{0A24C477-5913-B548-B945-0F3CEC479568}">
      <dsp:nvSpPr>
        <dsp:cNvPr id="0" name=""/>
        <dsp:cNvSpPr/>
      </dsp:nvSpPr>
      <dsp:spPr>
        <a:xfrm>
          <a:off x="0" y="1449311"/>
          <a:ext cx="8307978"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Akademik başarı</a:t>
          </a:r>
        </a:p>
      </dsp:txBody>
      <dsp:txXfrm>
        <a:off x="20561" y="1469872"/>
        <a:ext cx="8266856" cy="380078"/>
      </dsp:txXfrm>
    </dsp:sp>
    <dsp:sp modelId="{C238A2D7-B4D4-554B-B4A6-E9089DCD1646}">
      <dsp:nvSpPr>
        <dsp:cNvPr id="0" name=""/>
        <dsp:cNvSpPr/>
      </dsp:nvSpPr>
      <dsp:spPr>
        <a:xfrm>
          <a:off x="0" y="1870511"/>
          <a:ext cx="830797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Çocukların akademik başarı düzeyleri akran kabulünü etkileyen etmenlerden birisidir. </a:t>
          </a:r>
        </a:p>
      </dsp:txBody>
      <dsp:txXfrm>
        <a:off x="0" y="1870511"/>
        <a:ext cx="8307978" cy="298080"/>
      </dsp:txXfrm>
    </dsp:sp>
    <dsp:sp modelId="{0C1FBEC0-3FD7-0740-AFC1-95B0B93500A5}">
      <dsp:nvSpPr>
        <dsp:cNvPr id="0" name=""/>
        <dsp:cNvSpPr/>
      </dsp:nvSpPr>
      <dsp:spPr>
        <a:xfrm>
          <a:off x="0" y="2168591"/>
          <a:ext cx="8307978"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Sosyal duygusal zeka</a:t>
          </a:r>
        </a:p>
      </dsp:txBody>
      <dsp:txXfrm>
        <a:off x="20561" y="2189152"/>
        <a:ext cx="8266856" cy="380078"/>
      </dsp:txXfrm>
    </dsp:sp>
    <dsp:sp modelId="{100E6142-5975-704E-8C17-C4BBA0DEC57F}">
      <dsp:nvSpPr>
        <dsp:cNvPr id="0" name=""/>
        <dsp:cNvSpPr/>
      </dsp:nvSpPr>
      <dsp:spPr>
        <a:xfrm>
          <a:off x="0" y="2589791"/>
          <a:ext cx="830797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Sosyal gelişim ve kişiler arası ilişkilerde önemli bir etmendir. </a:t>
          </a:r>
        </a:p>
      </dsp:txBody>
      <dsp:txXfrm>
        <a:off x="0" y="2589791"/>
        <a:ext cx="8307978" cy="298080"/>
      </dsp:txXfrm>
    </dsp:sp>
    <dsp:sp modelId="{8EB2BE41-1A0B-9C45-8177-54962C4C2CE0}">
      <dsp:nvSpPr>
        <dsp:cNvPr id="0" name=""/>
        <dsp:cNvSpPr/>
      </dsp:nvSpPr>
      <dsp:spPr>
        <a:xfrm>
          <a:off x="0" y="2887871"/>
          <a:ext cx="8307978"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a:t>Kabul görme</a:t>
          </a:r>
        </a:p>
      </dsp:txBody>
      <dsp:txXfrm>
        <a:off x="20561" y="2908432"/>
        <a:ext cx="8266856" cy="380078"/>
      </dsp:txXfrm>
    </dsp:sp>
    <dsp:sp modelId="{28EE6B2D-A810-AC4C-8161-69F49D799A2E}">
      <dsp:nvSpPr>
        <dsp:cNvPr id="0" name=""/>
        <dsp:cNvSpPr/>
      </dsp:nvSpPr>
      <dsp:spPr>
        <a:xfrm>
          <a:off x="0" y="3309071"/>
          <a:ext cx="830797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kern="1200" dirty="0"/>
            <a:t>Akranları tarafından kabul gören çocukların daha fazla sosyal etkileşime girme olanağı vardır. </a:t>
          </a:r>
        </a:p>
      </dsp:txBody>
      <dsp:txXfrm>
        <a:off x="0" y="3309071"/>
        <a:ext cx="8307978" cy="298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E39D4-2813-FF4F-9E0E-80AA7BFCFC93}">
      <dsp:nvSpPr>
        <dsp:cNvPr id="0" name=""/>
        <dsp:cNvSpPr/>
      </dsp:nvSpPr>
      <dsp:spPr>
        <a:xfrm>
          <a:off x="956569" y="0"/>
          <a:ext cx="1947063" cy="11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Paylaşma</a:t>
          </a:r>
        </a:p>
      </dsp:txBody>
      <dsp:txXfrm>
        <a:off x="956569" y="0"/>
        <a:ext cx="1947063" cy="1168238"/>
      </dsp:txXfrm>
    </dsp:sp>
    <dsp:sp modelId="{7A4BA2E3-4A14-4249-B861-FE1278C1F7A6}">
      <dsp:nvSpPr>
        <dsp:cNvPr id="0" name=""/>
        <dsp:cNvSpPr/>
      </dsp:nvSpPr>
      <dsp:spPr>
        <a:xfrm>
          <a:off x="3073163" y="1567"/>
          <a:ext cx="1947063" cy="11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Yardımlaşma</a:t>
          </a:r>
        </a:p>
      </dsp:txBody>
      <dsp:txXfrm>
        <a:off x="3073163" y="1567"/>
        <a:ext cx="1947063" cy="1168238"/>
      </dsp:txXfrm>
    </dsp:sp>
    <dsp:sp modelId="{7F3D0C80-8821-F04D-8555-508E98A69DB0}">
      <dsp:nvSpPr>
        <dsp:cNvPr id="0" name=""/>
        <dsp:cNvSpPr/>
      </dsp:nvSpPr>
      <dsp:spPr>
        <a:xfrm>
          <a:off x="2002278" y="1364512"/>
          <a:ext cx="1947063" cy="1168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a:t>Empati kurma</a:t>
          </a:r>
        </a:p>
      </dsp:txBody>
      <dsp:txXfrm>
        <a:off x="2002278" y="1364512"/>
        <a:ext cx="1947063" cy="11682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fc25fbfc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fc25fbfc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298937" y="1250605"/>
            <a:ext cx="8283953" cy="2466443"/>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a:t>Üstün Yetenekli Çocukların Akranları</a:t>
            </a:r>
          </a:p>
        </p:txBody>
      </p:sp>
      <p:sp>
        <p:nvSpPr>
          <p:cNvPr id="2" name="Metin kutusu 1">
            <a:extLst>
              <a:ext uri="{FF2B5EF4-FFF2-40B4-BE49-F238E27FC236}">
                <a16:creationId xmlns:a16="http://schemas.microsoft.com/office/drawing/2014/main" id="{0F7167BE-4A10-5145-AA03-8F68FCA78275}"/>
              </a:ext>
            </a:extLst>
          </p:cNvPr>
          <p:cNvSpPr txBox="1"/>
          <p:nvPr/>
        </p:nvSpPr>
        <p:spPr>
          <a:xfrm>
            <a:off x="561110" y="3717048"/>
            <a:ext cx="2177199" cy="307777"/>
          </a:xfrm>
          <a:prstGeom prst="rect">
            <a:avLst/>
          </a:prstGeom>
          <a:noFill/>
        </p:spPr>
        <p:txBody>
          <a:bodyPr wrap="none" rtlCol="0">
            <a:spAutoFit/>
          </a:bodyPr>
          <a:lstStyle/>
          <a:p>
            <a:r>
              <a:rPr lang="tr-TR" dirty="0">
                <a:solidFill>
                  <a:schemeClr val="bg1"/>
                </a:solidFill>
              </a:rPr>
              <a:t>Prof. Dr. Figen GÜRSOY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2D58FB-4C27-A94A-9AFD-04739D7CB3F4}"/>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B9154A2-173E-084A-B216-5C887A1D310F}"/>
              </a:ext>
            </a:extLst>
          </p:cNvPr>
          <p:cNvSpPr>
            <a:spLocks noGrp="1"/>
          </p:cNvSpPr>
          <p:nvPr>
            <p:ph type="body" idx="1"/>
          </p:nvPr>
        </p:nvSpPr>
        <p:spPr/>
        <p:txBody>
          <a:bodyPr/>
          <a:lstStyle/>
          <a:p>
            <a:pPr algn="just"/>
            <a:r>
              <a:rPr lang="tr-TR" dirty="0"/>
              <a:t>Tipik gelişen çocuklar oyun arkadaşlarını tercih ederken üstün yetenekli çocuklar yakınlık kurabilecekleri güvenilir arkadaşlıklar kurmayı tercih edebilmektedirler. </a:t>
            </a:r>
          </a:p>
          <a:p>
            <a:pPr algn="just"/>
            <a:endParaRPr lang="tr-TR" dirty="0"/>
          </a:p>
        </p:txBody>
      </p:sp>
      <p:sp>
        <p:nvSpPr>
          <p:cNvPr id="4" name="Slayt Numarası Yer Tutucusu 3">
            <a:extLst>
              <a:ext uri="{FF2B5EF4-FFF2-40B4-BE49-F238E27FC236}">
                <a16:creationId xmlns:a16="http://schemas.microsoft.com/office/drawing/2014/main" id="{78AC5375-E8C3-5944-AA1C-D1EFA35260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88107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184289-B59E-2B4B-A2A7-51A358D6F5F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D769FFD3-3ACB-AC4D-8E9B-50794EA0DFE5}"/>
              </a:ext>
            </a:extLst>
          </p:cNvPr>
          <p:cNvSpPr>
            <a:spLocks noGrp="1"/>
          </p:cNvSpPr>
          <p:nvPr>
            <p:ph type="body" idx="1"/>
          </p:nvPr>
        </p:nvSpPr>
        <p:spPr>
          <a:xfrm>
            <a:off x="855300" y="1430147"/>
            <a:ext cx="7433400" cy="1548580"/>
          </a:xfrm>
        </p:spPr>
        <p:txBody>
          <a:bodyPr/>
          <a:lstStyle/>
          <a:p>
            <a:pPr algn="just"/>
            <a:r>
              <a:rPr lang="tr-TR" dirty="0"/>
              <a:t>Üstün yetenekli çocuklar farklı ilgi alanları ve ileri bilişsel düzeyleri nedeniyle kendilerinden büyük çocuklar ve yetişkinler ile vakit geçirmeyi tercih edebilmektedirler. </a:t>
            </a:r>
          </a:p>
        </p:txBody>
      </p:sp>
      <p:sp>
        <p:nvSpPr>
          <p:cNvPr id="4" name="Slayt Numarası Yer Tutucusu 3">
            <a:extLst>
              <a:ext uri="{FF2B5EF4-FFF2-40B4-BE49-F238E27FC236}">
                <a16:creationId xmlns:a16="http://schemas.microsoft.com/office/drawing/2014/main" id="{0C04CF6B-9A8E-074B-858E-F779B974E5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0719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BED6FA-ED66-574B-9ED1-1A80B641C6F8}"/>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9AEE683C-21CF-3B4D-A862-3738B43A3D9F}"/>
              </a:ext>
            </a:extLst>
          </p:cNvPr>
          <p:cNvSpPr>
            <a:spLocks noGrp="1"/>
          </p:cNvSpPr>
          <p:nvPr>
            <p:ph type="body" idx="1"/>
          </p:nvPr>
        </p:nvSpPr>
        <p:spPr/>
        <p:txBody>
          <a:bodyPr/>
          <a:lstStyle/>
          <a:p>
            <a:r>
              <a:rPr lang="tr-TR" dirty="0"/>
              <a:t>Üstün yetenekli çocukların kendinden daha olgun akranları tercih etme sebepleri:</a:t>
            </a:r>
          </a:p>
          <a:p>
            <a:pPr lvl="1"/>
            <a:r>
              <a:rPr lang="tr-TR" dirty="0"/>
              <a:t>İleri düzeyde bilişsel işlev</a:t>
            </a:r>
          </a:p>
          <a:p>
            <a:pPr lvl="1"/>
            <a:r>
              <a:rPr lang="tr-TR" dirty="0"/>
              <a:t> Erken dil gelişimi,</a:t>
            </a:r>
          </a:p>
          <a:p>
            <a:pPr lvl="1"/>
            <a:r>
              <a:rPr lang="tr-TR" dirty="0"/>
              <a:t>Gelişim alanlarında hızlı ilerleme olarak sıralanabilir. </a:t>
            </a:r>
          </a:p>
          <a:p>
            <a:endParaRPr lang="tr-TR" dirty="0"/>
          </a:p>
        </p:txBody>
      </p:sp>
      <p:sp>
        <p:nvSpPr>
          <p:cNvPr id="4" name="Slayt Numarası Yer Tutucusu 3">
            <a:extLst>
              <a:ext uri="{FF2B5EF4-FFF2-40B4-BE49-F238E27FC236}">
                <a16:creationId xmlns:a16="http://schemas.microsoft.com/office/drawing/2014/main" id="{562DD50C-5DC0-794E-9413-DFB83D7688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22789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C9783AFA-69F3-784F-8A06-A73E4F061DDD}"/>
              </a:ext>
            </a:extLst>
          </p:cNvPr>
          <p:cNvSpPr>
            <a:spLocks noGrp="1"/>
          </p:cNvSpPr>
          <p:nvPr>
            <p:ph type="body" idx="1"/>
          </p:nvPr>
        </p:nvSpPr>
        <p:spPr>
          <a:xfrm>
            <a:off x="511887" y="715098"/>
            <a:ext cx="8243047" cy="3713304"/>
          </a:xfrm>
        </p:spPr>
        <p:txBody>
          <a:bodyPr/>
          <a:lstStyle/>
          <a:p>
            <a:pPr algn="just"/>
            <a:r>
              <a:rPr lang="tr-TR" dirty="0"/>
              <a:t>Üstün yetenekli çocukların akranları ile olan ilişkilerinde bazı sorunlar yaşadıkları bilinmektedir.</a:t>
            </a:r>
          </a:p>
          <a:p>
            <a:pPr algn="just"/>
            <a:endParaRPr lang="tr-TR" dirty="0"/>
          </a:p>
          <a:p>
            <a:pPr algn="just"/>
            <a:r>
              <a:rPr lang="tr-TR" dirty="0"/>
              <a:t>Üstün yetenekli çocuklar erken yaşlardan itibaren arkadaşlıkları konusunda seçici davranışlar gösterebilmektedirler. </a:t>
            </a:r>
          </a:p>
          <a:p>
            <a:pPr algn="just"/>
            <a:endParaRPr lang="tr-TR" dirty="0"/>
          </a:p>
          <a:p>
            <a:pPr algn="just"/>
            <a:r>
              <a:rPr lang="tr-TR" dirty="0"/>
              <a:t>Bunun yanı sıra kırılgan ve duygusal hassasiyetleri nedeni ile de arkadaşlıklarında problemler yaşayabilmektedirler. </a:t>
            </a:r>
          </a:p>
          <a:p>
            <a:pPr algn="just"/>
            <a:endParaRPr lang="tr-TR" dirty="0"/>
          </a:p>
          <a:p>
            <a:pPr marL="76200" indent="0" algn="just">
              <a:buNone/>
            </a:pPr>
            <a:r>
              <a:rPr lang="tr-TR" dirty="0"/>
              <a:t> </a:t>
            </a:r>
          </a:p>
        </p:txBody>
      </p:sp>
      <p:sp>
        <p:nvSpPr>
          <p:cNvPr id="4" name="Slayt Numarası Yer Tutucusu 3">
            <a:extLst>
              <a:ext uri="{FF2B5EF4-FFF2-40B4-BE49-F238E27FC236}">
                <a16:creationId xmlns:a16="http://schemas.microsoft.com/office/drawing/2014/main" id="{54379D14-047C-6E4E-904E-D59A5FA1F6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35340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3D8EB6-25BC-2449-8A62-E2A01C1C902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116D2B4B-3152-9249-82EC-AB888F323415}"/>
              </a:ext>
            </a:extLst>
          </p:cNvPr>
          <p:cNvSpPr>
            <a:spLocks noGrp="1"/>
          </p:cNvSpPr>
          <p:nvPr>
            <p:ph type="body" idx="1"/>
          </p:nvPr>
        </p:nvSpPr>
        <p:spPr/>
        <p:txBody>
          <a:bodyPr/>
          <a:lstStyle/>
          <a:p>
            <a:pPr algn="just"/>
            <a:r>
              <a:rPr lang="tr-TR" dirty="0"/>
              <a:t>Üstün yetenekli çocuklar sosyal ortamlarda dışlanabilmektedirler.</a:t>
            </a:r>
          </a:p>
          <a:p>
            <a:pPr algn="just"/>
            <a:r>
              <a:rPr lang="tr-TR" dirty="0"/>
              <a:t>Üstünlüklerinden dolayı olumsuz eleştirilere ve etiketlenmelere maruz kalabilmektedirler. </a:t>
            </a:r>
          </a:p>
          <a:p>
            <a:pPr algn="just"/>
            <a:r>
              <a:rPr lang="tr-TR" dirty="0"/>
              <a:t>Ayrıca çocuklardan üstün akademik beceriler açısından beklentinin oluşmasına neden olabilmektedir.</a:t>
            </a:r>
          </a:p>
          <a:p>
            <a:pPr algn="just"/>
            <a:endParaRPr lang="tr-TR" dirty="0"/>
          </a:p>
          <a:p>
            <a:pPr algn="just"/>
            <a:endParaRPr lang="tr-TR" dirty="0"/>
          </a:p>
        </p:txBody>
      </p:sp>
      <p:sp>
        <p:nvSpPr>
          <p:cNvPr id="4" name="Slayt Numarası Yer Tutucusu 3">
            <a:extLst>
              <a:ext uri="{FF2B5EF4-FFF2-40B4-BE49-F238E27FC236}">
                <a16:creationId xmlns:a16="http://schemas.microsoft.com/office/drawing/2014/main" id="{4E40CA0E-91AA-1F4C-9559-D2B76FF057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89409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1307D7-0653-5249-ADEF-9D5FD825E7C5}"/>
              </a:ext>
            </a:extLst>
          </p:cNvPr>
          <p:cNvSpPr>
            <a:spLocks noGrp="1"/>
          </p:cNvSpPr>
          <p:nvPr>
            <p:ph type="title"/>
          </p:nvPr>
        </p:nvSpPr>
        <p:spPr>
          <a:xfrm>
            <a:off x="855300" y="283153"/>
            <a:ext cx="7433400" cy="396300"/>
          </a:xfrm>
        </p:spPr>
        <p:txBody>
          <a:bodyPr/>
          <a:lstStyle/>
          <a:p>
            <a:endParaRPr lang="tr-TR" dirty="0"/>
          </a:p>
        </p:txBody>
      </p:sp>
      <p:sp>
        <p:nvSpPr>
          <p:cNvPr id="3" name="Metin Yer Tutucusu 2">
            <a:extLst>
              <a:ext uri="{FF2B5EF4-FFF2-40B4-BE49-F238E27FC236}">
                <a16:creationId xmlns:a16="http://schemas.microsoft.com/office/drawing/2014/main" id="{8E26EDAD-DA2C-0542-997C-593FBA44E45A}"/>
              </a:ext>
            </a:extLst>
          </p:cNvPr>
          <p:cNvSpPr>
            <a:spLocks noGrp="1"/>
          </p:cNvSpPr>
          <p:nvPr>
            <p:ph type="body" idx="1"/>
          </p:nvPr>
        </p:nvSpPr>
        <p:spPr>
          <a:xfrm>
            <a:off x="344129" y="938533"/>
            <a:ext cx="8377083" cy="3921813"/>
          </a:xfrm>
        </p:spPr>
        <p:txBody>
          <a:bodyPr/>
          <a:lstStyle/>
          <a:p>
            <a:pPr algn="just"/>
            <a:r>
              <a:rPr lang="tr-TR" dirty="0"/>
              <a:t>Üstün yetenekli çocukların gelişim özellikleri arasında olan «önderlik-liderlik» özellikleri çocukların akranları ile olan etkileşimlerinde rol oynayabilecek bir özelliktir. </a:t>
            </a:r>
          </a:p>
          <a:p>
            <a:pPr algn="just"/>
            <a:endParaRPr lang="tr-TR" dirty="0"/>
          </a:p>
          <a:p>
            <a:pPr algn="just"/>
            <a:r>
              <a:rPr lang="tr-TR" dirty="0"/>
              <a:t>Kurallı oyunlarda bu özellikleri ile akranları ile daha rahat etkileşime girebilirken çocukların serbest oynadıkları ve içinde birçok duygusal durumun da olduğu oyunlarda uyum sağlama konusunda üstün yetenekli çocuklar güçlükler yaşayabilmektedirler.</a:t>
            </a:r>
          </a:p>
        </p:txBody>
      </p:sp>
      <p:sp>
        <p:nvSpPr>
          <p:cNvPr id="4" name="Slayt Numarası Yer Tutucusu 3">
            <a:extLst>
              <a:ext uri="{FF2B5EF4-FFF2-40B4-BE49-F238E27FC236}">
                <a16:creationId xmlns:a16="http://schemas.microsoft.com/office/drawing/2014/main" id="{E3D03F95-E0B1-0349-AF94-DA0E72B8A4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00087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09E36A-2ED6-D74F-A2F9-9F63EDB96DD2}"/>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46A2602D-90BA-2240-9756-315DEEE47F84}"/>
              </a:ext>
            </a:extLst>
          </p:cNvPr>
          <p:cNvSpPr>
            <a:spLocks noGrp="1"/>
          </p:cNvSpPr>
          <p:nvPr>
            <p:ph type="body" idx="1"/>
          </p:nvPr>
        </p:nvSpPr>
        <p:spPr/>
        <p:txBody>
          <a:bodyPr/>
          <a:lstStyle/>
          <a:p>
            <a:pPr algn="just"/>
            <a:r>
              <a:rPr lang="tr-TR" dirty="0"/>
              <a:t>Üstün yetenekli çocukların eş zamanlı olmayan gelişimleri nedeniyle farklı etkinliklere farklı arkadaş grupları ile katılabilmektedirler.</a:t>
            </a:r>
          </a:p>
          <a:p>
            <a:pPr algn="just"/>
            <a:r>
              <a:rPr lang="tr-TR" dirty="0"/>
              <a:t>Örnek olarak satranç için farklı bir arkadaş grubu ile okul zamanında farklı bir arkadaş grubu ile zaman geçirebilirler. </a:t>
            </a:r>
          </a:p>
        </p:txBody>
      </p:sp>
      <p:sp>
        <p:nvSpPr>
          <p:cNvPr id="4" name="Slayt Numarası Yer Tutucusu 3">
            <a:extLst>
              <a:ext uri="{FF2B5EF4-FFF2-40B4-BE49-F238E27FC236}">
                <a16:creationId xmlns:a16="http://schemas.microsoft.com/office/drawing/2014/main" id="{4BD189B0-5E94-9D4D-BA29-D61A7F1349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41623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7F038B-A3CB-814F-BB37-55A2CC042685}"/>
              </a:ext>
            </a:extLst>
          </p:cNvPr>
          <p:cNvSpPr>
            <a:spLocks noGrp="1"/>
          </p:cNvSpPr>
          <p:nvPr>
            <p:ph type="title"/>
          </p:nvPr>
        </p:nvSpPr>
        <p:spPr/>
        <p:txBody>
          <a:bodyPr/>
          <a:lstStyle/>
          <a:p>
            <a:pPr algn="ctr"/>
            <a:r>
              <a:rPr lang="tr-TR" dirty="0"/>
              <a:t>Üstün yetenekli çocukların sosyal duygusal ihtiyaçları</a:t>
            </a:r>
          </a:p>
        </p:txBody>
      </p:sp>
      <p:sp>
        <p:nvSpPr>
          <p:cNvPr id="3" name="Metin Yer Tutucusu 2">
            <a:extLst>
              <a:ext uri="{FF2B5EF4-FFF2-40B4-BE49-F238E27FC236}">
                <a16:creationId xmlns:a16="http://schemas.microsoft.com/office/drawing/2014/main" id="{17AEB952-667E-9246-8E42-75BC6577CE15}"/>
              </a:ext>
            </a:extLst>
          </p:cNvPr>
          <p:cNvSpPr>
            <a:spLocks noGrp="1"/>
          </p:cNvSpPr>
          <p:nvPr>
            <p:ph type="body" idx="1"/>
          </p:nvPr>
        </p:nvSpPr>
        <p:spPr/>
        <p:txBody>
          <a:bodyPr/>
          <a:lstStyle/>
          <a:p>
            <a:pPr algn="just"/>
            <a:r>
              <a:rPr lang="tr-TR" dirty="0"/>
              <a:t>Çocuklar, yaşadıkları sosyal çevresi ile olan etkileşimlerinde bazı durumlarda güçlükler yaşayabilmektedirler. </a:t>
            </a:r>
          </a:p>
          <a:p>
            <a:pPr algn="just"/>
            <a:r>
              <a:rPr lang="tr-TR" dirty="0"/>
              <a:t>Üstün yetenekli çocuklar da benzer uyum problemleri yaşayabilmektedirler ve bu konuda da desteğe ihtiyaç duyabilmektedirler. </a:t>
            </a:r>
          </a:p>
        </p:txBody>
      </p:sp>
      <p:sp>
        <p:nvSpPr>
          <p:cNvPr id="4" name="Slayt Numarası Yer Tutucusu 3">
            <a:extLst>
              <a:ext uri="{FF2B5EF4-FFF2-40B4-BE49-F238E27FC236}">
                <a16:creationId xmlns:a16="http://schemas.microsoft.com/office/drawing/2014/main" id="{97FC11BB-D1CD-3C42-B9EC-ED4E760796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4824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C60036-2A23-BF40-8618-3837065962F3}"/>
              </a:ext>
            </a:extLst>
          </p:cNvPr>
          <p:cNvSpPr>
            <a:spLocks noGrp="1"/>
          </p:cNvSpPr>
          <p:nvPr>
            <p:ph type="title"/>
          </p:nvPr>
        </p:nvSpPr>
        <p:spPr/>
        <p:txBody>
          <a:bodyPr/>
          <a:lstStyle/>
          <a:p>
            <a:pPr algn="ctr"/>
            <a:r>
              <a:rPr lang="tr-TR" dirty="0"/>
              <a:t>Üstün yetenekli çocukların sosyal duygusal sorunlar</a:t>
            </a:r>
            <a:endParaRPr lang="tr-TR" b="0" dirty="0"/>
          </a:p>
        </p:txBody>
      </p:sp>
      <p:sp>
        <p:nvSpPr>
          <p:cNvPr id="3" name="Metin Yer Tutucusu 2">
            <a:extLst>
              <a:ext uri="{FF2B5EF4-FFF2-40B4-BE49-F238E27FC236}">
                <a16:creationId xmlns:a16="http://schemas.microsoft.com/office/drawing/2014/main" id="{C13F7CE2-8C1B-0244-9DBA-645D1CDE1162}"/>
              </a:ext>
            </a:extLst>
          </p:cNvPr>
          <p:cNvSpPr>
            <a:spLocks noGrp="1"/>
          </p:cNvSpPr>
          <p:nvPr>
            <p:ph type="body" idx="1"/>
          </p:nvPr>
        </p:nvSpPr>
        <p:spPr>
          <a:xfrm>
            <a:off x="855300" y="1826447"/>
            <a:ext cx="7433400" cy="2010477"/>
          </a:xfrm>
        </p:spPr>
        <p:txBody>
          <a:bodyPr/>
          <a:lstStyle/>
          <a:p>
            <a:r>
              <a:rPr lang="tr-TR" dirty="0"/>
              <a:t>Sosyal izolasyon (Yalnızlık ya da dışlanma)</a:t>
            </a:r>
          </a:p>
          <a:p>
            <a:r>
              <a:rPr lang="tr-TR" dirty="0"/>
              <a:t>Mükemmeliyetçilik</a:t>
            </a:r>
          </a:p>
          <a:p>
            <a:r>
              <a:rPr lang="tr-TR" dirty="0"/>
              <a:t>Stres</a:t>
            </a:r>
          </a:p>
          <a:p>
            <a:r>
              <a:rPr lang="tr-TR" dirty="0"/>
              <a:t>Depresyon</a:t>
            </a:r>
          </a:p>
          <a:p>
            <a:r>
              <a:rPr lang="tr-TR" dirty="0"/>
              <a:t>İntihar</a:t>
            </a:r>
          </a:p>
        </p:txBody>
      </p:sp>
      <p:sp>
        <p:nvSpPr>
          <p:cNvPr id="4" name="Slayt Numarası Yer Tutucusu 3">
            <a:extLst>
              <a:ext uri="{FF2B5EF4-FFF2-40B4-BE49-F238E27FC236}">
                <a16:creationId xmlns:a16="http://schemas.microsoft.com/office/drawing/2014/main" id="{A37EBE06-78CE-124C-BB77-FDB003ACD3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39208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29B483-3245-7047-B790-86D8425DF68C}"/>
              </a:ext>
            </a:extLst>
          </p:cNvPr>
          <p:cNvSpPr>
            <a:spLocks noGrp="1"/>
          </p:cNvSpPr>
          <p:nvPr>
            <p:ph type="title"/>
          </p:nvPr>
        </p:nvSpPr>
        <p:spPr>
          <a:xfrm>
            <a:off x="526942" y="836000"/>
            <a:ext cx="8502342" cy="396300"/>
          </a:xfrm>
        </p:spPr>
        <p:txBody>
          <a:bodyPr/>
          <a:lstStyle/>
          <a:p>
            <a:r>
              <a:rPr lang="tr-TR" dirty="0"/>
              <a:t>Sosyal izolasyon (Yalnızlık ya da dışlanma)</a:t>
            </a:r>
          </a:p>
        </p:txBody>
      </p:sp>
      <p:sp>
        <p:nvSpPr>
          <p:cNvPr id="3" name="Metin Yer Tutucusu 2">
            <a:extLst>
              <a:ext uri="{FF2B5EF4-FFF2-40B4-BE49-F238E27FC236}">
                <a16:creationId xmlns:a16="http://schemas.microsoft.com/office/drawing/2014/main" id="{9C6BD73A-BC9C-D34C-AFB5-B7A9FACD21B9}"/>
              </a:ext>
            </a:extLst>
          </p:cNvPr>
          <p:cNvSpPr>
            <a:spLocks noGrp="1"/>
          </p:cNvSpPr>
          <p:nvPr>
            <p:ph type="body" idx="1"/>
          </p:nvPr>
        </p:nvSpPr>
        <p:spPr>
          <a:xfrm>
            <a:off x="855300" y="1430147"/>
            <a:ext cx="7433400" cy="1731507"/>
          </a:xfrm>
        </p:spPr>
        <p:txBody>
          <a:bodyPr/>
          <a:lstStyle/>
          <a:p>
            <a:pPr algn="just"/>
            <a:r>
              <a:rPr lang="tr-TR" dirty="0"/>
              <a:t>Üstün yetenekli çocukların gelişimsel özellikleri nedeniyle akranlarıyla problemler yaşayabilmekte ve böylece sosyal ortamlardan dışlanabilmektedirler. </a:t>
            </a:r>
          </a:p>
          <a:p>
            <a:pPr algn="just"/>
            <a:endParaRPr lang="tr-TR" dirty="0"/>
          </a:p>
        </p:txBody>
      </p:sp>
      <p:sp>
        <p:nvSpPr>
          <p:cNvPr id="4" name="Slayt Numarası Yer Tutucusu 3">
            <a:extLst>
              <a:ext uri="{FF2B5EF4-FFF2-40B4-BE49-F238E27FC236}">
                <a16:creationId xmlns:a16="http://schemas.microsoft.com/office/drawing/2014/main" id="{AEC4AC32-D5DD-8842-95B1-CC1CF5A890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04367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F0DD52-EB5D-D14C-AAF5-01B83FBAA3CD}"/>
              </a:ext>
            </a:extLst>
          </p:cNvPr>
          <p:cNvSpPr>
            <a:spLocks noGrp="1"/>
          </p:cNvSpPr>
          <p:nvPr>
            <p:ph type="title"/>
          </p:nvPr>
        </p:nvSpPr>
        <p:spPr/>
        <p:txBody>
          <a:bodyPr/>
          <a:lstStyle/>
          <a:p>
            <a:r>
              <a:rPr lang="tr-TR" dirty="0"/>
              <a:t>Akran ilişkileri</a:t>
            </a:r>
          </a:p>
        </p:txBody>
      </p:sp>
      <p:sp>
        <p:nvSpPr>
          <p:cNvPr id="3" name="Metin Yer Tutucusu 2">
            <a:extLst>
              <a:ext uri="{FF2B5EF4-FFF2-40B4-BE49-F238E27FC236}">
                <a16:creationId xmlns:a16="http://schemas.microsoft.com/office/drawing/2014/main" id="{B6297FB2-CF77-784E-B421-4E75A7C8E55D}"/>
              </a:ext>
            </a:extLst>
          </p:cNvPr>
          <p:cNvSpPr>
            <a:spLocks noGrp="1"/>
          </p:cNvSpPr>
          <p:nvPr>
            <p:ph type="body" idx="1"/>
          </p:nvPr>
        </p:nvSpPr>
        <p:spPr>
          <a:xfrm>
            <a:off x="559268" y="1626947"/>
            <a:ext cx="8025464" cy="3319704"/>
          </a:xfrm>
        </p:spPr>
        <p:txBody>
          <a:bodyPr/>
          <a:lstStyle/>
          <a:p>
            <a:pPr algn="just"/>
            <a:r>
              <a:rPr lang="tr-TR" dirty="0"/>
              <a:t>Hem çocuklar hem de yetişkinler için arkadaşlık önemli bir gereksinimdir. </a:t>
            </a:r>
          </a:p>
          <a:p>
            <a:pPr algn="just"/>
            <a:r>
              <a:rPr lang="tr-TR" dirty="0"/>
              <a:t>Bireyin uyumlu ve mutlu olmasında sağlıklı sosyal etkileşimleri oldukça önemlidir. </a:t>
            </a:r>
          </a:p>
          <a:p>
            <a:pPr algn="just"/>
            <a:r>
              <a:rPr lang="tr-TR" dirty="0"/>
              <a:t>Çocukların sosyal becerileri de yakın çevresinde bulunan aile bireyleri ve akran ilişkileri ile şekillenmektedir. </a:t>
            </a:r>
          </a:p>
        </p:txBody>
      </p:sp>
      <p:sp>
        <p:nvSpPr>
          <p:cNvPr id="4" name="Slayt Numarası Yer Tutucusu 3">
            <a:extLst>
              <a:ext uri="{FF2B5EF4-FFF2-40B4-BE49-F238E27FC236}">
                <a16:creationId xmlns:a16="http://schemas.microsoft.com/office/drawing/2014/main" id="{989805D5-D40F-AF41-80E1-AA5981A95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253520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BBFCE-CA17-B248-8A61-9AB0B135E6AA}"/>
              </a:ext>
            </a:extLst>
          </p:cNvPr>
          <p:cNvSpPr>
            <a:spLocks noGrp="1"/>
          </p:cNvSpPr>
          <p:nvPr>
            <p:ph type="title"/>
          </p:nvPr>
        </p:nvSpPr>
        <p:spPr>
          <a:xfrm>
            <a:off x="156754" y="836000"/>
            <a:ext cx="8621486" cy="396300"/>
          </a:xfrm>
        </p:spPr>
        <p:txBody>
          <a:bodyPr/>
          <a:lstStyle/>
          <a:p>
            <a:r>
              <a:rPr lang="tr-TR" dirty="0">
                <a:solidFill>
                  <a:srgbClr val="2AC3F3"/>
                </a:solidFill>
              </a:rPr>
              <a:t>Sosyal izolasyon (Yalnızlık ya da dışlanma)</a:t>
            </a:r>
            <a:endParaRPr lang="tr-TR" dirty="0"/>
          </a:p>
        </p:txBody>
      </p:sp>
      <p:sp>
        <p:nvSpPr>
          <p:cNvPr id="3" name="Metin Yer Tutucusu 2">
            <a:extLst>
              <a:ext uri="{FF2B5EF4-FFF2-40B4-BE49-F238E27FC236}">
                <a16:creationId xmlns:a16="http://schemas.microsoft.com/office/drawing/2014/main" id="{877F48F9-5B63-624C-835D-394129F40D99}"/>
              </a:ext>
            </a:extLst>
          </p:cNvPr>
          <p:cNvSpPr>
            <a:spLocks noGrp="1"/>
          </p:cNvSpPr>
          <p:nvPr>
            <p:ph type="body" idx="1"/>
          </p:nvPr>
        </p:nvSpPr>
        <p:spPr/>
        <p:txBody>
          <a:bodyPr/>
          <a:lstStyle/>
          <a:p>
            <a:pPr algn="just"/>
            <a:r>
              <a:rPr lang="tr-TR" dirty="0"/>
              <a:t>Üstün yetenekli çocukların liderlik özelliği, farklı sosyal-duygusal gelişim özellikleri ve farklı arkadaşlık beklentileri nedenleriyle özellikle ortaokul döneminde üstün yetenekli çocuklar akranları tarafından dışlanabilmektedirler. </a:t>
            </a:r>
          </a:p>
        </p:txBody>
      </p:sp>
      <p:sp>
        <p:nvSpPr>
          <p:cNvPr id="4" name="Slayt Numarası Yer Tutucusu 3">
            <a:extLst>
              <a:ext uri="{FF2B5EF4-FFF2-40B4-BE49-F238E27FC236}">
                <a16:creationId xmlns:a16="http://schemas.microsoft.com/office/drawing/2014/main" id="{8BF7D581-271B-E84B-88F8-032248F978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17158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5F1D31-AEFC-7448-83BC-FCB415A517E7}"/>
              </a:ext>
            </a:extLst>
          </p:cNvPr>
          <p:cNvSpPr>
            <a:spLocks noGrp="1"/>
          </p:cNvSpPr>
          <p:nvPr>
            <p:ph type="title"/>
          </p:nvPr>
        </p:nvSpPr>
        <p:spPr/>
        <p:txBody>
          <a:bodyPr/>
          <a:lstStyle/>
          <a:p>
            <a:r>
              <a:rPr lang="tr-TR" dirty="0"/>
              <a:t>Mükemmeliyetçilik</a:t>
            </a:r>
          </a:p>
        </p:txBody>
      </p:sp>
      <p:sp>
        <p:nvSpPr>
          <p:cNvPr id="3" name="Metin Yer Tutucusu 2">
            <a:extLst>
              <a:ext uri="{FF2B5EF4-FFF2-40B4-BE49-F238E27FC236}">
                <a16:creationId xmlns:a16="http://schemas.microsoft.com/office/drawing/2014/main" id="{486FD911-4774-2F43-AEFD-71D85C1750F6}"/>
              </a:ext>
            </a:extLst>
          </p:cNvPr>
          <p:cNvSpPr>
            <a:spLocks noGrp="1"/>
          </p:cNvSpPr>
          <p:nvPr>
            <p:ph type="body" idx="1"/>
          </p:nvPr>
        </p:nvSpPr>
        <p:spPr/>
        <p:txBody>
          <a:bodyPr/>
          <a:lstStyle/>
          <a:p>
            <a:pPr algn="just"/>
            <a:r>
              <a:rPr lang="tr-TR" dirty="0"/>
              <a:t>Üstün yetenekli çocukların mükemmeliyetçi kişiliklerinden kaynaklı olarak akranları ile ortak bir şey üzerinde çalışırken fazla çaba sarf etmekte ve akranları ile bazen bu nedenden kaynaklı olarak sorunlar yaşayabilmektedirler. </a:t>
            </a:r>
          </a:p>
        </p:txBody>
      </p:sp>
      <p:sp>
        <p:nvSpPr>
          <p:cNvPr id="4" name="Slayt Numarası Yer Tutucusu 3">
            <a:extLst>
              <a:ext uri="{FF2B5EF4-FFF2-40B4-BE49-F238E27FC236}">
                <a16:creationId xmlns:a16="http://schemas.microsoft.com/office/drawing/2014/main" id="{48CC9E8F-4AA2-6E4E-A292-84E20D2CC4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58014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F559DE-A747-8D4D-9228-A1433B758565}"/>
              </a:ext>
            </a:extLst>
          </p:cNvPr>
          <p:cNvSpPr>
            <a:spLocks noGrp="1"/>
          </p:cNvSpPr>
          <p:nvPr>
            <p:ph type="title"/>
          </p:nvPr>
        </p:nvSpPr>
        <p:spPr/>
        <p:txBody>
          <a:bodyPr/>
          <a:lstStyle/>
          <a:p>
            <a:r>
              <a:rPr lang="tr-TR" dirty="0"/>
              <a:t>Stres</a:t>
            </a:r>
          </a:p>
        </p:txBody>
      </p:sp>
      <p:sp>
        <p:nvSpPr>
          <p:cNvPr id="3" name="Metin Yer Tutucusu 2">
            <a:extLst>
              <a:ext uri="{FF2B5EF4-FFF2-40B4-BE49-F238E27FC236}">
                <a16:creationId xmlns:a16="http://schemas.microsoft.com/office/drawing/2014/main" id="{D74AA9B5-F240-2A48-BFFD-BA164FC54EF2}"/>
              </a:ext>
            </a:extLst>
          </p:cNvPr>
          <p:cNvSpPr>
            <a:spLocks noGrp="1"/>
          </p:cNvSpPr>
          <p:nvPr>
            <p:ph type="body" idx="1"/>
          </p:nvPr>
        </p:nvSpPr>
        <p:spPr/>
        <p:txBody>
          <a:bodyPr/>
          <a:lstStyle/>
          <a:p>
            <a:r>
              <a:rPr lang="tr-TR" dirty="0"/>
              <a:t>Üstün yetenekli çocuklar bazı durumlarda mükemmel ürün çıkarmak için ve kendileri üzerindeki beklentilerden dolayı stres yaşayabilmektedirler. </a:t>
            </a:r>
          </a:p>
        </p:txBody>
      </p:sp>
      <p:sp>
        <p:nvSpPr>
          <p:cNvPr id="4" name="Slayt Numarası Yer Tutucusu 3">
            <a:extLst>
              <a:ext uri="{FF2B5EF4-FFF2-40B4-BE49-F238E27FC236}">
                <a16:creationId xmlns:a16="http://schemas.microsoft.com/office/drawing/2014/main" id="{5C59F098-0E77-484D-8FD2-A64D48CE77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64435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716A2C-E8C3-484E-BFEE-A4E119C1E482}"/>
              </a:ext>
            </a:extLst>
          </p:cNvPr>
          <p:cNvSpPr>
            <a:spLocks noGrp="1"/>
          </p:cNvSpPr>
          <p:nvPr>
            <p:ph type="title"/>
          </p:nvPr>
        </p:nvSpPr>
        <p:spPr/>
        <p:txBody>
          <a:bodyPr/>
          <a:lstStyle/>
          <a:p>
            <a:r>
              <a:rPr lang="tr-TR" dirty="0"/>
              <a:t>Depresyon</a:t>
            </a:r>
          </a:p>
        </p:txBody>
      </p:sp>
      <p:sp>
        <p:nvSpPr>
          <p:cNvPr id="3" name="Metin Yer Tutucusu 2">
            <a:extLst>
              <a:ext uri="{FF2B5EF4-FFF2-40B4-BE49-F238E27FC236}">
                <a16:creationId xmlns:a16="http://schemas.microsoft.com/office/drawing/2014/main" id="{5A3218F2-AFCC-0240-B60C-35F7511AB1A8}"/>
              </a:ext>
            </a:extLst>
          </p:cNvPr>
          <p:cNvSpPr>
            <a:spLocks noGrp="1"/>
          </p:cNvSpPr>
          <p:nvPr>
            <p:ph type="body" idx="1"/>
          </p:nvPr>
        </p:nvSpPr>
        <p:spPr/>
        <p:txBody>
          <a:bodyPr/>
          <a:lstStyle/>
          <a:p>
            <a:pPr algn="just"/>
            <a:r>
              <a:rPr lang="tr-TR" dirty="0"/>
              <a:t>Üstün yetenekli çocuklar üstün potansiyelleri nedeniyle tipik akranlarına göre yaşamla ilgili olarak daha erken dönemlerde endişe yaşayabilmektedirler. </a:t>
            </a:r>
          </a:p>
          <a:p>
            <a:pPr algn="just"/>
            <a:r>
              <a:rPr lang="tr-TR" dirty="0"/>
              <a:t>Aynı zamanda yüksek standartlarda beklenti ve yalnızlıkları nedeniyle de depresyon yaşayabilmektedirler. </a:t>
            </a:r>
          </a:p>
        </p:txBody>
      </p:sp>
      <p:sp>
        <p:nvSpPr>
          <p:cNvPr id="4" name="Slayt Numarası Yer Tutucusu 3">
            <a:extLst>
              <a:ext uri="{FF2B5EF4-FFF2-40B4-BE49-F238E27FC236}">
                <a16:creationId xmlns:a16="http://schemas.microsoft.com/office/drawing/2014/main" id="{99633CB9-D430-B246-827B-4A207D4262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40352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C3C6B8-100A-9245-A251-26473CB4A2C7}"/>
              </a:ext>
            </a:extLst>
          </p:cNvPr>
          <p:cNvSpPr>
            <a:spLocks noGrp="1"/>
          </p:cNvSpPr>
          <p:nvPr>
            <p:ph type="title"/>
          </p:nvPr>
        </p:nvSpPr>
        <p:spPr/>
        <p:txBody>
          <a:bodyPr/>
          <a:lstStyle/>
          <a:p>
            <a:r>
              <a:rPr lang="tr-TR" dirty="0"/>
              <a:t>İntihar</a:t>
            </a:r>
          </a:p>
        </p:txBody>
      </p:sp>
      <p:sp>
        <p:nvSpPr>
          <p:cNvPr id="3" name="Metin Yer Tutucusu 2">
            <a:extLst>
              <a:ext uri="{FF2B5EF4-FFF2-40B4-BE49-F238E27FC236}">
                <a16:creationId xmlns:a16="http://schemas.microsoft.com/office/drawing/2014/main" id="{6987AEEA-744B-E94E-A2E3-FC9B02FC8FAB}"/>
              </a:ext>
            </a:extLst>
          </p:cNvPr>
          <p:cNvSpPr>
            <a:spLocks noGrp="1"/>
          </p:cNvSpPr>
          <p:nvPr>
            <p:ph type="body" idx="1"/>
          </p:nvPr>
        </p:nvSpPr>
        <p:spPr/>
        <p:txBody>
          <a:bodyPr/>
          <a:lstStyle/>
          <a:p>
            <a:r>
              <a:rPr lang="tr-TR" dirty="0"/>
              <a:t>Özellikle ergenlik döneminde aşırı duyarlılık, yalnızlık ve rekabet içerisinde geçen okul başarısı nedeniyle teşebbüste bulunabilmektedirler. </a:t>
            </a:r>
          </a:p>
          <a:p>
            <a:endParaRPr lang="tr-TR" dirty="0"/>
          </a:p>
          <a:p>
            <a:r>
              <a:rPr lang="tr-TR" dirty="0"/>
              <a:t>Normal grup ile karşılaştırıldığında intihar eğiliminin fazla ya da az olduğunu söylemek mümkün değildir. </a:t>
            </a:r>
          </a:p>
        </p:txBody>
      </p:sp>
      <p:sp>
        <p:nvSpPr>
          <p:cNvPr id="4" name="Slayt Numarası Yer Tutucusu 3">
            <a:extLst>
              <a:ext uri="{FF2B5EF4-FFF2-40B4-BE49-F238E27FC236}">
                <a16:creationId xmlns:a16="http://schemas.microsoft.com/office/drawing/2014/main" id="{4C6D1A2F-31D9-F048-ADF9-977ED66577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280461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3C9467-2655-144E-87A3-C7A8732A40DE}"/>
              </a:ext>
            </a:extLst>
          </p:cNvPr>
          <p:cNvSpPr>
            <a:spLocks noGrp="1"/>
          </p:cNvSpPr>
          <p:nvPr>
            <p:ph type="title"/>
          </p:nvPr>
        </p:nvSpPr>
        <p:spPr>
          <a:xfrm>
            <a:off x="580950" y="727512"/>
            <a:ext cx="8173984" cy="396300"/>
          </a:xfrm>
        </p:spPr>
        <p:txBody>
          <a:bodyPr/>
          <a:lstStyle/>
          <a:p>
            <a:r>
              <a:rPr lang="tr-TR" dirty="0"/>
              <a:t>Sosyal uyum ve üstün yetenekli çocuklar</a:t>
            </a:r>
          </a:p>
        </p:txBody>
      </p:sp>
      <p:sp>
        <p:nvSpPr>
          <p:cNvPr id="3" name="Metin Yer Tutucusu 2">
            <a:extLst>
              <a:ext uri="{FF2B5EF4-FFF2-40B4-BE49-F238E27FC236}">
                <a16:creationId xmlns:a16="http://schemas.microsoft.com/office/drawing/2014/main" id="{B60A0DD2-E57C-A747-B354-CA07FD19F0A9}"/>
              </a:ext>
            </a:extLst>
          </p:cNvPr>
          <p:cNvSpPr>
            <a:spLocks noGrp="1"/>
          </p:cNvSpPr>
          <p:nvPr>
            <p:ph type="body" idx="1"/>
          </p:nvPr>
        </p:nvSpPr>
        <p:spPr>
          <a:xfrm>
            <a:off x="759358" y="1370845"/>
            <a:ext cx="7625284" cy="3575806"/>
          </a:xfrm>
        </p:spPr>
        <p:txBody>
          <a:bodyPr/>
          <a:lstStyle/>
          <a:p>
            <a:pPr algn="just"/>
            <a:r>
              <a:rPr lang="tr-TR" dirty="0"/>
              <a:t>Üstün yetenekli çocuklarda da tipik gelişen akranlarında olduğu gibi uyum becerileri görülmektedir.</a:t>
            </a:r>
          </a:p>
          <a:p>
            <a:pPr algn="just"/>
            <a:r>
              <a:rPr lang="tr-TR" b="1" i="1" dirty="0"/>
              <a:t>Uyum: </a:t>
            </a:r>
            <a:r>
              <a:rPr lang="tr-TR" dirty="0"/>
              <a:t>çevrenin beklentilerine yanıt verme becerisidir. Pozitif yönde uyuma sahip bireyler hayatın beklentilerini  uygun yöntemler ile karşılarken; negatif yönde uyuma sahip bireyler ise bu durumlar karşısında stres gibi negatif duygusal durumlar yaşamaktadır. </a:t>
            </a:r>
          </a:p>
        </p:txBody>
      </p:sp>
      <p:sp>
        <p:nvSpPr>
          <p:cNvPr id="4" name="Slayt Numarası Yer Tutucusu 3">
            <a:extLst>
              <a:ext uri="{FF2B5EF4-FFF2-40B4-BE49-F238E27FC236}">
                <a16:creationId xmlns:a16="http://schemas.microsoft.com/office/drawing/2014/main" id="{9B330DD5-5AF6-6C45-9CB6-341CE3676D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438775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824EC9-0C79-0A46-AB7D-3475DBED41F3}"/>
              </a:ext>
            </a:extLst>
          </p:cNvPr>
          <p:cNvSpPr>
            <a:spLocks noGrp="1"/>
          </p:cNvSpPr>
          <p:nvPr>
            <p:ph type="title"/>
          </p:nvPr>
        </p:nvSpPr>
        <p:spPr>
          <a:xfrm>
            <a:off x="485008" y="696743"/>
            <a:ext cx="8173984" cy="396300"/>
          </a:xfrm>
        </p:spPr>
        <p:txBody>
          <a:bodyPr/>
          <a:lstStyle/>
          <a:p>
            <a:r>
              <a:rPr lang="tr-TR" dirty="0"/>
              <a:t>Sosyal uyum ve üstün yetenekli çocuklar</a:t>
            </a:r>
          </a:p>
        </p:txBody>
      </p:sp>
      <p:sp>
        <p:nvSpPr>
          <p:cNvPr id="3" name="Metin Yer Tutucusu 2">
            <a:extLst>
              <a:ext uri="{FF2B5EF4-FFF2-40B4-BE49-F238E27FC236}">
                <a16:creationId xmlns:a16="http://schemas.microsoft.com/office/drawing/2014/main" id="{B1B8DDDB-0FB9-EF4B-8A6E-F2CE3FC53D34}"/>
              </a:ext>
            </a:extLst>
          </p:cNvPr>
          <p:cNvSpPr>
            <a:spLocks noGrp="1"/>
          </p:cNvSpPr>
          <p:nvPr>
            <p:ph type="body" idx="1"/>
          </p:nvPr>
        </p:nvSpPr>
        <p:spPr>
          <a:xfrm>
            <a:off x="793410" y="1593838"/>
            <a:ext cx="7557180" cy="3033900"/>
          </a:xfrm>
        </p:spPr>
        <p:txBody>
          <a:bodyPr/>
          <a:lstStyle/>
          <a:p>
            <a:pPr algn="just"/>
            <a:r>
              <a:rPr lang="tr-TR" dirty="0"/>
              <a:t>Akran ilişkilerinde önemli olan sosyal uyum becerisine üstün yetenekli çocuklar sahiptirler.</a:t>
            </a:r>
          </a:p>
          <a:p>
            <a:pPr marL="76200" indent="0" algn="just">
              <a:buNone/>
            </a:pPr>
            <a:r>
              <a:rPr lang="tr-TR" dirty="0"/>
              <a:t> </a:t>
            </a:r>
          </a:p>
          <a:p>
            <a:pPr algn="just"/>
            <a:r>
              <a:rPr lang="tr-TR" dirty="0"/>
              <a:t>Ancak üstün yetenekli çocukların zihinsel yetenekleri ve duygusal olgunlukları nedeniyle, kendi akranları ile aralarındaki ortak noktalar kısıtlı olabilmektedir.  </a:t>
            </a:r>
          </a:p>
          <a:p>
            <a:pPr marL="76200" indent="0" algn="just">
              <a:buNone/>
            </a:pPr>
            <a:endParaRPr lang="tr-TR" dirty="0"/>
          </a:p>
        </p:txBody>
      </p:sp>
      <p:sp>
        <p:nvSpPr>
          <p:cNvPr id="4" name="Slayt Numarası Yer Tutucusu 3">
            <a:extLst>
              <a:ext uri="{FF2B5EF4-FFF2-40B4-BE49-F238E27FC236}">
                <a16:creationId xmlns:a16="http://schemas.microsoft.com/office/drawing/2014/main" id="{D9D43156-B2D3-4E4B-8A3C-6B0606D4A2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052771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952BBF-18B1-C24C-8176-EBE88D17C18C}"/>
              </a:ext>
            </a:extLst>
          </p:cNvPr>
          <p:cNvSpPr>
            <a:spLocks noGrp="1"/>
          </p:cNvSpPr>
          <p:nvPr>
            <p:ph type="title"/>
          </p:nvPr>
        </p:nvSpPr>
        <p:spPr>
          <a:xfrm>
            <a:off x="427650" y="640246"/>
            <a:ext cx="8288700" cy="396300"/>
          </a:xfrm>
        </p:spPr>
        <p:txBody>
          <a:bodyPr/>
          <a:lstStyle/>
          <a:p>
            <a:r>
              <a:rPr lang="tr-TR" dirty="0"/>
              <a:t>Sosyal uyum ve üstün yetenekli çocuklar</a:t>
            </a:r>
          </a:p>
        </p:txBody>
      </p:sp>
      <p:sp>
        <p:nvSpPr>
          <p:cNvPr id="3" name="Metin Yer Tutucusu 2">
            <a:extLst>
              <a:ext uri="{FF2B5EF4-FFF2-40B4-BE49-F238E27FC236}">
                <a16:creationId xmlns:a16="http://schemas.microsoft.com/office/drawing/2014/main" id="{A902CFDD-3E01-7746-A1F3-22825CE9C35E}"/>
              </a:ext>
            </a:extLst>
          </p:cNvPr>
          <p:cNvSpPr>
            <a:spLocks noGrp="1"/>
          </p:cNvSpPr>
          <p:nvPr>
            <p:ph type="body" idx="1"/>
          </p:nvPr>
        </p:nvSpPr>
        <p:spPr>
          <a:xfrm>
            <a:off x="325464" y="1430146"/>
            <a:ext cx="8703820" cy="3319705"/>
          </a:xfrm>
        </p:spPr>
        <p:txBody>
          <a:bodyPr/>
          <a:lstStyle/>
          <a:p>
            <a:r>
              <a:rPr lang="tr-TR" dirty="0"/>
              <a:t>Üstün yetenekli çocuklar tipik gelişim gösteren akranlarına göre sosyal duygusal alanda sahip olduğu risk faktörleri:</a:t>
            </a:r>
          </a:p>
          <a:p>
            <a:pPr lvl="1"/>
            <a:r>
              <a:rPr lang="tr-TR" dirty="0"/>
              <a:t>Akademik başarılarında ve eş zamanlı olmayan gelişimlerinden doğan problemler,</a:t>
            </a:r>
          </a:p>
          <a:p>
            <a:pPr lvl="1"/>
            <a:r>
              <a:rPr lang="tr-TR" dirty="0"/>
              <a:t>Potansiyelinden düşük bir başarı gösterme ve mükemmeliyetçiliklerinden kaynaklı ortaya çıkan psikolojik tepkilerdir. </a:t>
            </a:r>
          </a:p>
          <a:p>
            <a:pPr lvl="1"/>
            <a:endParaRPr lang="tr-TR" dirty="0"/>
          </a:p>
        </p:txBody>
      </p:sp>
      <p:sp>
        <p:nvSpPr>
          <p:cNvPr id="4" name="Slayt Numarası Yer Tutucusu 3">
            <a:extLst>
              <a:ext uri="{FF2B5EF4-FFF2-40B4-BE49-F238E27FC236}">
                <a16:creationId xmlns:a16="http://schemas.microsoft.com/office/drawing/2014/main" id="{8E8FE80D-88D6-FD4E-9BA5-DEA3A926A9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211368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83C426-2E75-AE40-8A19-DD70FAF279D6}"/>
              </a:ext>
            </a:extLst>
          </p:cNvPr>
          <p:cNvSpPr>
            <a:spLocks noGrp="1"/>
          </p:cNvSpPr>
          <p:nvPr>
            <p:ph type="title"/>
          </p:nvPr>
        </p:nvSpPr>
        <p:spPr/>
        <p:txBody>
          <a:bodyPr/>
          <a:lstStyle/>
          <a:p>
            <a:r>
              <a:rPr lang="tr-TR" dirty="0"/>
              <a:t>Konuyla ilgili araştırma bulguları</a:t>
            </a:r>
          </a:p>
        </p:txBody>
      </p:sp>
      <p:sp>
        <p:nvSpPr>
          <p:cNvPr id="3" name="Metin Yer Tutucusu 2">
            <a:extLst>
              <a:ext uri="{FF2B5EF4-FFF2-40B4-BE49-F238E27FC236}">
                <a16:creationId xmlns:a16="http://schemas.microsoft.com/office/drawing/2014/main" id="{12EC9E02-5902-F04F-8592-5514A5847A1A}"/>
              </a:ext>
            </a:extLst>
          </p:cNvPr>
          <p:cNvSpPr>
            <a:spLocks noGrp="1"/>
          </p:cNvSpPr>
          <p:nvPr>
            <p:ph type="body" idx="1"/>
          </p:nvPr>
        </p:nvSpPr>
        <p:spPr>
          <a:xfrm>
            <a:off x="855300" y="1801091"/>
            <a:ext cx="7433400" cy="2662956"/>
          </a:xfrm>
        </p:spPr>
        <p:txBody>
          <a:bodyPr/>
          <a:lstStyle/>
          <a:p>
            <a:pPr algn="just"/>
            <a:r>
              <a:rPr lang="tr-TR" dirty="0" err="1"/>
              <a:t>Oğurlu</a:t>
            </a:r>
            <a:r>
              <a:rPr lang="tr-TR" dirty="0"/>
              <a:t> (2010)’un üstün yetenekli çocukların sosyal uyum ve arkadaşlık ilişkileri üzerine yaptığı derleme çalışmasına göre; üstün yetenekli çocuklar, akranlarına göre eşit düzeyde sosyal uyuma ve arkadaşlık ilişkisine sahiptirler.</a:t>
            </a:r>
          </a:p>
        </p:txBody>
      </p:sp>
      <p:sp>
        <p:nvSpPr>
          <p:cNvPr id="4" name="Slayt Numarası Yer Tutucusu 3">
            <a:extLst>
              <a:ext uri="{FF2B5EF4-FFF2-40B4-BE49-F238E27FC236}">
                <a16:creationId xmlns:a16="http://schemas.microsoft.com/office/drawing/2014/main" id="{00E18788-6B7F-5545-9B26-585B36C4BC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061818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F8DACF-C91D-4248-B2BA-23D09D96D74A}"/>
              </a:ext>
            </a:extLst>
          </p:cNvPr>
          <p:cNvSpPr>
            <a:spLocks noGrp="1"/>
          </p:cNvSpPr>
          <p:nvPr>
            <p:ph type="title"/>
          </p:nvPr>
        </p:nvSpPr>
        <p:spPr>
          <a:xfrm>
            <a:off x="855300" y="340963"/>
            <a:ext cx="7433400" cy="891337"/>
          </a:xfrm>
        </p:spPr>
        <p:txBody>
          <a:bodyPr/>
          <a:lstStyle/>
          <a:p>
            <a:pPr algn="ctr"/>
            <a:r>
              <a:rPr lang="tr-TR" dirty="0"/>
              <a:t>Üstün yetenekli çocukların akran ilişkilerini etkileyen etmenler</a:t>
            </a:r>
          </a:p>
        </p:txBody>
      </p:sp>
      <p:sp>
        <p:nvSpPr>
          <p:cNvPr id="4" name="Slayt Numarası Yer Tutucusu 3">
            <a:extLst>
              <a:ext uri="{FF2B5EF4-FFF2-40B4-BE49-F238E27FC236}">
                <a16:creationId xmlns:a16="http://schemas.microsoft.com/office/drawing/2014/main" id="{A7FC21E9-26D8-5C42-AE26-1D176A7FAB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aphicFrame>
        <p:nvGraphicFramePr>
          <p:cNvPr id="5" name="Diyagram 4">
            <a:extLst>
              <a:ext uri="{FF2B5EF4-FFF2-40B4-BE49-F238E27FC236}">
                <a16:creationId xmlns:a16="http://schemas.microsoft.com/office/drawing/2014/main" id="{9C7F3AF2-F1D0-AB43-895F-00F965B7B47F}"/>
              </a:ext>
            </a:extLst>
          </p:cNvPr>
          <p:cNvGraphicFramePr/>
          <p:nvPr>
            <p:extLst>
              <p:ext uri="{D42A27DB-BD31-4B8C-83A1-F6EECF244321}">
                <p14:modId xmlns:p14="http://schemas.microsoft.com/office/powerpoint/2010/main" val="1829012432"/>
              </p:ext>
            </p:extLst>
          </p:nvPr>
        </p:nvGraphicFramePr>
        <p:xfrm>
          <a:off x="1084881" y="1430146"/>
          <a:ext cx="6535119" cy="3173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15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5BBD86-61E4-A340-8D4B-C55E62F089A6}"/>
              </a:ext>
            </a:extLst>
          </p:cNvPr>
          <p:cNvSpPr>
            <a:spLocks noGrp="1"/>
          </p:cNvSpPr>
          <p:nvPr>
            <p:ph type="title"/>
          </p:nvPr>
        </p:nvSpPr>
        <p:spPr/>
        <p:txBody>
          <a:bodyPr/>
          <a:lstStyle/>
          <a:p>
            <a:r>
              <a:rPr lang="tr-TR" dirty="0"/>
              <a:t>Akran ilişkileri</a:t>
            </a:r>
          </a:p>
        </p:txBody>
      </p:sp>
      <p:sp>
        <p:nvSpPr>
          <p:cNvPr id="3" name="Metin Yer Tutucusu 2">
            <a:extLst>
              <a:ext uri="{FF2B5EF4-FFF2-40B4-BE49-F238E27FC236}">
                <a16:creationId xmlns:a16="http://schemas.microsoft.com/office/drawing/2014/main" id="{87DBCDC9-CFB1-FF43-8112-3721046054FB}"/>
              </a:ext>
            </a:extLst>
          </p:cNvPr>
          <p:cNvSpPr>
            <a:spLocks noGrp="1"/>
          </p:cNvSpPr>
          <p:nvPr>
            <p:ph type="body" idx="1"/>
          </p:nvPr>
        </p:nvSpPr>
        <p:spPr>
          <a:xfrm>
            <a:off x="374072" y="1566433"/>
            <a:ext cx="8395855" cy="3183418"/>
          </a:xfrm>
        </p:spPr>
        <p:txBody>
          <a:bodyPr/>
          <a:lstStyle/>
          <a:p>
            <a:pPr algn="just"/>
            <a:r>
              <a:rPr lang="tr-TR" dirty="0"/>
              <a:t>3 yaşına geldiğinde çocuk artık arkadaşlıklar kurmaya başlamaktadır. </a:t>
            </a:r>
          </a:p>
          <a:p>
            <a:pPr algn="just"/>
            <a:r>
              <a:rPr lang="tr-TR" dirty="0"/>
              <a:t>Okul dönemine geldiğinde ise arkadaşlar daha fazla önem kazanmaya başlamaktadır.</a:t>
            </a:r>
          </a:p>
          <a:p>
            <a:pPr algn="just"/>
            <a:r>
              <a:rPr lang="tr-TR" dirty="0"/>
              <a:t>Okul döneminde oldukça önemli olan akran ilişkileri, çocukların arkadaşları ile olan etkileşimlerine bağlı olarak benlik saygısını etkilemektedir.</a:t>
            </a:r>
          </a:p>
        </p:txBody>
      </p:sp>
      <p:sp>
        <p:nvSpPr>
          <p:cNvPr id="4" name="Slayt Numarası Yer Tutucusu 3">
            <a:extLst>
              <a:ext uri="{FF2B5EF4-FFF2-40B4-BE49-F238E27FC236}">
                <a16:creationId xmlns:a16="http://schemas.microsoft.com/office/drawing/2014/main" id="{9BB62609-0A9F-1D46-A90C-92FCA1D17D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50935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67B80C-0EB5-4D4F-BEFE-6FF71190149B}"/>
              </a:ext>
            </a:extLst>
          </p:cNvPr>
          <p:cNvSpPr>
            <a:spLocks noGrp="1"/>
          </p:cNvSpPr>
          <p:nvPr>
            <p:ph type="title"/>
          </p:nvPr>
        </p:nvSpPr>
        <p:spPr>
          <a:xfrm>
            <a:off x="855300" y="444137"/>
            <a:ext cx="7433400" cy="788163"/>
          </a:xfrm>
        </p:spPr>
        <p:txBody>
          <a:bodyPr/>
          <a:lstStyle/>
          <a:p>
            <a:pPr algn="ctr"/>
            <a:r>
              <a:rPr lang="tr-TR" sz="2400" dirty="0"/>
              <a:t>Üstün yetenekli çocukların akran ilişkilerinde yaşadıkları güçlükler</a:t>
            </a:r>
          </a:p>
        </p:txBody>
      </p:sp>
      <p:sp>
        <p:nvSpPr>
          <p:cNvPr id="3" name="Metin Yer Tutucusu 2">
            <a:extLst>
              <a:ext uri="{FF2B5EF4-FFF2-40B4-BE49-F238E27FC236}">
                <a16:creationId xmlns:a16="http://schemas.microsoft.com/office/drawing/2014/main" id="{CA46F7C8-1CC4-E74C-ADD9-F10B3C89FB5D}"/>
              </a:ext>
            </a:extLst>
          </p:cNvPr>
          <p:cNvSpPr>
            <a:spLocks noGrp="1"/>
          </p:cNvSpPr>
          <p:nvPr>
            <p:ph type="body" idx="1"/>
          </p:nvPr>
        </p:nvSpPr>
        <p:spPr>
          <a:xfrm>
            <a:off x="855300" y="1674067"/>
            <a:ext cx="7433400" cy="2064167"/>
          </a:xfrm>
        </p:spPr>
        <p:txBody>
          <a:bodyPr/>
          <a:lstStyle/>
          <a:p>
            <a:pPr algn="just"/>
            <a:r>
              <a:rPr lang="tr-TR" dirty="0"/>
              <a:t>Üstün yetenekli çocuklar akranlarından kendilerini farklı görebilmektedirler. Bu durum kişiler arası ilişkilerde ve duygusal olarak güçlük yaşamalarına neden olabilmektedir. </a:t>
            </a:r>
          </a:p>
          <a:p>
            <a:pPr algn="just"/>
            <a:endParaRPr lang="tr-TR" dirty="0"/>
          </a:p>
        </p:txBody>
      </p:sp>
      <p:sp>
        <p:nvSpPr>
          <p:cNvPr id="4" name="Slayt Numarası Yer Tutucusu 3">
            <a:extLst>
              <a:ext uri="{FF2B5EF4-FFF2-40B4-BE49-F238E27FC236}">
                <a16:creationId xmlns:a16="http://schemas.microsoft.com/office/drawing/2014/main" id="{5D3A119D-1C06-CC41-B1DD-5D6E31B3F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477357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67B80C-0EB5-4D4F-BEFE-6FF71190149B}"/>
              </a:ext>
            </a:extLst>
          </p:cNvPr>
          <p:cNvSpPr>
            <a:spLocks noGrp="1"/>
          </p:cNvSpPr>
          <p:nvPr>
            <p:ph type="title"/>
          </p:nvPr>
        </p:nvSpPr>
        <p:spPr>
          <a:xfrm>
            <a:off x="855300" y="444137"/>
            <a:ext cx="7433400" cy="788163"/>
          </a:xfrm>
        </p:spPr>
        <p:txBody>
          <a:bodyPr/>
          <a:lstStyle/>
          <a:p>
            <a:pPr algn="ctr"/>
            <a:r>
              <a:rPr lang="tr-TR" sz="2400" dirty="0"/>
              <a:t>Üstün yetenekli çocukların akran ilişkilerinde yaşadıkları güçlükler</a:t>
            </a:r>
          </a:p>
        </p:txBody>
      </p:sp>
      <p:sp>
        <p:nvSpPr>
          <p:cNvPr id="3" name="Metin Yer Tutucusu 2">
            <a:extLst>
              <a:ext uri="{FF2B5EF4-FFF2-40B4-BE49-F238E27FC236}">
                <a16:creationId xmlns:a16="http://schemas.microsoft.com/office/drawing/2014/main" id="{CA46F7C8-1CC4-E74C-ADD9-F10B3C89FB5D}"/>
              </a:ext>
            </a:extLst>
          </p:cNvPr>
          <p:cNvSpPr>
            <a:spLocks noGrp="1"/>
          </p:cNvSpPr>
          <p:nvPr>
            <p:ph type="body" idx="1"/>
          </p:nvPr>
        </p:nvSpPr>
        <p:spPr>
          <a:xfrm>
            <a:off x="855300" y="1477267"/>
            <a:ext cx="7433400" cy="3469384"/>
          </a:xfrm>
        </p:spPr>
        <p:txBody>
          <a:bodyPr/>
          <a:lstStyle/>
          <a:p>
            <a:pPr algn="just"/>
            <a:r>
              <a:rPr lang="tr-TR" dirty="0"/>
              <a:t>Üstün yetenekli çocuklar gelişim alanlarındaki uyumsuzluktan dolayı kendilerini akranlarından farklı hissederek kabul görmeyeceklerini hissedebilirler ve böylece de yeteneklerini gizleme yoluna gidebilirler. </a:t>
            </a:r>
          </a:p>
        </p:txBody>
      </p:sp>
      <p:sp>
        <p:nvSpPr>
          <p:cNvPr id="4" name="Slayt Numarası Yer Tutucusu 3">
            <a:extLst>
              <a:ext uri="{FF2B5EF4-FFF2-40B4-BE49-F238E27FC236}">
                <a16:creationId xmlns:a16="http://schemas.microsoft.com/office/drawing/2014/main" id="{5D3A119D-1C06-CC41-B1DD-5D6E31B3F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462325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67B80C-0EB5-4D4F-BEFE-6FF71190149B}"/>
              </a:ext>
            </a:extLst>
          </p:cNvPr>
          <p:cNvSpPr>
            <a:spLocks noGrp="1"/>
          </p:cNvSpPr>
          <p:nvPr>
            <p:ph type="title"/>
          </p:nvPr>
        </p:nvSpPr>
        <p:spPr>
          <a:xfrm>
            <a:off x="855300" y="444137"/>
            <a:ext cx="7433400" cy="788163"/>
          </a:xfrm>
        </p:spPr>
        <p:txBody>
          <a:bodyPr/>
          <a:lstStyle/>
          <a:p>
            <a:pPr algn="ctr"/>
            <a:r>
              <a:rPr lang="tr-TR" sz="2400" dirty="0"/>
              <a:t>Üstün yetenekli çocukların akran ilişkilerinde yaşadıkları güçlükler</a:t>
            </a:r>
          </a:p>
        </p:txBody>
      </p:sp>
      <p:sp>
        <p:nvSpPr>
          <p:cNvPr id="3" name="Metin Yer Tutucusu 2">
            <a:extLst>
              <a:ext uri="{FF2B5EF4-FFF2-40B4-BE49-F238E27FC236}">
                <a16:creationId xmlns:a16="http://schemas.microsoft.com/office/drawing/2014/main" id="{CA46F7C8-1CC4-E74C-ADD9-F10B3C89FB5D}"/>
              </a:ext>
            </a:extLst>
          </p:cNvPr>
          <p:cNvSpPr>
            <a:spLocks noGrp="1"/>
          </p:cNvSpPr>
          <p:nvPr>
            <p:ph type="body" idx="1"/>
          </p:nvPr>
        </p:nvSpPr>
        <p:spPr>
          <a:xfrm>
            <a:off x="855300" y="1477267"/>
            <a:ext cx="7433400" cy="3469384"/>
          </a:xfrm>
        </p:spPr>
        <p:txBody>
          <a:bodyPr/>
          <a:lstStyle/>
          <a:p>
            <a:pPr algn="just"/>
            <a:r>
              <a:rPr lang="tr-TR" dirty="0"/>
              <a:t>Üstün yetenekli çocuklar; başkalarını çok fazla eleştirmeleri ve mükemmeliyetçi olmaları nedeniyle de akran ilişkilerinde güçlükler yaşayabilmektedirler. </a:t>
            </a:r>
          </a:p>
          <a:p>
            <a:pPr algn="just"/>
            <a:endParaRPr lang="tr-TR" dirty="0"/>
          </a:p>
          <a:p>
            <a:pPr algn="just"/>
            <a:endParaRPr lang="tr-TR" dirty="0"/>
          </a:p>
          <a:p>
            <a:pPr algn="just"/>
            <a:endParaRPr lang="tr-TR" dirty="0"/>
          </a:p>
        </p:txBody>
      </p:sp>
      <p:sp>
        <p:nvSpPr>
          <p:cNvPr id="4" name="Slayt Numarası Yer Tutucusu 3">
            <a:extLst>
              <a:ext uri="{FF2B5EF4-FFF2-40B4-BE49-F238E27FC236}">
                <a16:creationId xmlns:a16="http://schemas.microsoft.com/office/drawing/2014/main" id="{5D3A119D-1C06-CC41-B1DD-5D6E31B3F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21615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26C71D-EC2B-1544-9B41-F2F20445AA82}"/>
              </a:ext>
            </a:extLst>
          </p:cNvPr>
          <p:cNvSpPr>
            <a:spLocks noGrp="1"/>
          </p:cNvSpPr>
          <p:nvPr>
            <p:ph type="title"/>
          </p:nvPr>
        </p:nvSpPr>
        <p:spPr/>
        <p:txBody>
          <a:bodyPr/>
          <a:lstStyle/>
          <a:p>
            <a:pPr algn="ctr"/>
            <a:r>
              <a:rPr lang="tr-TR" sz="2400" dirty="0">
                <a:solidFill>
                  <a:srgbClr val="2AC3F3"/>
                </a:solidFill>
              </a:rPr>
              <a:t>Üstün yetenekli çocukların akran ilişkilerinde yaşadıkları güçlükler</a:t>
            </a:r>
            <a:endParaRPr lang="tr-TR" dirty="0"/>
          </a:p>
        </p:txBody>
      </p:sp>
      <p:sp>
        <p:nvSpPr>
          <p:cNvPr id="3" name="Metin Yer Tutucusu 2">
            <a:extLst>
              <a:ext uri="{FF2B5EF4-FFF2-40B4-BE49-F238E27FC236}">
                <a16:creationId xmlns:a16="http://schemas.microsoft.com/office/drawing/2014/main" id="{DE8607AA-FE77-9540-979C-4FF0553154CD}"/>
              </a:ext>
            </a:extLst>
          </p:cNvPr>
          <p:cNvSpPr>
            <a:spLocks noGrp="1"/>
          </p:cNvSpPr>
          <p:nvPr>
            <p:ph type="body" idx="1"/>
          </p:nvPr>
        </p:nvSpPr>
        <p:spPr>
          <a:xfrm>
            <a:off x="855300" y="1999281"/>
            <a:ext cx="7433400" cy="2464766"/>
          </a:xfrm>
        </p:spPr>
        <p:txBody>
          <a:bodyPr/>
          <a:lstStyle/>
          <a:p>
            <a:pPr algn="just"/>
            <a:r>
              <a:rPr lang="tr-TR" dirty="0"/>
              <a:t>Üstün yetenekli çocuklar bağımsızlıklarına düşkün ve bireysel olarak çalışma motivasyonları yüksek olması sebebi ile yalnız vakit geçirmeyi tercih edebilmektedirler. </a:t>
            </a:r>
          </a:p>
        </p:txBody>
      </p:sp>
      <p:sp>
        <p:nvSpPr>
          <p:cNvPr id="4" name="Slayt Numarası Yer Tutucusu 3">
            <a:extLst>
              <a:ext uri="{FF2B5EF4-FFF2-40B4-BE49-F238E27FC236}">
                <a16:creationId xmlns:a16="http://schemas.microsoft.com/office/drawing/2014/main" id="{35F682AB-549B-9342-B97E-9C0BF93083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2079183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2AD285-D8BF-6C42-BD2A-F2A878BE847C}"/>
              </a:ext>
            </a:extLst>
          </p:cNvPr>
          <p:cNvSpPr>
            <a:spLocks noGrp="1"/>
          </p:cNvSpPr>
          <p:nvPr>
            <p:ph type="title"/>
          </p:nvPr>
        </p:nvSpPr>
        <p:spPr/>
        <p:txBody>
          <a:bodyPr/>
          <a:lstStyle/>
          <a:p>
            <a:pPr algn="ctr"/>
            <a:r>
              <a:rPr lang="tr-TR" sz="2400" dirty="0">
                <a:solidFill>
                  <a:srgbClr val="2AC3F3"/>
                </a:solidFill>
              </a:rPr>
              <a:t>Üstün yetenekli çocukların akran ilişkilerinde yaşadıkları güçlükler</a:t>
            </a:r>
            <a:endParaRPr lang="tr-TR" dirty="0"/>
          </a:p>
        </p:txBody>
      </p:sp>
      <p:sp>
        <p:nvSpPr>
          <p:cNvPr id="3" name="Metin Yer Tutucusu 2">
            <a:extLst>
              <a:ext uri="{FF2B5EF4-FFF2-40B4-BE49-F238E27FC236}">
                <a16:creationId xmlns:a16="http://schemas.microsoft.com/office/drawing/2014/main" id="{A304AA95-4120-2541-9888-3E722EA66D01}"/>
              </a:ext>
            </a:extLst>
          </p:cNvPr>
          <p:cNvSpPr>
            <a:spLocks noGrp="1"/>
          </p:cNvSpPr>
          <p:nvPr>
            <p:ph type="body" idx="1"/>
          </p:nvPr>
        </p:nvSpPr>
        <p:spPr/>
        <p:txBody>
          <a:bodyPr/>
          <a:lstStyle/>
          <a:p>
            <a:pPr algn="just"/>
            <a:r>
              <a:rPr lang="tr-TR" dirty="0"/>
              <a:t>Okul öncesi dönemde olan ve bilişsel olarak üstün olan bir çocuk motor becerilerinde  zorlandıklarında kendilerine ilişkin hayal kırıklığı yaşayabilmektedirler.</a:t>
            </a:r>
          </a:p>
          <a:p>
            <a:pPr algn="just"/>
            <a:r>
              <a:rPr lang="tr-TR" dirty="0"/>
              <a:t>Gelişim alanlarında uyumsuzluk özellikle ergenlik döneminde bazen düşük benlik algısına da neden olabilmektedir.</a:t>
            </a:r>
          </a:p>
          <a:p>
            <a:pPr algn="just"/>
            <a:endParaRPr lang="tr-TR" dirty="0"/>
          </a:p>
        </p:txBody>
      </p:sp>
      <p:sp>
        <p:nvSpPr>
          <p:cNvPr id="4" name="Slayt Numarası Yer Tutucusu 3">
            <a:extLst>
              <a:ext uri="{FF2B5EF4-FFF2-40B4-BE49-F238E27FC236}">
                <a16:creationId xmlns:a16="http://schemas.microsoft.com/office/drawing/2014/main" id="{646D4B3E-D352-C042-9384-9133D1BC02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2526366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DA5125-5835-8046-9B03-AAD33B25D530}"/>
              </a:ext>
            </a:extLst>
          </p:cNvPr>
          <p:cNvSpPr>
            <a:spLocks noGrp="1"/>
          </p:cNvSpPr>
          <p:nvPr>
            <p:ph type="title"/>
          </p:nvPr>
        </p:nvSpPr>
        <p:spPr>
          <a:xfrm>
            <a:off x="855300" y="175732"/>
            <a:ext cx="7433400" cy="552688"/>
          </a:xfrm>
        </p:spPr>
        <p:txBody>
          <a:bodyPr/>
          <a:lstStyle/>
          <a:p>
            <a:pPr algn="ctr"/>
            <a:r>
              <a:rPr lang="tr-TR" sz="2400" dirty="0"/>
              <a:t>Üstün Yetenekli Çocukların Akran İlişkileri</a:t>
            </a:r>
          </a:p>
        </p:txBody>
      </p:sp>
      <p:sp>
        <p:nvSpPr>
          <p:cNvPr id="4" name="Slayt Numarası Yer Tutucusu 3">
            <a:extLst>
              <a:ext uri="{FF2B5EF4-FFF2-40B4-BE49-F238E27FC236}">
                <a16:creationId xmlns:a16="http://schemas.microsoft.com/office/drawing/2014/main" id="{9F4E5BDA-2168-E446-A75F-DFA213E17E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graphicFrame>
        <p:nvGraphicFramePr>
          <p:cNvPr id="5" name="Diyagram 4">
            <a:extLst>
              <a:ext uri="{FF2B5EF4-FFF2-40B4-BE49-F238E27FC236}">
                <a16:creationId xmlns:a16="http://schemas.microsoft.com/office/drawing/2014/main" id="{E06E1557-5BBC-214D-A8B6-BF7E50E2E13D}"/>
              </a:ext>
            </a:extLst>
          </p:cNvPr>
          <p:cNvGraphicFramePr/>
          <p:nvPr>
            <p:extLst>
              <p:ext uri="{D42A27DB-BD31-4B8C-83A1-F6EECF244321}">
                <p14:modId xmlns:p14="http://schemas.microsoft.com/office/powerpoint/2010/main" val="2730128457"/>
              </p:ext>
            </p:extLst>
          </p:nvPr>
        </p:nvGraphicFramePr>
        <p:xfrm>
          <a:off x="600891" y="1232299"/>
          <a:ext cx="8307978" cy="3617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2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D76E51-39AA-2A4D-A3E5-AA759FC52DA0}"/>
              </a:ext>
            </a:extLst>
          </p:cNvPr>
          <p:cNvSpPr>
            <a:spLocks noGrp="1"/>
          </p:cNvSpPr>
          <p:nvPr>
            <p:ph type="title"/>
          </p:nvPr>
        </p:nvSpPr>
        <p:spPr>
          <a:xfrm>
            <a:off x="855300" y="179615"/>
            <a:ext cx="7433400" cy="1052685"/>
          </a:xfrm>
        </p:spPr>
        <p:txBody>
          <a:bodyPr/>
          <a:lstStyle/>
          <a:p>
            <a:pPr algn="ctr"/>
            <a:r>
              <a:rPr lang="tr-TR" sz="2400" dirty="0"/>
              <a:t>Üstün yetenekli çocukların akran ilişkilerini desteklemeden önce;</a:t>
            </a:r>
          </a:p>
        </p:txBody>
      </p:sp>
      <p:sp>
        <p:nvSpPr>
          <p:cNvPr id="3" name="Metin Yer Tutucusu 2">
            <a:extLst>
              <a:ext uri="{FF2B5EF4-FFF2-40B4-BE49-F238E27FC236}">
                <a16:creationId xmlns:a16="http://schemas.microsoft.com/office/drawing/2014/main" id="{F2385817-183D-5E40-8FF8-EB4E88E33833}"/>
              </a:ext>
            </a:extLst>
          </p:cNvPr>
          <p:cNvSpPr>
            <a:spLocks noGrp="1"/>
          </p:cNvSpPr>
          <p:nvPr>
            <p:ph type="body" idx="1"/>
          </p:nvPr>
        </p:nvSpPr>
        <p:spPr>
          <a:xfrm>
            <a:off x="523444" y="1430146"/>
            <a:ext cx="8097111" cy="3533739"/>
          </a:xfrm>
        </p:spPr>
        <p:txBody>
          <a:bodyPr/>
          <a:lstStyle/>
          <a:p>
            <a:pPr algn="just"/>
            <a:r>
              <a:rPr lang="tr-TR" dirty="0"/>
              <a:t>Üstün yetenekli çocuğun iyi tanınması,</a:t>
            </a:r>
          </a:p>
          <a:p>
            <a:pPr algn="just"/>
            <a:r>
              <a:rPr lang="tr-TR" dirty="0"/>
              <a:t>Yetenekli olduğu alanın iyi bir şekilde farkında olunması,</a:t>
            </a:r>
          </a:p>
          <a:p>
            <a:pPr algn="just"/>
            <a:r>
              <a:rPr lang="tr-TR" dirty="0"/>
              <a:t>Çocuğun </a:t>
            </a:r>
            <a:r>
              <a:rPr lang="tr-TR" dirty="0" err="1"/>
              <a:t>sosyo</a:t>
            </a:r>
            <a:r>
              <a:rPr lang="tr-TR" dirty="0"/>
              <a:t> kültürel ve ekonomik durumu açısından bilgi alınması,</a:t>
            </a:r>
          </a:p>
          <a:p>
            <a:pPr algn="just"/>
            <a:r>
              <a:rPr lang="tr-TR" dirty="0"/>
              <a:t>Çocuğu tanıma yöntemlerinden iyi bir şekilde faydalanılmış ve çocuk çevresi ile bir bütün olarak ele alınması gerekmektedir. </a:t>
            </a:r>
          </a:p>
          <a:p>
            <a:pPr algn="just"/>
            <a:endParaRPr lang="tr-TR" dirty="0"/>
          </a:p>
        </p:txBody>
      </p:sp>
      <p:sp>
        <p:nvSpPr>
          <p:cNvPr id="4" name="Slayt Numarası Yer Tutucusu 3">
            <a:extLst>
              <a:ext uri="{FF2B5EF4-FFF2-40B4-BE49-F238E27FC236}">
                <a16:creationId xmlns:a16="http://schemas.microsoft.com/office/drawing/2014/main" id="{E78220D5-C181-254E-89C8-14E90F19CC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7086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922019-B8B9-F74D-B112-95BD1D0902CD}"/>
              </a:ext>
            </a:extLst>
          </p:cNvPr>
          <p:cNvSpPr>
            <a:spLocks noGrp="1"/>
          </p:cNvSpPr>
          <p:nvPr>
            <p:ph type="title"/>
          </p:nvPr>
        </p:nvSpPr>
        <p:spPr>
          <a:xfrm>
            <a:off x="855300" y="288758"/>
            <a:ext cx="7433400" cy="943542"/>
          </a:xfrm>
        </p:spPr>
        <p:txBody>
          <a:bodyPr/>
          <a:lstStyle/>
          <a:p>
            <a:pPr algn="ctr"/>
            <a:r>
              <a:rPr lang="tr-TR" sz="2000" dirty="0"/>
              <a:t>Üstün yetenekli çocukların akran ilişkilerini geliştirmek için aktif öğrenme yaşantıları ile desteklenecek sosyal becerilerine örnekler</a:t>
            </a:r>
          </a:p>
        </p:txBody>
      </p:sp>
      <p:sp>
        <p:nvSpPr>
          <p:cNvPr id="4" name="Slayt Numarası Yer Tutucusu 3">
            <a:extLst>
              <a:ext uri="{FF2B5EF4-FFF2-40B4-BE49-F238E27FC236}">
                <a16:creationId xmlns:a16="http://schemas.microsoft.com/office/drawing/2014/main" id="{69F3F918-964F-664D-B9B6-E40A2114E3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aphicFrame>
        <p:nvGraphicFramePr>
          <p:cNvPr id="5" name="Diyagram 4">
            <a:extLst>
              <a:ext uri="{FF2B5EF4-FFF2-40B4-BE49-F238E27FC236}">
                <a16:creationId xmlns:a16="http://schemas.microsoft.com/office/drawing/2014/main" id="{50AE554E-4A10-E24A-80B9-2415DF68E412}"/>
              </a:ext>
            </a:extLst>
          </p:cNvPr>
          <p:cNvGraphicFramePr/>
          <p:nvPr>
            <p:extLst>
              <p:ext uri="{D42A27DB-BD31-4B8C-83A1-F6EECF244321}">
                <p14:modId xmlns:p14="http://schemas.microsoft.com/office/powerpoint/2010/main" val="3239001493"/>
              </p:ext>
            </p:extLst>
          </p:nvPr>
        </p:nvGraphicFramePr>
        <p:xfrm>
          <a:off x="1596189" y="1844843"/>
          <a:ext cx="5951621" cy="2534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76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D8ED92-10EE-1542-9CD7-8B2BCC1CD155}"/>
              </a:ext>
            </a:extLst>
          </p:cNvPr>
          <p:cNvSpPr>
            <a:spLocks noGrp="1"/>
          </p:cNvSpPr>
          <p:nvPr>
            <p:ph type="title"/>
          </p:nvPr>
        </p:nvSpPr>
        <p:spPr/>
        <p:txBody>
          <a:bodyPr/>
          <a:lstStyle/>
          <a:p>
            <a:pPr algn="ctr"/>
            <a:r>
              <a:rPr lang="tr-TR" dirty="0"/>
              <a:t>Üstün yetenekli çocukların akran ilişkilerini geliştirmek için öneriler</a:t>
            </a:r>
          </a:p>
        </p:txBody>
      </p:sp>
      <p:sp>
        <p:nvSpPr>
          <p:cNvPr id="3" name="Metin Yer Tutucusu 2">
            <a:extLst>
              <a:ext uri="{FF2B5EF4-FFF2-40B4-BE49-F238E27FC236}">
                <a16:creationId xmlns:a16="http://schemas.microsoft.com/office/drawing/2014/main" id="{9AA13F0F-5530-664D-ABA6-45B815D740A8}"/>
              </a:ext>
            </a:extLst>
          </p:cNvPr>
          <p:cNvSpPr>
            <a:spLocks noGrp="1"/>
          </p:cNvSpPr>
          <p:nvPr>
            <p:ph type="body" idx="1"/>
          </p:nvPr>
        </p:nvSpPr>
        <p:spPr>
          <a:xfrm>
            <a:off x="855300" y="2164933"/>
            <a:ext cx="7433400" cy="1590639"/>
          </a:xfrm>
        </p:spPr>
        <p:txBody>
          <a:bodyPr/>
          <a:lstStyle/>
          <a:p>
            <a:pPr algn="just"/>
            <a:r>
              <a:rPr lang="tr-TR" dirty="0"/>
              <a:t>Üstün yetenekli çocukların eğitim sisteminde devam ettiği genel veya özel sınıflardaki öğretmenlerin çocuğu çevresi ile birlikte iyi tanıması gerekmektedir.</a:t>
            </a:r>
          </a:p>
        </p:txBody>
      </p:sp>
      <p:sp>
        <p:nvSpPr>
          <p:cNvPr id="4" name="Slayt Numarası Yer Tutucusu 3">
            <a:extLst>
              <a:ext uri="{FF2B5EF4-FFF2-40B4-BE49-F238E27FC236}">
                <a16:creationId xmlns:a16="http://schemas.microsoft.com/office/drawing/2014/main" id="{DFE9513E-0239-E945-8CAC-7D4EC08F9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1632597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38307B-800D-F345-8487-2D35F78BE4B4}"/>
              </a:ext>
            </a:extLst>
          </p:cNvPr>
          <p:cNvSpPr>
            <a:spLocks noGrp="1"/>
          </p:cNvSpPr>
          <p:nvPr>
            <p:ph type="title"/>
          </p:nvPr>
        </p:nvSpPr>
        <p:spPr>
          <a:xfrm>
            <a:off x="855300" y="318655"/>
            <a:ext cx="7433400" cy="1052191"/>
          </a:xfrm>
        </p:spPr>
        <p:txBody>
          <a:bodyPr/>
          <a:lstStyle/>
          <a:p>
            <a:pPr algn="ctr"/>
            <a:r>
              <a:rPr lang="tr-TR" dirty="0"/>
              <a:t>Üstün yetenekli çocukların akran ilişkilerini geliştirmek için öneriler</a:t>
            </a:r>
          </a:p>
        </p:txBody>
      </p:sp>
      <p:sp>
        <p:nvSpPr>
          <p:cNvPr id="3" name="Metin Yer Tutucusu 2">
            <a:extLst>
              <a:ext uri="{FF2B5EF4-FFF2-40B4-BE49-F238E27FC236}">
                <a16:creationId xmlns:a16="http://schemas.microsoft.com/office/drawing/2014/main" id="{9AA1CCD1-432C-5B4F-94A8-BD3D029ECD1E}"/>
              </a:ext>
            </a:extLst>
          </p:cNvPr>
          <p:cNvSpPr>
            <a:spLocks noGrp="1"/>
          </p:cNvSpPr>
          <p:nvPr>
            <p:ph type="body" idx="1"/>
          </p:nvPr>
        </p:nvSpPr>
        <p:spPr>
          <a:xfrm>
            <a:off x="326779" y="1850002"/>
            <a:ext cx="8490441" cy="1922653"/>
          </a:xfrm>
        </p:spPr>
        <p:txBody>
          <a:bodyPr/>
          <a:lstStyle/>
          <a:p>
            <a:pPr algn="just"/>
            <a:r>
              <a:rPr lang="tr-TR" dirty="0"/>
              <a:t>Üstün yetenekli çocukların akran ilişkilerini desteklemek için çocuklara sosyal beceri eğitimleri verilebilir.</a:t>
            </a:r>
          </a:p>
          <a:p>
            <a:pPr algn="just"/>
            <a:r>
              <a:rPr lang="tr-TR" dirty="0"/>
              <a:t>Akran ilişkileri ve sosyal duygusal becerilerini desteklemek için çocuğa bireysel danışmanlık verilebilir.</a:t>
            </a:r>
          </a:p>
          <a:p>
            <a:pPr algn="just"/>
            <a:endParaRPr lang="tr-TR" dirty="0"/>
          </a:p>
        </p:txBody>
      </p:sp>
      <p:sp>
        <p:nvSpPr>
          <p:cNvPr id="4" name="Slayt Numarası Yer Tutucusu 3">
            <a:extLst>
              <a:ext uri="{FF2B5EF4-FFF2-40B4-BE49-F238E27FC236}">
                <a16:creationId xmlns:a16="http://schemas.microsoft.com/office/drawing/2014/main" id="{7FBDFAD6-9DD8-EC4C-B0A0-41EE3B19C0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62502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08CD0-B6EB-E843-9955-8292E4173EFF}"/>
              </a:ext>
            </a:extLst>
          </p:cNvPr>
          <p:cNvSpPr>
            <a:spLocks noGrp="1"/>
          </p:cNvSpPr>
          <p:nvPr>
            <p:ph type="title"/>
          </p:nvPr>
        </p:nvSpPr>
        <p:spPr/>
        <p:txBody>
          <a:bodyPr/>
          <a:lstStyle/>
          <a:p>
            <a:r>
              <a:rPr lang="tr-TR" dirty="0"/>
              <a:t>Akran ilişkileri</a:t>
            </a:r>
          </a:p>
        </p:txBody>
      </p:sp>
      <p:sp>
        <p:nvSpPr>
          <p:cNvPr id="3" name="Metin Yer Tutucusu 2">
            <a:extLst>
              <a:ext uri="{FF2B5EF4-FFF2-40B4-BE49-F238E27FC236}">
                <a16:creationId xmlns:a16="http://schemas.microsoft.com/office/drawing/2014/main" id="{E47C2015-EC83-3748-B4A7-23E7CF398B78}"/>
              </a:ext>
            </a:extLst>
          </p:cNvPr>
          <p:cNvSpPr>
            <a:spLocks noGrp="1"/>
          </p:cNvSpPr>
          <p:nvPr>
            <p:ph type="body" idx="1"/>
          </p:nvPr>
        </p:nvSpPr>
        <p:spPr/>
        <p:txBody>
          <a:bodyPr/>
          <a:lstStyle/>
          <a:p>
            <a:pPr algn="just"/>
            <a:r>
              <a:rPr lang="tr-TR" dirty="0"/>
              <a:t>Akran ilişkileri, çocukların gelişiminde kendisine özgü ve oldukça önemli bir role sahiptir. </a:t>
            </a:r>
          </a:p>
          <a:p>
            <a:pPr algn="just"/>
            <a:r>
              <a:rPr lang="tr-TR" dirty="0"/>
              <a:t>Ebeveyn tutumları, çocuğun toplumsal olarak yeterlilik sergileyerek akranları ile ilişki kurduğunda etkin düzeye ulaşmaktadır. </a:t>
            </a:r>
          </a:p>
          <a:p>
            <a:pPr algn="just"/>
            <a:r>
              <a:rPr lang="tr-TR" dirty="0"/>
              <a:t>Dolayısı ile akran ilişkileri ve ebeveyn tutumları bağımsız etki kümeleri değillerdir. </a:t>
            </a:r>
          </a:p>
        </p:txBody>
      </p:sp>
      <p:sp>
        <p:nvSpPr>
          <p:cNvPr id="4" name="Slayt Numarası Yer Tutucusu 3">
            <a:extLst>
              <a:ext uri="{FF2B5EF4-FFF2-40B4-BE49-F238E27FC236}">
                <a16:creationId xmlns:a16="http://schemas.microsoft.com/office/drawing/2014/main" id="{587B4ED5-45DE-0F44-AF50-BC8F639A26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186922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38307B-800D-F345-8487-2D35F78BE4B4}"/>
              </a:ext>
            </a:extLst>
          </p:cNvPr>
          <p:cNvSpPr>
            <a:spLocks noGrp="1"/>
          </p:cNvSpPr>
          <p:nvPr>
            <p:ph type="title"/>
          </p:nvPr>
        </p:nvSpPr>
        <p:spPr/>
        <p:txBody>
          <a:bodyPr/>
          <a:lstStyle/>
          <a:p>
            <a:pPr algn="ctr"/>
            <a:r>
              <a:rPr lang="tr-TR" dirty="0"/>
              <a:t>Üstün yetenekli çocukların akran ilişkilerini geliştirmek için öneriler</a:t>
            </a:r>
          </a:p>
        </p:txBody>
      </p:sp>
      <p:sp>
        <p:nvSpPr>
          <p:cNvPr id="3" name="Metin Yer Tutucusu 2">
            <a:extLst>
              <a:ext uri="{FF2B5EF4-FFF2-40B4-BE49-F238E27FC236}">
                <a16:creationId xmlns:a16="http://schemas.microsoft.com/office/drawing/2014/main" id="{9AA1CCD1-432C-5B4F-94A8-BD3D029ECD1E}"/>
              </a:ext>
            </a:extLst>
          </p:cNvPr>
          <p:cNvSpPr>
            <a:spLocks noGrp="1"/>
          </p:cNvSpPr>
          <p:nvPr>
            <p:ph type="body" idx="1"/>
          </p:nvPr>
        </p:nvSpPr>
        <p:spPr>
          <a:xfrm>
            <a:off x="326779" y="1823747"/>
            <a:ext cx="8490441" cy="2227453"/>
          </a:xfrm>
        </p:spPr>
        <p:txBody>
          <a:bodyPr/>
          <a:lstStyle/>
          <a:p>
            <a:pPr algn="just"/>
            <a:r>
              <a:rPr lang="tr-TR" dirty="0"/>
              <a:t>Farklı alanlar için grupla danışmanlıklar verilebilir. Özellikle eğitim sistemi içinde çalışma grupları oluşturularak çocukların etkileşimlerini arttırmaya yönelik uygulamalar yapılabilir.</a:t>
            </a:r>
          </a:p>
          <a:p>
            <a:pPr algn="just"/>
            <a:r>
              <a:rPr lang="tr-TR" dirty="0"/>
              <a:t>Konuyla ilgili film izlenebilir veya kitap okumaları yapılabilir. </a:t>
            </a:r>
          </a:p>
          <a:p>
            <a:pPr algn="just"/>
            <a:endParaRPr lang="tr-TR" dirty="0"/>
          </a:p>
        </p:txBody>
      </p:sp>
      <p:sp>
        <p:nvSpPr>
          <p:cNvPr id="4" name="Slayt Numarası Yer Tutucusu 3">
            <a:extLst>
              <a:ext uri="{FF2B5EF4-FFF2-40B4-BE49-F238E27FC236}">
                <a16:creationId xmlns:a16="http://schemas.microsoft.com/office/drawing/2014/main" id="{7FBDFAD6-9DD8-EC4C-B0A0-41EE3B19C0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375154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23FF3C-5C42-3E47-9A44-441150D90FA0}"/>
              </a:ext>
            </a:extLst>
          </p:cNvPr>
          <p:cNvSpPr>
            <a:spLocks noGrp="1"/>
          </p:cNvSpPr>
          <p:nvPr>
            <p:ph type="title"/>
          </p:nvPr>
        </p:nvSpPr>
        <p:spPr/>
        <p:txBody>
          <a:bodyPr/>
          <a:lstStyle/>
          <a:p>
            <a:r>
              <a:rPr lang="tr-TR" sz="2400" dirty="0">
                <a:solidFill>
                  <a:srgbClr val="2AC3F3"/>
                </a:solidFill>
              </a:rPr>
              <a:t>Üstün yetenekli çocukların akran ilişkilerini geliştirmek için öneriler</a:t>
            </a:r>
            <a:endParaRPr lang="tr-TR" dirty="0"/>
          </a:p>
        </p:txBody>
      </p:sp>
      <p:sp>
        <p:nvSpPr>
          <p:cNvPr id="3" name="Metin Yer Tutucusu 2">
            <a:extLst>
              <a:ext uri="{FF2B5EF4-FFF2-40B4-BE49-F238E27FC236}">
                <a16:creationId xmlns:a16="http://schemas.microsoft.com/office/drawing/2014/main" id="{E01C235D-F577-9D41-B1E9-F7A6F5741DE4}"/>
              </a:ext>
            </a:extLst>
          </p:cNvPr>
          <p:cNvSpPr>
            <a:spLocks noGrp="1"/>
          </p:cNvSpPr>
          <p:nvPr>
            <p:ph type="body" idx="1"/>
          </p:nvPr>
        </p:nvSpPr>
        <p:spPr>
          <a:xfrm>
            <a:off x="601821" y="1430147"/>
            <a:ext cx="7940357" cy="3033900"/>
          </a:xfrm>
        </p:spPr>
        <p:txBody>
          <a:bodyPr/>
          <a:lstStyle/>
          <a:p>
            <a:pPr algn="just"/>
            <a:r>
              <a:rPr lang="tr-TR" u="sng" dirty="0"/>
              <a:t>Güçlü özelliklerinden yola çıkarak desteklemek:</a:t>
            </a:r>
          </a:p>
          <a:p>
            <a:pPr algn="just"/>
            <a:endParaRPr lang="tr-TR" dirty="0"/>
          </a:p>
          <a:p>
            <a:pPr algn="just"/>
            <a:r>
              <a:rPr lang="tr-TR" dirty="0"/>
              <a:t>Uyumsuz gelişime sahip üstün yetenekli çocukların olumsuz olarak adlandırılan akran reddi, yalnızlık ve diğer sosyal duygusal sorunların üstesinden gelmek için çocukların olumlu olarak adlandırılan üstün olan problem çözme, yaratıcı düşünme gibi becerilerinden faydalanarak öğrenme olanağı sağlanmalıdır. </a:t>
            </a:r>
          </a:p>
        </p:txBody>
      </p:sp>
      <p:sp>
        <p:nvSpPr>
          <p:cNvPr id="4" name="Slayt Numarası Yer Tutucusu 3">
            <a:extLst>
              <a:ext uri="{FF2B5EF4-FFF2-40B4-BE49-F238E27FC236}">
                <a16:creationId xmlns:a16="http://schemas.microsoft.com/office/drawing/2014/main" id="{FBC5C10A-47A1-1E4C-8FB0-85B84C81BA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795499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C5452-CF27-8F47-AE4C-F4983BC2F4B6}"/>
              </a:ext>
            </a:extLst>
          </p:cNvPr>
          <p:cNvSpPr>
            <a:spLocks noGrp="1"/>
          </p:cNvSpPr>
          <p:nvPr>
            <p:ph type="title"/>
          </p:nvPr>
        </p:nvSpPr>
        <p:spPr/>
        <p:txBody>
          <a:bodyPr/>
          <a:lstStyle/>
          <a:p>
            <a:r>
              <a:rPr lang="tr-TR" sz="2400" dirty="0">
                <a:solidFill>
                  <a:srgbClr val="2AC3F3"/>
                </a:solidFill>
              </a:rPr>
              <a:t>Üstün yetenekli çocukların akran ilişkilerini geliştirmek için öneriler</a:t>
            </a:r>
            <a:endParaRPr lang="tr-TR" dirty="0"/>
          </a:p>
        </p:txBody>
      </p:sp>
      <p:sp>
        <p:nvSpPr>
          <p:cNvPr id="3" name="Metin Yer Tutucusu 2">
            <a:extLst>
              <a:ext uri="{FF2B5EF4-FFF2-40B4-BE49-F238E27FC236}">
                <a16:creationId xmlns:a16="http://schemas.microsoft.com/office/drawing/2014/main" id="{7D158D58-4EDF-B540-90DF-F7307371CBA5}"/>
              </a:ext>
            </a:extLst>
          </p:cNvPr>
          <p:cNvSpPr>
            <a:spLocks noGrp="1"/>
          </p:cNvSpPr>
          <p:nvPr>
            <p:ph type="body" idx="1"/>
          </p:nvPr>
        </p:nvSpPr>
        <p:spPr/>
        <p:txBody>
          <a:bodyPr/>
          <a:lstStyle/>
          <a:p>
            <a:pPr algn="just"/>
            <a:r>
              <a:rPr lang="tr-TR" dirty="0"/>
              <a:t>Üstün yetenekli çocukların kendi düşüncelerini yansıtmalarını sağlamak, duygular hakkında konuşmak, başkalarına kendisi hakkında bilgi vermek gibi çocuğun kişiler arası ilişkileri ifade edici dil sayesinde desteklenebilir.</a:t>
            </a:r>
          </a:p>
        </p:txBody>
      </p:sp>
      <p:sp>
        <p:nvSpPr>
          <p:cNvPr id="4" name="Slayt Numarası Yer Tutucusu 3">
            <a:extLst>
              <a:ext uri="{FF2B5EF4-FFF2-40B4-BE49-F238E27FC236}">
                <a16:creationId xmlns:a16="http://schemas.microsoft.com/office/drawing/2014/main" id="{9DA1BD21-018E-3343-A324-1383CBA5C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1577731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5B6F9B-C37A-564C-90CE-CA508F8CBA34}"/>
              </a:ext>
            </a:extLst>
          </p:cNvPr>
          <p:cNvSpPr>
            <a:spLocks noGrp="1"/>
          </p:cNvSpPr>
          <p:nvPr>
            <p:ph type="title"/>
          </p:nvPr>
        </p:nvSpPr>
        <p:spPr/>
        <p:txBody>
          <a:bodyPr/>
          <a:lstStyle/>
          <a:p>
            <a:r>
              <a:rPr lang="tr-TR" sz="2400" dirty="0">
                <a:solidFill>
                  <a:srgbClr val="2AC3F3"/>
                </a:solidFill>
              </a:rPr>
              <a:t>Üstün yetenekli çocukların akran ilişkilerini geliştirmek için öneriler</a:t>
            </a:r>
            <a:endParaRPr lang="tr-TR" dirty="0"/>
          </a:p>
        </p:txBody>
      </p:sp>
      <p:sp>
        <p:nvSpPr>
          <p:cNvPr id="3" name="Metin Yer Tutucusu 2">
            <a:extLst>
              <a:ext uri="{FF2B5EF4-FFF2-40B4-BE49-F238E27FC236}">
                <a16:creationId xmlns:a16="http://schemas.microsoft.com/office/drawing/2014/main" id="{39B1730D-B640-744D-9D0D-E8189CBD78D8}"/>
              </a:ext>
            </a:extLst>
          </p:cNvPr>
          <p:cNvSpPr>
            <a:spLocks noGrp="1"/>
          </p:cNvSpPr>
          <p:nvPr>
            <p:ph type="body" idx="1"/>
          </p:nvPr>
        </p:nvSpPr>
        <p:spPr>
          <a:xfrm>
            <a:off x="855300" y="1685786"/>
            <a:ext cx="7433400" cy="2070137"/>
          </a:xfrm>
        </p:spPr>
        <p:txBody>
          <a:bodyPr/>
          <a:lstStyle/>
          <a:p>
            <a:pPr algn="just"/>
            <a:r>
              <a:rPr lang="tr-TR" dirty="0"/>
              <a:t>Üstün yetenekli çocukların aileleri, öğretmenleri ve akranları iş birliği içerisinde çocuğa model olma ve iyi ilişkiler kurması açısından motive sağlayabilirler. </a:t>
            </a:r>
          </a:p>
        </p:txBody>
      </p:sp>
      <p:sp>
        <p:nvSpPr>
          <p:cNvPr id="4" name="Slayt Numarası Yer Tutucusu 3">
            <a:extLst>
              <a:ext uri="{FF2B5EF4-FFF2-40B4-BE49-F238E27FC236}">
                <a16:creationId xmlns:a16="http://schemas.microsoft.com/office/drawing/2014/main" id="{1E78B6A8-78D3-574D-9E26-B4113E2180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4235249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B46FB0-2756-3949-A217-BFC5885D684E}"/>
              </a:ext>
            </a:extLst>
          </p:cNvPr>
          <p:cNvSpPr>
            <a:spLocks noGrp="1"/>
          </p:cNvSpPr>
          <p:nvPr>
            <p:ph type="title"/>
          </p:nvPr>
        </p:nvSpPr>
        <p:spPr/>
        <p:txBody>
          <a:bodyPr/>
          <a:lstStyle/>
          <a:p>
            <a:r>
              <a:rPr lang="tr-TR" sz="2400" dirty="0">
                <a:solidFill>
                  <a:srgbClr val="2AC3F3"/>
                </a:solidFill>
              </a:rPr>
              <a:t>Üstün yetenekli çocukların akran ilişkilerini geliştirmek için öneriler</a:t>
            </a:r>
            <a:endParaRPr lang="tr-TR" dirty="0"/>
          </a:p>
        </p:txBody>
      </p:sp>
      <p:sp>
        <p:nvSpPr>
          <p:cNvPr id="3" name="Metin Yer Tutucusu 2">
            <a:extLst>
              <a:ext uri="{FF2B5EF4-FFF2-40B4-BE49-F238E27FC236}">
                <a16:creationId xmlns:a16="http://schemas.microsoft.com/office/drawing/2014/main" id="{B2CFD240-73D2-5B4A-B83F-609DB7108872}"/>
              </a:ext>
            </a:extLst>
          </p:cNvPr>
          <p:cNvSpPr>
            <a:spLocks noGrp="1"/>
          </p:cNvSpPr>
          <p:nvPr>
            <p:ph type="body" idx="1"/>
          </p:nvPr>
        </p:nvSpPr>
        <p:spPr>
          <a:xfrm>
            <a:off x="855300" y="1715951"/>
            <a:ext cx="7433400" cy="3033900"/>
          </a:xfrm>
        </p:spPr>
        <p:txBody>
          <a:bodyPr/>
          <a:lstStyle/>
          <a:p>
            <a:r>
              <a:rPr lang="tr-TR" dirty="0"/>
              <a:t>Üstün yetenekli çocukların eğitim sistemi içindeki öğretmenleri çocukların sosyal etkileşimini ve akran ilişkilerini arttırmak için iş birliğine dayalı öğrenme ortamları sunabilir. </a:t>
            </a:r>
          </a:p>
        </p:txBody>
      </p:sp>
      <p:sp>
        <p:nvSpPr>
          <p:cNvPr id="4" name="Slayt Numarası Yer Tutucusu 3">
            <a:extLst>
              <a:ext uri="{FF2B5EF4-FFF2-40B4-BE49-F238E27FC236}">
                <a16:creationId xmlns:a16="http://schemas.microsoft.com/office/drawing/2014/main" id="{4A7C9391-7266-9346-80B1-24F9BC677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588096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06460E-144C-1E43-B65D-715CD74856A8}"/>
              </a:ext>
            </a:extLst>
          </p:cNvPr>
          <p:cNvSpPr>
            <a:spLocks noGrp="1"/>
          </p:cNvSpPr>
          <p:nvPr>
            <p:ph type="title"/>
          </p:nvPr>
        </p:nvSpPr>
        <p:spPr/>
        <p:txBody>
          <a:bodyPr/>
          <a:lstStyle/>
          <a:p>
            <a:r>
              <a:rPr lang="tr-TR" dirty="0"/>
              <a:t>Konuyla ilgili araştırma</a:t>
            </a:r>
          </a:p>
        </p:txBody>
      </p:sp>
      <p:sp>
        <p:nvSpPr>
          <p:cNvPr id="3" name="Metin Yer Tutucusu 2">
            <a:extLst>
              <a:ext uri="{FF2B5EF4-FFF2-40B4-BE49-F238E27FC236}">
                <a16:creationId xmlns:a16="http://schemas.microsoft.com/office/drawing/2014/main" id="{D2F22A77-9FFB-1B43-8660-36EF6987D919}"/>
              </a:ext>
            </a:extLst>
          </p:cNvPr>
          <p:cNvSpPr>
            <a:spLocks noGrp="1"/>
          </p:cNvSpPr>
          <p:nvPr>
            <p:ph type="body" idx="1"/>
          </p:nvPr>
        </p:nvSpPr>
        <p:spPr/>
        <p:txBody>
          <a:bodyPr/>
          <a:lstStyle/>
          <a:p>
            <a:pPr algn="just"/>
            <a:r>
              <a:rPr lang="tr-TR" i="1" dirty="0" err="1"/>
              <a:t>Bapoğlu</a:t>
            </a:r>
            <a:r>
              <a:rPr lang="tr-TR" i="1" dirty="0"/>
              <a:t> </a:t>
            </a:r>
            <a:r>
              <a:rPr lang="tr-TR" i="1" dirty="0" err="1"/>
              <a:t>Dümencı</a:t>
            </a:r>
            <a:r>
              <a:rPr lang="tr-TR" i="1" dirty="0"/>
              <a:t>̇, S. (2018)</a:t>
            </a:r>
          </a:p>
          <a:p>
            <a:pPr algn="just"/>
            <a:r>
              <a:rPr lang="tr-TR" dirty="0"/>
              <a:t>Bilim sanat merkezlerine devam eden 6. ve 7. sınıf üstün yetenekli çocukların akran ilişkilerini geliştirmek için gerçekleştirilen sosyal beceri eğitim programı sonunda iletişim, etkileşim güven boyutlarında çocukların akran etkileşimlerinin arttığı görülmektedir. </a:t>
            </a:r>
          </a:p>
        </p:txBody>
      </p:sp>
      <p:sp>
        <p:nvSpPr>
          <p:cNvPr id="4" name="Slayt Numarası Yer Tutucusu 3">
            <a:extLst>
              <a:ext uri="{FF2B5EF4-FFF2-40B4-BE49-F238E27FC236}">
                <a16:creationId xmlns:a16="http://schemas.microsoft.com/office/drawing/2014/main" id="{916426B3-59A0-D143-BEF6-5285542843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2973649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4"/>
          <p:cNvSpPr txBox="1">
            <a:spLocks noGrp="1"/>
          </p:cNvSpPr>
          <p:nvPr>
            <p:ph type="ctrTitle" idx="4294967295"/>
          </p:nvPr>
        </p:nvSpPr>
        <p:spPr>
          <a:xfrm>
            <a:off x="549310" y="1458686"/>
            <a:ext cx="6593700" cy="53386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dirty="0" err="1"/>
              <a:t>Teşekkür</a:t>
            </a:r>
            <a:r>
              <a:rPr lang="en" sz="2400" dirty="0"/>
              <a:t> </a:t>
            </a:r>
            <a:r>
              <a:rPr lang="en" sz="2400" dirty="0" err="1"/>
              <a:t>ederim</a:t>
            </a:r>
            <a:r>
              <a:rPr lang="en" sz="2400" dirty="0"/>
              <a:t> </a:t>
            </a:r>
            <a:r>
              <a:rPr lang="en" sz="2400" dirty="0">
                <a:sym typeface="Wingdings" pitchFamily="2" charset="2"/>
              </a:rPr>
              <a:t></a:t>
            </a:r>
            <a:endParaRPr sz="2400" dirty="0"/>
          </a:p>
        </p:txBody>
      </p:sp>
      <p:sp>
        <p:nvSpPr>
          <p:cNvPr id="330" name="Google Shape;330;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46</a:t>
            </a:fld>
            <a:endParaRPr>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4CE87F-9292-AA40-9A3B-A2CE976E505F}"/>
              </a:ext>
            </a:extLst>
          </p:cNvPr>
          <p:cNvSpPr>
            <a:spLocks noGrp="1"/>
          </p:cNvSpPr>
          <p:nvPr>
            <p:ph type="title"/>
          </p:nvPr>
        </p:nvSpPr>
        <p:spPr>
          <a:xfrm>
            <a:off x="855300" y="283153"/>
            <a:ext cx="7433400" cy="396300"/>
          </a:xfrm>
        </p:spPr>
        <p:txBody>
          <a:bodyPr/>
          <a:lstStyle/>
          <a:p>
            <a:r>
              <a:rPr lang="tr-TR" dirty="0"/>
              <a:t>Kaynakça</a:t>
            </a:r>
          </a:p>
        </p:txBody>
      </p:sp>
      <p:sp>
        <p:nvSpPr>
          <p:cNvPr id="3" name="Metin Yer Tutucusu 2">
            <a:extLst>
              <a:ext uri="{FF2B5EF4-FFF2-40B4-BE49-F238E27FC236}">
                <a16:creationId xmlns:a16="http://schemas.microsoft.com/office/drawing/2014/main" id="{17A5E5D9-0BF5-0D4C-AA50-8D517210E5C1}"/>
              </a:ext>
            </a:extLst>
          </p:cNvPr>
          <p:cNvSpPr>
            <a:spLocks noGrp="1"/>
          </p:cNvSpPr>
          <p:nvPr>
            <p:ph type="body" idx="1"/>
          </p:nvPr>
        </p:nvSpPr>
        <p:spPr>
          <a:xfrm>
            <a:off x="253585" y="679502"/>
            <a:ext cx="8636829" cy="4463998"/>
          </a:xfrm>
        </p:spPr>
        <p:txBody>
          <a:bodyPr/>
          <a:lstStyle/>
          <a:p>
            <a:pPr algn="just"/>
            <a:r>
              <a:rPr lang="tr-TR" sz="1600" dirty="0" err="1">
                <a:latin typeface="Calibri" panose="020F0502020204030204" pitchFamily="34" charset="0"/>
                <a:cs typeface="Calibri" panose="020F0502020204030204" pitchFamily="34" charset="0"/>
              </a:rPr>
              <a:t>Adderholt-Elliott</a:t>
            </a:r>
            <a:r>
              <a:rPr lang="tr-TR" sz="1600" dirty="0">
                <a:latin typeface="Calibri" panose="020F0502020204030204" pitchFamily="34" charset="0"/>
                <a:cs typeface="Calibri" panose="020F0502020204030204" pitchFamily="34" charset="0"/>
              </a:rPr>
              <a:t>, M. (1989). </a:t>
            </a:r>
            <a:r>
              <a:rPr lang="tr-TR" sz="1600" dirty="0" err="1">
                <a:latin typeface="Calibri" panose="020F0502020204030204" pitchFamily="34" charset="0"/>
                <a:cs typeface="Calibri" panose="020F0502020204030204" pitchFamily="34" charset="0"/>
              </a:rPr>
              <a:t>Perfectionism</a:t>
            </a:r>
            <a:r>
              <a:rPr lang="tr-TR" sz="1600" dirty="0">
                <a:latin typeface="Calibri" panose="020F0502020204030204" pitchFamily="34" charset="0"/>
                <a:cs typeface="Calibri" panose="020F0502020204030204" pitchFamily="34" charset="0"/>
              </a:rPr>
              <a:t> &amp; </a:t>
            </a:r>
            <a:r>
              <a:rPr lang="tr-TR" sz="1600" dirty="0" err="1">
                <a:latin typeface="Calibri" panose="020F0502020204030204" pitchFamily="34" charset="0"/>
                <a:cs typeface="Calibri" panose="020F0502020204030204" pitchFamily="34" charset="0"/>
              </a:rPr>
              <a:t>underachievement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Gifted</a:t>
            </a:r>
            <a:r>
              <a:rPr lang="tr-TR" sz="1600" dirty="0">
                <a:latin typeface="Calibri" panose="020F0502020204030204" pitchFamily="34" charset="0"/>
                <a:cs typeface="Calibri" panose="020F0502020204030204" pitchFamily="34" charset="0"/>
              </a:rPr>
              <a:t> Child </a:t>
            </a:r>
            <a:r>
              <a:rPr lang="tr-TR" sz="1600" dirty="0" err="1">
                <a:latin typeface="Calibri" panose="020F0502020204030204" pitchFamily="34" charset="0"/>
                <a:cs typeface="Calibri" panose="020F0502020204030204" pitchFamily="34" charset="0"/>
              </a:rPr>
              <a:t>Today</a:t>
            </a:r>
            <a:r>
              <a:rPr lang="tr-TR" sz="1600" dirty="0">
                <a:latin typeface="Calibri" panose="020F0502020204030204" pitchFamily="34" charset="0"/>
                <a:cs typeface="Calibri" panose="020F0502020204030204" pitchFamily="34" charset="0"/>
              </a:rPr>
              <a:t> Magazine, 12(1), 19-21.</a:t>
            </a:r>
          </a:p>
          <a:p>
            <a:pPr algn="just"/>
            <a:r>
              <a:rPr lang="tr-TR" sz="1600" dirty="0" err="1">
                <a:latin typeface="Calibri" panose="020F0502020204030204" pitchFamily="34" charset="0"/>
                <a:cs typeface="Calibri" panose="020F0502020204030204" pitchFamily="34" charset="0"/>
              </a:rPr>
              <a:t>Bee</a:t>
            </a:r>
            <a:r>
              <a:rPr lang="tr-TR" sz="1600" dirty="0">
                <a:latin typeface="Calibri" panose="020F0502020204030204" pitchFamily="34" charset="0"/>
                <a:cs typeface="Calibri" panose="020F0502020204030204" pitchFamily="34" charset="0"/>
              </a:rPr>
              <a:t>, H. &amp; </a:t>
            </a:r>
            <a:r>
              <a:rPr lang="tr-TR" sz="1600" dirty="0" err="1">
                <a:latin typeface="Calibri" panose="020F0502020204030204" pitchFamily="34" charset="0"/>
                <a:cs typeface="Calibri" panose="020F0502020204030204" pitchFamily="34" charset="0"/>
              </a:rPr>
              <a:t>Boyd</a:t>
            </a:r>
            <a:r>
              <a:rPr lang="tr-TR" sz="1600" dirty="0">
                <a:latin typeface="Calibri" panose="020F0502020204030204" pitchFamily="34" charset="0"/>
                <a:cs typeface="Calibri" panose="020F0502020204030204" pitchFamily="34" charset="0"/>
              </a:rPr>
              <a:t>, D. (2009). Çocuk Gelişim Psikolojisi. Ankara: </a:t>
            </a:r>
            <a:r>
              <a:rPr lang="tr-TR" sz="1600" dirty="0" err="1">
                <a:latin typeface="Calibri" panose="020F0502020204030204" pitchFamily="34" charset="0"/>
                <a:cs typeface="Calibri" panose="020F0502020204030204" pitchFamily="34" charset="0"/>
              </a:rPr>
              <a:t>Kaknüs</a:t>
            </a:r>
            <a:r>
              <a:rPr lang="tr-TR" sz="1600" dirty="0">
                <a:latin typeface="Calibri" panose="020F0502020204030204" pitchFamily="34" charset="0"/>
                <a:cs typeface="Calibri" panose="020F0502020204030204" pitchFamily="34" charset="0"/>
              </a:rPr>
              <a:t> Psikoloji.</a:t>
            </a:r>
          </a:p>
          <a:p>
            <a:r>
              <a:rPr lang="tr-TR" sz="1600" dirty="0">
                <a:latin typeface="Calibri" panose="020F0502020204030204" pitchFamily="34" charset="0"/>
                <a:cs typeface="Calibri" panose="020F0502020204030204" pitchFamily="34" charset="0"/>
              </a:rPr>
              <a:t>Dümenci-</a:t>
            </a:r>
            <a:r>
              <a:rPr lang="tr-TR" sz="1600" dirty="0" err="1">
                <a:latin typeface="Calibri" panose="020F0502020204030204" pitchFamily="34" charset="0"/>
                <a:cs typeface="Calibri" panose="020F0502020204030204" pitchFamily="34" charset="0"/>
              </a:rPr>
              <a:t>Bapoğlu</a:t>
            </a:r>
            <a:r>
              <a:rPr lang="tr-TR" sz="1600" dirty="0">
                <a:latin typeface="Calibri" panose="020F0502020204030204" pitchFamily="34" charset="0"/>
                <a:cs typeface="Calibri" panose="020F0502020204030204" pitchFamily="34" charset="0"/>
              </a:rPr>
              <a:t>, S. (2018). Üstün zekalı ve yetenekli çocukların akran ilişkilerine sosyal beceri eğitim programının etkisinin incelenmesi.</a:t>
            </a:r>
          </a:p>
          <a:p>
            <a:r>
              <a:rPr lang="tr-TR" sz="1600" dirty="0" err="1">
                <a:latin typeface="Calibri" panose="020F0502020204030204" pitchFamily="34" charset="0"/>
                <a:cs typeface="Calibri" panose="020F0502020204030204" pitchFamily="34" charset="0"/>
              </a:rPr>
              <a:t>Gross</a:t>
            </a:r>
            <a:r>
              <a:rPr lang="tr-TR" sz="1600" dirty="0">
                <a:latin typeface="Calibri" panose="020F0502020204030204" pitchFamily="34" charset="0"/>
                <a:cs typeface="Calibri" panose="020F0502020204030204" pitchFamily="34" charset="0"/>
              </a:rPr>
              <a:t>, M. U. (2002). </a:t>
            </a:r>
            <a:r>
              <a:rPr lang="tr-TR" sz="1600" dirty="0" err="1">
                <a:latin typeface="Calibri" panose="020F0502020204030204" pitchFamily="34" charset="0"/>
                <a:cs typeface="Calibri" panose="020F0502020204030204" pitchFamily="34" charset="0"/>
              </a:rPr>
              <a:t>Musings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Gifted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Children</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Gift</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Friendship</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Understanding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Our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Gifted</a:t>
            </a:r>
            <a:r>
              <a:rPr lang="tr-TR" sz="1600" dirty="0">
                <a:latin typeface="Calibri" panose="020F0502020204030204" pitchFamily="34" charset="0"/>
                <a:cs typeface="Calibri" panose="020F0502020204030204" pitchFamily="34" charset="0"/>
              </a:rPr>
              <a:t>, 14(3), 27-29.</a:t>
            </a:r>
          </a:p>
          <a:p>
            <a:r>
              <a:rPr lang="tr-TR" sz="1600" dirty="0" err="1">
                <a:latin typeface="Calibri" panose="020F0502020204030204" pitchFamily="34" charset="0"/>
                <a:cs typeface="Calibri" panose="020F0502020204030204" pitchFamily="34" charset="0"/>
              </a:rPr>
              <a:t>Neihart</a:t>
            </a:r>
            <a:r>
              <a:rPr lang="tr-TR" sz="1600" dirty="0">
                <a:latin typeface="Calibri" panose="020F0502020204030204" pitchFamily="34" charset="0"/>
                <a:cs typeface="Calibri" panose="020F0502020204030204" pitchFamily="34" charset="0"/>
              </a:rPr>
              <a:t>, M. (1999).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impact</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giftedness</a:t>
            </a:r>
            <a:r>
              <a:rPr lang="tr-TR" sz="1600" dirty="0">
                <a:latin typeface="Calibri" panose="020F0502020204030204" pitchFamily="34" charset="0"/>
                <a:cs typeface="Calibri" panose="020F0502020204030204" pitchFamily="34" charset="0"/>
              </a:rPr>
              <a:t> on </a:t>
            </a:r>
            <a:r>
              <a:rPr lang="tr-TR" sz="1600" dirty="0" err="1">
                <a:latin typeface="Calibri" panose="020F0502020204030204" pitchFamily="34" charset="0"/>
                <a:cs typeface="Calibri" panose="020F0502020204030204" pitchFamily="34" charset="0"/>
              </a:rPr>
              <a:t>psychological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well‐being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What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does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the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empirical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literature</a:t>
            </a:r>
            <a:r>
              <a:rPr lang="tr-TR" sz="1600" dirty="0">
                <a:latin typeface="Calibri" panose="020F0502020204030204" pitchFamily="34" charset="0"/>
                <a:cs typeface="Calibri" panose="020F0502020204030204" pitchFamily="34" charset="0"/>
              </a:rPr>
              <a:t> say?. </a:t>
            </a:r>
            <a:r>
              <a:rPr lang="tr-TR" sz="1600" dirty="0" err="1">
                <a:latin typeface="Calibri" panose="020F0502020204030204" pitchFamily="34" charset="0"/>
                <a:cs typeface="Calibri" panose="020F0502020204030204" pitchFamily="34" charset="0"/>
              </a:rPr>
              <a:t>Roeper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review</a:t>
            </a:r>
            <a:r>
              <a:rPr lang="tr-TR" sz="1600" dirty="0">
                <a:latin typeface="Calibri" panose="020F0502020204030204" pitchFamily="34" charset="0"/>
                <a:cs typeface="Calibri" panose="020F0502020204030204" pitchFamily="34" charset="0"/>
              </a:rPr>
              <a:t>, 22(1), 10-17.</a:t>
            </a:r>
          </a:p>
          <a:p>
            <a:r>
              <a:rPr lang="tr-TR" sz="1600" dirty="0" err="1">
                <a:latin typeface="Calibri" panose="020F0502020204030204" pitchFamily="34" charset="0"/>
                <a:cs typeface="Calibri" panose="020F0502020204030204" pitchFamily="34" charset="0"/>
              </a:rPr>
              <a:t>Oğurlu</a:t>
            </a:r>
            <a:r>
              <a:rPr lang="tr-TR" sz="1600" dirty="0">
                <a:latin typeface="Calibri" panose="020F0502020204030204" pitchFamily="34" charset="0"/>
                <a:cs typeface="Calibri" panose="020F0502020204030204" pitchFamily="34" charset="0"/>
              </a:rPr>
              <a:t>, Ü. (2010). Üstün zekâlı ve yeteneklilerde sosyal uyum ve arkadaşlık ilişkileri: Literatür taraması. Çukurova Üniversitesi Eğitim Fakültesi Dergisi, 39(3), 90-99.</a:t>
            </a:r>
          </a:p>
          <a:p>
            <a:r>
              <a:rPr lang="tr-TR" sz="1600" dirty="0">
                <a:latin typeface="Calibri" panose="020F0502020204030204" pitchFamily="34" charset="0"/>
                <a:cs typeface="Calibri" panose="020F0502020204030204" pitchFamily="34" charset="0"/>
              </a:rPr>
              <a:t>Özbay, Y. (2013). Üstün yetenekli çocuklar ve aileleri. Ankara: Hangar Marka İletişimi ve Reklam Hizmetleri.</a:t>
            </a:r>
          </a:p>
          <a:p>
            <a:r>
              <a:rPr lang="tr-TR" sz="1600" dirty="0" err="1">
                <a:latin typeface="Calibri" panose="020F0502020204030204" pitchFamily="34" charset="0"/>
                <a:cs typeface="Calibri" panose="020F0502020204030204" pitchFamily="34" charset="0"/>
              </a:rPr>
              <a:t>Rudowicz</a:t>
            </a:r>
            <a:r>
              <a:rPr lang="tr-TR" sz="1600" dirty="0">
                <a:latin typeface="Calibri" panose="020F0502020204030204" pitchFamily="34" charset="0"/>
                <a:cs typeface="Calibri" panose="020F0502020204030204" pitchFamily="34" charset="0"/>
              </a:rPr>
              <a:t>, E. (2007). </a:t>
            </a:r>
            <a:r>
              <a:rPr lang="tr-TR" sz="1600" dirty="0" err="1">
                <a:latin typeface="Calibri" panose="020F0502020204030204" pitchFamily="34" charset="0"/>
                <a:cs typeface="Calibri" panose="020F0502020204030204" pitchFamily="34" charset="0"/>
              </a:rPr>
              <a:t>Peers</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perceptions</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intellectually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bright</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hardworking</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sporty</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students</a:t>
            </a:r>
            <a:r>
              <a:rPr lang="tr-TR" sz="1600" dirty="0">
                <a:latin typeface="Calibri" panose="020F0502020204030204" pitchFamily="34" charset="0"/>
                <a:cs typeface="Calibri" panose="020F0502020204030204" pitchFamily="34" charset="0"/>
              </a:rPr>
              <a:t>: A </a:t>
            </a:r>
            <a:r>
              <a:rPr lang="tr-TR" sz="1600" dirty="0" err="1">
                <a:latin typeface="Calibri" panose="020F0502020204030204" pitchFamily="34" charset="0"/>
                <a:cs typeface="Calibri" panose="020F0502020204030204" pitchFamily="34" charset="0"/>
              </a:rPr>
              <a:t>developmental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perspective</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Gifted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and</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Talented</a:t>
            </a:r>
            <a:r>
              <a:rPr lang="tr-TR" sz="1600" dirty="0">
                <a:latin typeface="Calibri" panose="020F0502020204030204" pitchFamily="34" charset="0"/>
                <a:cs typeface="Calibri" panose="020F0502020204030204" pitchFamily="34" charset="0"/>
              </a:rPr>
              <a:t> International, 22(2), 77-88.</a:t>
            </a:r>
          </a:p>
          <a:p>
            <a:r>
              <a:rPr lang="tr-TR" sz="1600" dirty="0">
                <a:latin typeface="Calibri" panose="020F0502020204030204" pitchFamily="34" charset="0"/>
                <a:cs typeface="Calibri" panose="020F0502020204030204" pitchFamily="34" charset="0"/>
              </a:rPr>
              <a:t>Sak, U. (2012). Üstün Zekalılar. Ankara: Vize Yayıncılık.</a:t>
            </a:r>
          </a:p>
          <a:p>
            <a:r>
              <a:rPr lang="tr-TR" sz="1600" dirty="0" err="1">
                <a:latin typeface="Calibri" panose="020F0502020204030204" pitchFamily="34" charset="0"/>
                <a:cs typeface="Calibri" panose="020F0502020204030204" pitchFamily="34" charset="0"/>
              </a:rPr>
              <a:t>Saranli</a:t>
            </a:r>
            <a:r>
              <a:rPr lang="tr-TR" sz="1600" dirty="0">
                <a:latin typeface="Calibri" panose="020F0502020204030204" pitchFamily="34" charset="0"/>
                <a:cs typeface="Calibri" panose="020F0502020204030204" pitchFamily="34" charset="0"/>
              </a:rPr>
              <a:t>, A. G., &amp; Metin, N. (2012). Üstün Yetenekli Çocuklarda Gözlenen Sosyal-Duygusal Sorunlar. </a:t>
            </a:r>
            <a:r>
              <a:rPr lang="tr-TR" sz="1600" dirty="0" err="1">
                <a:latin typeface="Calibri" panose="020F0502020204030204" pitchFamily="34" charset="0"/>
                <a:cs typeface="Calibri" panose="020F0502020204030204" pitchFamily="34" charset="0"/>
              </a:rPr>
              <a:t>Journal</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Faculty</a:t>
            </a:r>
            <a:r>
              <a:rPr lang="tr-TR" sz="1600" dirty="0">
                <a:latin typeface="Calibri" panose="020F0502020204030204" pitchFamily="34" charset="0"/>
                <a:cs typeface="Calibri" panose="020F0502020204030204" pitchFamily="34" charset="0"/>
              </a:rPr>
              <a:t> of </a:t>
            </a:r>
            <a:r>
              <a:rPr lang="tr-TR" sz="1600" dirty="0" err="1">
                <a:latin typeface="Calibri" panose="020F0502020204030204" pitchFamily="34" charset="0"/>
                <a:cs typeface="Calibri" panose="020F0502020204030204" pitchFamily="34" charset="0"/>
              </a:rPr>
              <a:t>Educational</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Sciences</a:t>
            </a:r>
            <a:r>
              <a:rPr lang="tr-TR" sz="1600" dirty="0">
                <a:latin typeface="Calibri" panose="020F0502020204030204" pitchFamily="34" charset="0"/>
                <a:cs typeface="Calibri" panose="020F0502020204030204" pitchFamily="34" charset="0"/>
              </a:rPr>
              <a:t>, 45(1).</a:t>
            </a:r>
          </a:p>
        </p:txBody>
      </p:sp>
      <p:sp>
        <p:nvSpPr>
          <p:cNvPr id="4" name="Slayt Numarası Yer Tutucusu 3">
            <a:extLst>
              <a:ext uri="{FF2B5EF4-FFF2-40B4-BE49-F238E27FC236}">
                <a16:creationId xmlns:a16="http://schemas.microsoft.com/office/drawing/2014/main" id="{762BF6D2-18F3-DB4D-873E-F508A5A22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51980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DCC781-87AB-254B-B9C2-078B4C91E5B4}"/>
              </a:ext>
            </a:extLst>
          </p:cNvPr>
          <p:cNvSpPr>
            <a:spLocks noGrp="1"/>
          </p:cNvSpPr>
          <p:nvPr>
            <p:ph type="title"/>
          </p:nvPr>
        </p:nvSpPr>
        <p:spPr/>
        <p:txBody>
          <a:bodyPr/>
          <a:lstStyle/>
          <a:p>
            <a:r>
              <a:rPr lang="tr-TR" dirty="0"/>
              <a:t>Akran ilişkileri</a:t>
            </a:r>
          </a:p>
        </p:txBody>
      </p:sp>
      <p:sp>
        <p:nvSpPr>
          <p:cNvPr id="3" name="Metin Yer Tutucusu 2">
            <a:extLst>
              <a:ext uri="{FF2B5EF4-FFF2-40B4-BE49-F238E27FC236}">
                <a16:creationId xmlns:a16="http://schemas.microsoft.com/office/drawing/2014/main" id="{C55FC30B-BF5E-274D-84C4-588B7CB5DD3D}"/>
              </a:ext>
            </a:extLst>
          </p:cNvPr>
          <p:cNvSpPr>
            <a:spLocks noGrp="1"/>
          </p:cNvSpPr>
          <p:nvPr>
            <p:ph type="body" idx="1"/>
          </p:nvPr>
        </p:nvSpPr>
        <p:spPr/>
        <p:txBody>
          <a:bodyPr/>
          <a:lstStyle/>
          <a:p>
            <a:pPr algn="just"/>
            <a:r>
              <a:rPr lang="tr-TR" dirty="0"/>
              <a:t>Basit iletişim becerileri, paylaşma, empati kurma, kurallara uyma, ortak karar verme, ortak verilen kararları takip etme gibi sosyal beceriler çocukların akran ilişkilerini etkilemektedir.</a:t>
            </a:r>
          </a:p>
          <a:p>
            <a:pPr algn="just"/>
            <a:r>
              <a:rPr lang="tr-TR" dirty="0"/>
              <a:t>Bu becerilerin kazanılamaması ise akran ilişkileri açısından sosyal risk faktörleridir. </a:t>
            </a:r>
          </a:p>
        </p:txBody>
      </p:sp>
      <p:sp>
        <p:nvSpPr>
          <p:cNvPr id="4" name="Slayt Numarası Yer Tutucusu 3">
            <a:extLst>
              <a:ext uri="{FF2B5EF4-FFF2-40B4-BE49-F238E27FC236}">
                <a16:creationId xmlns:a16="http://schemas.microsoft.com/office/drawing/2014/main" id="{81E1114B-13F6-124D-9FCC-37B051E8DA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46774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C59071-D822-434B-BC90-85FE675BACBC}"/>
              </a:ext>
            </a:extLst>
          </p:cNvPr>
          <p:cNvSpPr>
            <a:spLocks noGrp="1"/>
          </p:cNvSpPr>
          <p:nvPr>
            <p:ph type="title"/>
          </p:nvPr>
        </p:nvSpPr>
        <p:spPr>
          <a:xfrm>
            <a:off x="855300" y="667904"/>
            <a:ext cx="7433400" cy="1035451"/>
          </a:xfrm>
        </p:spPr>
        <p:txBody>
          <a:bodyPr/>
          <a:lstStyle/>
          <a:p>
            <a:pPr algn="ctr"/>
            <a:r>
              <a:rPr lang="tr-TR" sz="3200" dirty="0"/>
              <a:t>Üstün yetenekli çocukların akran ilişkileri</a:t>
            </a:r>
            <a:endParaRPr lang="tr-TR" dirty="0"/>
          </a:p>
        </p:txBody>
      </p:sp>
      <p:sp>
        <p:nvSpPr>
          <p:cNvPr id="3" name="Metin Yer Tutucusu 2">
            <a:extLst>
              <a:ext uri="{FF2B5EF4-FFF2-40B4-BE49-F238E27FC236}">
                <a16:creationId xmlns:a16="http://schemas.microsoft.com/office/drawing/2014/main" id="{0C4CD305-19C7-2843-9C5F-F9C3267AD1DA}"/>
              </a:ext>
            </a:extLst>
          </p:cNvPr>
          <p:cNvSpPr>
            <a:spLocks noGrp="1"/>
          </p:cNvSpPr>
          <p:nvPr>
            <p:ph type="body" idx="1"/>
          </p:nvPr>
        </p:nvSpPr>
        <p:spPr>
          <a:xfrm>
            <a:off x="855300" y="1912751"/>
            <a:ext cx="7433400" cy="1527395"/>
          </a:xfrm>
        </p:spPr>
        <p:txBody>
          <a:bodyPr/>
          <a:lstStyle/>
          <a:p>
            <a:pPr algn="ctr"/>
            <a:r>
              <a:rPr lang="tr-TR" dirty="0"/>
              <a:t>Üstün yetenekli çocukların akran ilişkilerinden beklentileri tipik gelişen çocuklara göre farklılık gösterebilmektedir. </a:t>
            </a:r>
          </a:p>
          <a:p>
            <a:endParaRPr lang="tr-TR" dirty="0"/>
          </a:p>
        </p:txBody>
      </p:sp>
      <p:sp>
        <p:nvSpPr>
          <p:cNvPr id="4" name="Slayt Numarası Yer Tutucusu 3">
            <a:extLst>
              <a:ext uri="{FF2B5EF4-FFF2-40B4-BE49-F238E27FC236}">
                <a16:creationId xmlns:a16="http://schemas.microsoft.com/office/drawing/2014/main" id="{2EDA3882-38AC-4C4B-98D6-41E778BAF5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282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5CE2F-7726-9D49-BB49-BADEFD362675}"/>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EA8D8422-8B39-804D-BBB1-30229993E527}"/>
              </a:ext>
            </a:extLst>
          </p:cNvPr>
          <p:cNvSpPr>
            <a:spLocks noGrp="1"/>
          </p:cNvSpPr>
          <p:nvPr>
            <p:ph type="body" idx="1"/>
          </p:nvPr>
        </p:nvSpPr>
        <p:spPr/>
        <p:txBody>
          <a:bodyPr/>
          <a:lstStyle/>
          <a:p>
            <a:pPr algn="just"/>
            <a:r>
              <a:rPr lang="tr-TR" dirty="0"/>
              <a:t>Üstün yetenekli çocuklar da akranları gibi kabullenilmek ve anlaşılmak istemektedirler.</a:t>
            </a:r>
          </a:p>
          <a:p>
            <a:pPr algn="just"/>
            <a:r>
              <a:rPr lang="tr-TR" dirty="0"/>
              <a:t>Bu nedenle de sosyalleşmeye ve arkadaşlık ilişkileri kurmaya ihtiyaçları vardır. </a:t>
            </a:r>
          </a:p>
          <a:p>
            <a:pPr algn="just"/>
            <a:r>
              <a:rPr lang="tr-TR" dirty="0"/>
              <a:t>Eğer bu ilişkisel yakınlığı sağlayamazlarsa kendi iç dünyalarına dönüp yalnızlığı tercih edebilmektedirler. </a:t>
            </a:r>
          </a:p>
        </p:txBody>
      </p:sp>
      <p:sp>
        <p:nvSpPr>
          <p:cNvPr id="4" name="Slayt Numarası Yer Tutucusu 3">
            <a:extLst>
              <a:ext uri="{FF2B5EF4-FFF2-40B4-BE49-F238E27FC236}">
                <a16:creationId xmlns:a16="http://schemas.microsoft.com/office/drawing/2014/main" id="{152B11F9-F868-D640-8D70-6AE0033DC1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62381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3E4B36-1B62-8849-AFE1-32431D02214E}"/>
              </a:ext>
            </a:extLst>
          </p:cNvPr>
          <p:cNvSpPr>
            <a:spLocks noGrp="1"/>
          </p:cNvSpPr>
          <p:nvPr>
            <p:ph type="title"/>
          </p:nvPr>
        </p:nvSpPr>
        <p:spPr/>
        <p:txBody>
          <a:bodyPr/>
          <a:lstStyle/>
          <a:p>
            <a:r>
              <a:rPr lang="tr-TR" sz="2400" dirty="0"/>
              <a:t>Üstün yetenekli çocukların akran ilişkileri</a:t>
            </a:r>
          </a:p>
        </p:txBody>
      </p:sp>
      <p:sp>
        <p:nvSpPr>
          <p:cNvPr id="3" name="Metin Yer Tutucusu 2">
            <a:extLst>
              <a:ext uri="{FF2B5EF4-FFF2-40B4-BE49-F238E27FC236}">
                <a16:creationId xmlns:a16="http://schemas.microsoft.com/office/drawing/2014/main" id="{516F2D89-962E-144E-A17C-4CF02D9DF912}"/>
              </a:ext>
            </a:extLst>
          </p:cNvPr>
          <p:cNvSpPr>
            <a:spLocks noGrp="1"/>
          </p:cNvSpPr>
          <p:nvPr>
            <p:ph type="body" idx="1"/>
          </p:nvPr>
        </p:nvSpPr>
        <p:spPr>
          <a:xfrm>
            <a:off x="485008" y="1457856"/>
            <a:ext cx="8173984" cy="3033900"/>
          </a:xfrm>
        </p:spPr>
        <p:txBody>
          <a:bodyPr/>
          <a:lstStyle/>
          <a:p>
            <a:r>
              <a:rPr lang="tr-TR" dirty="0"/>
              <a:t>Üstün yetenekli çocukların arkadaşlık ilişkilerinde;</a:t>
            </a:r>
          </a:p>
          <a:p>
            <a:pPr lvl="1"/>
            <a:r>
              <a:rPr lang="tr-TR" dirty="0"/>
              <a:t>Duygularını anlayan,</a:t>
            </a:r>
          </a:p>
          <a:p>
            <a:pPr lvl="1"/>
            <a:r>
              <a:rPr lang="tr-TR" dirty="0"/>
              <a:t>Ortak bilişsel becerilere sahip,</a:t>
            </a:r>
          </a:p>
          <a:p>
            <a:pPr lvl="1"/>
            <a:r>
              <a:rPr lang="tr-TR" dirty="0"/>
              <a:t>Birlikte ya da tek başlarına çalışmalar yapabilecekleri arkadaşlık ilişkilerini tercih etmektedirler. </a:t>
            </a:r>
          </a:p>
        </p:txBody>
      </p:sp>
      <p:sp>
        <p:nvSpPr>
          <p:cNvPr id="4" name="Slayt Numarası Yer Tutucusu 3">
            <a:extLst>
              <a:ext uri="{FF2B5EF4-FFF2-40B4-BE49-F238E27FC236}">
                <a16:creationId xmlns:a16="http://schemas.microsoft.com/office/drawing/2014/main" id="{0C7D1FC3-7B23-B44A-8735-FA815F79F1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4411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00DC0B-D4FE-8D4E-A157-03312CAE9105}"/>
              </a:ext>
            </a:extLst>
          </p:cNvPr>
          <p:cNvSpPr>
            <a:spLocks noGrp="1"/>
          </p:cNvSpPr>
          <p:nvPr>
            <p:ph type="title"/>
          </p:nvPr>
        </p:nvSpPr>
        <p:spPr/>
        <p:txBody>
          <a:bodyPr/>
          <a:lstStyle/>
          <a:p>
            <a:r>
              <a:rPr lang="tr-TR" sz="2400" dirty="0">
                <a:solidFill>
                  <a:srgbClr val="2AC3F3"/>
                </a:solidFill>
              </a:rPr>
              <a:t>Üstün yetenekli çocukların akran ilişkileri</a:t>
            </a:r>
            <a:endParaRPr lang="tr-TR" dirty="0"/>
          </a:p>
        </p:txBody>
      </p:sp>
      <p:sp>
        <p:nvSpPr>
          <p:cNvPr id="3" name="Metin Yer Tutucusu 2">
            <a:extLst>
              <a:ext uri="{FF2B5EF4-FFF2-40B4-BE49-F238E27FC236}">
                <a16:creationId xmlns:a16="http://schemas.microsoft.com/office/drawing/2014/main" id="{4FDE5B5B-34EE-4F45-A854-F2EE62956454}"/>
              </a:ext>
            </a:extLst>
          </p:cNvPr>
          <p:cNvSpPr>
            <a:spLocks noGrp="1"/>
          </p:cNvSpPr>
          <p:nvPr>
            <p:ph type="body" idx="1"/>
          </p:nvPr>
        </p:nvSpPr>
        <p:spPr>
          <a:xfrm>
            <a:off x="638355" y="1430147"/>
            <a:ext cx="7650345" cy="3319704"/>
          </a:xfrm>
        </p:spPr>
        <p:txBody>
          <a:bodyPr/>
          <a:lstStyle/>
          <a:p>
            <a:pPr algn="just"/>
            <a:r>
              <a:rPr lang="tr-TR" dirty="0"/>
              <a:t>Üstün yetenekli çocuklar, arkadaşlık ilişkilerini kurdukları çocukların yaşını ya da görünüşünü değil bilişsel becerilerini önemsemektedirler. </a:t>
            </a:r>
          </a:p>
          <a:p>
            <a:pPr algn="just"/>
            <a:endParaRPr lang="tr-TR" dirty="0"/>
          </a:p>
          <a:p>
            <a:pPr algn="just"/>
            <a:r>
              <a:rPr lang="tr-TR" dirty="0"/>
              <a:t>Akranları tarafından tercih edilen çocuk olmalarına rağmen üstün yetenekli çocuklar kendilerinin belirlediği standartlar sebebi ile akranları ile rahat ilişkiler geliştiremeyebilirler.</a:t>
            </a:r>
          </a:p>
        </p:txBody>
      </p:sp>
      <p:sp>
        <p:nvSpPr>
          <p:cNvPr id="4" name="Slayt Numarası Yer Tutucusu 3">
            <a:extLst>
              <a:ext uri="{FF2B5EF4-FFF2-40B4-BE49-F238E27FC236}">
                <a16:creationId xmlns:a16="http://schemas.microsoft.com/office/drawing/2014/main" id="{531CB56A-1729-B944-BE92-FAF5080FE2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343219048"/>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4672</TotalTime>
  <Words>1603</Words>
  <Application>Microsoft Office PowerPoint</Application>
  <PresentationFormat>Ekran Gösterisi (16:9)</PresentationFormat>
  <Paragraphs>207</Paragraphs>
  <Slides>47</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Montserrat</vt:lpstr>
      <vt:lpstr>Arial</vt:lpstr>
      <vt:lpstr>Montserrat Light</vt:lpstr>
      <vt:lpstr>Wingdings</vt:lpstr>
      <vt:lpstr>Calibri</vt:lpstr>
      <vt:lpstr>Nicholas template</vt:lpstr>
      <vt:lpstr>Üstün Yetenekli Çocukların Akranları</vt:lpstr>
      <vt:lpstr>Akran ilişkileri</vt:lpstr>
      <vt:lpstr>Akran ilişkileri</vt:lpstr>
      <vt:lpstr>Akran ilişkileri</vt:lpstr>
      <vt:lpstr>Akran ilişkileri</vt:lpstr>
      <vt:lpstr>Üstün yetenekli çocukların akran ilişkileri</vt:lpstr>
      <vt:lpstr>PowerPoint Sunusu</vt:lpstr>
      <vt:lpstr>Üstün yetenekli çocukların akran ilişkileri</vt:lpstr>
      <vt:lpstr>Üstün yetenekli çocukların akran ilişkileri</vt:lpstr>
      <vt:lpstr>PowerPoint Sunusu</vt:lpstr>
      <vt:lpstr>PowerPoint Sunusu</vt:lpstr>
      <vt:lpstr>PowerPoint Sunusu</vt:lpstr>
      <vt:lpstr>PowerPoint Sunusu</vt:lpstr>
      <vt:lpstr>PowerPoint Sunusu</vt:lpstr>
      <vt:lpstr>PowerPoint Sunusu</vt:lpstr>
      <vt:lpstr>PowerPoint Sunusu</vt:lpstr>
      <vt:lpstr>Üstün yetenekli çocukların sosyal duygusal ihtiyaçları</vt:lpstr>
      <vt:lpstr>Üstün yetenekli çocukların sosyal duygusal sorunlar</vt:lpstr>
      <vt:lpstr>Sosyal izolasyon (Yalnızlık ya da dışlanma)</vt:lpstr>
      <vt:lpstr>Sosyal izolasyon (Yalnızlık ya da dışlanma)</vt:lpstr>
      <vt:lpstr>Mükemmeliyetçilik</vt:lpstr>
      <vt:lpstr>Stres</vt:lpstr>
      <vt:lpstr>Depresyon</vt:lpstr>
      <vt:lpstr>İntihar</vt:lpstr>
      <vt:lpstr>Sosyal uyum ve üstün yetenekli çocuklar</vt:lpstr>
      <vt:lpstr>Sosyal uyum ve üstün yetenekli çocuklar</vt:lpstr>
      <vt:lpstr>Sosyal uyum ve üstün yetenekli çocuklar</vt:lpstr>
      <vt:lpstr>Konuyla ilgili araştırma bulguları</vt:lpstr>
      <vt:lpstr>Üstün yetenekli çocukların akran ilişkilerini etkileyen etmenler</vt:lpstr>
      <vt:lpstr>Üstün yetenekli çocukların akran ilişkilerinde yaşadıkları güçlükler</vt:lpstr>
      <vt:lpstr>Üstün yetenekli çocukların akran ilişkilerinde yaşadıkları güçlükler</vt:lpstr>
      <vt:lpstr>Üstün yetenekli çocukların akran ilişkilerinde yaşadıkları güçlükler</vt:lpstr>
      <vt:lpstr>Üstün yetenekli çocukların akran ilişkilerinde yaşadıkları güçlükler</vt:lpstr>
      <vt:lpstr>Üstün yetenekli çocukların akran ilişkilerinde yaşadıkları güçlükler</vt:lpstr>
      <vt:lpstr>Üstün Yetenekli Çocukların Akran İlişkileri</vt:lpstr>
      <vt:lpstr>Üstün yetenekli çocukların akran ilişkilerini desteklemeden önce;</vt:lpstr>
      <vt:lpstr>Üstün yetenekli çocukların akran ilişkilerini geliştirmek için aktif öğrenme yaşantıları ile desteklenecek sosyal becerilerine örnekler</vt:lpstr>
      <vt:lpstr>Üstün yetenekli çocukların akran ilişkilerini geliştirmek için öneriler</vt:lpstr>
      <vt:lpstr>Üstün yetenekli çocukların akran ilişkilerini geliştirmek için öneriler</vt:lpstr>
      <vt:lpstr>Üstün yetenekli çocukların akran ilişkilerini geliştirmek için öneriler</vt:lpstr>
      <vt:lpstr>Üstün yetenekli çocukların akran ilişkilerini geliştirmek için öneriler</vt:lpstr>
      <vt:lpstr>Üstün yetenekli çocukların akran ilişkilerini geliştirmek için öneriler</vt:lpstr>
      <vt:lpstr>Üstün yetenekli çocukların akran ilişkilerini geliştirmek için öneriler</vt:lpstr>
      <vt:lpstr>Üstün yetenekli çocukların akran ilişkilerini geliştirmek için öneriler</vt:lpstr>
      <vt:lpstr>Konuyla ilgili araştırma</vt:lpstr>
      <vt:lpstr>Teşekkür ederim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  ve  Üstün Yetenek</dc:title>
  <dc:creator>figen</dc:creator>
  <cp:lastModifiedBy>figen</cp:lastModifiedBy>
  <cp:revision>93</cp:revision>
  <dcterms:modified xsi:type="dcterms:W3CDTF">2020-11-27T11:51:01Z</dcterms:modified>
</cp:coreProperties>
</file>