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0" r:id="rId6"/>
    <p:sldId id="262" r:id="rId7"/>
    <p:sldId id="263" r:id="rId8"/>
    <p:sldId id="270" r:id="rId9"/>
    <p:sldId id="265" r:id="rId10"/>
    <p:sldId id="266" r:id="rId11"/>
    <p:sldId id="267" r:id="rId12"/>
    <p:sldId id="268" r:id="rId13"/>
    <p:sldId id="269" r:id="rId14"/>
    <p:sldId id="271" r:id="rId15"/>
    <p:sldId id="283"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07" d="100"/>
          <a:sy n="107" d="100"/>
        </p:scale>
        <p:origin x="73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65894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277045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5256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423084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157174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D57497A-A9F7-4768-BCEA-CE1FFDA345E7}"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4237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D57497A-A9F7-4768-BCEA-CE1FFDA345E7}" type="datetimeFigureOut">
              <a:rPr lang="tr-TR" smtClean="0"/>
              <a:t>4.05.2020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2796288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D57497A-A9F7-4768-BCEA-CE1FFDA345E7}" type="datetimeFigureOut">
              <a:rPr lang="tr-TR" smtClean="0"/>
              <a:t>4.05.2020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344895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57497A-A9F7-4768-BCEA-CE1FFDA345E7}" type="datetimeFigureOut">
              <a:rPr lang="tr-TR" smtClean="0"/>
              <a:t>4.05.2020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422402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D57497A-A9F7-4768-BCEA-CE1FFDA345E7}"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89572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D57497A-A9F7-4768-BCEA-CE1FFDA345E7}"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195304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7497A-A9F7-4768-BCEA-CE1FFDA345E7}" type="datetimeFigureOut">
              <a:rPr lang="tr-TR" smtClean="0"/>
              <a:t>4.05.2020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53145-8810-4D82-A224-6D4C0601623A}" type="slidenum">
              <a:rPr lang="tr-TR" smtClean="0"/>
              <a:t>‹#›</a:t>
            </a:fld>
            <a:endParaRPr lang="tr-TR"/>
          </a:p>
        </p:txBody>
      </p:sp>
    </p:spTree>
    <p:extLst>
      <p:ext uri="{BB962C8B-B14F-4D97-AF65-F5344CB8AC3E}">
        <p14:creationId xmlns:p14="http://schemas.microsoft.com/office/powerpoint/2010/main" val="132969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675566" y="428625"/>
            <a:ext cx="13000208" cy="4927301"/>
            <a:chOff x="-515315" y="0"/>
            <a:chExt cx="13000208" cy="4927301"/>
          </a:xfrm>
        </p:grpSpPr>
        <p:pic>
          <p:nvPicPr>
            <p:cNvPr id="3" name="Resim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515315" y="126657"/>
              <a:ext cx="3557400" cy="1980000"/>
            </a:xfrm>
            <a:prstGeom prst="rect">
              <a:avLst/>
            </a:prstGeom>
          </p:spPr>
        </p:pic>
        <p:pic>
          <p:nvPicPr>
            <p:cNvPr id="4" name="Resim 3"/>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10093613" y="0"/>
              <a:ext cx="2391280" cy="2232000"/>
            </a:xfrm>
            <a:prstGeom prst="rect">
              <a:avLst/>
            </a:prstGeom>
          </p:spPr>
        </p:pic>
        <p:sp>
          <p:nvSpPr>
            <p:cNvPr id="5" name="Akış Çizelgesi: Delikli Teyp 4"/>
            <p:cNvSpPr/>
            <p:nvPr/>
          </p:nvSpPr>
          <p:spPr>
            <a:xfrm>
              <a:off x="2352580" y="0"/>
              <a:ext cx="7729538" cy="2895599"/>
            </a:xfrm>
            <a:prstGeom prst="flowChartPunchedTape">
              <a:avLst/>
            </a:prstGeom>
            <a:solidFill>
              <a:srgbClr val="B2B2B2">
                <a:lumMod val="60000"/>
                <a:lumOff val="40000"/>
              </a:srgbClr>
            </a:solidFill>
            <a:ln w="12700" cap="flat" cmpd="sng" algn="ctr">
              <a:solidFill>
                <a:srgbClr val="DDDDDD">
                  <a:shade val="50000"/>
                </a:srgbClr>
              </a:solidFill>
              <a:prstDash val="solid"/>
              <a:miter lim="800000"/>
            </a:ln>
            <a:effectLst/>
          </p:spPr>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
          <p:nvSpPr>
            <p:cNvPr id="6" name="Dikdörtgen 5"/>
            <p:cNvSpPr/>
            <p:nvPr/>
          </p:nvSpPr>
          <p:spPr>
            <a:xfrm>
              <a:off x="2459750" y="600459"/>
              <a:ext cx="7515199" cy="1754326"/>
            </a:xfrm>
            <a:prstGeom prst="rect">
              <a:avLst/>
            </a:prstGeom>
            <a:noFill/>
          </p:spPr>
          <p:txBody>
            <a:bodyPr wrap="none" lIns="91440" tIns="45720" rIns="91440" bIns="4572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Jokerman" panose="04090605060D06020702" pitchFamily="82" charset="0"/>
                  <a:ea typeface="+mn-ea"/>
                  <a:cs typeface="+mn-cs"/>
                </a:rPr>
                <a:t>Çocukluk Döneminde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Jokerman" panose="04090605060D06020702" pitchFamily="82" charset="0"/>
                  <a:ea typeface="+mn-ea"/>
                  <a:cs typeface="+mn-cs"/>
                </a:rPr>
                <a:t>Bilgisayar</a:t>
              </a:r>
            </a:p>
          </p:txBody>
        </p:sp>
        <p:sp>
          <p:nvSpPr>
            <p:cNvPr id="7" name="Dikdörtgen 6"/>
            <p:cNvSpPr/>
            <p:nvPr/>
          </p:nvSpPr>
          <p:spPr>
            <a:xfrm>
              <a:off x="1865130" y="3172975"/>
              <a:ext cx="8461739" cy="1754326"/>
            </a:xfrm>
            <a:prstGeom prst="rect">
              <a:avLst/>
            </a:prstGeom>
            <a:noFill/>
          </p:spPr>
          <p:txBody>
            <a:bodyPr wrap="none" lIns="91440" tIns="45720" rIns="91440" bIns="4572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Sağlık </a:t>
              </a: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Bilimleri Fakültesi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Çocuk Gelişimi Bölümü</a:t>
              </a:r>
              <a:endPar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192907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0" y="585788"/>
            <a:ext cx="12001500" cy="5672137"/>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a:ln w="0"/>
                <a:solidFill>
                  <a:schemeClr val="tx1"/>
                </a:solidFill>
                <a:effectLst>
                  <a:outerShdw blurRad="38100" dist="19050" dir="2700000" algn="tl" rotWithShape="0">
                    <a:schemeClr val="dk1">
                      <a:alpha val="40000"/>
                    </a:schemeClr>
                  </a:outerShdw>
                </a:effectLst>
              </a:rPr>
              <a:t>Etkinlik-2</a:t>
            </a:r>
          </a:p>
          <a:p>
            <a:pPr algn="just"/>
            <a:endParaRPr lang="tr-TR" sz="2400" dirty="0">
              <a:ln w="0"/>
              <a:solidFill>
                <a:schemeClr val="tx1"/>
              </a:solidFill>
              <a:effectLst>
                <a:outerShdw blurRad="38100" dist="19050" dir="2700000" algn="tl" rotWithShape="0">
                  <a:schemeClr val="dk1">
                    <a:alpha val="40000"/>
                  </a:schemeClr>
                </a:outerShdw>
              </a:effectLst>
            </a:endParaRPr>
          </a:p>
          <a:p>
            <a:pPr algn="just"/>
            <a:r>
              <a:rPr lang="tr-TR" sz="2400" b="1" dirty="0">
                <a:ln w="0"/>
                <a:solidFill>
                  <a:schemeClr val="tx1"/>
                </a:solidFill>
                <a:effectLst>
                  <a:outerShdw blurRad="38100" dist="19050" dir="2700000" algn="tl" rotWithShape="0">
                    <a:schemeClr val="dk1">
                      <a:alpha val="40000"/>
                    </a:schemeClr>
                  </a:outerShdw>
                </a:effectLst>
              </a:rPr>
              <a:t>Amaç</a:t>
            </a:r>
            <a:r>
              <a:rPr lang="tr-TR" sz="2400" dirty="0">
                <a:ln w="0"/>
                <a:solidFill>
                  <a:schemeClr val="tx1"/>
                </a:solidFill>
                <a:effectLst>
                  <a:outerShdw blurRad="38100" dist="19050" dir="2700000" algn="tl" rotWithShape="0">
                    <a:schemeClr val="dk1">
                      <a:alpha val="40000"/>
                    </a:schemeClr>
                  </a:outerShdw>
                </a:effectLst>
              </a:rPr>
              <a:t>:</a:t>
            </a:r>
          </a:p>
          <a:p>
            <a:pPr algn="just"/>
            <a:r>
              <a:rPr lang="tr-TR" sz="2400" dirty="0">
                <a:ln w="0"/>
                <a:solidFill>
                  <a:schemeClr val="tx1"/>
                </a:solidFill>
                <a:effectLst>
                  <a:outerShdw blurRad="38100" dist="19050" dir="2700000" algn="tl" rotWithShape="0">
                    <a:schemeClr val="dk1">
                      <a:alpha val="40000"/>
                    </a:schemeClr>
                  </a:outerShdw>
                </a:effectLst>
              </a:rPr>
              <a:t>Bilgisayarın işleyiş mantığını göstermek</a:t>
            </a:r>
          </a:p>
          <a:p>
            <a:pPr algn="just"/>
            <a:r>
              <a:rPr lang="tr-TR" sz="2400" b="1" dirty="0">
                <a:ln w="0"/>
                <a:solidFill>
                  <a:schemeClr val="tx1"/>
                </a:solidFill>
                <a:effectLst>
                  <a:outerShdw blurRad="38100" dist="19050" dir="2700000" algn="tl" rotWithShape="0">
                    <a:schemeClr val="dk1">
                      <a:alpha val="40000"/>
                    </a:schemeClr>
                  </a:outerShdw>
                </a:effectLst>
              </a:rPr>
              <a:t>Materyaller</a:t>
            </a:r>
          </a:p>
          <a:p>
            <a:pPr algn="just"/>
            <a:endParaRPr lang="tr-TR" sz="2000" dirty="0">
              <a:ln w="0"/>
              <a:solidFill>
                <a:schemeClr val="tx1"/>
              </a:solidFill>
              <a:effectLst>
                <a:outerShdw blurRad="38100" dist="19050" dir="2700000" algn="tl" rotWithShape="0">
                  <a:schemeClr val="dk1">
                    <a:alpha val="40000"/>
                  </a:schemeClr>
                </a:outerShdw>
              </a:effectLst>
            </a:endParaRPr>
          </a:p>
          <a:p>
            <a:pPr algn="just"/>
            <a:r>
              <a:rPr lang="tr-TR" sz="2400" dirty="0">
                <a:ln w="0"/>
                <a:solidFill>
                  <a:schemeClr val="tx1"/>
                </a:solidFill>
                <a:effectLst>
                  <a:outerShdw blurRad="38100" dist="19050" dir="2700000" algn="tl" rotWithShape="0">
                    <a:schemeClr val="dk1">
                      <a:alpha val="40000"/>
                    </a:schemeClr>
                  </a:outerShdw>
                </a:effectLst>
              </a:rPr>
              <a:t>Karton kutular</a:t>
            </a:r>
          </a:p>
          <a:p>
            <a:pPr algn="just"/>
            <a:r>
              <a:rPr lang="tr-TR" sz="2400" dirty="0">
                <a:ln w="0"/>
                <a:solidFill>
                  <a:schemeClr val="tx1"/>
                </a:solidFill>
                <a:effectLst>
                  <a:outerShdw blurRad="38100" dist="19050" dir="2700000" algn="tl" rotWithShape="0">
                    <a:schemeClr val="dk1">
                      <a:alpha val="40000"/>
                    </a:schemeClr>
                  </a:outerShdw>
                </a:effectLst>
              </a:rPr>
              <a:t>Çikolata koyulan kutu</a:t>
            </a:r>
          </a:p>
          <a:p>
            <a:pPr algn="just"/>
            <a:r>
              <a:rPr lang="tr-TR" sz="2400" dirty="0">
                <a:ln w="0"/>
                <a:solidFill>
                  <a:schemeClr val="tx1"/>
                </a:solidFill>
                <a:effectLst>
                  <a:outerShdw blurRad="38100" dist="19050" dir="2700000" algn="tl" rotWithShape="0">
                    <a:schemeClr val="dk1">
                      <a:alpha val="40000"/>
                    </a:schemeClr>
                  </a:outerShdw>
                </a:effectLst>
              </a:rPr>
              <a:t>Küçük resimli kartlar</a:t>
            </a:r>
          </a:p>
          <a:p>
            <a:pPr algn="just"/>
            <a:r>
              <a:rPr lang="tr-TR" sz="2400" dirty="0">
                <a:ln w="0"/>
                <a:solidFill>
                  <a:schemeClr val="tx1"/>
                </a:solidFill>
                <a:effectLst>
                  <a:outerShdw blurRad="38100" dist="19050" dir="2700000" algn="tl" rotWithShape="0">
                    <a:schemeClr val="dk1">
                      <a:alpha val="40000"/>
                    </a:schemeClr>
                  </a:outerShdw>
                </a:effectLst>
              </a:rPr>
              <a:t>Büyük resimli kartlar</a:t>
            </a:r>
          </a:p>
        </p:txBody>
      </p:sp>
    </p:spTree>
    <p:extLst>
      <p:ext uri="{BB962C8B-B14F-4D97-AF65-F5344CB8AC3E}">
        <p14:creationId xmlns:p14="http://schemas.microsoft.com/office/powerpoint/2010/main" val="1802412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ey Kaydırma 2"/>
          <p:cNvSpPr/>
          <p:nvPr/>
        </p:nvSpPr>
        <p:spPr>
          <a:xfrm>
            <a:off x="0" y="542925"/>
            <a:ext cx="11944350" cy="572928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2800" dirty="0">
              <a:ln w="0"/>
              <a:solidFill>
                <a:schemeClr val="tx1"/>
              </a:solidFill>
              <a:effectLst>
                <a:outerShdw blurRad="38100" dist="19050" dir="2700000" algn="tl" rotWithShape="0">
                  <a:schemeClr val="dk1">
                    <a:alpha val="40000"/>
                  </a:schemeClr>
                </a:outerShdw>
              </a:effectLst>
            </a:endParaRPr>
          </a:p>
          <a:p>
            <a:pPr algn="just"/>
            <a:r>
              <a:rPr lang="tr-TR" sz="2400" b="1" dirty="0">
                <a:ln w="0"/>
                <a:solidFill>
                  <a:schemeClr val="tx1"/>
                </a:solidFill>
                <a:effectLst>
                  <a:outerShdw blurRad="38100" dist="19050" dir="2700000" algn="tl" rotWithShape="0">
                    <a:schemeClr val="dk1">
                      <a:alpha val="40000"/>
                    </a:schemeClr>
                  </a:outerShdw>
                </a:effectLst>
              </a:rPr>
              <a:t>Uygulama:</a:t>
            </a:r>
          </a:p>
          <a:p>
            <a:pPr algn="just"/>
            <a:endParaRPr lang="tr-TR" sz="2400" b="1" dirty="0">
              <a:ln w="0"/>
              <a:solidFill>
                <a:schemeClr val="tx1"/>
              </a:solidFill>
              <a:effectLst>
                <a:outerShdw blurRad="38100" dist="19050" dir="2700000" algn="tl" rotWithShape="0">
                  <a:schemeClr val="dk1">
                    <a:alpha val="40000"/>
                  </a:schemeClr>
                </a:outerShdw>
              </a:effectLst>
            </a:endParaRPr>
          </a:p>
          <a:p>
            <a:pPr algn="just"/>
            <a:r>
              <a:rPr lang="tr-TR" sz="2400" dirty="0">
                <a:ln w="0"/>
                <a:solidFill>
                  <a:schemeClr val="tx1"/>
                </a:solidFill>
                <a:effectLst>
                  <a:outerShdw blurRad="38100" dist="19050" dir="2700000" algn="tl" rotWithShape="0">
                    <a:schemeClr val="dk1">
                      <a:alpha val="40000"/>
                    </a:schemeClr>
                  </a:outerShdw>
                </a:effectLst>
              </a:rPr>
              <a:t>Öncelikle çocuklara küçük karton kutudan monitör yaptırılır. Daha sonra disk sürücü amacıyla kullanılmak üzere büyük karton kutu ile ve monitör amaçlı yapılan kutuyla bağlantısı sağlanır. Ayrıca yan tarafına da bir küçük delik açılır. Çikolata kutusu ters çevrilerek klavye haline getirilir. Her küçük göze klavyede bulunan semboller, harfler, şekiller yapıştırılır. Bir çocuk kullanıcı olur diğer çocuk ise disk sürücü olarak yapılan büyük kutunun içine girer. Kullanıcı olan çocuk küçük resimleri kartlardan birini büyük kutunun yanındaki delikten atar. Aynı kartların büyük eşleri olan büyük kutunun içindeki çocuk ise onun eşinin büyüğünü bularak aradaki açıklıktan monitörün önüne büyük kartları koyar. Uygulama eş değiştirerek sürer.</a:t>
            </a:r>
          </a:p>
          <a:p>
            <a:pPr algn="ctr"/>
            <a:r>
              <a:rPr lang="tr-TR" sz="2800" dirty="0"/>
              <a:t> </a:t>
            </a:r>
          </a:p>
        </p:txBody>
      </p:sp>
    </p:spTree>
    <p:extLst>
      <p:ext uri="{BB962C8B-B14F-4D97-AF65-F5344CB8AC3E}">
        <p14:creationId xmlns:p14="http://schemas.microsoft.com/office/powerpoint/2010/main" val="57316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257175" y="528638"/>
            <a:ext cx="11615737" cy="575786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a:ln w="0"/>
                <a:solidFill>
                  <a:schemeClr val="tx1"/>
                </a:solidFill>
                <a:effectLst>
                  <a:outerShdw blurRad="38100" dist="19050" dir="2700000" algn="tl" rotWithShape="0">
                    <a:schemeClr val="dk1">
                      <a:alpha val="40000"/>
                    </a:schemeClr>
                  </a:outerShdw>
                </a:effectLst>
              </a:rPr>
              <a:t>Etkinlik-3</a:t>
            </a:r>
          </a:p>
          <a:p>
            <a:pPr algn="just"/>
            <a:endParaRPr lang="tr-TR" sz="2400" dirty="0">
              <a:ln w="0"/>
              <a:solidFill>
                <a:schemeClr val="tx1"/>
              </a:solidFill>
              <a:effectLst>
                <a:outerShdw blurRad="38100" dist="19050" dir="2700000" algn="tl" rotWithShape="0">
                  <a:schemeClr val="dk1">
                    <a:alpha val="40000"/>
                  </a:schemeClr>
                </a:outerShdw>
              </a:effectLst>
            </a:endParaRPr>
          </a:p>
          <a:p>
            <a:pPr algn="just"/>
            <a:r>
              <a:rPr lang="tr-TR" sz="2400" b="1" dirty="0">
                <a:ln w="0"/>
                <a:solidFill>
                  <a:schemeClr val="tx1"/>
                </a:solidFill>
                <a:effectLst>
                  <a:outerShdw blurRad="38100" dist="19050" dir="2700000" algn="tl" rotWithShape="0">
                    <a:schemeClr val="dk1">
                      <a:alpha val="40000"/>
                    </a:schemeClr>
                  </a:outerShdw>
                </a:effectLst>
              </a:rPr>
              <a:t>Amaç:</a:t>
            </a:r>
          </a:p>
          <a:p>
            <a:pPr algn="just"/>
            <a:endParaRPr lang="tr-TR" sz="2400" dirty="0">
              <a:ln w="0"/>
              <a:solidFill>
                <a:schemeClr val="tx1"/>
              </a:solidFill>
              <a:effectLst>
                <a:outerShdw blurRad="38100" dist="19050" dir="2700000" algn="tl" rotWithShape="0">
                  <a:schemeClr val="dk1">
                    <a:alpha val="40000"/>
                  </a:schemeClr>
                </a:outerShdw>
              </a:effectLst>
            </a:endParaRPr>
          </a:p>
          <a:p>
            <a:pPr algn="just"/>
            <a:r>
              <a:rPr lang="tr-TR" sz="2400" dirty="0">
                <a:ln w="0"/>
                <a:solidFill>
                  <a:schemeClr val="tx1"/>
                </a:solidFill>
                <a:effectLst>
                  <a:outerShdw blurRad="38100" dist="19050" dir="2700000" algn="tl" rotWithShape="0">
                    <a:schemeClr val="dk1">
                      <a:alpha val="40000"/>
                    </a:schemeClr>
                  </a:outerShdw>
                </a:effectLst>
              </a:rPr>
              <a:t>Çocuklara bilgisayarı tanıtmak</a:t>
            </a:r>
          </a:p>
          <a:p>
            <a:pPr algn="just"/>
            <a:endParaRPr lang="tr-TR" sz="2400" dirty="0">
              <a:ln w="0"/>
              <a:solidFill>
                <a:schemeClr val="tx1"/>
              </a:solidFill>
              <a:effectLst>
                <a:outerShdw blurRad="38100" dist="19050" dir="2700000" algn="tl" rotWithShape="0">
                  <a:schemeClr val="dk1">
                    <a:alpha val="40000"/>
                  </a:schemeClr>
                </a:outerShdw>
              </a:effectLst>
            </a:endParaRPr>
          </a:p>
          <a:p>
            <a:pPr algn="just"/>
            <a:r>
              <a:rPr lang="tr-TR" sz="2400" b="1" dirty="0">
                <a:ln w="0"/>
                <a:solidFill>
                  <a:schemeClr val="tx1"/>
                </a:solidFill>
                <a:effectLst>
                  <a:outerShdw blurRad="38100" dist="19050" dir="2700000" algn="tl" rotWithShape="0">
                    <a:schemeClr val="dk1">
                      <a:alpha val="40000"/>
                    </a:schemeClr>
                  </a:outerShdw>
                </a:effectLst>
              </a:rPr>
              <a:t>Materyaller</a:t>
            </a:r>
          </a:p>
          <a:p>
            <a:pPr algn="just"/>
            <a:endParaRPr lang="tr-TR" sz="2400" b="1" dirty="0">
              <a:ln w="0"/>
              <a:solidFill>
                <a:schemeClr val="tx1"/>
              </a:solidFill>
              <a:effectLst>
                <a:outerShdw blurRad="38100" dist="19050" dir="2700000" algn="tl" rotWithShape="0">
                  <a:schemeClr val="dk1">
                    <a:alpha val="40000"/>
                  </a:schemeClr>
                </a:outerShdw>
              </a:effectLst>
            </a:endParaRPr>
          </a:p>
          <a:p>
            <a:pPr algn="just"/>
            <a:r>
              <a:rPr lang="tr-TR" sz="2400" dirty="0">
                <a:ln w="0"/>
                <a:solidFill>
                  <a:schemeClr val="tx1"/>
                </a:solidFill>
                <a:effectLst>
                  <a:outerShdw blurRad="38100" dist="19050" dir="2700000" algn="tl" rotWithShape="0">
                    <a:schemeClr val="dk1">
                      <a:alpha val="40000"/>
                    </a:schemeClr>
                  </a:outerShdw>
                </a:effectLst>
              </a:rPr>
              <a:t>Bilgisayar</a:t>
            </a:r>
          </a:p>
          <a:p>
            <a:pPr algn="just"/>
            <a:r>
              <a:rPr lang="tr-TR" sz="2400" dirty="0">
                <a:ln w="0"/>
                <a:solidFill>
                  <a:schemeClr val="tx1"/>
                </a:solidFill>
                <a:effectLst>
                  <a:outerShdw blurRad="38100" dist="19050" dir="2700000" algn="tl" rotWithShape="0">
                    <a:schemeClr val="dk1">
                      <a:alpha val="40000"/>
                    </a:schemeClr>
                  </a:outerShdw>
                </a:effectLst>
              </a:rPr>
              <a:t>Bilgisayar örtüsü</a:t>
            </a:r>
          </a:p>
          <a:p>
            <a:pPr algn="just"/>
            <a:r>
              <a:rPr lang="tr-TR" sz="2400" dirty="0">
                <a:ln w="0"/>
                <a:solidFill>
                  <a:schemeClr val="tx1"/>
                </a:solidFill>
                <a:effectLst>
                  <a:outerShdw blurRad="38100" dist="19050" dir="2700000" algn="tl" rotWithShape="0">
                    <a:schemeClr val="dk1">
                      <a:alpha val="40000"/>
                    </a:schemeClr>
                  </a:outerShdw>
                </a:effectLst>
              </a:rPr>
              <a:t>Monitör</a:t>
            </a:r>
          </a:p>
          <a:p>
            <a:pPr algn="just"/>
            <a:r>
              <a:rPr lang="tr-TR" sz="2400" dirty="0">
                <a:ln w="0"/>
                <a:solidFill>
                  <a:schemeClr val="tx1"/>
                </a:solidFill>
                <a:effectLst>
                  <a:outerShdw blurRad="38100" dist="19050" dir="2700000" algn="tl" rotWithShape="0">
                    <a:schemeClr val="dk1">
                      <a:alpha val="40000"/>
                    </a:schemeClr>
                  </a:outerShdw>
                </a:effectLst>
              </a:rPr>
              <a:t>Disk sürücü</a:t>
            </a:r>
          </a:p>
        </p:txBody>
      </p:sp>
    </p:spTree>
    <p:extLst>
      <p:ext uri="{BB962C8B-B14F-4D97-AF65-F5344CB8AC3E}">
        <p14:creationId xmlns:p14="http://schemas.microsoft.com/office/powerpoint/2010/main" val="54811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7235" y="536571"/>
            <a:ext cx="11626080" cy="5835654"/>
          </a:xfrm>
          <a:prstGeom prst="rect">
            <a:avLst/>
          </a:prstGeom>
        </p:spPr>
      </p:pic>
      <p:sp>
        <p:nvSpPr>
          <p:cNvPr id="3" name="Metin kutusu 2"/>
          <p:cNvSpPr txBox="1"/>
          <p:nvPr/>
        </p:nvSpPr>
        <p:spPr>
          <a:xfrm>
            <a:off x="1042988" y="1557338"/>
            <a:ext cx="9858375" cy="3046988"/>
          </a:xfrm>
          <a:prstGeom prst="rect">
            <a:avLst/>
          </a:prstGeom>
          <a:noFill/>
        </p:spPr>
        <p:txBody>
          <a:bodyPr wrap="square" rtlCol="0">
            <a:spAutoFit/>
          </a:bodyPr>
          <a:lstStyle/>
          <a:p>
            <a:pPr algn="just"/>
            <a:r>
              <a:rPr lang="tr-TR" sz="2400" b="1" dirty="0">
                <a:ln w="0"/>
                <a:effectLst>
                  <a:outerShdw blurRad="38100" dist="19050" dir="2700000" algn="tl" rotWithShape="0">
                    <a:schemeClr val="dk1">
                      <a:alpha val="40000"/>
                    </a:schemeClr>
                  </a:outerShdw>
                </a:effectLst>
              </a:rPr>
              <a:t>Uygulama</a:t>
            </a:r>
          </a:p>
          <a:p>
            <a:pPr algn="just"/>
            <a:endParaRPr lang="tr-TR" sz="2400" dirty="0">
              <a:ln w="0"/>
              <a:effectLst>
                <a:outerShdw blurRad="38100" dist="19050" dir="2700000" algn="tl" rotWithShape="0">
                  <a:schemeClr val="dk1">
                    <a:alpha val="40000"/>
                  </a:schemeClr>
                </a:outerShdw>
              </a:effectLst>
            </a:endParaRPr>
          </a:p>
          <a:p>
            <a:pPr algn="just"/>
            <a:r>
              <a:rPr lang="tr-TR" sz="2400" dirty="0">
                <a:ln w="0"/>
                <a:effectLst>
                  <a:outerShdw blurRad="38100" dist="19050" dir="2700000" algn="tl" rotWithShape="0">
                    <a:schemeClr val="dk1">
                      <a:alpha val="40000"/>
                    </a:schemeClr>
                  </a:outerShdw>
                </a:effectLst>
              </a:rPr>
              <a:t>Bilgisayarın önüne 5-6 kişilik çocuk grubu alınır. Bilgisayarı gösterilecek örtü kaldırılır. Bilgisayar öğrenmemizde bize yardımcı olan bir araç olduğu söylenir. Bilgisayarı kullanmak için hangi tuşları kullanacağımız açıklanır. Herkesin belli bir sıra ile bilgisayarları kullanmayı öğreneceği belirtilir. Bilgisayarın klavyesi, monitörü, disk sürücü gösterilerek tanıtılır. Bilgisayarı ileri geri, sağ, sol tuşları ve Mouse gösterilerek işlevleri tanıtılır. </a:t>
            </a:r>
            <a:endParaRPr lang="tr-TR" sz="2400" dirty="0"/>
          </a:p>
        </p:txBody>
      </p:sp>
    </p:spTree>
    <p:extLst>
      <p:ext uri="{BB962C8B-B14F-4D97-AF65-F5344CB8AC3E}">
        <p14:creationId xmlns:p14="http://schemas.microsoft.com/office/powerpoint/2010/main" val="2912655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karı Ok Belirtme Çizgisi 1"/>
          <p:cNvSpPr/>
          <p:nvPr/>
        </p:nvSpPr>
        <p:spPr>
          <a:xfrm>
            <a:off x="342900" y="642938"/>
            <a:ext cx="11487150" cy="492918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a:ln w="0"/>
                <a:solidFill>
                  <a:schemeClr val="tx1"/>
                </a:solidFill>
                <a:effectLst>
                  <a:outerShdw blurRad="38100" dist="19050" dir="2700000" algn="tl" rotWithShape="0">
                    <a:schemeClr val="dk1">
                      <a:alpha val="40000"/>
                    </a:schemeClr>
                  </a:outerShdw>
                </a:effectLst>
              </a:rPr>
              <a:t>Burada yazılan etkinlikler, bilgisayarla eğitime başlamadan önceki bilgisayarı tanıtıcı etkinliklerdir. Bu etkinlikler çoğaltılabilir ve çeşitlendirilebilir. Yukarıdaki etkinlik örnekleri ile çocukların bilgisayarın işleyişi hakkında fikir sahibi olmaları ve bilgisayar parçalarını tanımaları, tanımlayabilmeleri sağlanır.</a:t>
            </a:r>
          </a:p>
        </p:txBody>
      </p:sp>
    </p:spTree>
    <p:extLst>
      <p:ext uri="{BB962C8B-B14F-4D97-AF65-F5344CB8AC3E}">
        <p14:creationId xmlns:p14="http://schemas.microsoft.com/office/powerpoint/2010/main" val="1264930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9343C7-44FD-5448-AF2F-40E77E41BF23}"/>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FB4FB1F3-A46C-8A49-BC30-AB2AB069AF6F}"/>
              </a:ext>
            </a:extLst>
          </p:cNvPr>
          <p:cNvGraphicFramePr>
            <a:graphicFrameLocks noGrp="1"/>
          </p:cNvGraphicFramePr>
          <p:nvPr/>
        </p:nvGraphicFramePr>
        <p:xfrm>
          <a:off x="838200" y="3315494"/>
          <a:ext cx="10515600" cy="1371600"/>
        </p:xfrm>
        <a:graphic>
          <a:graphicData uri="http://schemas.openxmlformats.org/drawingml/2006/table">
            <a:tbl>
              <a:tblPr/>
              <a:tblGrid>
                <a:gridCol w="10515600">
                  <a:extLst>
                    <a:ext uri="{9D8B030D-6E8A-4147-A177-3AD203B41FA5}">
                      <a16:colId xmlns:a16="http://schemas.microsoft.com/office/drawing/2014/main" val="4121504148"/>
                    </a:ext>
                  </a:extLst>
                </a:gridCol>
              </a:tblGrid>
              <a:tr h="0">
                <a:tc>
                  <a:txBody>
                    <a:bodyPr/>
                    <a:lstStyle/>
                    <a:p>
                      <a:r>
                        <a:rPr lang="tr-TR">
                          <a:effectLst/>
                        </a:rPr>
                        <a:t>Bütün Ayhan, A. ve Aral, N. 2009. Erken Çocukluk Döneminde Bilgisayar. Erken Çocukluk Gelişimi ve Eğitim (Edit.Y.Fazlıoğlu), 419-435. Kriter Yayınları, İstanbul. </a:t>
                      </a:r>
                    </a:p>
                  </a:txBody>
                  <a:tcPr marL="0" marR="0" marT="0" marB="0" anchor="ctr">
                    <a:lnL>
                      <a:noFill/>
                    </a:lnL>
                    <a:lnR>
                      <a:noFill/>
                    </a:lnR>
                    <a:lnT>
                      <a:noFill/>
                    </a:lnT>
                    <a:lnB>
                      <a:noFill/>
                    </a:lnB>
                  </a:tcPr>
                </a:tc>
                <a:extLst>
                  <a:ext uri="{0D108BD9-81ED-4DB2-BD59-A6C34878D82A}">
                    <a16:rowId xmlns:a16="http://schemas.microsoft.com/office/drawing/2014/main" val="3152956569"/>
                  </a:ext>
                </a:extLst>
              </a:tr>
              <a:tr h="0">
                <a:tc>
                  <a:txBody>
                    <a:bodyPr/>
                    <a:lstStyle/>
                    <a:p>
                      <a:r>
                        <a:rPr lang="tr-TR">
                          <a:effectLst/>
                        </a:rPr>
                        <a:t>Healy, J. M. 1999. Bağlantı Doğru mu? Boyner Holding Yayınları, İstanbul. </a:t>
                      </a:r>
                    </a:p>
                  </a:txBody>
                  <a:tcPr marL="0" marR="0" marT="0" marB="0" anchor="ctr">
                    <a:lnL>
                      <a:noFill/>
                    </a:lnL>
                    <a:lnR>
                      <a:noFill/>
                    </a:lnR>
                    <a:lnT>
                      <a:noFill/>
                    </a:lnT>
                    <a:lnB>
                      <a:noFill/>
                    </a:lnB>
                  </a:tcPr>
                </a:tc>
                <a:extLst>
                  <a:ext uri="{0D108BD9-81ED-4DB2-BD59-A6C34878D82A}">
                    <a16:rowId xmlns:a16="http://schemas.microsoft.com/office/drawing/2014/main" val="1124611437"/>
                  </a:ext>
                </a:extLst>
              </a:tr>
              <a:tr h="0">
                <a:tc>
                  <a:txBody>
                    <a:bodyPr/>
                    <a:lstStyle/>
                    <a:p>
                      <a:r>
                        <a:rPr lang="tr-TR">
                          <a:effectLst/>
                        </a:rPr>
                        <a:t>Arı, M. ve Bayhan, P. 1999. Okulöncesi Dönemde Bilgisayar Destekli Eğitim. Epsilon Yayınevi, İstanbul. </a:t>
                      </a:r>
                    </a:p>
                  </a:txBody>
                  <a:tcPr marL="0" marR="0" marT="0" marB="0" anchor="ctr">
                    <a:lnL>
                      <a:noFill/>
                    </a:lnL>
                    <a:lnR>
                      <a:noFill/>
                    </a:lnR>
                    <a:lnT>
                      <a:noFill/>
                    </a:lnT>
                    <a:lnB>
                      <a:noFill/>
                    </a:lnB>
                  </a:tcPr>
                </a:tc>
                <a:extLst>
                  <a:ext uri="{0D108BD9-81ED-4DB2-BD59-A6C34878D82A}">
                    <a16:rowId xmlns:a16="http://schemas.microsoft.com/office/drawing/2014/main" val="4089487000"/>
                  </a:ext>
                </a:extLst>
              </a:tr>
              <a:tr h="0">
                <a:tc>
                  <a:txBody>
                    <a:bodyPr/>
                    <a:lstStyle/>
                    <a:p>
                      <a:r>
                        <a:rPr lang="tr-TR" dirty="0">
                          <a:effectLst/>
                        </a:rPr>
                        <a:t>Odabaşı, H. F.2002. İnternet ve Çocuk. Kapital Medya Hizmetleri A.Ş., İstanbul. </a:t>
                      </a:r>
                    </a:p>
                  </a:txBody>
                  <a:tcPr marL="0" marR="0" marT="0" marB="0" anchor="ctr">
                    <a:lnL>
                      <a:noFill/>
                    </a:lnL>
                    <a:lnR>
                      <a:noFill/>
                    </a:lnR>
                    <a:lnT>
                      <a:noFill/>
                    </a:lnT>
                    <a:lnB>
                      <a:noFill/>
                    </a:lnB>
                  </a:tcPr>
                </a:tc>
                <a:extLst>
                  <a:ext uri="{0D108BD9-81ED-4DB2-BD59-A6C34878D82A}">
                    <a16:rowId xmlns:a16="http://schemas.microsoft.com/office/drawing/2014/main" val="2587791291"/>
                  </a:ext>
                </a:extLst>
              </a:tr>
            </a:tbl>
          </a:graphicData>
        </a:graphic>
      </p:graphicFrame>
    </p:spTree>
    <p:extLst>
      <p:ext uri="{BB962C8B-B14F-4D97-AF65-F5344CB8AC3E}">
        <p14:creationId xmlns:p14="http://schemas.microsoft.com/office/powerpoint/2010/main" val="4178280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Belirtme Çizgisi 1"/>
          <p:cNvSpPr/>
          <p:nvPr/>
        </p:nvSpPr>
        <p:spPr>
          <a:xfrm>
            <a:off x="300037" y="357188"/>
            <a:ext cx="11687175" cy="498633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ln w="0"/>
                <a:solidFill>
                  <a:schemeClr val="tx1"/>
                </a:solidFill>
                <a:effectLst>
                  <a:outerShdw blurRad="38100" dist="19050" dir="2700000" algn="tl" rotWithShape="0">
                    <a:schemeClr val="dk1">
                      <a:alpha val="40000"/>
                    </a:schemeClr>
                  </a:outerShdw>
                </a:effectLst>
                <a:latin typeface="Calibri Light" panose="020F0302020204030204"/>
                <a:ea typeface="+mj-ea"/>
                <a:cs typeface="+mj-cs"/>
              </a:rPr>
              <a:t>Çocuklara Yönelik Bilgisayar Program Örneklerinin İncelenmesi</a:t>
            </a:r>
            <a:endParaRPr lang="tr-T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3886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71462" y="1285875"/>
            <a:ext cx="11501437" cy="5693866"/>
          </a:xfrm>
          <a:prstGeom prst="rect">
            <a:avLst/>
          </a:prstGeom>
          <a:noFill/>
        </p:spPr>
        <p:txBody>
          <a:bodyPr wrap="square" rtlCol="0">
            <a:spAutoFit/>
          </a:bodyPr>
          <a:lstStyle/>
          <a:p>
            <a:pPr algn="just"/>
            <a:r>
              <a:rPr lang="tr-TR" sz="2800" b="1" dirty="0">
                <a:ln w="0"/>
                <a:effectLst>
                  <a:outerShdw blurRad="38100" dist="19050" dir="2700000" algn="tl" rotWithShape="0">
                    <a:schemeClr val="dk1">
                      <a:alpha val="40000"/>
                    </a:schemeClr>
                  </a:outerShdw>
                </a:effectLst>
              </a:rPr>
              <a:t>Bilgisayar destekli eğitimin hangi amaca yönelik olarak kullanılacağının saptanması ve bu amaca uygun olarak program  seçilmesi gerekir. Bilgisayar destekli eğitim programları;</a:t>
            </a:r>
          </a:p>
          <a:p>
            <a:pPr algn="just"/>
            <a:endParaRPr lang="tr-TR" sz="2800" b="1" dirty="0"/>
          </a:p>
          <a:p>
            <a:pPr marL="457200" indent="-457200" algn="just">
              <a:buFont typeface="Arial" panose="020B0604020202020204" pitchFamily="34" charset="0"/>
              <a:buChar char="•"/>
            </a:pPr>
            <a:r>
              <a:rPr lang="tr-TR" sz="2800" dirty="0">
                <a:ln w="0"/>
                <a:effectLst>
                  <a:outerShdw blurRad="38100" dist="19050" dir="2700000" algn="tl" rotWithShape="0">
                    <a:schemeClr val="dk1">
                      <a:alpha val="40000"/>
                    </a:schemeClr>
                  </a:outerShdw>
                </a:effectLst>
              </a:rPr>
              <a:t>Kişisel istekler doğrultusunda ilgiyi artırmalıdır.</a:t>
            </a:r>
          </a:p>
          <a:p>
            <a:pPr marL="457200" indent="-457200" algn="just">
              <a:buFont typeface="Arial" panose="020B0604020202020204" pitchFamily="34" charset="0"/>
              <a:buChar char="•"/>
            </a:pPr>
            <a:endParaRPr lang="tr-TR" sz="2800" dirty="0">
              <a:ln w="0"/>
              <a:effectLst>
                <a:outerShdw blurRad="38100" dist="19050" dir="2700000" algn="tl" rotWithShape="0">
                  <a:schemeClr val="dk1">
                    <a:alpha val="40000"/>
                  </a:schemeClr>
                </a:outerShdw>
              </a:effectLst>
            </a:endParaRPr>
          </a:p>
          <a:p>
            <a:pPr marL="457200" indent="-457200" algn="just">
              <a:buFont typeface="Arial" panose="020B0604020202020204" pitchFamily="34" charset="0"/>
              <a:buChar char="•"/>
            </a:pPr>
            <a:r>
              <a:rPr lang="tr-TR" sz="2800" dirty="0">
                <a:ln w="0"/>
                <a:effectLst>
                  <a:outerShdw blurRad="38100" dist="19050" dir="2700000" algn="tl" rotWithShape="0">
                    <a:schemeClr val="dk1">
                      <a:alpha val="40000"/>
                    </a:schemeClr>
                  </a:outerShdw>
                </a:effectLst>
              </a:rPr>
              <a:t>Ödüllendirici olmalıdır.</a:t>
            </a:r>
          </a:p>
          <a:p>
            <a:pPr marL="457200" indent="-457200" algn="just">
              <a:buFont typeface="Arial" panose="020B0604020202020204" pitchFamily="34" charset="0"/>
              <a:buChar char="•"/>
            </a:pPr>
            <a:endParaRPr lang="tr-TR" sz="2800" dirty="0">
              <a:ln w="0"/>
              <a:effectLst>
                <a:outerShdw blurRad="38100" dist="19050" dir="2700000" algn="tl" rotWithShape="0">
                  <a:schemeClr val="dk1">
                    <a:alpha val="40000"/>
                  </a:schemeClr>
                </a:outerShdw>
              </a:effectLst>
            </a:endParaRPr>
          </a:p>
          <a:p>
            <a:pPr marL="457200" indent="-457200" algn="just">
              <a:buFont typeface="Arial" panose="020B0604020202020204" pitchFamily="34" charset="0"/>
              <a:buChar char="•"/>
            </a:pPr>
            <a:r>
              <a:rPr lang="tr-TR" sz="2800" dirty="0">
                <a:ln w="0"/>
                <a:effectLst>
                  <a:outerShdw blurRad="38100" dist="19050" dir="2700000" algn="tl" rotWithShape="0">
                    <a:schemeClr val="dk1">
                      <a:alpha val="40000"/>
                    </a:schemeClr>
                  </a:outerShdw>
                </a:effectLst>
              </a:rPr>
              <a:t>Çocuğun başarısının sürekliliğini sağlamalıdır.</a:t>
            </a:r>
          </a:p>
          <a:p>
            <a:pPr marL="457200" indent="-457200" algn="just">
              <a:buFont typeface="Arial" panose="020B0604020202020204" pitchFamily="34" charset="0"/>
              <a:buChar char="•"/>
            </a:pPr>
            <a:endParaRPr lang="tr-TR" sz="2800" dirty="0">
              <a:ln w="0"/>
              <a:effectLst>
                <a:outerShdw blurRad="38100" dist="19050" dir="2700000" algn="tl" rotWithShape="0">
                  <a:schemeClr val="dk1">
                    <a:alpha val="40000"/>
                  </a:schemeClr>
                </a:outerShdw>
              </a:effectLst>
            </a:endParaRPr>
          </a:p>
          <a:p>
            <a:pPr marL="457200" indent="-457200" algn="just">
              <a:buFont typeface="Arial" panose="020B0604020202020204" pitchFamily="34" charset="0"/>
              <a:buChar char="•"/>
            </a:pPr>
            <a:endParaRPr lang="tr-TR" sz="2800" b="1" dirty="0"/>
          </a:p>
          <a:p>
            <a:pPr marL="457200" indent="-457200" algn="just">
              <a:buFont typeface="Arial" panose="020B0604020202020204" pitchFamily="34" charset="0"/>
              <a:buChar char="•"/>
            </a:pPr>
            <a:endParaRPr lang="tr-TR" sz="2800" b="1" dirty="0"/>
          </a:p>
          <a:p>
            <a:pPr marL="457200" indent="-457200" algn="just">
              <a:buFont typeface="Arial" panose="020B0604020202020204" pitchFamily="34" charset="0"/>
              <a:buChar char="•"/>
            </a:pPr>
            <a:endParaRPr lang="tr-TR" sz="2800" b="1" dirty="0"/>
          </a:p>
        </p:txBody>
      </p:sp>
    </p:spTree>
    <p:extLst>
      <p:ext uri="{BB962C8B-B14F-4D97-AF65-F5344CB8AC3E}">
        <p14:creationId xmlns:p14="http://schemas.microsoft.com/office/powerpoint/2010/main" val="388898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1462" y="963722"/>
            <a:ext cx="11544299" cy="1384995"/>
          </a:xfrm>
          <a:prstGeom prst="rect">
            <a:avLst/>
          </a:prstGeom>
        </p:spPr>
        <p:txBody>
          <a:bodyPr wrap="square">
            <a:spAutoFit/>
          </a:bodyPr>
          <a:lstStyle/>
          <a:p>
            <a:pPr marL="457200" lvl="0" indent="-457200" algn="just">
              <a:buFont typeface="Arial" panose="020B0604020202020204" pitchFamily="34" charset="0"/>
              <a:buChar char="•"/>
            </a:pPr>
            <a:r>
              <a:rPr lang="tr-TR" sz="2800" dirty="0">
                <a:ln w="0"/>
                <a:solidFill>
                  <a:prstClr val="black"/>
                </a:solidFill>
                <a:effectLst>
                  <a:outerShdw blurRad="38100" dist="19050" dir="2700000" algn="tl" rotWithShape="0">
                    <a:prstClr val="black">
                      <a:alpha val="40000"/>
                    </a:prstClr>
                  </a:outerShdw>
                </a:effectLst>
              </a:rPr>
              <a:t>Sosyal gelişimi destekleyecek şekilde düzenlenmelidir.</a:t>
            </a:r>
          </a:p>
          <a:p>
            <a:pPr marL="457200" lvl="0" indent="-457200" algn="just">
              <a:buFont typeface="Arial" panose="020B0604020202020204" pitchFamily="34" charset="0"/>
              <a:buChar char="•"/>
            </a:pPr>
            <a:endParaRPr lang="tr-TR" sz="2800" dirty="0">
              <a:ln w="0"/>
              <a:solidFill>
                <a:prstClr val="black"/>
              </a:solidFill>
              <a:effectLst>
                <a:outerShdw blurRad="38100" dist="19050" dir="2700000" algn="tl" rotWithShape="0">
                  <a:prstClr val="black">
                    <a:alpha val="40000"/>
                  </a:prstClr>
                </a:outerShdw>
              </a:effectLst>
            </a:endParaRPr>
          </a:p>
          <a:p>
            <a:pPr marL="457200" lvl="0" indent="-457200" algn="just">
              <a:buFont typeface="Arial" panose="020B0604020202020204" pitchFamily="34" charset="0"/>
              <a:buChar char="•"/>
            </a:pPr>
            <a:r>
              <a:rPr lang="tr-TR" sz="2800" dirty="0">
                <a:ln w="0"/>
                <a:solidFill>
                  <a:prstClr val="black"/>
                </a:solidFill>
                <a:effectLst>
                  <a:outerShdw blurRad="38100" dist="19050" dir="2700000" algn="tl" rotWithShape="0">
                    <a:prstClr val="black">
                      <a:alpha val="40000"/>
                    </a:prstClr>
                  </a:outerShdw>
                </a:effectLst>
              </a:rPr>
              <a:t>Çocuğun yeteneklerini geliştirici araç olarak kullanılmalıdır.</a:t>
            </a:r>
          </a:p>
        </p:txBody>
      </p:sp>
      <p:pic>
        <p:nvPicPr>
          <p:cNvPr id="3" name="Resim 2"/>
          <p:cNvPicPr>
            <a:picLocks noChangeAspect="1"/>
          </p:cNvPicPr>
          <p:nvPr/>
        </p:nvPicPr>
        <p:blipFill>
          <a:blip r:embed="rId2"/>
          <a:stretch>
            <a:fillRect/>
          </a:stretch>
        </p:blipFill>
        <p:spPr>
          <a:xfrm>
            <a:off x="1785937" y="3000374"/>
            <a:ext cx="7732487" cy="3389197"/>
          </a:xfrm>
          <a:prstGeom prst="rect">
            <a:avLst/>
          </a:prstGeom>
        </p:spPr>
      </p:pic>
    </p:spTree>
    <p:extLst>
      <p:ext uri="{BB962C8B-B14F-4D97-AF65-F5344CB8AC3E}">
        <p14:creationId xmlns:p14="http://schemas.microsoft.com/office/powerpoint/2010/main" val="3900405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00038" y="642938"/>
            <a:ext cx="11572875" cy="3108543"/>
          </a:xfrm>
          <a:prstGeom prst="rect">
            <a:avLst/>
          </a:prstGeom>
          <a:noFill/>
        </p:spPr>
        <p:txBody>
          <a:bodyPr wrap="square" rtlCol="0">
            <a:spAutoFit/>
          </a:bodyPr>
          <a:lstStyle/>
          <a:p>
            <a:pPr marL="285750" indent="-285750" algn="just">
              <a:buFont typeface="Arial" panose="020B0604020202020204" pitchFamily="34" charset="0"/>
              <a:buChar char="•"/>
            </a:pPr>
            <a:r>
              <a:rPr lang="tr-TR" sz="2800" dirty="0">
                <a:ln w="0"/>
                <a:effectLst>
                  <a:outerShdw blurRad="38100" dist="19050" dir="2700000" algn="tl" rotWithShape="0">
                    <a:schemeClr val="dk1">
                      <a:alpha val="40000"/>
                    </a:schemeClr>
                  </a:outerShdw>
                </a:effectLst>
              </a:rPr>
              <a:t>Çocuğun değişik gereksinimleri göz önüne alınarak düzenlenmelidir.</a:t>
            </a:r>
          </a:p>
          <a:p>
            <a:pPr marL="285750" indent="-285750" algn="just">
              <a:buFont typeface="Arial" panose="020B0604020202020204" pitchFamily="34" charset="0"/>
              <a:buChar char="•"/>
            </a:pPr>
            <a:endParaRPr lang="tr-TR" sz="2800" dirty="0">
              <a:ln w="0"/>
              <a:effectLst>
                <a:outerShdw blurRad="38100" dist="19050" dir="2700000" algn="tl" rotWithShape="0">
                  <a:schemeClr val="dk1">
                    <a:alpha val="40000"/>
                  </a:schemeClr>
                </a:outerShdw>
              </a:effectLst>
            </a:endParaRPr>
          </a:p>
          <a:p>
            <a:pPr marL="285750" indent="-285750" algn="just">
              <a:buFont typeface="Arial" panose="020B0604020202020204" pitchFamily="34" charset="0"/>
              <a:buChar char="•"/>
            </a:pPr>
            <a:r>
              <a:rPr lang="tr-TR" sz="2800" dirty="0">
                <a:ln w="0"/>
                <a:effectLst>
                  <a:outerShdw blurRad="38100" dist="19050" dir="2700000" algn="tl" rotWithShape="0">
                    <a:schemeClr val="dk1">
                      <a:alpha val="40000"/>
                    </a:schemeClr>
                  </a:outerShdw>
                </a:effectLst>
              </a:rPr>
              <a:t>Bilgisayar destekli eğitim programlarıyla sunulan obje, ses ve grafik özellikleri çocuklar açısından yeterince cazip olmalıdır.</a:t>
            </a:r>
          </a:p>
          <a:p>
            <a:pPr marL="285750" indent="-285750" algn="just">
              <a:buFont typeface="Arial" panose="020B0604020202020204" pitchFamily="34" charset="0"/>
              <a:buChar char="•"/>
            </a:pPr>
            <a:endParaRPr lang="tr-TR" sz="2800" dirty="0">
              <a:ln w="0"/>
              <a:effectLst>
                <a:outerShdw blurRad="38100" dist="19050" dir="2700000" algn="tl" rotWithShape="0">
                  <a:schemeClr val="dk1">
                    <a:alpha val="40000"/>
                  </a:schemeClr>
                </a:outerShdw>
              </a:effectLst>
            </a:endParaRPr>
          </a:p>
          <a:p>
            <a:pPr marL="285750" indent="-285750" algn="just">
              <a:buFont typeface="Arial" panose="020B0604020202020204" pitchFamily="34" charset="0"/>
              <a:buChar char="•"/>
            </a:pPr>
            <a:r>
              <a:rPr lang="tr-TR" sz="2800" dirty="0">
                <a:ln w="0"/>
                <a:effectLst>
                  <a:outerShdw blurRad="38100" dist="19050" dir="2700000" algn="tl" rotWithShape="0">
                    <a:schemeClr val="dk1">
                      <a:alpha val="40000"/>
                    </a:schemeClr>
                  </a:outerShdw>
                </a:effectLst>
              </a:rPr>
              <a:t>Çocukların yaşlarına göre oyun özellikleri uygun olarak düzenlenmelidir.</a:t>
            </a:r>
          </a:p>
          <a:p>
            <a:pPr marL="285750" indent="-285750" algn="just">
              <a:buFont typeface="Arial" panose="020B0604020202020204" pitchFamily="34" charset="0"/>
              <a:buChar char="•"/>
            </a:pPr>
            <a:endParaRPr lang="tr-TR" sz="2800" dirty="0">
              <a:ln w="0"/>
              <a:effectLst>
                <a:outerShdw blurRad="38100" dist="19050" dir="2700000" algn="tl" rotWithShape="0">
                  <a:schemeClr val="dk1">
                    <a:alpha val="40000"/>
                  </a:schemeClr>
                </a:outerShdw>
              </a:effectLst>
            </a:endParaRPr>
          </a:p>
        </p:txBody>
      </p:sp>
      <p:pic>
        <p:nvPicPr>
          <p:cNvPr id="3" name="Resim 2"/>
          <p:cNvPicPr>
            <a:picLocks noChangeAspect="1"/>
          </p:cNvPicPr>
          <p:nvPr/>
        </p:nvPicPr>
        <p:blipFill>
          <a:blip r:embed="rId2"/>
          <a:stretch>
            <a:fillRect/>
          </a:stretch>
        </p:blipFill>
        <p:spPr>
          <a:xfrm>
            <a:off x="1314450" y="3443288"/>
            <a:ext cx="8637015" cy="3663353"/>
          </a:xfrm>
          <a:prstGeom prst="rect">
            <a:avLst/>
          </a:prstGeom>
        </p:spPr>
      </p:pic>
    </p:spTree>
    <p:extLst>
      <p:ext uri="{BB962C8B-B14F-4D97-AF65-F5344CB8AC3E}">
        <p14:creationId xmlns:p14="http://schemas.microsoft.com/office/powerpoint/2010/main" val="3549479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14325" y="1257300"/>
            <a:ext cx="11430000" cy="1815882"/>
          </a:xfrm>
          <a:prstGeom prst="rect">
            <a:avLst/>
          </a:prstGeom>
          <a:noFill/>
        </p:spPr>
        <p:txBody>
          <a:bodyPr wrap="square" rtlCol="0">
            <a:spAutoFit/>
          </a:bodyPr>
          <a:lstStyle/>
          <a:p>
            <a:pPr algn="just"/>
            <a:r>
              <a:rPr lang="tr-TR" sz="2800" dirty="0">
                <a:ln w="0"/>
                <a:effectLst>
                  <a:outerShdw blurRad="38100" dist="19050" dir="2700000" algn="tl" rotWithShape="0">
                    <a:schemeClr val="dk1">
                      <a:alpha val="40000"/>
                    </a:schemeClr>
                  </a:outerShdw>
                </a:effectLst>
              </a:rPr>
              <a:t>Amaca uygun hazırlanmayan eğitim programlarının, çocuğun tam anlamıyla bilgilendirilmesi ve çocuğa yetenek kazandırılması açısından etkisi olumsuz olur. Bilgisayar programlarının etkili bir şekilde kaynaştırılmasını destekleyen uygulamalar yapılmalıdır. Bunlar;</a:t>
            </a:r>
          </a:p>
        </p:txBody>
      </p:sp>
      <p:sp>
        <p:nvSpPr>
          <p:cNvPr id="4" name="Aşağı Ok 3"/>
          <p:cNvSpPr/>
          <p:nvPr/>
        </p:nvSpPr>
        <p:spPr>
          <a:xfrm>
            <a:off x="4231482" y="3729038"/>
            <a:ext cx="3443287" cy="2428875"/>
          </a:xfrm>
          <a:prstGeom prst="down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6641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71475" y="1414463"/>
            <a:ext cx="11315700" cy="3108543"/>
          </a:xfrm>
          <a:prstGeom prst="rect">
            <a:avLst/>
          </a:prstGeom>
          <a:noFill/>
        </p:spPr>
        <p:txBody>
          <a:bodyPr wrap="square" rtlCol="0">
            <a:spAutoFit/>
          </a:bodyPr>
          <a:lstStyle/>
          <a:p>
            <a:pPr marL="285750" indent="-285750" algn="just">
              <a:buFont typeface="Arial" panose="020B0604020202020204" pitchFamily="34" charset="0"/>
              <a:buChar char="•"/>
            </a:pPr>
            <a:r>
              <a:rPr lang="tr-TR" sz="2800" dirty="0">
                <a:ln w="0"/>
                <a:effectLst>
                  <a:outerShdw blurRad="38100" dist="19050" dir="2700000" algn="tl" rotWithShape="0">
                    <a:schemeClr val="dk1">
                      <a:alpha val="40000"/>
                    </a:schemeClr>
                  </a:outerShdw>
                </a:effectLst>
              </a:rPr>
              <a:t>Bilgisayar programlarının, ders programlarının amaçlarına bütün olarak kaynaştırılması,</a:t>
            </a:r>
          </a:p>
          <a:p>
            <a:pPr marL="285750" indent="-285750" algn="just">
              <a:buFont typeface="Arial" panose="020B0604020202020204" pitchFamily="34" charset="0"/>
              <a:buChar char="•"/>
            </a:pPr>
            <a:endParaRPr lang="tr-TR" sz="2800" dirty="0">
              <a:ln w="0"/>
              <a:effectLst>
                <a:outerShdw blurRad="38100" dist="19050" dir="2700000" algn="tl" rotWithShape="0">
                  <a:schemeClr val="dk1">
                    <a:alpha val="40000"/>
                  </a:schemeClr>
                </a:outerShdw>
              </a:effectLst>
            </a:endParaRPr>
          </a:p>
          <a:p>
            <a:pPr marL="285750" indent="-285750" algn="just">
              <a:buFont typeface="Arial" panose="020B0604020202020204" pitchFamily="34" charset="0"/>
              <a:buChar char="•"/>
            </a:pPr>
            <a:r>
              <a:rPr lang="tr-TR" sz="2800" dirty="0">
                <a:ln w="0"/>
                <a:effectLst>
                  <a:outerShdw blurRad="38100" dist="19050" dir="2700000" algn="tl" rotWithShape="0">
                    <a:schemeClr val="dk1">
                      <a:alpha val="40000"/>
                    </a:schemeClr>
                  </a:outerShdw>
                </a:effectLst>
              </a:rPr>
              <a:t>Çocukların gelişim düzeyine göre sıralanması</a:t>
            </a:r>
          </a:p>
          <a:p>
            <a:pPr marL="285750" indent="-285750" algn="just">
              <a:buFont typeface="Arial" panose="020B0604020202020204" pitchFamily="34" charset="0"/>
              <a:buChar char="•"/>
            </a:pPr>
            <a:endParaRPr lang="tr-TR" sz="2800" dirty="0">
              <a:ln w="0"/>
              <a:effectLst>
                <a:outerShdw blurRad="38100" dist="19050" dir="2700000" algn="tl" rotWithShape="0">
                  <a:schemeClr val="dk1">
                    <a:alpha val="40000"/>
                  </a:schemeClr>
                </a:outerShdw>
              </a:effectLst>
            </a:endParaRPr>
          </a:p>
          <a:p>
            <a:pPr marL="285750" indent="-285750" algn="just">
              <a:buFont typeface="Arial" panose="020B0604020202020204" pitchFamily="34" charset="0"/>
              <a:buChar char="•"/>
            </a:pPr>
            <a:r>
              <a:rPr lang="tr-TR" sz="2800" dirty="0">
                <a:ln w="0"/>
                <a:effectLst>
                  <a:outerShdw blurRad="38100" dist="19050" dir="2700000" algn="tl" rotWithShape="0">
                    <a:schemeClr val="dk1">
                      <a:alpha val="40000"/>
                    </a:schemeClr>
                  </a:outerShdw>
                </a:effectLst>
              </a:rPr>
              <a:t>Çocukları yaratıcı bir katılıma teşvik edecek bir şekilde kullanılmalı ve hazırlanmalıdır.</a:t>
            </a:r>
          </a:p>
        </p:txBody>
      </p:sp>
    </p:spTree>
    <p:extLst>
      <p:ext uri="{BB962C8B-B14F-4D97-AF65-F5344CB8AC3E}">
        <p14:creationId xmlns:p14="http://schemas.microsoft.com/office/powerpoint/2010/main" val="674499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tlama 2 1"/>
          <p:cNvSpPr/>
          <p:nvPr/>
        </p:nvSpPr>
        <p:spPr>
          <a:xfrm>
            <a:off x="1000125" y="242888"/>
            <a:ext cx="10429875" cy="564356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dirty="0">
                <a:ln w="0"/>
                <a:solidFill>
                  <a:schemeClr val="tx1"/>
                </a:solidFill>
                <a:effectLst>
                  <a:outerShdw blurRad="38100" dist="19050" dir="2700000" algn="tl" rotWithShape="0">
                    <a:schemeClr val="dk1">
                      <a:alpha val="40000"/>
                    </a:schemeClr>
                  </a:outerShdw>
                </a:effectLst>
              </a:rPr>
              <a:t>Etkinlik Örnekleri</a:t>
            </a:r>
          </a:p>
        </p:txBody>
      </p:sp>
    </p:spTree>
    <p:extLst>
      <p:ext uri="{BB962C8B-B14F-4D97-AF65-F5344CB8AC3E}">
        <p14:creationId xmlns:p14="http://schemas.microsoft.com/office/powerpoint/2010/main" val="673849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ey Kaydırma 1"/>
          <p:cNvSpPr/>
          <p:nvPr/>
        </p:nvSpPr>
        <p:spPr>
          <a:xfrm>
            <a:off x="0" y="528637"/>
            <a:ext cx="11772900" cy="575786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442913" algn="l"/>
              </a:tabLst>
            </a:pPr>
            <a:r>
              <a:rPr lang="tr-TR" sz="2400" b="1" dirty="0">
                <a:ln w="0"/>
                <a:solidFill>
                  <a:schemeClr val="tx1"/>
                </a:solidFill>
                <a:effectLst>
                  <a:outerShdw blurRad="38100" dist="19050" dir="2700000" algn="tl" rotWithShape="0">
                    <a:schemeClr val="dk1">
                      <a:alpha val="40000"/>
                    </a:schemeClr>
                  </a:outerShdw>
                </a:effectLst>
              </a:rPr>
              <a:t>Etkinlik-1</a:t>
            </a:r>
          </a:p>
          <a:p>
            <a:pPr algn="just">
              <a:tabLst>
                <a:tab pos="442913" algn="l"/>
              </a:tabLst>
            </a:pPr>
            <a:endParaRPr lang="tr-TR" sz="2400" dirty="0">
              <a:ln w="0"/>
              <a:solidFill>
                <a:schemeClr val="tx1"/>
              </a:solidFill>
              <a:effectLst>
                <a:outerShdw blurRad="38100" dist="19050" dir="2700000" algn="tl" rotWithShape="0">
                  <a:schemeClr val="dk1">
                    <a:alpha val="40000"/>
                  </a:schemeClr>
                </a:outerShdw>
              </a:effectLst>
            </a:endParaRPr>
          </a:p>
          <a:p>
            <a:pPr algn="just">
              <a:tabLst>
                <a:tab pos="442913" algn="l"/>
              </a:tabLst>
            </a:pPr>
            <a:r>
              <a:rPr lang="tr-TR" sz="2400" b="1" dirty="0">
                <a:ln w="0"/>
                <a:solidFill>
                  <a:schemeClr val="tx1"/>
                </a:solidFill>
                <a:effectLst>
                  <a:outerShdw blurRad="38100" dist="19050" dir="2700000" algn="tl" rotWithShape="0">
                    <a:schemeClr val="dk1">
                      <a:alpha val="40000"/>
                    </a:schemeClr>
                  </a:outerShdw>
                </a:effectLst>
              </a:rPr>
              <a:t>Amaç:</a:t>
            </a:r>
          </a:p>
          <a:p>
            <a:pPr algn="just">
              <a:tabLst>
                <a:tab pos="442913" algn="l"/>
              </a:tabLst>
            </a:pPr>
            <a:r>
              <a:rPr lang="tr-TR" sz="2400" dirty="0">
                <a:ln w="0"/>
                <a:solidFill>
                  <a:schemeClr val="tx1"/>
                </a:solidFill>
                <a:effectLst>
                  <a:outerShdw blurRad="38100" dist="19050" dir="2700000" algn="tl" rotWithShape="0">
                    <a:schemeClr val="dk1">
                      <a:alpha val="40000"/>
                    </a:schemeClr>
                  </a:outerShdw>
                </a:effectLst>
              </a:rPr>
              <a:t>Bilgisayar kullanımı ile ilgili kavramları pekiştirmek. Buna ilişkin olarak ;</a:t>
            </a:r>
          </a:p>
          <a:p>
            <a:pPr marL="342900" indent="-342900" algn="just">
              <a:buFont typeface="+mj-lt"/>
              <a:buAutoNum type="arabicPeriod"/>
              <a:tabLst>
                <a:tab pos="442913" algn="l"/>
              </a:tabLst>
            </a:pPr>
            <a:r>
              <a:rPr lang="tr-TR" sz="2400" dirty="0">
                <a:ln w="0"/>
                <a:solidFill>
                  <a:schemeClr val="tx1"/>
                </a:solidFill>
                <a:effectLst>
                  <a:outerShdw blurRad="38100" dist="19050" dir="2700000" algn="tl" rotWithShape="0">
                    <a:schemeClr val="dk1">
                      <a:alpha val="40000"/>
                    </a:schemeClr>
                  </a:outerShdw>
                </a:effectLst>
              </a:rPr>
              <a:t>Üst-alt, yukarı-aşağı… gibi zıt kavramları öğretmek,</a:t>
            </a:r>
          </a:p>
          <a:p>
            <a:pPr marL="342900" indent="-342900" algn="just">
              <a:buFont typeface="+mj-lt"/>
              <a:buAutoNum type="arabicPeriod"/>
              <a:tabLst>
                <a:tab pos="442913" algn="l"/>
              </a:tabLst>
            </a:pPr>
            <a:r>
              <a:rPr lang="tr-TR" sz="2400" dirty="0">
                <a:ln w="0"/>
                <a:solidFill>
                  <a:schemeClr val="tx1"/>
                </a:solidFill>
                <a:effectLst>
                  <a:outerShdw blurRad="38100" dist="19050" dir="2700000" algn="tl" rotWithShape="0">
                    <a:schemeClr val="dk1">
                      <a:alpha val="40000"/>
                    </a:schemeClr>
                  </a:outerShdw>
                </a:effectLst>
              </a:rPr>
              <a:t>Sağ-sol kavramına giriş yapmak,</a:t>
            </a:r>
          </a:p>
          <a:p>
            <a:pPr marL="342900" indent="-342900" algn="just">
              <a:buFont typeface="+mj-lt"/>
              <a:buAutoNum type="arabicPeriod"/>
              <a:tabLst>
                <a:tab pos="442913" algn="l"/>
              </a:tabLst>
            </a:pPr>
            <a:r>
              <a:rPr lang="tr-TR" sz="2400" dirty="0">
                <a:ln w="0"/>
                <a:solidFill>
                  <a:schemeClr val="tx1"/>
                </a:solidFill>
                <a:effectLst>
                  <a:outerShdw blurRad="38100" dist="19050" dir="2700000" algn="tl" rotWithShape="0">
                    <a:schemeClr val="dk1">
                      <a:alpha val="40000"/>
                    </a:schemeClr>
                  </a:outerShdw>
                </a:effectLst>
              </a:rPr>
              <a:t>Sağ ve sol elleri tanımak,</a:t>
            </a:r>
          </a:p>
          <a:p>
            <a:pPr marL="342900" indent="-342900" algn="just">
              <a:buFont typeface="+mj-lt"/>
              <a:buAutoNum type="arabicPeriod"/>
              <a:tabLst>
                <a:tab pos="442913" algn="l"/>
              </a:tabLst>
            </a:pPr>
            <a:r>
              <a:rPr lang="tr-TR" sz="2400" dirty="0">
                <a:ln w="0"/>
                <a:solidFill>
                  <a:schemeClr val="tx1"/>
                </a:solidFill>
                <a:effectLst>
                  <a:outerShdw blurRad="38100" dist="19050" dir="2700000" algn="tl" rotWithShape="0">
                    <a:schemeClr val="dk1">
                      <a:alpha val="40000"/>
                    </a:schemeClr>
                  </a:outerShdw>
                </a:effectLst>
              </a:rPr>
              <a:t>Dinlemeyi ve yönergeleri takip etmeyi öğrenmek,</a:t>
            </a:r>
          </a:p>
          <a:p>
            <a:pPr algn="just">
              <a:tabLst>
                <a:tab pos="442913" algn="l"/>
              </a:tabLst>
            </a:pPr>
            <a:r>
              <a:rPr lang="tr-TR" sz="2400" b="1" dirty="0">
                <a:ln w="0"/>
                <a:solidFill>
                  <a:schemeClr val="tx1"/>
                </a:solidFill>
                <a:effectLst>
                  <a:outerShdw blurRad="38100" dist="19050" dir="2700000" algn="tl" rotWithShape="0">
                    <a:schemeClr val="dk1">
                      <a:alpha val="40000"/>
                    </a:schemeClr>
                  </a:outerShdw>
                </a:effectLst>
              </a:rPr>
              <a:t>Uygulama:</a:t>
            </a:r>
          </a:p>
          <a:p>
            <a:pPr algn="just">
              <a:tabLst>
                <a:tab pos="442913" algn="l"/>
              </a:tabLst>
            </a:pPr>
            <a:r>
              <a:rPr lang="tr-TR" sz="2400" dirty="0">
                <a:ln w="0"/>
                <a:solidFill>
                  <a:schemeClr val="tx1"/>
                </a:solidFill>
                <a:effectLst>
                  <a:outerShdw blurRad="38100" dist="19050" dir="2700000" algn="tl" rotWithShape="0">
                    <a:schemeClr val="dk1">
                      <a:alpha val="40000"/>
                    </a:schemeClr>
                  </a:outerShdw>
                </a:effectLst>
              </a:rPr>
              <a:t>Çocuklarla bilgisayar eğitimine geçmeden önce, yukarıda belirlenen kavramlarla ilgili aktiviteler hazırlanmalı</a:t>
            </a:r>
          </a:p>
          <a:p>
            <a:pPr algn="just">
              <a:tabLst>
                <a:tab pos="442913" algn="l"/>
              </a:tabLst>
            </a:pPr>
            <a:r>
              <a:rPr lang="tr-TR" sz="2400" dirty="0">
                <a:ln w="0"/>
                <a:solidFill>
                  <a:schemeClr val="tx1"/>
                </a:solidFill>
                <a:effectLst>
                  <a:outerShdw blurRad="38100" dist="19050" dir="2700000" algn="tl" rotWithShape="0">
                    <a:schemeClr val="dk1">
                      <a:alpha val="40000"/>
                    </a:schemeClr>
                  </a:outerShdw>
                </a:effectLst>
              </a:rPr>
              <a:t>Ve uygulanmalıdır. Daha sonra bu kavramlarla  ilgili olarak mukavva bir bilgisayarın kullanılması ile bu kavramları tekrar edilebilir. Bu kavramlarla ilgili etkinlikleri bilgisayar ile eğitim sırasında da uygulamaya devam edilmelidir.</a:t>
            </a:r>
          </a:p>
          <a:p>
            <a:pPr algn="just"/>
            <a:endParaRPr lang="tr-T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73721803"/>
      </p:ext>
    </p:extLst>
  </p:cSld>
  <p:clrMapOvr>
    <a:masterClrMapping/>
  </p:clrMapOvr>
</p:sld>
</file>

<file path=ppt/theme/theme1.xml><?xml version="1.0" encoding="utf-8"?>
<a:theme xmlns:a="http://schemas.openxmlformats.org/drawingml/2006/main" name="Office Teması">
  <a:themeElements>
    <a:clrScheme name="Özel 6">
      <a:dk1>
        <a:sysClr val="windowText" lastClr="000000"/>
      </a:dk1>
      <a:lt1>
        <a:sysClr val="window" lastClr="FFFFFF"/>
      </a:lt1>
      <a:dk2>
        <a:srgbClr val="000000"/>
      </a:dk2>
      <a:lt2>
        <a:srgbClr val="F8F8F8"/>
      </a:lt2>
      <a:accent1>
        <a:srgbClr val="DDDDDD"/>
      </a:accent1>
      <a:accent2>
        <a:srgbClr val="000000"/>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TotalTime>
  <Words>594</Words>
  <Application>Microsoft Macintosh PowerPoint</Application>
  <PresentationFormat>Geniş ekran</PresentationFormat>
  <Paragraphs>76</Paragraphs>
  <Slides>15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15</vt:i4>
      </vt:variant>
    </vt:vector>
  </HeadingPairs>
  <TitlesOfParts>
    <vt:vector size="21" baseType="lpstr">
      <vt:lpstr>Arial</vt:lpstr>
      <vt:lpstr>Arial Rounded MT Bold</vt:lpstr>
      <vt:lpstr>Calibri</vt:lpstr>
      <vt:lpstr>Calibri Light</vt:lpstr>
      <vt:lpstr>Jokerman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14</cp:revision>
  <dcterms:created xsi:type="dcterms:W3CDTF">2017-12-16T20:14:39Z</dcterms:created>
  <dcterms:modified xsi:type="dcterms:W3CDTF">2020-05-04T19:21:20Z</dcterms:modified>
</cp:coreProperties>
</file>