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7" r:id="rId3"/>
    <p:sldId id="268" r:id="rId4"/>
    <p:sldId id="269" r:id="rId5"/>
    <p:sldId id="270" r:id="rId6"/>
    <p:sldId id="272" r:id="rId7"/>
    <p:sldId id="27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349E3-9EC4-4509-8034-E49D70A9DD85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F1DC6-C219-4A29-AB9A-E9D1C14F3E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52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A74AB-A885-4849-83FF-50C6A5BC30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76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829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829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71E88E-045C-462E-9FA8-16892F16C09F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6667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931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931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D8CC9-A123-478F-BD3E-2DD9AF17E2A1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2582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03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703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C8E3D-7A4A-4421-8C70-D71B1B7A8B3A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6791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136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713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18E18-6ADB-4A44-AB4A-129D554FA195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538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136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713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18E18-6ADB-4A44-AB4A-129D554FA195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5196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2E36-8946-48D0-A6CA-C53076EB55F6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561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/>
              <a:t>BSÖ 201      (2 2) 3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>
                <a:solidFill>
                  <a:srgbClr val="FF0000"/>
                </a:solidFill>
                <a:latin typeface="Arial Rounded MT Bold" pitchFamily="34" charset="0"/>
              </a:rPr>
              <a:t>EGZERSİZ FİZYOLOJİSİ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071958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b="1" dirty="0" smtClean="0"/>
              <a:t>Ankara Üniversitesi</a:t>
            </a:r>
          </a:p>
          <a:p>
            <a:pPr eaLnBrk="1" hangingPunct="1"/>
            <a:r>
              <a:rPr lang="tr-TR" sz="2800" b="1" dirty="0" smtClean="0"/>
              <a:t>Spor Bilimleri Fakültesi</a:t>
            </a:r>
          </a:p>
          <a:p>
            <a:pPr eaLnBrk="1" hangingPunct="1"/>
            <a:r>
              <a:rPr lang="tr-TR" sz="2800" b="1" dirty="0" smtClean="0"/>
              <a:t>Beden Eğitimi ve Spor </a:t>
            </a:r>
          </a:p>
          <a:p>
            <a:pPr eaLnBrk="1" hangingPunct="1"/>
            <a:r>
              <a:rPr lang="tr-TR" sz="2800" b="1" dirty="0" smtClean="0"/>
              <a:t>Öğretmenliği Bölümü</a:t>
            </a:r>
          </a:p>
          <a:p>
            <a:pPr eaLnBrk="1" hangingPunct="1"/>
            <a:endParaRPr lang="tr-TR" sz="2800" dirty="0" smtClean="0"/>
          </a:p>
        </p:txBody>
      </p:sp>
      <p:pic>
        <p:nvPicPr>
          <p:cNvPr id="3076" name="Picture 4" descr="Ace_2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Ace_2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7" descr="02-06-00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143116"/>
            <a:ext cx="2571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6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2F5ED8-0D93-4633-8F46-0EBC80947D08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3080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3E776-EC7B-4B54-A980-7D79799396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81" name="8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Akut aerobik egzersize 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</a:t>
            </a:r>
            <a:r>
              <a:rPr lang="tr-TR" sz="4000" b="1" dirty="0" smtClean="0">
                <a:solidFill>
                  <a:srgbClr val="FF0000"/>
                </a:solidFill>
              </a:rPr>
              <a:t> uyumlar </a:t>
            </a:r>
            <a:endParaRPr lang="tr-TR" sz="4000" b="1" dirty="0" smtClean="0"/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 smtClean="0"/>
              <a:t>Artan kalp atımı (KA)</a:t>
            </a:r>
          </a:p>
          <a:p>
            <a:pPr>
              <a:buNone/>
            </a:pPr>
            <a:endParaRPr lang="tr-TR" sz="2800" b="1" dirty="0" smtClean="0"/>
          </a:p>
          <a:p>
            <a:r>
              <a:rPr lang="tr-TR" sz="2800" b="1" dirty="0" smtClean="0"/>
              <a:t>Artan atım volümü (AV-SV)</a:t>
            </a:r>
          </a:p>
          <a:p>
            <a:pPr>
              <a:buNone/>
            </a:pPr>
            <a:endParaRPr lang="tr-TR" sz="2800" dirty="0" smtClean="0"/>
          </a:p>
          <a:p>
            <a:pPr lvl="2" algn="just"/>
            <a:r>
              <a:rPr lang="tr-TR" b="1" dirty="0" smtClean="0"/>
              <a:t>Atım volümü (</a:t>
            </a:r>
            <a:r>
              <a:rPr lang="tr-TR" b="1" dirty="0" err="1" smtClean="0"/>
              <a:t>strok</a:t>
            </a:r>
            <a:r>
              <a:rPr lang="tr-TR" b="1" dirty="0" smtClean="0"/>
              <a:t> volüm), kalbin</a:t>
            </a:r>
          </a:p>
          <a:p>
            <a:pPr>
              <a:buFontTx/>
              <a:buNone/>
            </a:pPr>
            <a:r>
              <a:rPr lang="tr-TR" sz="2400" b="1" dirty="0" smtClean="0"/>
              <a:t>her atımında her bir </a:t>
            </a:r>
            <a:r>
              <a:rPr lang="tr-TR" sz="2400" b="1" dirty="0" err="1" smtClean="0"/>
              <a:t>ventrikülden</a:t>
            </a:r>
            <a:r>
              <a:rPr lang="tr-TR" sz="2400" b="1" dirty="0" smtClean="0"/>
              <a:t> pompalanan </a:t>
            </a:r>
          </a:p>
          <a:p>
            <a:pPr>
              <a:buFontTx/>
              <a:buNone/>
            </a:pPr>
            <a:r>
              <a:rPr lang="tr-TR" sz="2400" b="1" dirty="0" smtClean="0"/>
              <a:t>kan miktarıdır. Atım volümü, her bir atımdaki</a:t>
            </a:r>
          </a:p>
          <a:p>
            <a:pPr>
              <a:buFontTx/>
              <a:buNone/>
            </a:pPr>
            <a:r>
              <a:rPr lang="tr-TR" sz="2400" b="1" dirty="0" smtClean="0"/>
              <a:t>kan miktarı olarak ölçülür (mL).  </a:t>
            </a:r>
          </a:p>
          <a:p>
            <a:endParaRPr lang="tr-TR" dirty="0" smtClean="0"/>
          </a:p>
        </p:txBody>
      </p:sp>
      <p:sp>
        <p:nvSpPr>
          <p:cNvPr id="1331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DC26FF8-0245-4829-803E-CB40692011B8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13317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331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2D09D5-72B7-46A0-8302-2DD2DF113AE6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13319" name="Picture 5" descr="02-03-00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928802"/>
            <a:ext cx="214314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Akut aerobik egzersize 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</a:t>
            </a:r>
            <a:r>
              <a:rPr lang="tr-TR" sz="4000" b="1" dirty="0" smtClean="0">
                <a:solidFill>
                  <a:srgbClr val="FF0000"/>
                </a:solidFill>
              </a:rPr>
              <a:t> uyumlar </a:t>
            </a:r>
            <a:endParaRPr lang="tr-TR" sz="4000" b="1" dirty="0" smtClean="0"/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 smtClean="0"/>
              <a:t>Artan dakika atım volümü (kardiyak </a:t>
            </a:r>
            <a:r>
              <a:rPr lang="tr-TR" sz="2800" b="1" dirty="0" err="1" smtClean="0"/>
              <a:t>output</a:t>
            </a:r>
            <a:r>
              <a:rPr lang="tr-TR" sz="2800" b="1" dirty="0" smtClean="0"/>
              <a:t>)</a:t>
            </a:r>
          </a:p>
          <a:p>
            <a:pPr lvl="1"/>
            <a:endParaRPr lang="tr-TR" sz="1600" b="1" dirty="0" smtClean="0"/>
          </a:p>
          <a:p>
            <a:pPr lvl="1"/>
            <a:r>
              <a:rPr lang="tr-TR" sz="2000" b="1" dirty="0" smtClean="0">
                <a:solidFill>
                  <a:srgbClr val="00B0F0"/>
                </a:solidFill>
              </a:rPr>
              <a:t>Kardiyak </a:t>
            </a:r>
            <a:r>
              <a:rPr lang="tr-TR" sz="2000" b="1" dirty="0" err="1" smtClean="0">
                <a:solidFill>
                  <a:srgbClr val="00B0F0"/>
                </a:solidFill>
              </a:rPr>
              <a:t>Output</a:t>
            </a:r>
            <a:r>
              <a:rPr lang="tr-TR" sz="2000" b="1" dirty="0" smtClean="0">
                <a:solidFill>
                  <a:srgbClr val="00B0F0"/>
                </a:solidFill>
              </a:rPr>
              <a:t> = KA X SV</a:t>
            </a:r>
          </a:p>
          <a:p>
            <a:pPr lvl="1"/>
            <a:endParaRPr lang="tr-TR" sz="2000" b="1" dirty="0" smtClean="0"/>
          </a:p>
          <a:p>
            <a:pPr lvl="1"/>
            <a:r>
              <a:rPr lang="tr-TR" sz="2000" b="1" dirty="0" smtClean="0"/>
              <a:t>Dinlenme sırasında tipik bir kardiyak</a:t>
            </a:r>
          </a:p>
          <a:p>
            <a:pPr lvl="1">
              <a:buFont typeface="Wingdings" pitchFamily="2" charset="2"/>
              <a:buNone/>
            </a:pPr>
            <a:r>
              <a:rPr lang="tr-TR" sz="2000" b="1" dirty="0" err="1" smtClean="0"/>
              <a:t>output</a:t>
            </a:r>
            <a:r>
              <a:rPr lang="tr-TR" sz="2000" b="1" dirty="0" smtClean="0"/>
              <a:t> :</a:t>
            </a:r>
          </a:p>
          <a:p>
            <a:pPr lvl="1">
              <a:buFont typeface="Wingdings" pitchFamily="2" charset="2"/>
              <a:buNone/>
            </a:pPr>
            <a:endParaRPr lang="tr-TR" sz="2000" b="1" dirty="0" smtClean="0"/>
          </a:p>
          <a:p>
            <a:pPr lvl="1">
              <a:buFont typeface="Wingdings" pitchFamily="2" charset="2"/>
              <a:buNone/>
            </a:pPr>
            <a:r>
              <a:rPr lang="tr-TR" sz="2000" b="1" dirty="0" smtClean="0"/>
              <a:t>		* 60 KA X 70 mL/atım = 4,200 mL/</a:t>
            </a:r>
            <a:r>
              <a:rPr lang="tr-TR" sz="2000" b="1" dirty="0" err="1" smtClean="0"/>
              <a:t>dk</a:t>
            </a:r>
            <a:endParaRPr lang="tr-TR" sz="2000" b="1" dirty="0" smtClean="0"/>
          </a:p>
          <a:p>
            <a:pPr lvl="1">
              <a:buFont typeface="Wingdings" pitchFamily="2" charset="2"/>
              <a:buNone/>
            </a:pPr>
            <a:r>
              <a:rPr lang="tr-TR" sz="2000" b="1" dirty="0" smtClean="0"/>
              <a:t>		</a:t>
            </a:r>
          </a:p>
          <a:p>
            <a:pPr lvl="1">
              <a:buFont typeface="Wingdings" pitchFamily="2" charset="2"/>
              <a:buNone/>
            </a:pPr>
            <a:r>
              <a:rPr lang="tr-TR" sz="2000" b="1" dirty="0" smtClean="0"/>
              <a:t>* </a:t>
            </a:r>
            <a:r>
              <a:rPr lang="tr-TR" sz="2000" b="1" dirty="0" smtClean="0">
                <a:solidFill>
                  <a:srgbClr val="92D050"/>
                </a:solidFill>
              </a:rPr>
              <a:t>Maksimal egzersiz sırasında, </a:t>
            </a:r>
          </a:p>
          <a:p>
            <a:pPr lvl="1">
              <a:buFont typeface="Wingdings" pitchFamily="2" charset="2"/>
              <a:buNone/>
            </a:pPr>
            <a:r>
              <a:rPr lang="tr-TR" sz="2000" b="1" dirty="0" smtClean="0">
                <a:solidFill>
                  <a:srgbClr val="92D050"/>
                </a:solidFill>
              </a:rPr>
              <a:t>kardiyak </a:t>
            </a:r>
            <a:r>
              <a:rPr lang="tr-TR" sz="2000" b="1" dirty="0" err="1" smtClean="0">
                <a:solidFill>
                  <a:srgbClr val="92D050"/>
                </a:solidFill>
              </a:rPr>
              <a:t>output</a:t>
            </a:r>
            <a:r>
              <a:rPr lang="tr-TR" sz="2000" b="1" dirty="0" smtClean="0">
                <a:solidFill>
                  <a:srgbClr val="92D050"/>
                </a:solidFill>
              </a:rPr>
              <a:t>, dinlenme seviyesinin</a:t>
            </a:r>
          </a:p>
          <a:p>
            <a:pPr lvl="1">
              <a:buFont typeface="Wingdings" pitchFamily="2" charset="2"/>
              <a:buNone/>
            </a:pPr>
            <a:r>
              <a:rPr lang="tr-TR" sz="2000" b="1" dirty="0" smtClean="0">
                <a:solidFill>
                  <a:srgbClr val="92D050"/>
                </a:solidFill>
              </a:rPr>
              <a:t>4-7 misli üstüne çıkabilir.  </a:t>
            </a:r>
            <a:endParaRPr lang="en-US" sz="2000" b="1" dirty="0" smtClean="0">
              <a:solidFill>
                <a:srgbClr val="92D050"/>
              </a:solidFill>
            </a:endParaRPr>
          </a:p>
          <a:p>
            <a:pPr lvl="1">
              <a:buFont typeface="Wingdings" pitchFamily="2" charset="2"/>
              <a:buNone/>
            </a:pPr>
            <a:endParaRPr lang="tr-TR" sz="1600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6C843B-B014-405E-9679-436E5067B5B1}" type="datetime1">
              <a:rPr lang="tr-TR" smtClean="0"/>
              <a:pPr>
                <a:defRPr/>
              </a:pPr>
              <a:t>15.8.2017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 Dr. Fehmi TUNCEL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3D573-54B1-496E-A68E-D29B4CFBB73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4343" name="Picture 5" descr="02-03-00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000372"/>
            <a:ext cx="335758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Akut aerobik egzersize 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</a:t>
            </a:r>
            <a:r>
              <a:rPr lang="tr-TR" sz="4000" b="1" dirty="0" smtClean="0">
                <a:solidFill>
                  <a:srgbClr val="FF0000"/>
                </a:solidFill>
              </a:rPr>
              <a:t> uyumlar </a:t>
            </a:r>
            <a:endParaRPr lang="tr-TR" sz="4000" b="1" dirty="0" smtClean="0"/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 smtClean="0"/>
              <a:t>Soluk alış-verişinde artış</a:t>
            </a:r>
          </a:p>
          <a:p>
            <a:pPr>
              <a:buNone/>
            </a:pPr>
            <a:endParaRPr lang="tr-TR" sz="2400" b="1" dirty="0" smtClean="0"/>
          </a:p>
          <a:p>
            <a:r>
              <a:rPr lang="tr-TR" sz="2400" b="1" dirty="0" err="1" smtClean="0"/>
              <a:t>Sistolik</a:t>
            </a:r>
            <a:r>
              <a:rPr lang="tr-TR" sz="2400" b="1" dirty="0" smtClean="0"/>
              <a:t> kan basıncında artış</a:t>
            </a:r>
          </a:p>
          <a:p>
            <a:pPr>
              <a:buNone/>
            </a:pPr>
            <a:endParaRPr lang="tr-TR" sz="2400" b="1" dirty="0" smtClean="0"/>
          </a:p>
          <a:p>
            <a:pPr lvl="1"/>
            <a:r>
              <a:rPr lang="tr-TR" sz="2000" b="1" dirty="0" smtClean="0"/>
              <a:t>Bu artış, </a:t>
            </a:r>
            <a:r>
              <a:rPr lang="tr-TR" sz="2000" b="1" dirty="0" err="1" smtClean="0"/>
              <a:t>kardiyovasküler</a:t>
            </a:r>
            <a:r>
              <a:rPr lang="tr-TR" sz="2000" b="1" dirty="0" smtClean="0"/>
              <a:t> sistemin </a:t>
            </a:r>
          </a:p>
          <a:p>
            <a:pPr lvl="1">
              <a:buFont typeface="Wingdings" pitchFamily="2" charset="2"/>
              <a:buNone/>
            </a:pPr>
            <a:r>
              <a:rPr lang="tr-TR" sz="2000" b="1" dirty="0" smtClean="0"/>
              <a:t>çalışan kaslara oksijen taşıma </a:t>
            </a:r>
          </a:p>
          <a:p>
            <a:pPr lvl="1">
              <a:buFont typeface="Wingdings" pitchFamily="2" charset="2"/>
              <a:buNone/>
            </a:pPr>
            <a:r>
              <a:rPr lang="tr-TR" sz="2000" b="1" dirty="0" smtClean="0"/>
              <a:t>çabası sonucudur.</a:t>
            </a:r>
          </a:p>
          <a:p>
            <a:pPr lvl="1">
              <a:buFont typeface="Wingdings" pitchFamily="2" charset="2"/>
              <a:buNone/>
            </a:pPr>
            <a:endParaRPr lang="tr-TR" sz="2000" b="1" dirty="0" smtClean="0"/>
          </a:p>
          <a:p>
            <a:pPr lvl="1"/>
            <a:r>
              <a:rPr lang="tr-TR" sz="2000" b="1" dirty="0" smtClean="0"/>
              <a:t>Ancak</a:t>
            </a:r>
            <a:r>
              <a:rPr lang="en-US" sz="2000" b="1" dirty="0" smtClean="0"/>
              <a:t>, 250/115 mmHg </a:t>
            </a:r>
            <a:r>
              <a:rPr lang="tr-TR" sz="2000" b="1" dirty="0" smtClean="0"/>
              <a:t>‘</a:t>
            </a:r>
            <a:r>
              <a:rPr lang="tr-TR" sz="2000" b="1" dirty="0" err="1" smtClean="0"/>
              <a:t>nın</a:t>
            </a:r>
            <a:r>
              <a:rPr lang="tr-TR" sz="2000" b="1" dirty="0" smtClean="0"/>
              <a:t> üzerindeki bir kan basıncı artışı egzersizi durdurmak için bir sebeptir (</a:t>
            </a:r>
            <a:r>
              <a:rPr lang="tr-TR" sz="2000" b="1" dirty="0" err="1" smtClean="0"/>
              <a:t>hipertansif</a:t>
            </a:r>
            <a:r>
              <a:rPr lang="tr-TR" sz="2000" b="1" dirty="0" smtClean="0"/>
              <a:t> cevap).</a:t>
            </a:r>
            <a:endParaRPr lang="en-US" sz="2000" b="1" dirty="0" smtClean="0"/>
          </a:p>
          <a:p>
            <a:pPr lvl="1">
              <a:buFont typeface="Wingdings" pitchFamily="2" charset="2"/>
              <a:buNone/>
            </a:pPr>
            <a:endParaRPr lang="tr-TR" sz="2000" dirty="0" smtClean="0"/>
          </a:p>
          <a:p>
            <a:endParaRPr lang="tr-TR" sz="2800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6C843B-B014-405E-9679-436E5067B5B1}" type="datetime1">
              <a:rPr lang="tr-TR" smtClean="0"/>
              <a:pPr>
                <a:defRPr/>
              </a:pPr>
              <a:t>15.8.2017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 Dr. Fehmi TUNCEL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19662-98AB-4FA0-8124-F03553F764C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5367" name="Picture 5" descr="02-05-00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500174"/>
            <a:ext cx="238125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Akut aerobik egzersize 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</a:t>
            </a:r>
            <a:r>
              <a:rPr lang="tr-TR" sz="4000" b="1" dirty="0" smtClean="0">
                <a:solidFill>
                  <a:srgbClr val="FF0000"/>
                </a:solidFill>
              </a:rPr>
              <a:t> uyumlar </a:t>
            </a:r>
            <a:endParaRPr lang="tr-TR" sz="4000" b="1" dirty="0" smtClean="0"/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sz="5100" b="1" dirty="0" err="1" smtClean="0"/>
              <a:t>Diyastolik</a:t>
            </a:r>
            <a:r>
              <a:rPr lang="tr-TR" sz="5100" b="1" dirty="0" smtClean="0"/>
              <a:t> kan basıncında hafif değişim ya da değişim olmaması;</a:t>
            </a:r>
          </a:p>
          <a:p>
            <a:pPr lvl="1"/>
            <a:endParaRPr lang="tr-TR" sz="5100" b="1" dirty="0" smtClean="0">
              <a:solidFill>
                <a:srgbClr val="92D050"/>
              </a:solidFill>
            </a:endParaRPr>
          </a:p>
          <a:p>
            <a:pPr lvl="1"/>
            <a:r>
              <a:rPr lang="tr-TR" sz="5100" b="1" dirty="0" smtClean="0">
                <a:solidFill>
                  <a:srgbClr val="92D050"/>
                </a:solidFill>
              </a:rPr>
              <a:t>Bunun nedeni , deride ve kaslarda </a:t>
            </a:r>
          </a:p>
          <a:p>
            <a:pPr lvl="1">
              <a:buNone/>
            </a:pPr>
            <a:r>
              <a:rPr lang="tr-TR" sz="5100" b="1" dirty="0" smtClean="0">
                <a:solidFill>
                  <a:srgbClr val="92D050"/>
                </a:solidFill>
              </a:rPr>
              <a:t>yer alan damarların genişlemeleridir. </a:t>
            </a:r>
            <a:r>
              <a:rPr lang="en-US" sz="5100" b="1" dirty="0" smtClean="0">
                <a:solidFill>
                  <a:srgbClr val="92D050"/>
                </a:solidFill>
              </a:rPr>
              <a:t> </a:t>
            </a:r>
            <a:endParaRPr lang="tr-TR" sz="5100" b="1" dirty="0" smtClean="0">
              <a:solidFill>
                <a:srgbClr val="92D050"/>
              </a:solidFill>
            </a:endParaRPr>
          </a:p>
          <a:p>
            <a:pPr lvl="1">
              <a:buNone/>
            </a:pPr>
            <a:endParaRPr lang="tr-TR" sz="5100" b="1" i="1" dirty="0" smtClean="0"/>
          </a:p>
          <a:p>
            <a:pPr lvl="1"/>
            <a:r>
              <a:rPr lang="en-US" sz="5100" b="1" i="1" dirty="0" err="1" smtClean="0">
                <a:solidFill>
                  <a:srgbClr val="00B0F0"/>
                </a:solidFill>
              </a:rPr>
              <a:t>Va</a:t>
            </a:r>
            <a:r>
              <a:rPr lang="tr-TR" sz="5100" b="1" i="1" dirty="0" err="1" smtClean="0">
                <a:solidFill>
                  <a:srgbClr val="00B0F0"/>
                </a:solidFill>
              </a:rPr>
              <a:t>zodilatasyon</a:t>
            </a:r>
            <a:r>
              <a:rPr lang="tr-TR" sz="5100" b="1" i="1" dirty="0" smtClean="0">
                <a:solidFill>
                  <a:srgbClr val="00B0F0"/>
                </a:solidFill>
              </a:rPr>
              <a:t>,</a:t>
            </a:r>
            <a:r>
              <a:rPr lang="en-US" sz="5100" b="1" dirty="0" smtClean="0">
                <a:solidFill>
                  <a:srgbClr val="00B0F0"/>
                </a:solidFill>
              </a:rPr>
              <a:t> </a:t>
            </a:r>
            <a:r>
              <a:rPr lang="tr-TR" sz="5100" b="1" dirty="0" err="1" smtClean="0">
                <a:solidFill>
                  <a:srgbClr val="00B0F0"/>
                </a:solidFill>
              </a:rPr>
              <a:t>periferal</a:t>
            </a:r>
            <a:r>
              <a:rPr lang="tr-TR" sz="5100" b="1" dirty="0" smtClean="0">
                <a:solidFill>
                  <a:srgbClr val="00B0F0"/>
                </a:solidFill>
              </a:rPr>
              <a:t> direnci azaltır. </a:t>
            </a:r>
          </a:p>
          <a:p>
            <a:pPr lvl="2"/>
            <a:r>
              <a:rPr lang="tr-TR" sz="5100" b="1" dirty="0" smtClean="0">
                <a:solidFill>
                  <a:srgbClr val="00B0F0"/>
                </a:solidFill>
              </a:rPr>
              <a:t>Bu durum, kalp hastalığı, hipertansiyon, diyabet </a:t>
            </a:r>
          </a:p>
          <a:p>
            <a:pPr lvl="2">
              <a:buFont typeface="Wingdings" pitchFamily="2" charset="2"/>
              <a:buNone/>
            </a:pPr>
            <a:r>
              <a:rPr lang="tr-TR" sz="5100" b="1" dirty="0" smtClean="0">
                <a:solidFill>
                  <a:srgbClr val="00B0F0"/>
                </a:solidFill>
              </a:rPr>
              <a:t>ve  </a:t>
            </a:r>
            <a:r>
              <a:rPr lang="tr-TR" sz="5100" b="1" dirty="0" err="1" smtClean="0">
                <a:solidFill>
                  <a:srgbClr val="00B0F0"/>
                </a:solidFill>
              </a:rPr>
              <a:t>periferal</a:t>
            </a:r>
            <a:r>
              <a:rPr lang="tr-TR" sz="5100" b="1" dirty="0" smtClean="0">
                <a:solidFill>
                  <a:srgbClr val="00B0F0"/>
                </a:solidFill>
              </a:rPr>
              <a:t> damar hastalığı olan kişiler </a:t>
            </a:r>
          </a:p>
          <a:p>
            <a:pPr lvl="2">
              <a:buFont typeface="Wingdings" pitchFamily="2" charset="2"/>
              <a:buNone/>
            </a:pPr>
            <a:r>
              <a:rPr lang="tr-TR" sz="5100" b="1" dirty="0" smtClean="0">
                <a:solidFill>
                  <a:srgbClr val="00B0F0"/>
                </a:solidFill>
              </a:rPr>
              <a:t>için önemli bir yarar oluşturur. </a:t>
            </a:r>
            <a:endParaRPr lang="en-US" sz="5100" b="1" dirty="0" smtClean="0">
              <a:solidFill>
                <a:srgbClr val="00B0F0"/>
              </a:solidFill>
            </a:endParaRPr>
          </a:p>
          <a:p>
            <a:pPr lvl="2"/>
            <a:endParaRPr lang="tr-TR" sz="1300" dirty="0" smtClean="0"/>
          </a:p>
          <a:p>
            <a:pPr lvl="1"/>
            <a:endParaRPr lang="tr-TR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tr-TR" sz="1600" dirty="0" smtClean="0"/>
          </a:p>
          <a:p>
            <a:endParaRPr lang="en-US" sz="2000" i="1" dirty="0" smtClean="0"/>
          </a:p>
          <a:p>
            <a:endParaRPr lang="tr-TR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6C843B-B014-405E-9679-436E5067B5B1}" type="datetime1">
              <a:rPr lang="tr-TR" smtClean="0"/>
              <a:pPr>
                <a:defRPr/>
              </a:pPr>
              <a:t>15.8.2017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 Dr. Fehmi TUNCEL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8E326-AB23-4C9C-9B19-1518B02F3F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6391" name="Picture 5" descr="02-05-00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214554"/>
            <a:ext cx="187164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Akut aerobik egzersize k</a:t>
            </a:r>
            <a:r>
              <a:rPr lang="en-US" sz="4000" b="1" dirty="0" err="1" smtClean="0">
                <a:solidFill>
                  <a:srgbClr val="FF0000"/>
                </a:solidFill>
              </a:rPr>
              <a:t>ardi</a:t>
            </a:r>
            <a:r>
              <a:rPr lang="tr-TR" sz="4000" b="1" dirty="0" smtClean="0">
                <a:solidFill>
                  <a:srgbClr val="FF0000"/>
                </a:solidFill>
              </a:rPr>
              <a:t>y</a:t>
            </a:r>
            <a:r>
              <a:rPr lang="en-US" sz="4000" b="1" dirty="0" err="1" smtClean="0">
                <a:solidFill>
                  <a:srgbClr val="FF0000"/>
                </a:solidFill>
              </a:rPr>
              <a:t>orespirat</a:t>
            </a:r>
            <a:r>
              <a:rPr lang="tr-TR" sz="4000" b="1" dirty="0" err="1" smtClean="0">
                <a:solidFill>
                  <a:srgbClr val="FF0000"/>
                </a:solidFill>
              </a:rPr>
              <a:t>uva</a:t>
            </a:r>
            <a:r>
              <a:rPr lang="en-US" sz="4000" b="1" dirty="0" smtClean="0">
                <a:solidFill>
                  <a:srgbClr val="FF0000"/>
                </a:solidFill>
              </a:rPr>
              <a:t>r</a:t>
            </a:r>
            <a:r>
              <a:rPr lang="tr-TR" sz="4000" b="1" dirty="0" smtClean="0">
                <a:solidFill>
                  <a:srgbClr val="FF0000"/>
                </a:solidFill>
              </a:rPr>
              <a:t> uyumlar </a:t>
            </a:r>
            <a:endParaRPr lang="tr-TR" sz="4000" b="1" dirty="0" smtClean="0"/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 fontScale="85000" lnSpcReduction="20000"/>
          </a:bodyPr>
          <a:lstStyle/>
          <a:p>
            <a:r>
              <a:rPr lang="tr-TR" sz="4300" b="1" dirty="0" smtClean="0"/>
              <a:t>Egzersiz</a:t>
            </a:r>
            <a:r>
              <a:rPr lang="tr-TR" sz="4300" dirty="0" smtClean="0"/>
              <a:t> </a:t>
            </a:r>
            <a:r>
              <a:rPr lang="tr-TR" sz="4300" b="1" dirty="0" smtClean="0"/>
              <a:t>sırasında kan, karın bölgesinden      çalışan kaslara yönelir. </a:t>
            </a:r>
          </a:p>
          <a:p>
            <a:endParaRPr lang="tr-TR" b="1" dirty="0" smtClean="0"/>
          </a:p>
          <a:p>
            <a:pPr>
              <a:buFontTx/>
              <a:buChar char="-"/>
            </a:pPr>
            <a:r>
              <a:rPr lang="tr-TR" sz="3500" b="1" dirty="0" smtClean="0">
                <a:solidFill>
                  <a:srgbClr val="FFFF00"/>
                </a:solidFill>
              </a:rPr>
              <a:t>Kısmen egzersiz yapan  kaslara </a:t>
            </a:r>
          </a:p>
          <a:p>
            <a:pPr>
              <a:buNone/>
            </a:pPr>
            <a:r>
              <a:rPr lang="tr-TR" sz="3500" b="1" dirty="0" smtClean="0">
                <a:solidFill>
                  <a:srgbClr val="FFFF00"/>
                </a:solidFill>
              </a:rPr>
              <a:t>kan akışını sağlayan damarların </a:t>
            </a:r>
          </a:p>
          <a:p>
            <a:pPr>
              <a:buNone/>
            </a:pPr>
            <a:r>
              <a:rPr lang="tr-TR" sz="3500" b="1" dirty="0" smtClean="0">
                <a:solidFill>
                  <a:srgbClr val="FFFF00"/>
                </a:solidFill>
              </a:rPr>
              <a:t>genişlemeleri;</a:t>
            </a:r>
          </a:p>
          <a:p>
            <a:pPr>
              <a:buNone/>
            </a:pPr>
            <a:endParaRPr lang="tr-TR" sz="3500" b="1" dirty="0" smtClean="0"/>
          </a:p>
          <a:p>
            <a:pPr>
              <a:buFontTx/>
              <a:buChar char="-"/>
            </a:pPr>
            <a:r>
              <a:rPr lang="tr-TR" sz="3500" b="1" dirty="0" smtClean="0">
                <a:solidFill>
                  <a:srgbClr val="00B0F0"/>
                </a:solidFill>
              </a:rPr>
              <a:t>Kısmen karın bölgesine </a:t>
            </a:r>
          </a:p>
          <a:p>
            <a:pPr>
              <a:buNone/>
            </a:pPr>
            <a:r>
              <a:rPr lang="tr-TR" sz="3500" b="1" dirty="0" smtClean="0">
                <a:solidFill>
                  <a:srgbClr val="00B0F0"/>
                </a:solidFill>
              </a:rPr>
              <a:t>kan akışını sağlayan damarların kasılmaları; </a:t>
            </a:r>
            <a:endParaRPr lang="en-US" sz="3500" b="1" dirty="0" smtClean="0">
              <a:solidFill>
                <a:srgbClr val="00B0F0"/>
              </a:solidFill>
            </a:endParaRPr>
          </a:p>
          <a:p>
            <a:pPr lvl="2"/>
            <a:endParaRPr lang="tr-TR" sz="1300" dirty="0" smtClean="0"/>
          </a:p>
          <a:p>
            <a:pPr lvl="1"/>
            <a:endParaRPr lang="tr-TR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tr-TR" sz="1600" dirty="0" smtClean="0"/>
          </a:p>
          <a:p>
            <a:endParaRPr lang="en-US" sz="2000" i="1" dirty="0" smtClean="0"/>
          </a:p>
          <a:p>
            <a:endParaRPr lang="tr-TR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6C843B-B014-405E-9679-436E5067B5B1}" type="datetime1">
              <a:rPr lang="tr-TR" smtClean="0"/>
              <a:pPr>
                <a:defRPr/>
              </a:pPr>
              <a:t>15.8.2017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Prof. Dr. Fehmi TUNCEL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8E326-AB23-4C9C-9B19-1518B02F3F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5" descr="02-05-01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286512" y="2214554"/>
            <a:ext cx="2286016" cy="30274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210146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Kaynaklar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err="1" smtClean="0"/>
              <a:t>Scott</a:t>
            </a:r>
            <a:r>
              <a:rPr lang="tr-TR" dirty="0" smtClean="0"/>
              <a:t> </a:t>
            </a:r>
            <a:r>
              <a:rPr lang="tr-TR" dirty="0"/>
              <a:t>K. Powers </a:t>
            </a:r>
            <a:r>
              <a:rPr lang="tr-TR" dirty="0" err="1"/>
              <a:t>and</a:t>
            </a:r>
            <a:r>
              <a:rPr lang="tr-TR" dirty="0"/>
              <a:t> Edward T. </a:t>
            </a:r>
            <a:r>
              <a:rPr lang="tr-TR" dirty="0" err="1"/>
              <a:t>Howley</a:t>
            </a:r>
            <a:r>
              <a:rPr lang="tr-TR" dirty="0"/>
              <a:t> (1990).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 –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Application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Edward L. </a:t>
            </a:r>
            <a:r>
              <a:rPr lang="tr-TR" dirty="0" err="1"/>
              <a:t>Fox</a:t>
            </a:r>
            <a:r>
              <a:rPr lang="tr-TR" dirty="0"/>
              <a:t>, Richard W. </a:t>
            </a:r>
            <a:r>
              <a:rPr lang="tr-TR" dirty="0" err="1"/>
              <a:t>Bowers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Merle</a:t>
            </a:r>
            <a:r>
              <a:rPr lang="tr-TR" dirty="0"/>
              <a:t> L. </a:t>
            </a:r>
            <a:r>
              <a:rPr lang="tr-TR" dirty="0" err="1"/>
              <a:t>Foss</a:t>
            </a:r>
            <a:r>
              <a:rPr lang="tr-TR" dirty="0"/>
              <a:t> (1989).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Basis</a:t>
            </a:r>
            <a:r>
              <a:rPr lang="tr-TR" dirty="0"/>
              <a:t> of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Athletics</a:t>
            </a:r>
            <a:r>
              <a:rPr lang="tr-TR" dirty="0"/>
              <a:t>. Em. C. Brown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Dubuque</a:t>
            </a:r>
            <a:r>
              <a:rPr lang="tr-TR" dirty="0"/>
              <a:t>, Iowa.</a:t>
            </a:r>
          </a:p>
          <a:p>
            <a:pPr lvl="0"/>
            <a:r>
              <a:rPr lang="tr-TR" dirty="0"/>
              <a:t>Michael L. </a:t>
            </a:r>
            <a:r>
              <a:rPr lang="tr-TR" dirty="0" err="1"/>
              <a:t>Pollock</a:t>
            </a:r>
            <a:r>
              <a:rPr lang="tr-TR" dirty="0"/>
              <a:t>, </a:t>
            </a:r>
            <a:r>
              <a:rPr lang="tr-TR" dirty="0" err="1"/>
              <a:t>Jack</a:t>
            </a:r>
            <a:r>
              <a:rPr lang="tr-TR" dirty="0"/>
              <a:t> H. </a:t>
            </a:r>
            <a:r>
              <a:rPr lang="tr-TR" dirty="0" err="1"/>
              <a:t>Wilmore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Samuel</a:t>
            </a:r>
            <a:r>
              <a:rPr lang="tr-TR" dirty="0"/>
              <a:t> M. </a:t>
            </a:r>
            <a:r>
              <a:rPr lang="tr-TR" dirty="0" err="1"/>
              <a:t>Fox</a:t>
            </a:r>
            <a:r>
              <a:rPr lang="tr-TR" dirty="0"/>
              <a:t> III (1978).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Through </a:t>
            </a:r>
            <a:r>
              <a:rPr lang="tr-TR" dirty="0" err="1"/>
              <a:t>Physical</a:t>
            </a:r>
            <a:r>
              <a:rPr lang="tr-TR" dirty="0"/>
              <a:t> Activity. 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William D. </a:t>
            </a:r>
            <a:r>
              <a:rPr lang="tr-TR" dirty="0" err="1"/>
              <a:t>McArdle</a:t>
            </a:r>
            <a:r>
              <a:rPr lang="tr-TR" dirty="0"/>
              <a:t>, Frank I. </a:t>
            </a:r>
            <a:r>
              <a:rPr lang="tr-TR" dirty="0" err="1"/>
              <a:t>Katch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Victor L. </a:t>
            </a:r>
            <a:r>
              <a:rPr lang="tr-TR" dirty="0" err="1"/>
              <a:t>Katch</a:t>
            </a:r>
            <a:r>
              <a:rPr lang="tr-TR" dirty="0"/>
              <a:t> (1981).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Physiology-Energy</a:t>
            </a:r>
            <a:r>
              <a:rPr lang="tr-TR" dirty="0"/>
              <a:t>,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Human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Lea</a:t>
            </a:r>
            <a:r>
              <a:rPr lang="tr-TR" dirty="0"/>
              <a:t> &amp; </a:t>
            </a:r>
            <a:r>
              <a:rPr lang="tr-TR" dirty="0" err="1"/>
              <a:t>Febiger</a:t>
            </a:r>
            <a:r>
              <a:rPr lang="tr-TR" dirty="0"/>
              <a:t>, </a:t>
            </a:r>
            <a:r>
              <a:rPr lang="tr-TR" dirty="0" err="1"/>
              <a:t>Philadelphia</a:t>
            </a:r>
            <a:r>
              <a:rPr lang="tr-TR" dirty="0"/>
              <a:t>.</a:t>
            </a:r>
          </a:p>
          <a:p>
            <a:pPr lvl="0"/>
            <a:r>
              <a:rPr lang="tr-TR" dirty="0" err="1"/>
              <a:t>Brian</a:t>
            </a:r>
            <a:r>
              <a:rPr lang="tr-TR" dirty="0"/>
              <a:t> J. </a:t>
            </a:r>
            <a:r>
              <a:rPr lang="tr-TR" dirty="0" err="1"/>
              <a:t>Sharkey</a:t>
            </a:r>
            <a:r>
              <a:rPr lang="tr-TR" dirty="0"/>
              <a:t> (1990). </a:t>
            </a:r>
            <a:r>
              <a:rPr lang="tr-TR" dirty="0" err="1"/>
              <a:t>Physiology</a:t>
            </a:r>
            <a:r>
              <a:rPr lang="tr-TR" dirty="0"/>
              <a:t> of </a:t>
            </a:r>
            <a:r>
              <a:rPr lang="tr-TR" dirty="0" err="1"/>
              <a:t>Fitness</a:t>
            </a:r>
            <a:r>
              <a:rPr lang="tr-TR" dirty="0"/>
              <a:t>. Human </a:t>
            </a:r>
            <a:r>
              <a:rPr lang="tr-TR" dirty="0" err="1"/>
              <a:t>Kinetics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</a:p>
          <a:p>
            <a:pPr algn="ctr">
              <a:buFontTx/>
              <a:buNone/>
            </a:pPr>
            <a:endParaRPr lang="tr-TR" dirty="0" smtClean="0"/>
          </a:p>
        </p:txBody>
      </p:sp>
      <p:sp>
        <p:nvSpPr>
          <p:cNvPr id="1229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AD668-A978-45EE-8C3E-3109D6214362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1229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22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CED23-30DB-4A93-B33C-37A2C97F6A0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6651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448</Words>
  <Application>Microsoft Office PowerPoint</Application>
  <PresentationFormat>Ekran Gösterisi (4:3)</PresentationFormat>
  <Paragraphs>103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Wingdings</vt:lpstr>
      <vt:lpstr>Ofis Teması</vt:lpstr>
      <vt:lpstr>  BSÖ 201      (2 2) 3 EGZERSİZ FİZYOLOJİSİ </vt:lpstr>
      <vt:lpstr>Akut aerobik egzersize kardiyorespiratuvar uyumlar </vt:lpstr>
      <vt:lpstr>Akut aerobik egzersize kardiyorespiratuvar uyumlar </vt:lpstr>
      <vt:lpstr>Akut aerobik egzersize kardiyorespiratuvar uyumlar </vt:lpstr>
      <vt:lpstr>Akut aerobik egzersize kardiyorespiratuvar uyumlar </vt:lpstr>
      <vt:lpstr>Akut aerobik egzersize kardiyorespiratuvar uyumlar 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BSÖ 201      (2 2) 3 EGZERSİZ FİZYOLOJİSİ </dc:title>
  <dc:creator>Adsız</dc:creator>
  <cp:lastModifiedBy>TUNCEL</cp:lastModifiedBy>
  <cp:revision>45</cp:revision>
  <dcterms:created xsi:type="dcterms:W3CDTF">2013-08-23T13:39:04Z</dcterms:created>
  <dcterms:modified xsi:type="dcterms:W3CDTF">2017-08-15T11:45:21Z</dcterms:modified>
</cp:coreProperties>
</file>