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1" r:id="rId4"/>
    <p:sldId id="257" r:id="rId5"/>
    <p:sldId id="258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21975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763688" y="548680"/>
            <a:ext cx="5976664" cy="72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DİNİ VE MANEVİ GELİŞİM</a:t>
            </a:r>
          </a:p>
        </p:txBody>
      </p:sp>
      <p:sp>
        <p:nvSpPr>
          <p:cNvPr id="5" name="4 Aşağı Ok"/>
          <p:cNvSpPr/>
          <p:nvPr/>
        </p:nvSpPr>
        <p:spPr>
          <a:xfrm>
            <a:off x="4572000" y="1700808"/>
            <a:ext cx="576064" cy="79208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1835696" y="3068960"/>
            <a:ext cx="5616624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Din ve Kimlik Gelişimi</a:t>
            </a:r>
          </a:p>
          <a:p>
            <a:pPr algn="ctr">
              <a:buFont typeface="Arial" pitchFamily="34" charset="0"/>
              <a:buChar char="•"/>
            </a:pPr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Ergenlikte Bilişsel Gelişim ve Din</a:t>
            </a:r>
          </a:p>
          <a:p>
            <a:pPr algn="ctr">
              <a:buFont typeface="Arial" pitchFamily="34" charset="0"/>
              <a:buChar char="•"/>
            </a:pPr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Dinin Ergenlerin Hayatındaki Olumlu Rolü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908720"/>
            <a:ext cx="85324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Araştırmacılar, ergen kızların erkeklerden daha dindar olduğu bulgusuna ulaşmıştır.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>
                <a:latin typeface="Arial Rounded MT Bold" pitchFamily="34" charset="0"/>
              </a:rPr>
              <a:t>Din ve Kimlik Gelişimi: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Ergenler: Ben neden bu gezegendeyim? Benim dini görüşüm nedir?... Gibi sorular sorarak konuyu mantıklı kavramak için mücadele ederler.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b="1" dirty="0">
                <a:latin typeface="Arial Rounded MT Bold" pitchFamily="34" charset="0"/>
              </a:rPr>
              <a:t>Ergenlikte Bilişsel Gelişim ve Din: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Soyut düşünmedeki artış, ergenlerin dini ve manevi kavramlar hakkında çeşitli fikirleri değerlendirmelerine imkan tanır.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3096344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>
                <a:latin typeface="Arial Rounded MT Bold" pitchFamily="34" charset="0"/>
              </a:rPr>
              <a:t>Dinin Ergenlerin Hayatındaki Olumlu Rolü: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Araştırma sonuçları, dinin çeşitli yönlerinin ergenler için bazı olumlu işlevleri olduğunu söylemektedir.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sağlığı üzerinde ve onların problemli davranışlar sergileyip sergilememelerinde rol oynar.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Dindar birçok </a:t>
            </a:r>
            <a:r>
              <a:rPr lang="tr-TR" sz="2400">
                <a:latin typeface="Arial Rounded MT Bold" pitchFamily="34" charset="0"/>
              </a:rPr>
              <a:t>ergen, dinin </a:t>
            </a:r>
            <a:r>
              <a:rPr lang="tr-TR" sz="2400" dirty="0">
                <a:latin typeface="Arial Rounded MT Bold" pitchFamily="34" charset="0"/>
              </a:rPr>
              <a:t>insanları önemseme ve onlarla ilgilenmeye ilişkin mesajlarını da benimsiyor.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29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val"/>
          <p:cNvSpPr/>
          <p:nvPr/>
        </p:nvSpPr>
        <p:spPr>
          <a:xfrm>
            <a:off x="1835696" y="1628800"/>
            <a:ext cx="5688632" cy="33843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Arial Rounded MT Bold" pitchFamily="34" charset="0"/>
              </a:rPr>
              <a:t>ERGENLİK DÖNEMİNDE KİŞİLİK GELİŞİMİ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475656" y="764704"/>
            <a:ext cx="648072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BENLİK,KİMLİK VE DİNİ/MANEVİ GELİŞİM</a:t>
            </a:r>
          </a:p>
        </p:txBody>
      </p:sp>
      <p:sp>
        <p:nvSpPr>
          <p:cNvPr id="5" name="4 Aşağı Ok"/>
          <p:cNvSpPr/>
          <p:nvPr/>
        </p:nvSpPr>
        <p:spPr>
          <a:xfrm>
            <a:off x="4355976" y="2060848"/>
            <a:ext cx="648072" cy="93610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varlatılmış Dikdörtgen"/>
          <p:cNvSpPr/>
          <p:nvPr/>
        </p:nvSpPr>
        <p:spPr>
          <a:xfrm>
            <a:off x="1187624" y="3429000"/>
            <a:ext cx="1944216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ÖZ SAYGI 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6228184" y="3429000"/>
            <a:ext cx="2088232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DİNİ VE MANEVİ GELİŞİM</a:t>
            </a:r>
          </a:p>
        </p:txBody>
      </p:sp>
      <p:sp>
        <p:nvSpPr>
          <p:cNvPr id="8" name="7 Yuvarlatılmış Dikdörtgen"/>
          <p:cNvSpPr/>
          <p:nvPr/>
        </p:nvSpPr>
        <p:spPr>
          <a:xfrm>
            <a:off x="3635896" y="3429000"/>
            <a:ext cx="1944216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KİMLİK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060848"/>
            <a:ext cx="8676456" cy="244827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Ergenlikte önemli sosyoduygusal değişiklikler meydana gelir.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 döneminde bireyin kendini anlamaya yönelik, artan çabaları ve kimlik arayışı değişiklikler arasındadır.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 suç işleme ve depresyon gibi sosyoduygusal problemler de geliştirebilirler.</a:t>
            </a:r>
          </a:p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 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1475656" y="548680"/>
            <a:ext cx="648072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BENLİK,KİMLİK VE DİNİ/MANEVİ GELİŞİM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33409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 saygı, gerçek ile örtüşmeyen algılamaları yansıtır.  Bir ergenin öz saygısı örneğin zeki ya da çekici olup olmadığına dair bir algılamayı gösterebilir.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Yüksek düzeyde öz saygı; kişi olarak o bireyin değerli olduğuna, başarılarına ilişkin doğru, haklı algılamaları ifade edebilir.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Kendini beğenmişlik, gösteriş, ihtişam… gibi duyguların da işareti olabilir.	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2843808" y="620688"/>
            <a:ext cx="3456384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ÖZ SAYGI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31969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Ben kimim? Hayatımda neler yapacağım? Benin farkım ne? Ben kendi başıma nasıl yapabilirim?  Bütün bu sorular bir kimlik arayışını yansıtıyor.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Kimliğe dair soruların ne kadar önemli olduğunu ilk defa Erikson ortaya koymuştur.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Erikson, ergenlerin kim, ne olduklarına ve hayatta nereye gittiklerine karar vermekle karşı karşıya kaldıklarını söyler.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3131840" y="548680"/>
            <a:ext cx="2952328" cy="5040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KİMLİK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Kimlik, birçok parçadan oluşan bir kendini betimlemedir ve şunları da içerir: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Mesleki ve kariyer kimliği,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Siyasal kimlik,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İlişki kimliği,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Başarı Kimliği/Entelektüel kimlik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Fiziksel Kimlik,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Cinsel kimlik,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Kültürel/etnik kimlik,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Kişilik,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İlgiler.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95536" y="980728"/>
            <a:ext cx="8460432" cy="367240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Gelişimsel Değişmeler: </a:t>
            </a:r>
            <a:r>
              <a:rPr lang="tr-TR" sz="2400" dirty="0">
                <a:latin typeface="Arial Rounded MT Bold" pitchFamily="34" charset="0"/>
              </a:rPr>
              <a:t>Erikson’un kimlik gelişim kuramı dört kimlik statüsünden oluşur: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 Rounded MT Bold" pitchFamily="34" charset="0"/>
              </a:rPr>
              <a:t>Dağınık Kimlik: </a:t>
            </a:r>
          </a:p>
          <a:p>
            <a:pPr marL="457200" indent="-457200" algn="just"/>
            <a:r>
              <a:rPr lang="tr-TR" sz="2400" dirty="0">
                <a:latin typeface="Arial Rounded MT Bold" pitchFamily="34" charset="0"/>
              </a:rPr>
              <a:t>Henüz bunalım yaşamamış,bir bağlanmanın olmadığı statü.</a:t>
            </a:r>
          </a:p>
          <a:p>
            <a:pPr marL="457200" indent="-457200" algn="just">
              <a:buNone/>
            </a:pPr>
            <a:r>
              <a:rPr lang="tr-TR" sz="2400" b="1" dirty="0">
                <a:latin typeface="Arial Rounded MT Bold" pitchFamily="34" charset="0"/>
              </a:rPr>
              <a:t>2.İpotekli Kimlik:</a:t>
            </a:r>
          </a:p>
          <a:p>
            <a:pPr marL="457200" indent="-457200" algn="just"/>
            <a:r>
              <a:rPr lang="tr-TR" sz="2400" dirty="0">
                <a:latin typeface="Arial Rounded MT Bold" pitchFamily="34" charset="0"/>
              </a:rPr>
              <a:t>Bağlanmışlığı olan, bunalım yaşamamış bireylerin statüsü.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tr-TR" sz="2400" b="1" dirty="0">
                <a:latin typeface="Arial Rounded MT Bold" pitchFamily="34" charset="0"/>
              </a:rPr>
              <a:t>3.Moratoryum Kimlik:</a:t>
            </a:r>
          </a:p>
          <a:p>
            <a:pPr marL="457200" indent="-457200" algn="just"/>
            <a:r>
              <a:rPr lang="tr-TR" sz="2400" dirty="0">
                <a:latin typeface="Arial Rounded MT Bold" pitchFamily="34" charset="0"/>
              </a:rPr>
              <a:t>Bir bunalımın ortasında fakat bağlanmaları henüz olmayan ya da belli belirsiz tanımlanmış bireylerin statüsü.</a:t>
            </a:r>
          </a:p>
          <a:p>
            <a:pPr marL="457200" indent="-457200" algn="just">
              <a:buNone/>
            </a:pPr>
            <a:r>
              <a:rPr lang="tr-TR" sz="2400" b="1" dirty="0">
                <a:latin typeface="Arial Rounded MT Bold" pitchFamily="34" charset="0"/>
              </a:rPr>
              <a:t>4.Başarılı Kimlik:</a:t>
            </a:r>
          </a:p>
          <a:p>
            <a:pPr marL="457200" indent="-457200" algn="just"/>
            <a:r>
              <a:rPr lang="tr-TR" sz="2400" dirty="0">
                <a:latin typeface="Arial Rounded MT Bold" pitchFamily="34" charset="0"/>
              </a:rPr>
              <a:t>Bunalım geçirmiş, bir karara varıp kararlarına bağlanmış olan kişilerin statüsü.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Etnik kimlik: </a:t>
            </a:r>
            <a:r>
              <a:rPr lang="tr-TR" sz="2400" dirty="0">
                <a:latin typeface="Arial Rounded MT Bold" pitchFamily="34" charset="0"/>
              </a:rPr>
              <a:t>Benliğin, kalıcı bir yönüdür; bir etnik gruba aidiyet duygusunu ve bu aidiyet ile ilgili duygu ve tutumları da içermektedir.</a:t>
            </a:r>
            <a:endParaRPr lang="tr-TR" sz="2400" b="1" dirty="0">
              <a:latin typeface="Arial Rounded MT Bold" pitchFamily="34" charset="0"/>
            </a:endParaRPr>
          </a:p>
          <a:p>
            <a:pPr marL="457200" indent="-457200" algn="just"/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607</Words>
  <Application>Microsoft Macintosh PowerPoint</Application>
  <PresentationFormat>Ekran Gösterisi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Döneminde Kişilik Gelişimi </dc:title>
  <dc:creator>CASPER</dc:creator>
  <cp:lastModifiedBy>Taşkın TAŞTEPE</cp:lastModifiedBy>
  <cp:revision>15</cp:revision>
  <dcterms:created xsi:type="dcterms:W3CDTF">2017-10-21T17:57:34Z</dcterms:created>
  <dcterms:modified xsi:type="dcterms:W3CDTF">2020-05-04T20:44:33Z</dcterms:modified>
</cp:coreProperties>
</file>