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0" autoAdjust="0"/>
    <p:restoredTop sz="94624"/>
  </p:normalViewPr>
  <p:slideViewPr>
    <p:cSldViewPr>
      <p:cViewPr varScale="1">
        <p:scale>
          <a:sx n="106" d="100"/>
          <a:sy n="106" d="100"/>
        </p:scale>
        <p:origin x="18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CF4E-8E1B-4735-AF87-75E1EDE6DF15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FF69-527B-4D2E-8DCC-5C8DB1ADE2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49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8790" y="994410"/>
            <a:ext cx="2401784" cy="130695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655" y="857251"/>
            <a:ext cx="1526345" cy="1445456"/>
          </a:xfrm>
          <a:prstGeom prst="rect">
            <a:avLst/>
          </a:prstGeom>
        </p:spPr>
      </p:pic>
      <p:sp>
        <p:nvSpPr>
          <p:cNvPr id="6" name="Akış Çizelgesi: Delikli Teyp 5"/>
          <p:cNvSpPr/>
          <p:nvPr/>
        </p:nvSpPr>
        <p:spPr>
          <a:xfrm>
            <a:off x="1740877" y="1297613"/>
            <a:ext cx="5465300" cy="1382315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>
                <a:solidFill>
                  <a:schemeClr val="tx1"/>
                </a:solidFill>
                <a:latin typeface="Arial Rounded MT Bold" pitchFamily="34" charset="0"/>
              </a:rPr>
              <a:t>ZİHİNSEL ENGELLİ ÇOCUKLAR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2103651" y="2990893"/>
            <a:ext cx="4858702" cy="117724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tr-TR" sz="3600" b="1" dirty="0"/>
              <a:t>Sağlık Bilimleri Fakültesi </a:t>
            </a:r>
          </a:p>
          <a:p>
            <a:pPr algn="ctr"/>
            <a:r>
              <a:rPr lang="tr-TR" sz="3600" b="1" dirty="0"/>
              <a:t>Çocuk Gelişimi Bölümü</a:t>
            </a:r>
          </a:p>
        </p:txBody>
      </p:sp>
    </p:spTree>
    <p:extLst>
      <p:ext uri="{BB962C8B-B14F-4D97-AF65-F5344CB8AC3E}">
        <p14:creationId xmlns:p14="http://schemas.microsoft.com/office/powerpoint/2010/main" val="1301082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4176464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İlk yasa 1983’de çıkarılan 2916 sayılı Özel Eğitime Muhtaç Çocuklar Yasası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1990’da düzenlenen XIII. Milli Eğitim Şurası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1990’da Özel Eğitim Hakkında Kanun Hükmünde Kararname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1991’de I.Özel Eğitim Konseyi’nin toplanması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2000 yılında Özel Eğitim Hizmetleri Yönetmeliği’nin yürürlüğe girmesi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2006’da Özel Eğitim Hizmetleri Yönetmeliği’nde kaynaştırmaya geniş yer verilmesi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tr-TR" sz="2400" dirty="0"/>
          </a:p>
          <a:p>
            <a:pPr marL="457200" indent="-457200">
              <a:buFont typeface="Wingdings" pitchFamily="2" charset="2"/>
              <a:buChar char="Ø"/>
            </a:pPr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1115616" y="69269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Arial Rounded MT Bold" pitchFamily="34" charset="0"/>
              </a:rPr>
              <a:t>TÜRKİYE’DE KAYNAŞTIRMA UYGULAMALARI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370100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tr-TR" sz="2400" dirty="0">
                <a:latin typeface="Arial Rounded MT Bold" pitchFamily="34" charset="0"/>
              </a:rPr>
              <a:t> </a:t>
            </a:r>
            <a:r>
              <a:rPr lang="tr-TR" sz="2400" b="1" dirty="0">
                <a:latin typeface="Arial Rounded MT Bold" pitchFamily="34" charset="0"/>
              </a:rPr>
              <a:t>Öğrenci sınıftan ayrılmadan sağlanan destek hizmetler: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Danışman yardımlı genel eğitim sınıfı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Özel eğitim öğretmeni yardımı ile genel eğitim sınıfı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Yardımcı öğretmen ile genel eğitim sınıfı</a:t>
            </a:r>
          </a:p>
          <a:p>
            <a:pPr algn="just">
              <a:buFont typeface="Wingdings" pitchFamily="2" charset="2"/>
              <a:buChar char="q"/>
            </a:pPr>
            <a:r>
              <a:rPr lang="tr-TR" sz="2400" b="1" dirty="0">
                <a:latin typeface="Arial Rounded MT Bold" pitchFamily="34" charset="0"/>
              </a:rPr>
              <a:t>Öğrencinin sınıf dışında aldığı destek hizmetler: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Kaynak oda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Gezici özel eğitim öğretmeni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971600" y="620688"/>
            <a:ext cx="7056784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KAYNAŞTIRMA DESTEK EĞİTİM HİZMETLERİ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988840"/>
            <a:ext cx="7467600" cy="252487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Normal gelişim gösteren çocukların akademik ve sosyal becerilerini olumlu etkiler.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Bireysel farklılıklara karşı hoşgörülü olma,özel gereksinimli bireylere karşı olumlu tutum geliştirme, işbirliği ve yardımlaşma becerilerini arttırmaya yardımcı olur.</a:t>
            </a:r>
          </a:p>
        </p:txBody>
      </p:sp>
      <p:sp>
        <p:nvSpPr>
          <p:cNvPr id="5" name="4 Yuvarlatılmış Dikdörtgen"/>
          <p:cNvSpPr/>
          <p:nvPr/>
        </p:nvSpPr>
        <p:spPr>
          <a:xfrm>
            <a:off x="1331640" y="908720"/>
            <a:ext cx="6624736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KAYNAŞTIRMANIN SAĞLADIĞI YARARLAR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980728"/>
            <a:ext cx="7488832" cy="30243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Sınıf öğretmenine bireysel farklılıkları görebilme, ön yargılardan kurtulabilme, sınıfta demokratik bir ortam oluşturabilme, özel eğitim ekibiyle işbirliği yapabilme, özel gereksinimli çocuklar için farklı yöntem ve teknikler, araç-gereç geliştirebilme, zamanını etkili ve verimli kullanabilme becerileri üzerinde olumlu etkileri vardır.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175679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Olumsuz öğretmen tutumları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Uygun personel ve destek servislerin olmayışı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Genel ve özel eğitimin farklı algılanışı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Fiziksel çevrenin yetersizliği</a:t>
            </a:r>
          </a:p>
          <a:p>
            <a:pPr>
              <a:buFont typeface="Wingdings" pitchFamily="2" charset="2"/>
              <a:buChar char="Ø"/>
            </a:pPr>
            <a:endParaRPr lang="tr-TR" sz="2400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1403648" y="620688"/>
            <a:ext cx="6336704" cy="5040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KAYNAŞTIRMANIN ENGELLERİ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700808"/>
            <a:ext cx="8532440" cy="374441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Okul müdürü, tüm okul çalışanları özel gereksinimli öğrenciye karşı kabul edici ve destekleyici bir tutum sergilemelidir.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Sınıf öğretmenlerinin tutumları önemlidir.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Genel eğitim sınıfları tüm öğrencilerin gereksinimlerini karşılayacak, öğrenmelerini kolaylaştıracak biçimde düzenlenmelidir.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Destekleyici özel eğitim hizmetlerinin sağlanması gerekmektedir.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1331640" y="548680"/>
            <a:ext cx="6624736" cy="7200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BAŞARILI BİR KAYNAŞTIRMA İÇİN YAPILMASI GEREKENLER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600200"/>
            <a:ext cx="8424936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Genel eğitim sınıflarında tüm öğrenciler, birlikte öğrenme, oynama, eğitimsel ve sosyal etkinliklere katılma fırsatlarına sahip olmalıdır.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Sınıftaki diğer öğrenciler özel gereksinimli öğrenci hakkında bilgilendirilmelidir.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Sınıftaki tüm öğrenci velileriyle işbirliği sağlanmalıdır.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18288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Özel gereksinimli öğrencilerin yerleştirildikleri kaynaştırma sınıf ve okullarında başarılı olabilmeleri hem alacakları öğretim desteğine hem de bireysel özelliklerine uygun olarak eğitilmiş personele bağlıdır.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1187624" y="548680"/>
            <a:ext cx="6912768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KAYNAŞTIRMA UYGULAMALARINDA İŞBİRLİĞİ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836712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600" b="1" dirty="0">
                <a:latin typeface="Arial Rounded MT Bold" pitchFamily="34" charset="0"/>
              </a:rPr>
              <a:t>İşbirliğinde görev alacak personeller: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Özel gereksinimli öğrenciler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Anne-babalar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Öğretmenler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Kaynaştırma sınıf öğretmeni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Özel eğitim öğretmeni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Okul rehber öğretmeni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Okul yöneticileri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Dil ve konuşma terapisti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Fizyoterapist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Sosyal çalışmacı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600" dirty="0">
                <a:latin typeface="Arial Rounded MT Bold" pitchFamily="34" charset="0"/>
              </a:rPr>
              <a:t>Psikolog</a:t>
            </a:r>
            <a:endParaRPr lang="tr-TR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1259632" y="1628800"/>
            <a:ext cx="6624736" cy="5040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UZMANLAR ARASI İŞBİRLİĞİ</a:t>
            </a:r>
          </a:p>
        </p:txBody>
      </p:sp>
      <p:sp>
        <p:nvSpPr>
          <p:cNvPr id="5" name="4 Aşağı Ok"/>
          <p:cNvSpPr/>
          <p:nvPr/>
        </p:nvSpPr>
        <p:spPr>
          <a:xfrm>
            <a:off x="1979712" y="2132856"/>
            <a:ext cx="648072" cy="1008112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6516216" y="2132856"/>
            <a:ext cx="648072" cy="1008112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539552" y="3284984"/>
            <a:ext cx="3312368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latin typeface="Arial Rounded MT Bold" pitchFamily="34" charset="0"/>
              </a:rPr>
              <a:t>Doğrudan İşbirliği ile Öğretim Modeli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5076056" y="3284984"/>
            <a:ext cx="324036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latin typeface="Arial Rounded MT Bold" pitchFamily="34" charset="0"/>
              </a:rPr>
              <a:t>Dolaylı İşbirliği ile Hizmet Modelleri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1763688" y="1412776"/>
            <a:ext cx="6048672" cy="34563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ZİHİNSEL ENGELLİ ÇOCUKLARIN KAYANAŞTIRILMASI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7643192" cy="468052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tr-TR" sz="2400" dirty="0">
                <a:latin typeface="Arial Rounded MT Bold" pitchFamily="34" charset="0"/>
              </a:rPr>
              <a:t> </a:t>
            </a:r>
            <a:r>
              <a:rPr lang="tr-TR" sz="2400" b="1" dirty="0">
                <a:latin typeface="Arial Rounded MT Bold" pitchFamily="34" charset="0"/>
              </a:rPr>
              <a:t>Doğrudan işbirliği ile hizmet modelleri: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Bir öğretim </a:t>
            </a:r>
            <a:r>
              <a:rPr lang="tr-TR" sz="2400">
                <a:latin typeface="Arial Rounded MT Bold" pitchFamily="34" charset="0"/>
              </a:rPr>
              <a:t>yapan bir yardımcı </a:t>
            </a:r>
            <a:r>
              <a:rPr lang="tr-TR" sz="2400" dirty="0">
                <a:latin typeface="Arial Rounded MT Bold" pitchFamily="34" charset="0"/>
              </a:rPr>
              <a:t>öğretmen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İstasyon öğretimi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Paralel öğretim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Alternatif öğretim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Ekip öğretimi</a:t>
            </a:r>
          </a:p>
          <a:p>
            <a:pPr algn="just">
              <a:buFont typeface="Wingdings" pitchFamily="2" charset="2"/>
              <a:buChar char="q"/>
            </a:pPr>
            <a:r>
              <a:rPr lang="tr-TR" sz="2400" dirty="0">
                <a:latin typeface="Arial Rounded MT Bold" pitchFamily="34" charset="0"/>
              </a:rPr>
              <a:t>    </a:t>
            </a:r>
            <a:r>
              <a:rPr lang="tr-TR" sz="2400" b="1" dirty="0">
                <a:latin typeface="Arial Rounded MT Bold" pitchFamily="34" charset="0"/>
              </a:rPr>
              <a:t>Dolaylı işbirliği ile hizmet modelleri: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İşbirliği yaparak    problem çözme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Grupla problem çözme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Akran liderliği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D7B7D9-CFA5-0B46-80CF-41ACD194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2C762CB0-387E-0540-BC6E-0DC73BFC1D71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138131"/>
          <a:ext cx="7886700" cy="149352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854030760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Anonim. 2003. Farklı gelişen çocuklar. (Edt. Adnan Kulaksızoğlu). Epsilon Yayıncılık, İstanbul.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51314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Özsoy, Yahya. Özyürek, M. ve Eripek, S. 2001.Özel Eğitime Giriş. Karatepe Yayınları,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0687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Anonim. 2003. Özel eğitime giriş. (Edt. Ayşegül Ataman). Gündüz Eğitim ve Yayıncılık,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59212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Ceylan, R. ve N. Aral, “Entegre Eğitim”. Erken Çocukluk Gelişimi ve Eğitim, ed.Y.Fazlıoğlu, 437-462, Kriter Yayınları, İstanbul, 2009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68416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>
                          <a:effectLst/>
                        </a:rPr>
                        <a:t>Eripek.2010. Zihinsel Yetersizliği Olan Çocuklar.Maya Akademi Yayıncılık, Ankara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83198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tr-TR" sz="1400" dirty="0">
                          <a:effectLst/>
                        </a:rPr>
                        <a:t>Yörükoğlu, A. 1997. Çocuk ruh sağlığı. Özgür Yayınları, İstanbul.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600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27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484784"/>
            <a:ext cx="7416824" cy="28083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Yetersizliği olan bireyler toplumla bir bütün olarak düşünüldükleri sürece toplumsal yaşam zenginleşebilecektir.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Özel gereksinimli bireylerin normal sınıflarda eğitimlerini sürdürmeleri yoluyla toplumla bütünleşmelerini sağlayacak olan uygulama ise kaynaştırmadır.</a:t>
            </a:r>
          </a:p>
        </p:txBody>
      </p:sp>
      <p:sp>
        <p:nvSpPr>
          <p:cNvPr id="5" name="4 Dikdörtgen"/>
          <p:cNvSpPr/>
          <p:nvPr/>
        </p:nvSpPr>
        <p:spPr>
          <a:xfrm>
            <a:off x="2123728" y="692696"/>
            <a:ext cx="5184576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  <a:latin typeface="Arial Rounded MT Bold" pitchFamily="34" charset="0"/>
              </a:rPr>
              <a:t>KAYNAŞTIRMA KAVRAMI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31683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Günümüzde özel gereksinimli çocukların genel eğitim yerleştirilmeleri ve bu sınıflarda eğitilmeleri giderek yaygınlaştırılmaktadır.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Kaynaştırma en genel tanımıyla özel gereksinimli çocuklara destek hizmeti sağlayarak tam ya da yarı zamanlı olarak en az kısıtlayıcı eğitim ortamı olan normal eğitim sınıflarında eğitim görmesi olarak tanımlanmaktadır.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980728"/>
            <a:ext cx="7416824" cy="223224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Kaynaştırma olarak tanımlanan uygulamaların günümüzde daha çok, özel gereksinimleri öğrencilerin genel eğitim sınıfında tam zamanlı olarak yerleştirilmeleri anlamına gelen bütünleştirme eğitimi olarak adlandırıldığı görülmektedir.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268761"/>
            <a:ext cx="8003232" cy="187220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Bütünleştirmeyi kaynaştırmadan ayıran temel nokta öğrencinin genel eğitim sınıfına tam zamanlı yerleştirilmesi ve destek hizmetlerin sınıf içinde sunulmasıdır.</a:t>
            </a:r>
          </a:p>
          <a:p>
            <a:pPr>
              <a:buFont typeface="Wingdings" pitchFamily="2" charset="2"/>
              <a:buChar char="Ø"/>
            </a:pPr>
            <a:endParaRPr lang="tr-T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1259632" y="692696"/>
            <a:ext cx="6696744" cy="5040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201622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İtalya’da 1971,Norveç’te 1976,İngiltere’de1974,ABD ve Fransa’da 1975 yılında yürürlüğe giren yasalar ve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ABD’de 1975 ‘de kabul edilen Tüm Engelli Çocukların Eğitimi Yasası ile engelli çocukların uygun eğitimsel hizmetlerden yararlanması amaçlanmıştır</a:t>
            </a:r>
            <a:r>
              <a:rPr lang="tr-TR" sz="2400" dirty="0"/>
              <a:t>.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1259632" y="76470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Arial Rounded MT Bold" pitchFamily="34" charset="0"/>
              </a:rPr>
              <a:t>DÜNYADA KAYNAŞTIRMA UYGULAMALARI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988840"/>
            <a:ext cx="8820472" cy="31683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En Az Kısıtlayıcı Ortamda Eğitim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Bireyselleştirilmiş Eğitim Programı Hazırlama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Fark Gözetmeksizin Değerlendirme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Devlet Okullarının  Programlarından ve Hizmetlerinden Dışlanmaya Son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Karma Eğitim Gereksinimi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Yasal Uygulama Hakkı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23528" y="54868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>
                <a:latin typeface="Arial Rounded MT Bold" pitchFamily="34" charset="0"/>
              </a:rPr>
              <a:t>Tüm Engelli Çocukların Eğitimi Yasası ile engelli çocuklara ilişkin bazı önemli kararlar alınmıştır. Bu kararlar: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980728"/>
            <a:ext cx="8064896" cy="237626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b="1" dirty="0">
                <a:latin typeface="Arial Rounded MT Bold" pitchFamily="34" charset="0"/>
              </a:rPr>
              <a:t>En Az Kısıtlayıcı Ortamda Eğitim</a:t>
            </a:r>
            <a:r>
              <a:rPr lang="tr-TR" sz="2400" dirty="0">
                <a:latin typeface="Arial Rounded MT Bold" pitchFamily="34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Özel gereksinimli çocuğun  mümkün olduğunca engeli olmayan akranlarıyla bir arada bulunarak eğitim gereksinimlerinin en iyi karşılanacağı eğitim ortamına yerleştirilmesidir.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756</Words>
  <Application>Microsoft Macintosh PowerPoint</Application>
  <PresentationFormat>Ekran Gösterisi (4:3)</PresentationFormat>
  <Paragraphs>90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6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</dc:creator>
  <cp:lastModifiedBy>Taşkın TAŞTEPE</cp:lastModifiedBy>
  <cp:revision>20</cp:revision>
  <dcterms:created xsi:type="dcterms:W3CDTF">2017-12-11T19:50:09Z</dcterms:created>
  <dcterms:modified xsi:type="dcterms:W3CDTF">2020-05-04T20:54:18Z</dcterms:modified>
</cp:coreProperties>
</file>