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3"/>
  </p:notesMasterIdLst>
  <p:sldIdLst>
    <p:sldId id="256" r:id="rId2"/>
    <p:sldId id="261" r:id="rId3"/>
    <p:sldId id="262" r:id="rId4"/>
    <p:sldId id="263" r:id="rId5"/>
    <p:sldId id="264" r:id="rId6"/>
    <p:sldId id="265" r:id="rId7"/>
    <p:sldId id="257" r:id="rId8"/>
    <p:sldId id="258" r:id="rId9"/>
    <p:sldId id="259" r:id="rId10"/>
    <p:sldId id="260"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autoAdjust="0"/>
    <p:restoredTop sz="95872" autoAdjust="0"/>
  </p:normalViewPr>
  <p:slideViewPr>
    <p:cSldViewPr snapToGrid="0">
      <p:cViewPr varScale="1">
        <p:scale>
          <a:sx n="93" d="100"/>
          <a:sy n="93" d="100"/>
        </p:scale>
        <p:origin x="216" y="6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811041-1DAD-40AA-B621-A24E85D7490B}" type="datetimeFigureOut">
              <a:rPr lang="tr-TR" smtClean="0"/>
              <a:t>4.05.2020</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C9E85-7CAA-40F2-89AD-E1A4A209ED3C}" type="slidenum">
              <a:rPr lang="tr-TR" smtClean="0"/>
              <a:t>‹#›</a:t>
            </a:fld>
            <a:endParaRPr lang="tr-TR"/>
          </a:p>
        </p:txBody>
      </p:sp>
    </p:spTree>
    <p:extLst>
      <p:ext uri="{BB962C8B-B14F-4D97-AF65-F5344CB8AC3E}">
        <p14:creationId xmlns:p14="http://schemas.microsoft.com/office/powerpoint/2010/main" val="389320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a:xfrm>
            <a:off x="1371600" y="4323845"/>
            <a:ext cx="6400800" cy="365125"/>
          </a:xfrm>
        </p:spPr>
        <p:txBody>
          <a:bodyPr/>
          <a:lstStyle/>
          <a:p>
            <a:endParaRPr lang="tr-TR"/>
          </a:p>
        </p:txBody>
      </p:sp>
      <p:sp>
        <p:nvSpPr>
          <p:cNvPr id="6" name="Slide Number Placeholder 5"/>
          <p:cNvSpPr>
            <a:spLocks noGrp="1"/>
          </p:cNvSpPr>
          <p:nvPr>
            <p:ph type="sldNum" sz="quarter" idx="12"/>
          </p:nvPr>
        </p:nvSpPr>
        <p:spPr>
          <a:xfrm>
            <a:off x="8077200" y="1430866"/>
            <a:ext cx="2743200"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058368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650712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865945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157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a:xfrm>
            <a:off x="685800" y="378883"/>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3049902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61C1AA26-1C18-419D-8596-258C9E3D8812}" type="datetimeFigureOut">
              <a:rPr lang="tr-TR" smtClean="0"/>
              <a:pPr/>
              <a:t>4.05.2020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960506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61C1AA26-1C18-419D-8596-258C9E3D8812}" type="datetimeFigureOut">
              <a:rPr lang="tr-TR" smtClean="0"/>
              <a:pPr/>
              <a:t>4.05.2020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756862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019474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a:xfrm>
            <a:off x="685800" y="381000"/>
            <a:ext cx="6991492" cy="36512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406979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65928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a:xfrm>
            <a:off x="685800" y="381001"/>
            <a:ext cx="6991492" cy="36406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5727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407773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1C1AA26-1C18-419D-8596-258C9E3D8812}" type="datetimeFigureOut">
              <a:rPr lang="tr-TR" smtClean="0"/>
              <a:pPr/>
              <a:t>4.05.2020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563267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61C1AA26-1C18-419D-8596-258C9E3D8812}" type="datetimeFigureOut">
              <a:rPr lang="tr-TR" smtClean="0"/>
              <a:pPr/>
              <a:t>4.05.2020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59025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1AA26-1C18-419D-8596-258C9E3D8812}" type="datetimeFigureOut">
              <a:rPr lang="tr-TR" smtClean="0"/>
              <a:pPr/>
              <a:t>4.05.2020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135341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7571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337967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1C1AA26-1C18-419D-8596-258C9E3D8812}" type="datetimeFigureOut">
              <a:rPr lang="tr-TR" smtClean="0"/>
              <a:pPr/>
              <a:t>4.05.2020</a:t>
            </a:fld>
            <a:endParaRPr lang="tr-T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9024933-2B0B-48AB-BEE0-77F857C9AF66}" type="slidenum">
              <a:rPr lang="tr-TR" smtClean="0"/>
              <a:pPr/>
              <a:t>‹#›</a:t>
            </a:fld>
            <a:endParaRPr lang="tr-TR"/>
          </a:p>
        </p:txBody>
      </p:sp>
    </p:spTree>
    <p:extLst>
      <p:ext uri="{BB962C8B-B14F-4D97-AF65-F5344CB8AC3E}">
        <p14:creationId xmlns:p14="http://schemas.microsoft.com/office/powerpoint/2010/main" val="12737680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4" l="20563" r="79975">
                        <a14:foregroundMark x1="33306" y1="10918" x2="33306" y2="10918"/>
                        <a14:foregroundMark x1="33306" y1="10918" x2="33306" y2="10918"/>
                        <a14:foregroundMark x1="38726" y1="13666" x2="38726" y2="13666"/>
                        <a14:foregroundMark x1="38726" y1="13666" x2="38726" y2="13666"/>
                        <a14:foregroundMark x1="38726" y1="13666" x2="38726" y2="13666"/>
                        <a14:foregroundMark x1="38726" y1="5423" x2="38726" y2="5423"/>
                        <a14:foregroundMark x1="67646" y1="9544" x2="67646" y2="9544"/>
                        <a14:foregroundMark x1="66570" y1="13160" x2="66570" y2="13160"/>
                        <a14:foregroundMark x1="73066" y1="28633" x2="73066" y2="28633"/>
                        <a14:foregroundMark x1="74514" y1="45481" x2="74514" y2="45481"/>
                        <a14:foregroundMark x1="69466" y1="73174" x2="69466" y2="73174"/>
                        <a14:foregroundMark x1="68018" y1="80477" x2="68018" y2="80477"/>
                        <a14:foregroundMark x1="51014" y1="90022" x2="51014" y2="90022"/>
                        <a14:foregroundMark x1="30037" y1="74548" x2="30037" y2="74548"/>
                        <a14:foregroundMark x1="32189" y1="23210" x2="32189" y2="23210"/>
                        <a14:foregroundMark x1="29293" y1="33189" x2="29293" y2="33189"/>
                        <a14:foregroundMark x1="27141" y1="42733" x2="27141" y2="42733"/>
                        <a14:foregroundMark x1="26769" y1="44541" x2="26769" y2="44541"/>
                        <a14:foregroundMark x1="25693" y1="39118" x2="25693" y2="39118"/>
                        <a14:foregroundMark x1="26769" y1="50036" x2="26769" y2="50036"/>
                        <a14:foregroundMark x1="24948" y1="50036" x2="24948" y2="50036"/>
                        <a14:foregroundMark x1="27844" y1="53651" x2="27844" y2="53651"/>
                        <a14:foregroundMark x1="27844" y1="60014" x2="27844" y2="60014"/>
                        <a14:foregroundMark x1="29293" y1="64064" x2="29293" y2="64064"/>
                        <a14:foregroundMark x1="29665" y1="66811" x2="29665" y2="66811"/>
                        <a14:foregroundMark x1="32189" y1="77296" x2="32189" y2="77296"/>
                        <a14:foregroundMark x1="39801" y1="83225" x2="39801" y2="83225"/>
                        <a14:foregroundMark x1="42325" y1="89588" x2="42325" y2="89588"/>
                        <a14:foregroundMark x1="42325" y1="89588" x2="42325" y2="89588"/>
                        <a14:foregroundMark x1="48118" y1="90022" x2="48118" y2="90022"/>
                        <a14:foregroundMark x1="54986" y1="90889" x2="54986" y2="90889"/>
                        <a14:foregroundMark x1="61523" y1="87274" x2="61523" y2="87274"/>
                        <a14:foregroundMark x1="72362" y1="60882" x2="72362" y2="60882"/>
                        <a14:foregroundMark x1="75631" y1="61822" x2="75631" y2="61822"/>
                        <a14:foregroundMark x1="74514" y1="53218" x2="74514" y2="53218"/>
                        <a14:foregroundMark x1="72735" y1="36804" x2="72735" y2="36804"/>
                        <a14:foregroundMark x1="71618" y1="29573" x2="71618" y2="29573"/>
                        <a14:foregroundMark x1="55358" y1="9978" x2="55358" y2="9978"/>
                        <a14:foregroundMark x1="52462" y1="6797" x2="52462" y2="6797"/>
                        <a14:foregroundMark x1="48118" y1="8171" x2="48118" y2="8171"/>
                        <a14:foregroundMark x1="43070" y1="10484" x2="43070" y2="10484"/>
                        <a14:foregroundMark x1="37609" y1="17715" x2="37609" y2="17715"/>
                        <a14:foregroundMark x1="36161" y1="18655" x2="36161" y2="18655"/>
                        <a14:foregroundMark x1="60778" y1="13160" x2="60778" y2="13160"/>
                        <a14:foregroundMark x1="64750" y1="19089" x2="64750" y2="19089"/>
                        <a14:foregroundMark x1="68763" y1="24078" x2="68763" y2="24078"/>
                        <a14:foregroundMark x1="41249" y1="13160" x2="41249" y2="13160"/>
                        <a14:foregroundMark x1="41249" y1="5929" x2="41249" y2="5929"/>
                        <a14:foregroundMark x1="73438" y1="66377" x2="73438" y2="66377"/>
                        <a14:foregroundMark x1="69839" y1="70427" x2="69839" y2="70427"/>
                        <a14:foregroundMark x1="36533" y1="82285" x2="36533" y2="82285"/>
                        <a14:foregroundMark x1="31485" y1="18655" x2="31485" y2="18655"/>
                        <a14:foregroundMark x1="47042" y1="3181" x2="47042" y2="3181"/>
                        <a14:foregroundMark x1="47042" y1="3615" x2="47042" y2="3615"/>
                        <a14:foregroundMark x1="47042" y1="3615" x2="47042" y2="3615"/>
                        <a14:foregroundMark x1="55358" y1="7737" x2="55358" y2="7737"/>
                        <a14:foregroundMark x1="70542" y1="64570" x2="70542" y2="64570"/>
                        <a14:foregroundMark x1="65867" y1="78670" x2="65867" y2="78670"/>
                        <a14:foregroundMark x1="65867" y1="78670" x2="65867" y2="78670"/>
                        <a14:foregroundMark x1="64750" y1="80911" x2="64750" y2="80911"/>
                        <a14:foregroundMark x1="64046" y1="84093" x2="64046" y2="84093"/>
                        <a14:foregroundMark x1="62598" y1="92263" x2="62598" y2="92263"/>
                        <a14:foregroundMark x1="61150" y1="94577" x2="61150" y2="94577"/>
                        <a14:foregroundMark x1="52089" y1="96819" x2="52089" y2="96819"/>
                        <a14:foregroundMark x1="43070" y1="92769" x2="43070" y2="92769"/>
                        <a14:foregroundMark x1="58254" y1="13160" x2="58254" y2="13160"/>
                        <a14:foregroundMark x1="56434" y1="23210" x2="56434" y2="23210"/>
                        <a14:foregroundMark x1="49566" y1="40926" x2="49566" y2="40926"/>
                        <a14:foregroundMark x1="42325" y1="80477" x2="42325" y2="80477"/>
                        <a14:foregroundMark x1="32933" y1="74114" x2="32933" y2="74114"/>
                        <a14:foregroundMark x1="73811" y1="38178" x2="73811" y2="38178"/>
                        <a14:foregroundMark x1="73811" y1="44107" x2="73811" y2="44107"/>
                        <a14:foregroundMark x1="73811" y1="39118" x2="73811" y2="39118"/>
                        <a14:foregroundMark x1="69839" y1="19089" x2="69839" y2="19089"/>
                        <a14:foregroundMark x1="60074" y1="7303" x2="60074" y2="7303"/>
                        <a14:foregroundMark x1="26396" y1="27260" x2="26396" y2="27260"/>
                        <a14:foregroundMark x1="44849" y1="14100" x2="44849" y2="14100"/>
                        <a14:foregroundMark x1="48862" y1="11352" x2="48862" y2="11352"/>
                        <a14:foregroundMark x1="46669" y1="11786" x2="46669" y2="11786"/>
                        <a14:foregroundMark x1="46669" y1="11786" x2="46669" y2="11786"/>
                        <a14:foregroundMark x1="64750" y1="87274" x2="64750" y2="87274"/>
                        <a14:foregroundMark x1="66570" y1="82285" x2="66570" y2="82285"/>
                        <a14:foregroundMark x1="71990" y1="72307" x2="71990" y2="72307"/>
                        <a14:foregroundMark x1="59702" y1="84093" x2="59702" y2="84093"/>
                        <a14:foregroundMark x1="59702" y1="84093" x2="59702" y2="84093"/>
                        <a14:foregroundMark x1="35085" y1="79103" x2="35085" y2="79103"/>
                        <a14:foregroundMark x1="32933" y1="82719" x2="32933" y2="82719"/>
                        <a14:foregroundMark x1="26769" y1="66377" x2="26769" y2="66377"/>
                        <a14:foregroundMark x1="24948" y1="57701" x2="24948" y2="57701"/>
                        <a14:foregroundMark x1="26065" y1="39552" x2="26065" y2="39552"/>
                        <a14:foregroundMark x1="30037" y1="29573" x2="30037" y2="29573"/>
                        <a14:foregroundMark x1="36533" y1="13666" x2="36533" y2="13666"/>
                        <a14:foregroundMark x1="29293" y1="73608" x2="29293" y2="73608"/>
                        <a14:foregroundMark x1="26769" y1="69125" x2="26769" y2="69125"/>
                        <a14:foregroundMark x1="27513" y1="74982" x2="27513" y2="74982"/>
                        <a14:foregroundMark x1="36905" y1="87274" x2="36905" y2="87274"/>
                        <a14:foregroundMark x1="45594" y1="86406" x2="45594" y2="86406"/>
                        <a14:foregroundMark x1="49938" y1="94071" x2="49938" y2="94071"/>
                        <a14:foregroundMark x1="59330" y1="87274" x2="59330" y2="87274"/>
                        <a14:foregroundMark x1="54613" y1="4989" x2="54613" y2="4989"/>
                        <a14:foregroundMark x1="53537" y1="13160" x2="53537" y2="13160"/>
                        <a14:foregroundMark x1="30741" y1="22704" x2="30741" y2="22704"/>
                        <a14:foregroundMark x1="27141" y1="33189" x2="27141" y2="33189"/>
                        <a14:foregroundMark x1="27844" y1="37744" x2="27844" y2="37744"/>
                        <a14:foregroundMark x1="23873" y1="48662" x2="23873" y2="48662"/>
                        <a14:foregroundMark x1="24948" y1="58641" x2="24948" y2="58641"/>
                        <a14:foregroundMark x1="24948" y1="58641" x2="24948" y2="58641"/>
                        <a14:foregroundMark x1="27513" y1="47289" x2="27513" y2="47289"/>
                        <a14:foregroundMark x1="27513" y1="47289" x2="27513" y2="47289"/>
                        <a14:foregroundMark x1="28217" y1="24512" x2="28217" y2="24512"/>
                        <a14:foregroundMark x1="63674" y1="14100" x2="63674" y2="14100"/>
                        <a14:foregroundMark x1="68391" y1="21837" x2="68391" y2="21837"/>
                        <a14:foregroundMark x1="70914" y1="25018" x2="70914" y2="25018"/>
                        <a14:foregroundMark x1="73811" y1="32249" x2="73811" y2="32249"/>
                        <a14:foregroundMark x1="73811" y1="51844" x2="73811" y2="51844"/>
                        <a14:foregroundMark x1="76334" y1="59074" x2="76334" y2="59074"/>
                        <a14:foregroundMark x1="75962" y1="50470" x2="75962" y2="50470"/>
                        <a14:foregroundMark x1="67646" y1="30947" x2="67646" y2="30947"/>
                        <a14:foregroundMark x1="71287" y1="35430" x2="71287" y2="35430"/>
                      </a14:backgroundRemoval>
                    </a14:imgEffect>
                  </a14:imgLayer>
                </a14:imgProps>
              </a:ext>
              <a:ext uri="{28A0092B-C50C-407E-A947-70E740481C1C}">
                <a14:useLocalDpi xmlns:a14="http://schemas.microsoft.com/office/drawing/2010/main" val="0"/>
              </a:ext>
            </a:extLst>
          </a:blip>
          <a:stretch>
            <a:fillRect/>
          </a:stretch>
        </p:blipFill>
        <p:spPr>
          <a:xfrm>
            <a:off x="-679620" y="126657"/>
            <a:ext cx="3557400" cy="1980000"/>
          </a:xfrm>
          <a:prstGeom prst="rect">
            <a:avLst/>
          </a:prstGeom>
        </p:spPr>
      </p:pic>
      <p:pic>
        <p:nvPicPr>
          <p:cNvPr id="5" name="Resim 4"/>
          <p:cNvPicPr>
            <a:picLocks noChangeAspect="1"/>
          </p:cNvPicPr>
          <p:nvPr/>
        </p:nvPicPr>
        <p:blipFill>
          <a:blip r:embed="rId4" cstate="print">
            <a:extLst>
              <a:ext uri="{BEBA8EAE-BF5A-486C-A8C5-ECC9F3942E4B}">
                <a14:imgProps xmlns:a14="http://schemas.microsoft.com/office/drawing/2010/main">
                  <a14:imgLayer r:embed="rId5">
                    <a14:imgEffect>
                      <a14:backgroundRemoval t="3352" b="94972" l="1897" r="94851"/>
                    </a14:imgEffect>
                  </a14:imgLayer>
                </a14:imgProps>
              </a:ext>
              <a:ext uri="{28A0092B-C50C-407E-A947-70E740481C1C}">
                <a14:useLocalDpi xmlns:a14="http://schemas.microsoft.com/office/drawing/2010/main" val="0"/>
              </a:ext>
            </a:extLst>
          </a:blip>
          <a:stretch>
            <a:fillRect/>
          </a:stretch>
        </p:blipFill>
        <p:spPr>
          <a:xfrm>
            <a:off x="9929308" y="0"/>
            <a:ext cx="2391280" cy="2232000"/>
          </a:xfrm>
          <a:prstGeom prst="rect">
            <a:avLst/>
          </a:prstGeom>
        </p:spPr>
      </p:pic>
      <p:sp>
        <p:nvSpPr>
          <p:cNvPr id="8" name="Unvan 1"/>
          <p:cNvSpPr txBox="1">
            <a:spLocks/>
          </p:cNvSpPr>
          <p:nvPr/>
        </p:nvSpPr>
        <p:spPr>
          <a:xfrm>
            <a:off x="1371600" y="818357"/>
            <a:ext cx="9448800" cy="18250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4000" b="1">
                <a:latin typeface="Arial" panose="020B0604020202020204" pitchFamily="34" charset="0"/>
                <a:cs typeface="Arial" panose="020B0604020202020204" pitchFamily="34" charset="0"/>
              </a:rPr>
              <a:t>GÖRÜŞME İLKE VE TEKNİKLERİ</a:t>
            </a:r>
            <a:endParaRPr lang="tr-TR" sz="4000" b="1" dirty="0">
              <a:latin typeface="Arial" panose="020B0604020202020204" pitchFamily="34" charset="0"/>
              <a:cs typeface="Arial" panose="020B0604020202020204" pitchFamily="34" charset="0"/>
            </a:endParaRPr>
          </a:p>
        </p:txBody>
      </p:sp>
      <p:sp>
        <p:nvSpPr>
          <p:cNvPr id="9" name="Dikdörtgen 8"/>
          <p:cNvSpPr/>
          <p:nvPr/>
        </p:nvSpPr>
        <p:spPr>
          <a:xfrm>
            <a:off x="1865130" y="3461810"/>
            <a:ext cx="8461739" cy="1754326"/>
          </a:xfrm>
          <a:prstGeom prst="rect">
            <a:avLst/>
          </a:prstGeom>
          <a:noFill/>
        </p:spPr>
        <p:txBody>
          <a:bodyPr wrap="none" lIns="91440" tIns="45720" rIns="91440" bIns="4572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Sağlık Bilimleri Fakültesi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Çocuk Gelişimi Bölümü</a:t>
            </a:r>
            <a:endPar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Calibri" panose="020F0502020204030204"/>
              <a:ea typeface="+mn-ea"/>
              <a:cs typeface="+mn-cs"/>
            </a:endParaRPr>
          </a:p>
        </p:txBody>
      </p:sp>
    </p:spTree>
    <p:extLst>
      <p:ext uri="{BB962C8B-B14F-4D97-AF65-F5344CB8AC3E}">
        <p14:creationId xmlns:p14="http://schemas.microsoft.com/office/powerpoint/2010/main" val="1962470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1619794"/>
            <a:ext cx="10820400" cy="4024125"/>
          </a:xfrm>
        </p:spPr>
        <p:txBody>
          <a:bodyPr>
            <a:normAutofit/>
          </a:bodyPr>
          <a:lstStyle/>
          <a:p>
            <a:pPr marL="0" indent="0">
              <a:buNone/>
            </a:pPr>
            <a:r>
              <a:rPr lang="tr-TR" sz="2800" b="1" dirty="0">
                <a:latin typeface="Arial" pitchFamily="34" charset="0"/>
                <a:cs typeface="Arial" pitchFamily="34" charset="0"/>
              </a:rPr>
              <a:t>KISACA GÖRÜŞME SÜRECİNİN İŞLEYİŞİ:</a:t>
            </a:r>
          </a:p>
          <a:p>
            <a:pPr marL="0" indent="0" algn="just">
              <a:buNone/>
            </a:pPr>
            <a:r>
              <a:rPr lang="tr-TR" sz="2800" dirty="0">
                <a:latin typeface="Arial" pitchFamily="34" charset="0"/>
                <a:cs typeface="Arial" pitchFamily="34" charset="0"/>
              </a:rPr>
              <a:t>1.Görüşme formunun hazırlanması, </a:t>
            </a:r>
          </a:p>
          <a:p>
            <a:pPr marL="0" indent="0" algn="just">
              <a:buNone/>
            </a:pPr>
            <a:r>
              <a:rPr lang="tr-TR" sz="2800" dirty="0">
                <a:latin typeface="Arial" pitchFamily="34" charset="0"/>
                <a:cs typeface="Arial" pitchFamily="34" charset="0"/>
              </a:rPr>
              <a:t>2.Görüşme formunun test edilmesi, </a:t>
            </a:r>
          </a:p>
          <a:p>
            <a:pPr marL="0" indent="0" algn="just">
              <a:buNone/>
            </a:pPr>
            <a:r>
              <a:rPr lang="tr-TR" sz="2800" dirty="0">
                <a:latin typeface="Arial" pitchFamily="34" charset="0"/>
                <a:cs typeface="Arial" pitchFamily="34" charset="0"/>
              </a:rPr>
              <a:t>3.Görüşmelerin ayarlanması,</a:t>
            </a:r>
          </a:p>
          <a:p>
            <a:pPr marL="0" indent="0" algn="just">
              <a:buNone/>
            </a:pPr>
            <a:r>
              <a:rPr lang="tr-TR" sz="2800" dirty="0">
                <a:latin typeface="Arial" pitchFamily="34" charset="0"/>
                <a:cs typeface="Arial" pitchFamily="34" charset="0"/>
              </a:rPr>
              <a:t>4.Hazırlıkların yapılması  </a:t>
            </a:r>
          </a:p>
          <a:p>
            <a:pPr marL="0" indent="0" algn="just">
              <a:buNone/>
            </a:pPr>
            <a:r>
              <a:rPr lang="tr-TR" sz="2800" dirty="0">
                <a:latin typeface="Arial" pitchFamily="34" charset="0"/>
                <a:cs typeface="Arial" pitchFamily="34" charset="0"/>
              </a:rPr>
              <a:t>5.Görüşmenin gerçekleştirilmesi </a:t>
            </a:r>
          </a:p>
        </p:txBody>
      </p:sp>
    </p:spTree>
    <p:extLst>
      <p:ext uri="{BB962C8B-B14F-4D97-AF65-F5344CB8AC3E}">
        <p14:creationId xmlns:p14="http://schemas.microsoft.com/office/powerpoint/2010/main" val="3212429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3F38D9-FD52-1D4A-8397-D6E25DF9CC11}"/>
              </a:ext>
            </a:extLst>
          </p:cNvPr>
          <p:cNvSpPr>
            <a:spLocks noGrp="1"/>
          </p:cNvSpPr>
          <p:nvPr>
            <p:ph type="title"/>
          </p:nvPr>
        </p:nvSpPr>
        <p:spPr/>
        <p:txBody>
          <a:bodyPr/>
          <a:lstStyle/>
          <a:p>
            <a:r>
              <a:rPr lang="tr-TR" dirty="0"/>
              <a:t>Kaynakça</a:t>
            </a:r>
          </a:p>
        </p:txBody>
      </p:sp>
      <p:graphicFrame>
        <p:nvGraphicFramePr>
          <p:cNvPr id="4" name="İçerik Yer Tutucusu 3">
            <a:extLst>
              <a:ext uri="{FF2B5EF4-FFF2-40B4-BE49-F238E27FC236}">
                <a16:creationId xmlns:a16="http://schemas.microsoft.com/office/drawing/2014/main" id="{49990D7B-38A1-F949-ABB8-32C58B7798C3}"/>
              </a:ext>
            </a:extLst>
          </p:cNvPr>
          <p:cNvGraphicFramePr>
            <a:graphicFrameLocks noGrp="1"/>
          </p:cNvGraphicFramePr>
          <p:nvPr>
            <p:ph idx="1"/>
          </p:nvPr>
        </p:nvGraphicFramePr>
        <p:xfrm>
          <a:off x="1738488" y="3142950"/>
          <a:ext cx="8715023" cy="1325880"/>
        </p:xfrm>
        <a:graphic>
          <a:graphicData uri="http://schemas.openxmlformats.org/drawingml/2006/table">
            <a:tbl>
              <a:tblPr/>
              <a:tblGrid>
                <a:gridCol w="8715023">
                  <a:extLst>
                    <a:ext uri="{9D8B030D-6E8A-4147-A177-3AD203B41FA5}">
                      <a16:colId xmlns:a16="http://schemas.microsoft.com/office/drawing/2014/main" val="832381623"/>
                    </a:ext>
                  </a:extLst>
                </a:gridCol>
              </a:tblGrid>
              <a:tr h="0">
                <a:tc>
                  <a:txBody>
                    <a:bodyPr/>
                    <a:lstStyle/>
                    <a:p>
                      <a:r>
                        <a:rPr lang="tr-TR">
                          <a:effectLst/>
                        </a:rPr>
                        <a:t>Özgüven, İ. 1994. Psikolojik Testler. Yeni Doğuş Matbaası, Ankara.</a:t>
                      </a:r>
                    </a:p>
                  </a:txBody>
                  <a:tcPr marL="19050" marR="19050" marT="47625" marB="285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666629598"/>
                  </a:ext>
                </a:extLst>
              </a:tr>
              <a:tr h="0">
                <a:tc>
                  <a:txBody>
                    <a:bodyPr/>
                    <a:lstStyle/>
                    <a:p>
                      <a:r>
                        <a:rPr lang="tr-TR">
                          <a:effectLst/>
                        </a:rPr>
                        <a:t>Özgüven, İ. 2004. Görüşme İlke ve Teknikleri. PDREM Yayınları, Ankara.</a:t>
                      </a:r>
                    </a:p>
                  </a:txBody>
                  <a:tcPr marL="19050" marR="19050" marT="47625" marB="285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526891280"/>
                  </a:ext>
                </a:extLst>
              </a:tr>
              <a:tr h="0">
                <a:tc>
                  <a:txBody>
                    <a:bodyPr/>
                    <a:lstStyle/>
                    <a:p>
                      <a:r>
                        <a:rPr lang="tr-TR" dirty="0">
                          <a:effectLst/>
                        </a:rPr>
                        <a:t>Tanaydı, Z. ve Demiral, Ö. 1990. Çocukları Tanıma Ölçme ve Değerlendirme. G.Ü. Mesleki Eğitim Fakültesi Yayınları, Ankara</a:t>
                      </a:r>
                    </a:p>
                  </a:txBody>
                  <a:tcPr marL="19050" marR="19050" marT="47625" marB="285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039807652"/>
                  </a:ext>
                </a:extLst>
              </a:tr>
            </a:tbl>
          </a:graphicData>
        </a:graphic>
      </p:graphicFrame>
      <p:sp>
        <p:nvSpPr>
          <p:cNvPr id="5" name="Rectangle 1">
            <a:extLst>
              <a:ext uri="{FF2B5EF4-FFF2-40B4-BE49-F238E27FC236}">
                <a16:creationId xmlns:a16="http://schemas.microsoft.com/office/drawing/2014/main" id="{7550F0B2-1B58-814C-827E-F181DDA41257}"/>
              </a:ext>
            </a:extLst>
          </p:cNvPr>
          <p:cNvSpPr>
            <a:spLocks noChangeArrowheads="1"/>
          </p:cNvSpPr>
          <p:nvPr/>
        </p:nvSpPr>
        <p:spPr bwMode="auto">
          <a:xfrm>
            <a:off x="-2541533" y="-311876"/>
            <a:ext cx="164531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554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1114" y="2011679"/>
            <a:ext cx="10820400" cy="4024125"/>
          </a:xfrm>
        </p:spPr>
        <p:txBody>
          <a:bodyPr>
            <a:noAutofit/>
          </a:bodyPr>
          <a:lstStyle/>
          <a:p>
            <a:pPr algn="just"/>
            <a:r>
              <a:rPr lang="tr-TR" sz="2800" dirty="0">
                <a:latin typeface="Arial" pitchFamily="34" charset="0"/>
                <a:cs typeface="Arial" pitchFamily="34" charset="0"/>
              </a:rPr>
              <a:t>Ayrı kültürlerde ve ayrı sosyo -ekonomik gruplarda, kişilerin iç yaşantılarına girmenin, onlardan özellikle  duyarlığı yüksek konularda, gerçeği yansıtan cevaplar almak güçtür.	</a:t>
            </a:r>
          </a:p>
          <a:p>
            <a:pPr algn="just"/>
            <a:r>
              <a:rPr lang="tr-TR" sz="2800" dirty="0">
                <a:latin typeface="Arial" pitchFamily="34" charset="0"/>
                <a:cs typeface="Arial" pitchFamily="34" charset="0"/>
              </a:rPr>
              <a:t>Görüşmeci, görüşmeye başlarken kendisini tanıttıktan sonra kaynak kişiyi güdülemek için ondan beklenenleri anlatır. </a:t>
            </a:r>
          </a:p>
        </p:txBody>
      </p:sp>
      <p:sp>
        <p:nvSpPr>
          <p:cNvPr id="4" name="Metin kutusu 3"/>
          <p:cNvSpPr txBox="1"/>
          <p:nvPr/>
        </p:nvSpPr>
        <p:spPr>
          <a:xfrm>
            <a:off x="3892731" y="1084217"/>
            <a:ext cx="5355772" cy="523220"/>
          </a:xfrm>
          <a:prstGeom prst="rect">
            <a:avLst/>
          </a:prstGeom>
          <a:noFill/>
        </p:spPr>
        <p:txBody>
          <a:bodyPr wrap="square" rtlCol="0">
            <a:spAutoFit/>
          </a:bodyPr>
          <a:lstStyle/>
          <a:p>
            <a:pPr algn="ctr"/>
            <a:r>
              <a:rPr lang="tr-TR" sz="2800" b="1" dirty="0">
                <a:latin typeface="Arial" pitchFamily="34" charset="0"/>
                <a:cs typeface="Arial" pitchFamily="34" charset="0"/>
              </a:rPr>
              <a:t>GÖRÜŞME SÜRECİ</a:t>
            </a:r>
          </a:p>
        </p:txBody>
      </p:sp>
    </p:spTree>
    <p:extLst>
      <p:ext uri="{BB962C8B-B14F-4D97-AF65-F5344CB8AC3E}">
        <p14:creationId xmlns:p14="http://schemas.microsoft.com/office/powerpoint/2010/main" val="1264476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4988" y="1632857"/>
            <a:ext cx="10820400" cy="4024125"/>
          </a:xfrm>
        </p:spPr>
        <p:txBody>
          <a:bodyPr>
            <a:normAutofit/>
          </a:bodyPr>
          <a:lstStyle/>
          <a:p>
            <a:pPr algn="just"/>
            <a:r>
              <a:rPr lang="tr-TR" sz="2800" dirty="0">
                <a:latin typeface="Arial" pitchFamily="34" charset="0"/>
                <a:cs typeface="Arial" pitchFamily="34" charset="0"/>
              </a:rPr>
              <a:t>Bu amaçla,  görüşmenin amacı (kaynak kişinin bu konudaki bilgisine göre değişen ayrıntılarda), toplanacak bilgilerin kurumsal yada uygulama yönünden sağlayacağı olası yararlar ile bu oluşumda kaynak kişinin yeri, önemi ve olası kazançları açıklanmalıdır. </a:t>
            </a:r>
          </a:p>
          <a:p>
            <a:pPr algn="just"/>
            <a:r>
              <a:rPr lang="tr-TR" sz="2800" dirty="0">
                <a:latin typeface="Arial" pitchFamily="34" charset="0"/>
                <a:cs typeface="Arial" pitchFamily="34" charset="0"/>
              </a:rPr>
              <a:t>Kaynak kişinin özgeçmişi, ilgi ve inançlarının görüşmeci tarafından bilinmesi bu amaca varmayı kolaylaştırır, güven duygusunun gelişmesine yardımcı olur.	</a:t>
            </a:r>
          </a:p>
        </p:txBody>
      </p:sp>
    </p:spTree>
    <p:extLst>
      <p:ext uri="{BB962C8B-B14F-4D97-AF65-F5344CB8AC3E}">
        <p14:creationId xmlns:p14="http://schemas.microsoft.com/office/powerpoint/2010/main" val="649386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800" dirty="0">
                <a:latin typeface="Arial" pitchFamily="34" charset="0"/>
                <a:cs typeface="Arial" pitchFamily="34" charset="0"/>
              </a:rPr>
              <a:t>Görüşme süresince, görüşmeci ile kaynak kişi arasında duygusallığa varmayan bir   yakınlık korunmalı. </a:t>
            </a:r>
          </a:p>
          <a:p>
            <a:pPr algn="just"/>
            <a:r>
              <a:rPr lang="tr-TR" sz="2800" dirty="0">
                <a:latin typeface="Arial" pitchFamily="34" charset="0"/>
                <a:cs typeface="Arial" pitchFamily="34" charset="0"/>
              </a:rPr>
              <a:t>Görüşmeci, çok bilir görünmekten olduğu gibi, konudan habersiz bir görünüme bürünmekten de özenle sakınmalıdır .</a:t>
            </a:r>
          </a:p>
        </p:txBody>
      </p:sp>
    </p:spTree>
    <p:extLst>
      <p:ext uri="{BB962C8B-B14F-4D97-AF65-F5344CB8AC3E}">
        <p14:creationId xmlns:p14="http://schemas.microsoft.com/office/powerpoint/2010/main" val="412508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800" dirty="0">
                <a:latin typeface="Arial" pitchFamily="34" charset="0"/>
                <a:cs typeface="Arial" pitchFamily="34" charset="0"/>
              </a:rPr>
              <a:t>Görüşme süresince, görüşmeci hem kendisinin hem de kaynak kişinin kullanıldığı her sözcüğe, davranışa, ifadelerdeki içtenliğe ve tüm mimiklere dikkat etmelidir. </a:t>
            </a:r>
          </a:p>
          <a:p>
            <a:pPr algn="just"/>
            <a:r>
              <a:rPr lang="tr-TR" sz="2800" dirty="0">
                <a:latin typeface="Arial" pitchFamily="34" charset="0"/>
                <a:cs typeface="Arial" pitchFamily="34" charset="0"/>
              </a:rPr>
              <a:t>Bunların her birinin ilettiği değişik “mesaj”lar vardır. Bunlar karşıdaki kişinin davranışlarını değiştiren yada pekiştiren etkiler de bulunur.</a:t>
            </a:r>
          </a:p>
          <a:p>
            <a:pPr algn="just"/>
            <a:endParaRPr lang="tr-TR" sz="2800" dirty="0">
              <a:latin typeface="Arial" pitchFamily="34" charset="0"/>
              <a:cs typeface="Arial" pitchFamily="34" charset="0"/>
            </a:endParaRPr>
          </a:p>
        </p:txBody>
      </p:sp>
    </p:spTree>
    <p:extLst>
      <p:ext uri="{BB962C8B-B14F-4D97-AF65-F5344CB8AC3E}">
        <p14:creationId xmlns:p14="http://schemas.microsoft.com/office/powerpoint/2010/main" val="2416115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2737" y="1672045"/>
            <a:ext cx="10820400" cy="4024125"/>
          </a:xfrm>
        </p:spPr>
        <p:txBody>
          <a:bodyPr>
            <a:normAutofit lnSpcReduction="10000"/>
          </a:bodyPr>
          <a:lstStyle/>
          <a:p>
            <a:pPr algn="just"/>
            <a:r>
              <a:rPr lang="tr-TR" sz="2800" dirty="0">
                <a:latin typeface="Arial" pitchFamily="34" charset="0"/>
                <a:cs typeface="Arial" pitchFamily="34" charset="0"/>
              </a:rPr>
              <a:t>Görüşmeler, genellikle bir kişi tarafından yapılır. </a:t>
            </a:r>
          </a:p>
          <a:p>
            <a:pPr algn="just"/>
            <a:r>
              <a:rPr lang="tr-TR" sz="2800" dirty="0">
                <a:latin typeface="Arial" pitchFamily="34" charset="0"/>
                <a:cs typeface="Arial" pitchFamily="34" charset="0"/>
              </a:rPr>
              <a:t>Birden çok görüşmecinin bulunması, aralarında iş bölümü yapılarak  verilerin anında tutulacak notlarla  kaydedilmesini kolaylaştırır. </a:t>
            </a:r>
          </a:p>
          <a:p>
            <a:pPr algn="just"/>
            <a:r>
              <a:rPr lang="tr-TR" sz="2800" dirty="0">
                <a:latin typeface="Arial" pitchFamily="34" charset="0"/>
                <a:cs typeface="Arial" pitchFamily="34" charset="0"/>
              </a:rPr>
              <a:t>Bu durumu kendisine verilen önemi bir belirtisi sayan kaynak kişi  iş birliği için güdüleyebilir, görüşme süresince ortaya çıkabilecek olası ipuçlarının daha kolay yakalanması ve bunlara dayalı ek soruların sorulabilmesini kolaylaştırır ve nihayet  psikolojik nedenlerle, görüşmecinin birisi ile iyi ilişki kuramayan bir kaynak kişiye, bir başkasıyla görüşebilme seçeneği verir. </a:t>
            </a:r>
          </a:p>
        </p:txBody>
      </p:sp>
    </p:spTree>
    <p:extLst>
      <p:ext uri="{BB962C8B-B14F-4D97-AF65-F5344CB8AC3E}">
        <p14:creationId xmlns:p14="http://schemas.microsoft.com/office/powerpoint/2010/main" val="1628333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199" y="1562117"/>
            <a:ext cx="11167597" cy="4024125"/>
          </a:xfrm>
        </p:spPr>
        <p:txBody>
          <a:bodyPr>
            <a:normAutofit/>
          </a:bodyPr>
          <a:lstStyle/>
          <a:p>
            <a:pPr algn="just">
              <a:buFont typeface="Wingdings" panose="05000000000000000000" pitchFamily="2" charset="2"/>
              <a:buChar char="v"/>
            </a:pPr>
            <a:r>
              <a:rPr lang="tr-TR" sz="2800" dirty="0">
                <a:latin typeface="Arial" panose="020B0604020202020204" pitchFamily="34" charset="0"/>
                <a:cs typeface="Arial" panose="020B0604020202020204" pitchFamily="34" charset="0"/>
              </a:rPr>
              <a:t> İyi hazırlanmış bir görüşme formu etkili bir görüşmenin gerçekleşmesi için gereklidir, fakat yeterli değildir. </a:t>
            </a:r>
          </a:p>
          <a:p>
            <a:pPr algn="just">
              <a:buFont typeface="Wingdings" panose="05000000000000000000" pitchFamily="2" charset="2"/>
              <a:buChar char="v"/>
            </a:pPr>
            <a:r>
              <a:rPr lang="tr-TR" sz="2800" dirty="0">
                <a:latin typeface="Arial" panose="020B0604020202020204" pitchFamily="34" charset="0"/>
                <a:cs typeface="Arial" panose="020B0604020202020204" pitchFamily="34" charset="0"/>
              </a:rPr>
              <a:t>Görüşme boyunca araştırmacının bilinçli bir şekilde süreci kontrol etmesi ve görüşülen bireyin verdiği yanıtlara göre birtakım önlemler alması gerekir.</a:t>
            </a:r>
          </a:p>
          <a:p>
            <a:pPr algn="just">
              <a:buFont typeface="Wingdings" panose="05000000000000000000" pitchFamily="2" charset="2"/>
              <a:buChar char="v"/>
            </a:pPr>
            <a:r>
              <a:rPr lang="tr-TR" sz="2800" dirty="0">
                <a:latin typeface="Arial" panose="020B0604020202020204" pitchFamily="34" charset="0"/>
                <a:cs typeface="Arial" panose="020B0604020202020204" pitchFamily="34" charset="0"/>
              </a:rPr>
              <a:t> Görüşmenin amaca uygun bir şekilde sürdürülmesi araştırmacının temel sorumluluğudur. </a:t>
            </a:r>
          </a:p>
        </p:txBody>
      </p:sp>
    </p:spTree>
    <p:extLst>
      <p:ext uri="{BB962C8B-B14F-4D97-AF65-F5344CB8AC3E}">
        <p14:creationId xmlns:p14="http://schemas.microsoft.com/office/powerpoint/2010/main" val="3854894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7673" y="1798205"/>
            <a:ext cx="10820400" cy="4024125"/>
          </a:xfrm>
        </p:spPr>
        <p:txBody>
          <a:bodyPr>
            <a:normAutofit/>
          </a:bodyPr>
          <a:lstStyle/>
          <a:p>
            <a:pPr algn="just">
              <a:buFont typeface="Wingdings" panose="05000000000000000000" pitchFamily="2" charset="2"/>
              <a:buChar char="v"/>
            </a:pPr>
            <a:r>
              <a:rPr lang="tr-TR" sz="2800" dirty="0">
                <a:latin typeface="Arial" panose="020B0604020202020204" pitchFamily="34" charset="0"/>
                <a:cs typeface="Arial" panose="020B0604020202020204" pitchFamily="34" charset="0"/>
              </a:rPr>
              <a:t> Görüşülen kişinin girdiği gereksiz ayrıntılar ya da anlattığı ilgisiz olaylarla, bu amacın dışına çıkması mümkündür.</a:t>
            </a:r>
          </a:p>
          <a:p>
            <a:pPr algn="just">
              <a:buFont typeface="Wingdings" panose="05000000000000000000" pitchFamily="2" charset="2"/>
              <a:buChar char="v"/>
            </a:pPr>
            <a:r>
              <a:rPr lang="tr-TR" sz="2800" dirty="0">
                <a:latin typeface="Arial" panose="020B0604020202020204" pitchFamily="34" charset="0"/>
                <a:cs typeface="Arial" panose="020B0604020202020204" pitchFamily="34" charset="0"/>
              </a:rPr>
              <a:t> Bu tür durumlarda araştırmacının, olumsuz bir tepkiye yol açmayacak bir şekilde ve nazik bir tonda, görüşülen bireye müdahale etmesi gerekebilir.</a:t>
            </a:r>
          </a:p>
        </p:txBody>
      </p:sp>
    </p:spTree>
    <p:extLst>
      <p:ext uri="{BB962C8B-B14F-4D97-AF65-F5344CB8AC3E}">
        <p14:creationId xmlns:p14="http://schemas.microsoft.com/office/powerpoint/2010/main" val="3018687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5485" y="1520791"/>
            <a:ext cx="10820400" cy="4543124"/>
          </a:xfrm>
        </p:spPr>
        <p:txBody>
          <a:bodyPr>
            <a:normAutofit/>
          </a:bodyPr>
          <a:lstStyle/>
          <a:p>
            <a:pPr marL="0" indent="0" algn="just">
              <a:buNone/>
            </a:pPr>
            <a:r>
              <a:rPr lang="tr-TR" sz="2800" dirty="0">
                <a:latin typeface="Arial" panose="020B0604020202020204" pitchFamily="34" charset="0"/>
                <a:cs typeface="Arial" panose="020B0604020202020204" pitchFamily="34" charset="0"/>
              </a:rPr>
              <a:t>Bunlara ek olarak araştırmacının, görüşmenin amacına ulaşması için aşağıda sözü edilen bazı stratejileri kullanması da uygun olacaktır;</a:t>
            </a:r>
          </a:p>
          <a:p>
            <a:pPr marL="0" indent="0" algn="just">
              <a:buNone/>
            </a:pPr>
            <a:endParaRPr lang="tr-TR" sz="2800" dirty="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tr-TR" sz="2800" dirty="0">
                <a:latin typeface="Arial" panose="020B0604020202020204" pitchFamily="34" charset="0"/>
                <a:cs typeface="Arial" panose="020B0604020202020204" pitchFamily="34" charset="0"/>
              </a:rPr>
              <a:t> Görüşme ile ulaşılmak istenen amacın farkında olma ve verilen yanıtların görüşme amacına uygun olup olmadığına dikkat etmek gerekir.</a:t>
            </a:r>
          </a:p>
          <a:p>
            <a:pPr algn="just">
              <a:buFont typeface="Wingdings" panose="05000000000000000000" pitchFamily="2" charset="2"/>
              <a:buChar char="ü"/>
            </a:pPr>
            <a:r>
              <a:rPr lang="tr-TR" sz="2800" dirty="0">
                <a:latin typeface="Arial" panose="020B0604020202020204" pitchFamily="34" charset="0"/>
                <a:cs typeface="Arial" panose="020B0604020202020204" pitchFamily="34" charset="0"/>
              </a:rPr>
              <a:t> Görüşmenin amacına uygun sorular sormak önemlidir.</a:t>
            </a:r>
          </a:p>
          <a:p>
            <a:pPr algn="just">
              <a:buFont typeface="Wingdings" panose="05000000000000000000" pitchFamily="2" charset="2"/>
              <a:buChar char="ü"/>
            </a:pPr>
            <a:r>
              <a:rPr lang="tr-TR" sz="2800" dirty="0">
                <a:latin typeface="Arial" panose="020B0604020202020204" pitchFamily="34" charset="0"/>
                <a:cs typeface="Arial" panose="020B0604020202020204" pitchFamily="34" charset="0"/>
              </a:rPr>
              <a:t> Görüşülen bireye, verdiği yanıtlarla ilgili geri bildirimde bulunulmalıdır. </a:t>
            </a:r>
          </a:p>
        </p:txBody>
      </p:sp>
    </p:spTree>
    <p:extLst>
      <p:ext uri="{BB962C8B-B14F-4D97-AF65-F5344CB8AC3E}">
        <p14:creationId xmlns:p14="http://schemas.microsoft.com/office/powerpoint/2010/main" val="2797098465"/>
      </p:ext>
    </p:extLst>
  </p:cSld>
  <p:clrMapOvr>
    <a:masterClrMapping/>
  </p:clrMapOvr>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Uçak İzi">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TM04033937[[fn=Uçak İzi]]</Template>
  <TotalTime>1878</TotalTime>
  <Words>505</Words>
  <Application>Microsoft Macintosh PowerPoint</Application>
  <PresentationFormat>Geniş ekran</PresentationFormat>
  <Paragraphs>36</Paragraphs>
  <Slides>11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11</vt:i4>
      </vt:variant>
    </vt:vector>
  </HeadingPairs>
  <TitlesOfParts>
    <vt:vector size="17" baseType="lpstr">
      <vt:lpstr>Arial</vt:lpstr>
      <vt:lpstr>Arial Rounded MT Bold</vt:lpstr>
      <vt:lpstr>Calibri</vt:lpstr>
      <vt:lpstr>Century Gothic</vt:lpstr>
      <vt:lpstr>Wingdings</vt:lpstr>
      <vt:lpstr>Uçak İzi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Nurgül Şahin</dc:creator>
  <cp:lastModifiedBy>Taşkın TAŞTEPE</cp:lastModifiedBy>
  <cp:revision>106</cp:revision>
  <dcterms:created xsi:type="dcterms:W3CDTF">2017-12-23T19:05:59Z</dcterms:created>
  <dcterms:modified xsi:type="dcterms:W3CDTF">2020-05-04T19:07:18Z</dcterms:modified>
</cp:coreProperties>
</file>