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7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188640"/>
            <a:ext cx="2952328" cy="144016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170" y="1"/>
            <a:ext cx="1911830" cy="1700808"/>
          </a:xfrm>
          <a:prstGeom prst="rect">
            <a:avLst/>
          </a:prstGeom>
        </p:spPr>
      </p:pic>
      <p:sp>
        <p:nvSpPr>
          <p:cNvPr id="6" name="Dikdörtgen 16"/>
          <p:cNvSpPr/>
          <p:nvPr/>
        </p:nvSpPr>
        <p:spPr>
          <a:xfrm>
            <a:off x="613162" y="3573016"/>
            <a:ext cx="837987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>
                <a:latin typeface="Arial Rounded MT Bold" pitchFamily="34" charset="0"/>
              </a:rPr>
              <a:t>Sağlık Bilimleri Fakültesi </a:t>
            </a:r>
          </a:p>
          <a:p>
            <a:pPr algn="ctr"/>
            <a:r>
              <a:rPr lang="tr-TR" sz="3600" b="1" dirty="0">
                <a:latin typeface="Arial Rounded MT Bold" pitchFamily="34" charset="0"/>
              </a:rPr>
              <a:t>Çocuk Gelişimi Bölümü</a:t>
            </a:r>
          </a:p>
        </p:txBody>
      </p:sp>
      <p:sp>
        <p:nvSpPr>
          <p:cNvPr id="7" name="Akış Çizelgesi: Delikli Teyp 5"/>
          <p:cNvSpPr/>
          <p:nvPr/>
        </p:nvSpPr>
        <p:spPr>
          <a:xfrm>
            <a:off x="1950254" y="1268760"/>
            <a:ext cx="5502066" cy="2016224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  <a:latin typeface="Arial Rounded MT Bold" pitchFamily="34" charset="0"/>
              </a:rPr>
              <a:t>TOPLUMA HİZMET UYGULAMALARI</a:t>
            </a:r>
          </a:p>
        </p:txBody>
      </p:sp>
    </p:spTree>
    <p:extLst>
      <p:ext uri="{BB962C8B-B14F-4D97-AF65-F5344CB8AC3E}">
        <p14:creationId xmlns:p14="http://schemas.microsoft.com/office/powerpoint/2010/main" val="1071547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Küçük bir grubun dinleyiciler önünde bir konuyu resmilikten uzak bir hava içinde münakaşa etmeleridir.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Tartışmayı idare eden bir başkan ve üyelerden meydana gelir.</a:t>
            </a:r>
          </a:p>
          <a:p>
            <a:pPr marL="0" indent="0" algn="just">
              <a:buNone/>
            </a:pPr>
            <a:r>
              <a:rPr lang="tr-TR" sz="2400" b="1" dirty="0">
                <a:latin typeface="Arial Rounded MT Bold" pitchFamily="34" charset="0"/>
              </a:rPr>
              <a:t>Panelin amaçları: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Üyeler arasında ortak düşünüş ve çalışmayı özendirmek,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Gerçeği bulmaktan çok bir konunun çeşitli yönlerini aydınlatmak ya da konuyla ilgili çeşitli eğilim ve görüşleri ortaya koymaktır.</a:t>
            </a:r>
          </a:p>
          <a:p>
            <a:pPr algn="just"/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2699792" y="620688"/>
            <a:ext cx="4032448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PANEL </a:t>
            </a:r>
          </a:p>
        </p:txBody>
      </p:sp>
    </p:spTree>
    <p:extLst>
      <p:ext uri="{BB962C8B-B14F-4D97-AF65-F5344CB8AC3E}">
        <p14:creationId xmlns:p14="http://schemas.microsoft.com/office/powerpoint/2010/main" val="2895134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Beş veya dokuz kişiden oluşur.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Konu ilgi çekicidir, derinlemesine işlenir.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Küçük grup konuyu büyük grup önünde tartışır.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Lider tartışmayı açar, zaman zaman tartışmaya katılır, özetler, akıcılığı ve etkin katılımı sağlar.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İzleyiciler soru sorarak tartışmaya katılıp görüşlerini açıklarlar.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Tartışmalar herkesin konuyu farklı açıdan ele almaları için samimi bir havada gerçekleşir.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Panel grubu tek masada oturur.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Panel üyelerine dinleyiciler panel sonunda soru sorabilir.</a:t>
            </a:r>
          </a:p>
          <a:p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2195736" y="620688"/>
            <a:ext cx="4536504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PANELİN ÖZELLİKLERİ </a:t>
            </a:r>
          </a:p>
        </p:txBody>
      </p:sp>
    </p:spTree>
    <p:extLst>
      <p:ext uri="{BB962C8B-B14F-4D97-AF65-F5344CB8AC3E}">
        <p14:creationId xmlns:p14="http://schemas.microsoft.com/office/powerpoint/2010/main" val="3071262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60640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Topluma hizmet uygulamaları kapsamında yapılacak panel etkinliği ders dışında herkese açık olarak yapılabileceği gibi okullarda derslerde de uygulanabilir.</a:t>
            </a:r>
          </a:p>
          <a:p>
            <a:pPr marL="0" indent="0" algn="just">
              <a:buNone/>
            </a:pPr>
            <a:r>
              <a:rPr lang="tr-TR" sz="2400" b="1" dirty="0">
                <a:latin typeface="Arial Rounded MT Bold" pitchFamily="34" charset="0"/>
              </a:rPr>
              <a:t>Örnek:</a:t>
            </a:r>
          </a:p>
          <a:p>
            <a:pPr marL="0" indent="0" algn="just">
              <a:buNone/>
            </a:pPr>
            <a:r>
              <a:rPr lang="tr-TR" sz="2400" b="1" dirty="0">
                <a:latin typeface="Arial Rounded MT Bold" pitchFamily="34" charset="0"/>
              </a:rPr>
              <a:t>Ders: Fen Bilgisi</a:t>
            </a:r>
          </a:p>
          <a:p>
            <a:pPr marL="0" indent="0" algn="just">
              <a:buNone/>
            </a:pPr>
            <a:r>
              <a:rPr lang="tr-TR" sz="2400" b="1" dirty="0">
                <a:latin typeface="Arial Rounded MT Bold" pitchFamily="34" charset="0"/>
              </a:rPr>
              <a:t>Konu: Çevreyi Koruma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İlgili hedef davranışlar kazandırılırken bir grup öğrenciye bu konuyla ilgili ödev verilebilir.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Ödevler yapıldıktan sonra sınıfta belirtilen zamanlarda toplanıp başkan seçilir, Çevreyi Koruma ile ilgili ödevi öğrenciler arkadaşlarına sunarlar.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Sorular sorulup yanıtlar istenebilir.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Çevrede uzmanlar varsa sınıfa davet edilebilir.</a:t>
            </a:r>
          </a:p>
          <a:p>
            <a:pPr algn="just"/>
            <a:endParaRPr lang="tr-TR" sz="2400" dirty="0">
              <a:latin typeface="Arial Rounded MT Bold" pitchFamily="34" charset="0"/>
            </a:endParaRPr>
          </a:p>
          <a:p>
            <a:pPr algn="just"/>
            <a:endParaRPr lang="tr-T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45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25963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Aynı oturumda bir konunun çeşitli yönleri üzerinde değişik kimseler tarafından yapılan seri halinde konuşmalardır.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Konuşmacı sayısı her oturumda en az üç an çok altı ile sınırlandırılmalıdır.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Her konuşmaya beş ile yirmi dakika arasında bir süre ayrılır.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Başkan konuyu bölümlere ayırır, her bölüm için değişik mesleklerden belli sayıda konuşmacı bulunur. Başkan konuyu belirler, açıklamaları yapar, konuşmacıları tanıtır, görüşleri kısaca özetler.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2699792" y="620688"/>
            <a:ext cx="4032448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SEMPOZYUM  </a:t>
            </a:r>
          </a:p>
        </p:txBody>
      </p:sp>
    </p:spTree>
    <p:extLst>
      <p:ext uri="{BB962C8B-B14F-4D97-AF65-F5344CB8AC3E}">
        <p14:creationId xmlns:p14="http://schemas.microsoft.com/office/powerpoint/2010/main" val="3630201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Konu bilimsel nitelikli olmak zorundadır.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Ciddi bir ön hazırlık gerektirir.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Ulusal ve uluslar arası düzeyde katılımcılarla gerçekleştirilir.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Grup üyeleri uzmanlardan oluşur ,konuşmalarına tebliğ ya da bildiri denir.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Her üye belli konuda konuşma yapar.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Soru cevap yapılır ve eleştiri kullanılır.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Konuşmalar konferans havasında geçer.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Dinleyici kitlesi büyüktür.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Konu önceden belirlenerek katılımcılara duyurulur.</a:t>
            </a:r>
          </a:p>
          <a:p>
            <a:pPr algn="just"/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1835696" y="620688"/>
            <a:ext cx="5544616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SEMPOZYUMUN ÖZELLİKLERİ </a:t>
            </a:r>
          </a:p>
        </p:txBody>
      </p:sp>
    </p:spTree>
    <p:extLst>
      <p:ext uri="{BB962C8B-B14F-4D97-AF65-F5344CB8AC3E}">
        <p14:creationId xmlns:p14="http://schemas.microsoft.com/office/powerpoint/2010/main" val="3087195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İki anlamda kullanılmaktadır. </a:t>
            </a:r>
            <a:r>
              <a:rPr lang="tr-TR" sz="2400" b="1" dirty="0">
                <a:latin typeface="Arial Rounded MT Bold" pitchFamily="34" charset="0"/>
              </a:rPr>
              <a:t>Birincisi </a:t>
            </a:r>
            <a:r>
              <a:rPr lang="tr-TR" sz="2400" dirty="0">
                <a:latin typeface="Arial Rounded MT Bold" pitchFamily="34" charset="0"/>
              </a:rPr>
              <a:t>‘uluslar arası bazı sorunlara çözüm yolları arayan birçok devlet temsilcisinin bir araya geldiği toplantı’ </a:t>
            </a:r>
            <a:r>
              <a:rPr lang="tr-TR" sz="2400" b="1" dirty="0">
                <a:latin typeface="Arial Rounded MT Bold" pitchFamily="34" charset="0"/>
              </a:rPr>
              <a:t>diğeri </a:t>
            </a:r>
            <a:r>
              <a:rPr lang="tr-TR" sz="2400" dirty="0">
                <a:latin typeface="Arial Rounded MT Bold" pitchFamily="34" charset="0"/>
              </a:rPr>
              <a:t>‘bazı kişilerin belli bir konudaki görüş, düşünüş ya da inceleme ve araştırmalarını karşılıklı açıklama olanağı buldukları toplantıdır.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Bilimsel nitelikli ve kapsamı en geniş olan etkinliktir.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Alanın tüm yönlerini ele alır.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Sempozyumun daha kapsamlı uygulanmasıdır.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2-3 gün sürer.</a:t>
            </a:r>
          </a:p>
          <a:p>
            <a:pPr algn="just"/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2555776" y="620688"/>
            <a:ext cx="4032448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KONGRE  </a:t>
            </a:r>
          </a:p>
        </p:txBody>
      </p:sp>
    </p:spTree>
    <p:extLst>
      <p:ext uri="{BB962C8B-B14F-4D97-AF65-F5344CB8AC3E}">
        <p14:creationId xmlns:p14="http://schemas.microsoft.com/office/powerpoint/2010/main" val="4242918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lut Belirtme Çizgisi 3"/>
          <p:cNvSpPr/>
          <p:nvPr/>
        </p:nvSpPr>
        <p:spPr>
          <a:xfrm>
            <a:off x="1187624" y="1484784"/>
            <a:ext cx="7056784" cy="3168352"/>
          </a:xfrm>
          <a:prstGeom prst="cloud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Tartışma yöntemleri, sosyal sorumluluk duygusu gelişmesine ve kalıcı izli öğrenmenin  sağlanmasına yardımcı olur !</a:t>
            </a:r>
          </a:p>
        </p:txBody>
      </p:sp>
    </p:spTree>
    <p:extLst>
      <p:ext uri="{BB962C8B-B14F-4D97-AF65-F5344CB8AC3E}">
        <p14:creationId xmlns:p14="http://schemas.microsoft.com/office/powerpoint/2010/main" val="23079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BBD057-9BAE-2E4C-965D-AEC0EDEE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0A53C112-B0C3-DA49-A41A-44E2E4EC9873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3314541"/>
          <a:ext cx="8229600" cy="10972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17719393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Aksoy, B., Sönmez, Ö. F., ve Çetin, T. 2009. Topluma Hizmet Uygulamaları. Pegem Yayıncılık,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215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>
                          <a:effectLst/>
                        </a:rPr>
                        <a:t>Dilek, D., Alabaş, R., Kamer, S. T., Çitil, M. ve Polat, Ü. 2009. Topluma Hizmet Uygulamaları. (</a:t>
                      </a:r>
                      <a:r>
                        <a:rPr lang="tr-TR" dirty="0" err="1">
                          <a:effectLst/>
                        </a:rPr>
                        <a:t>Edit</a:t>
                      </a:r>
                      <a:r>
                        <a:rPr lang="tr-TR" dirty="0">
                          <a:effectLst/>
                        </a:rPr>
                        <a:t>.: S.T. Kamer ve </a:t>
                      </a:r>
                      <a:r>
                        <a:rPr lang="tr-TR" dirty="0" err="1">
                          <a:effectLst/>
                        </a:rPr>
                        <a:t>K.Kuzucu</a:t>
                      </a:r>
                      <a:r>
                        <a:rPr lang="tr-TR" dirty="0">
                          <a:effectLst/>
                        </a:rPr>
                        <a:t>) </a:t>
                      </a:r>
                      <a:r>
                        <a:rPr lang="tr-TR" dirty="0" err="1">
                          <a:effectLst/>
                        </a:rPr>
                        <a:t>Pegem</a:t>
                      </a:r>
                      <a:r>
                        <a:rPr lang="tr-TR" dirty="0">
                          <a:effectLst/>
                        </a:rPr>
                        <a:t> Yayıncılık,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462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07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atay Kaydırma 3"/>
          <p:cNvSpPr/>
          <p:nvPr/>
        </p:nvSpPr>
        <p:spPr>
          <a:xfrm>
            <a:off x="899592" y="1340768"/>
            <a:ext cx="7560840" cy="3168352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Arial Rounded MT Bold" pitchFamily="34" charset="0"/>
              </a:rPr>
              <a:t>TOPLUMUN SORUNLARINI VE İHTYAÇLARINI BELİRLEMEYE YÖNELİK TEKNİKLER</a:t>
            </a:r>
          </a:p>
        </p:txBody>
      </p:sp>
    </p:spTree>
    <p:extLst>
      <p:ext uri="{BB962C8B-B14F-4D97-AF65-F5344CB8AC3E}">
        <p14:creationId xmlns:p14="http://schemas.microsoft.com/office/powerpoint/2010/main" val="241922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35696" y="764704"/>
            <a:ext cx="5832648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TARTIŞMA TEKNİKLERİ</a:t>
            </a:r>
          </a:p>
        </p:txBody>
      </p:sp>
      <p:sp>
        <p:nvSpPr>
          <p:cNvPr id="5" name="Aşağı Ok 4"/>
          <p:cNvSpPr/>
          <p:nvPr/>
        </p:nvSpPr>
        <p:spPr>
          <a:xfrm>
            <a:off x="4478987" y="1722303"/>
            <a:ext cx="75608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Bulut Belirtme Çizgisi 5"/>
          <p:cNvSpPr/>
          <p:nvPr/>
        </p:nvSpPr>
        <p:spPr>
          <a:xfrm>
            <a:off x="2300745" y="2805367"/>
            <a:ext cx="5112568" cy="2520280"/>
          </a:xfrm>
          <a:prstGeom prst="cloud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tx1"/>
                </a:solidFill>
                <a:latin typeface="Arial Rounded MT Bold" pitchFamily="34" charset="0"/>
              </a:rPr>
              <a:t>KONFERANS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tx1"/>
                </a:solidFill>
                <a:latin typeface="Arial Rounded MT Bold" pitchFamily="34" charset="0"/>
              </a:rPr>
              <a:t>PANEL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tx1"/>
                </a:solidFill>
                <a:latin typeface="Arial Rounded MT Bold" pitchFamily="34" charset="0"/>
              </a:rPr>
              <a:t>SEMPOZYUM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tr-TR" sz="2400" dirty="0">
                <a:solidFill>
                  <a:schemeClr val="tx1"/>
                </a:solidFill>
                <a:latin typeface="Arial Rounded MT Bold" pitchFamily="34" charset="0"/>
              </a:rPr>
              <a:t>KONGRE</a:t>
            </a:r>
          </a:p>
        </p:txBody>
      </p:sp>
    </p:spTree>
    <p:extLst>
      <p:ext uri="{BB962C8B-B14F-4D97-AF65-F5344CB8AC3E}">
        <p14:creationId xmlns:p14="http://schemas.microsoft.com/office/powerpoint/2010/main" val="106005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" y="1340768"/>
            <a:ext cx="8229600" cy="525658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Tartışma, iki veya çok kimsenin herhangi bir konuyu karşılıklı konuşarak, birbirini dinleyerek, eleştirerek, gerektiğinde sorular sorarak incelemesine dayanan bir öğretim yöntemidir.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Özellikle bir soruna birlikte çözüm aramanın gerekli olduğu durumlar ile bir tutum oluşturmanın hedeflendiği durumlarda kullanılır.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Tartışmanın yararlı olabilmesi için: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Tartışma konusu önceden belirlenmeli,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Konuyla ilgili hazırlık yapılmalı,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Konu belli sorular çerçevesinde tek tek ele alınmalı,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Herkese eşit söz hakkı ve süre sağlanmalı,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Karşı görüşler hoşgörü ile karşılanmalı.</a:t>
            </a:r>
          </a:p>
          <a:p>
            <a:pPr algn="just"/>
            <a:endParaRPr lang="tr-TR" sz="2400" dirty="0">
              <a:latin typeface="Arial Rounded MT Bold" pitchFamily="34" charset="0"/>
            </a:endParaRPr>
          </a:p>
          <a:p>
            <a:pPr algn="just"/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2136512" y="518204"/>
            <a:ext cx="4968553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TARTIŞMA NEDİR?</a:t>
            </a:r>
          </a:p>
        </p:txBody>
      </p:sp>
    </p:spTree>
    <p:extLst>
      <p:ext uri="{BB962C8B-B14F-4D97-AF65-F5344CB8AC3E}">
        <p14:creationId xmlns:p14="http://schemas.microsoft.com/office/powerpoint/2010/main" val="286981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3629000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Bireylerin, yakın çevresinin, çalıştıkları kurumların, toplumların sorunlarını çözmeye özendirilmesi,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Ortak bir sorunu fark etmek, çözüm önerileri geliştirmek ve eyleme geçirmek istenildiğinde,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Tutum değişikliği gerektiren durumlarda,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Gruptaki herkesin görüş ve düşüncelerini açıklama fırsatı vermek istenildiğinde.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1549685" y="620688"/>
            <a:ext cx="6694721" cy="10235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TARTIŞMA TEKNİĞİNİN KULLANILDIĞI DURUMLAR</a:t>
            </a:r>
          </a:p>
        </p:txBody>
      </p:sp>
    </p:spTree>
    <p:extLst>
      <p:ext uri="{BB962C8B-B14F-4D97-AF65-F5344CB8AC3E}">
        <p14:creationId xmlns:p14="http://schemas.microsoft.com/office/powerpoint/2010/main" val="70073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İnsanların toplumsal hayatını geliştirir, yardımlaşma ve arkadaşlık duygularının iletilmesini sağlar.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Çocukları demokratik toplumun tartışmalarına hazırlar, tartışma sanatını öğretir.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Eleştiri yapma ve eleştirileri hoşgörü ile karşılamayı öğretir.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Duygu, düşünce ve deneyimlerin etkili ve doğru şekilde kullanılmasını öğretir.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Konuyu çözümleme, kavrama, yorumlama, problem çözme gibi noktalarda yardımcı olur.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Geleneksel derse canlılık getirir.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1527626" y="476672"/>
            <a:ext cx="6552728" cy="9056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TARTIŞMA YÖNTEMİ NİÇİN KULLANILIR?</a:t>
            </a:r>
          </a:p>
        </p:txBody>
      </p:sp>
    </p:spTree>
    <p:extLst>
      <p:ext uri="{BB962C8B-B14F-4D97-AF65-F5344CB8AC3E}">
        <p14:creationId xmlns:p14="http://schemas.microsoft.com/office/powerpoint/2010/main" val="363373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Konferans, bir grup tarafından seçilmiş bir başkanın liderliğinde herhangi bir problemin o grupta tartışılmasıdır.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Başkan konuyu ortaya koyar, görüşmeyi açar, yönetir, özetler ve kapatır.</a:t>
            </a:r>
          </a:p>
          <a:p>
            <a:pPr marL="0" indent="0" algn="just">
              <a:buNone/>
            </a:pPr>
            <a:r>
              <a:rPr lang="tr-TR" sz="2400" b="1" dirty="0">
                <a:latin typeface="Arial Rounded MT Bold" pitchFamily="34" charset="0"/>
              </a:rPr>
              <a:t>Konferansın Özellikleri: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Konferansçı istediği konuyu anlatabilir.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Bilimsel konularda verilmekle birlikte güncel konularda da verilmektedir.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Dinleyicileri bilgilendirmek amaçlanır</a:t>
            </a:r>
            <a:r>
              <a:rPr lang="tr-TR" sz="2400" b="1" dirty="0">
                <a:latin typeface="Arial Rounded MT Bold" pitchFamily="34" charset="0"/>
              </a:rPr>
              <a:t>.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2411760" y="620688"/>
            <a:ext cx="4536504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KONFERANS</a:t>
            </a:r>
          </a:p>
        </p:txBody>
      </p:sp>
    </p:spTree>
    <p:extLst>
      <p:ext uri="{BB962C8B-B14F-4D97-AF65-F5344CB8AC3E}">
        <p14:creationId xmlns:p14="http://schemas.microsoft.com/office/powerpoint/2010/main" val="423646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5397" y="2060848"/>
            <a:ext cx="8373616" cy="4525963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Grup üyelerinin konferans konusunu belirlemesi,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Varsa işbirliği yapılacak kurumların belirlenmesi,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Grup üyeleri arasında iş bölümünün yapılması,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Konu dağılımı ile ilgili öğretim elemanının görüşünün alınması,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İşbirliği yapılacak kurumlarla yazışmaların başlaması,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Konu ile ilgili kaynak, materyal temini,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Konferans yeri ve zamanının belirlenmesi,</a:t>
            </a:r>
          </a:p>
        </p:txBody>
      </p:sp>
      <p:sp>
        <p:nvSpPr>
          <p:cNvPr id="4" name="Yuvarlatılmış Dikdörtgen 3"/>
          <p:cNvSpPr/>
          <p:nvPr/>
        </p:nvSpPr>
        <p:spPr>
          <a:xfrm>
            <a:off x="611560" y="548680"/>
            <a:ext cx="8064896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TOPLUMA HİZMET UYGULAMALARI KAPSAMINDA HAZIRLANABİLECEK KONFERANS İŞLEM AŞAMALARI</a:t>
            </a:r>
          </a:p>
        </p:txBody>
      </p:sp>
    </p:spTree>
    <p:extLst>
      <p:ext uri="{BB962C8B-B14F-4D97-AF65-F5344CB8AC3E}">
        <p14:creationId xmlns:p14="http://schemas.microsoft.com/office/powerpoint/2010/main" val="1756191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525963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Konferansın duyurulması için gerekli davetlerin yapılması,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Konferans yerinin görülüp eksikliklerin giderilmesi,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Konferans konuşmacılarının isimlerinin yazılması,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Konferansın sunumu,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Konferans sonuçlarının raporlaştırılması,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Raporların teslimi,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Raporların bölüm ve fakülte koordinatörü ile paylaşılması,</a:t>
            </a:r>
          </a:p>
        </p:txBody>
      </p:sp>
    </p:spTree>
    <p:extLst>
      <p:ext uri="{BB962C8B-B14F-4D97-AF65-F5344CB8AC3E}">
        <p14:creationId xmlns:p14="http://schemas.microsoft.com/office/powerpoint/2010/main" val="35255295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855</Words>
  <Application>Microsoft Macintosh PowerPoint</Application>
  <PresentationFormat>Ekran Gösterisi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Taşkın TAŞTEPE</cp:lastModifiedBy>
  <cp:revision>12</cp:revision>
  <dcterms:created xsi:type="dcterms:W3CDTF">2018-02-20T19:30:37Z</dcterms:created>
  <dcterms:modified xsi:type="dcterms:W3CDTF">2020-05-04T19:59:42Z</dcterms:modified>
</cp:coreProperties>
</file>