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6" r:id="rId3"/>
    <p:sldId id="267" r:id="rId4"/>
    <p:sldId id="268" r:id="rId5"/>
    <p:sldId id="269" r:id="rId6"/>
    <p:sldId id="271" r:id="rId7"/>
    <p:sldId id="272" r:id="rId8"/>
    <p:sldId id="270"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36" y="3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349E3-9EC4-4509-8034-E49D70A9DD85}" type="datetimeFigureOut">
              <a:rPr lang="tr-TR" smtClean="0"/>
              <a:pPr/>
              <a:t>14.8.2017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F1DC6-C219-4A29-AB9A-E9D1C14F3E7B}" type="slidenum">
              <a:rPr lang="tr-TR" smtClean="0"/>
              <a:pPr/>
              <a:t>‹#›</a:t>
            </a:fld>
            <a:endParaRPr lang="tr-TR"/>
          </a:p>
        </p:txBody>
      </p:sp>
    </p:spTree>
    <p:extLst>
      <p:ext uri="{BB962C8B-B14F-4D97-AF65-F5344CB8AC3E}">
        <p14:creationId xmlns:p14="http://schemas.microsoft.com/office/powerpoint/2010/main" val="73586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68FA74AB-A885-4849-83FF-50C6A5BC30B0}" type="slidenum">
              <a:rPr lang="en-US" smtClean="0"/>
              <a:pPr>
                <a:defRPr/>
              </a:pPr>
              <a:t>1</a:t>
            </a:fld>
            <a:endParaRPr lang="en-US"/>
          </a:p>
        </p:txBody>
      </p:sp>
    </p:spTree>
    <p:extLst>
      <p:ext uri="{BB962C8B-B14F-4D97-AF65-F5344CB8AC3E}">
        <p14:creationId xmlns:p14="http://schemas.microsoft.com/office/powerpoint/2010/main" val="393207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Slayt Görüntüsü Yer Tutucusu"/>
          <p:cNvSpPr>
            <a:spLocks noGrp="1" noRot="1" noChangeAspect="1" noTextEdit="1"/>
          </p:cNvSpPr>
          <p:nvPr>
            <p:ph type="sldImg"/>
          </p:nvPr>
        </p:nvSpPr>
        <p:spPr>
          <a:ln/>
        </p:spPr>
      </p:sp>
      <p:sp>
        <p:nvSpPr>
          <p:cNvPr id="222211" name="2 Not Yer Tutucusu"/>
          <p:cNvSpPr>
            <a:spLocks noGrp="1"/>
          </p:cNvSpPr>
          <p:nvPr>
            <p:ph type="body" idx="1"/>
          </p:nvPr>
        </p:nvSpPr>
        <p:spPr>
          <a:noFill/>
          <a:ln/>
        </p:spPr>
        <p:txBody>
          <a:bodyPr/>
          <a:lstStyle/>
          <a:p>
            <a:endParaRPr lang="tr-TR" smtClean="0"/>
          </a:p>
        </p:txBody>
      </p:sp>
      <p:sp>
        <p:nvSpPr>
          <p:cNvPr id="222212" name="3 Slayt Numarası Yer Tutucusu"/>
          <p:cNvSpPr>
            <a:spLocks noGrp="1"/>
          </p:cNvSpPr>
          <p:nvPr>
            <p:ph type="sldNum" sz="quarter" idx="5"/>
          </p:nvPr>
        </p:nvSpPr>
        <p:spPr>
          <a:noFill/>
        </p:spPr>
        <p:txBody>
          <a:bodyPr/>
          <a:lstStyle/>
          <a:p>
            <a:fld id="{785927EB-5B66-4599-90F3-EE6426CFB89F}" type="slidenum">
              <a:rPr lang="en-US" smtClean="0"/>
              <a:pPr/>
              <a:t>2</a:t>
            </a:fld>
            <a:endParaRPr lang="en-US" smtClean="0"/>
          </a:p>
        </p:txBody>
      </p:sp>
    </p:spTree>
    <p:extLst>
      <p:ext uri="{BB962C8B-B14F-4D97-AF65-F5344CB8AC3E}">
        <p14:creationId xmlns:p14="http://schemas.microsoft.com/office/powerpoint/2010/main" val="295080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Slayt Görüntüsü Yer Tutucusu"/>
          <p:cNvSpPr>
            <a:spLocks noGrp="1" noRot="1" noChangeAspect="1" noTextEdit="1"/>
          </p:cNvSpPr>
          <p:nvPr>
            <p:ph type="sldImg"/>
          </p:nvPr>
        </p:nvSpPr>
        <p:spPr>
          <a:ln/>
        </p:spPr>
      </p:sp>
      <p:sp>
        <p:nvSpPr>
          <p:cNvPr id="223235" name="2 Not Yer Tutucusu"/>
          <p:cNvSpPr>
            <a:spLocks noGrp="1"/>
          </p:cNvSpPr>
          <p:nvPr>
            <p:ph type="body" idx="1"/>
          </p:nvPr>
        </p:nvSpPr>
        <p:spPr>
          <a:noFill/>
          <a:ln/>
        </p:spPr>
        <p:txBody>
          <a:bodyPr/>
          <a:lstStyle/>
          <a:p>
            <a:endParaRPr lang="tr-TR" smtClean="0"/>
          </a:p>
        </p:txBody>
      </p:sp>
      <p:sp>
        <p:nvSpPr>
          <p:cNvPr id="223236" name="3 Slayt Numarası Yer Tutucusu"/>
          <p:cNvSpPr>
            <a:spLocks noGrp="1"/>
          </p:cNvSpPr>
          <p:nvPr>
            <p:ph type="sldNum" sz="quarter" idx="5"/>
          </p:nvPr>
        </p:nvSpPr>
        <p:spPr>
          <a:noFill/>
        </p:spPr>
        <p:txBody>
          <a:bodyPr/>
          <a:lstStyle/>
          <a:p>
            <a:fld id="{9B5ADE24-FC88-4751-AB68-9921A1EEF4DF}" type="slidenum">
              <a:rPr lang="en-US" smtClean="0"/>
              <a:pPr/>
              <a:t>3</a:t>
            </a:fld>
            <a:endParaRPr lang="en-US" smtClean="0"/>
          </a:p>
        </p:txBody>
      </p:sp>
    </p:spTree>
    <p:extLst>
      <p:ext uri="{BB962C8B-B14F-4D97-AF65-F5344CB8AC3E}">
        <p14:creationId xmlns:p14="http://schemas.microsoft.com/office/powerpoint/2010/main" val="253464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Slayt Görüntüsü Yer Tutucusu"/>
          <p:cNvSpPr>
            <a:spLocks noGrp="1" noRot="1" noChangeAspect="1" noTextEdit="1"/>
          </p:cNvSpPr>
          <p:nvPr>
            <p:ph type="sldImg"/>
          </p:nvPr>
        </p:nvSpPr>
        <p:spPr>
          <a:ln/>
        </p:spPr>
      </p:sp>
      <p:sp>
        <p:nvSpPr>
          <p:cNvPr id="224259" name="2 Not Yer Tutucusu"/>
          <p:cNvSpPr>
            <a:spLocks noGrp="1"/>
          </p:cNvSpPr>
          <p:nvPr>
            <p:ph type="body" idx="1"/>
          </p:nvPr>
        </p:nvSpPr>
        <p:spPr>
          <a:noFill/>
          <a:ln/>
        </p:spPr>
        <p:txBody>
          <a:bodyPr/>
          <a:lstStyle/>
          <a:p>
            <a:endParaRPr lang="tr-TR" smtClean="0"/>
          </a:p>
        </p:txBody>
      </p:sp>
      <p:sp>
        <p:nvSpPr>
          <p:cNvPr id="224260" name="3 Slayt Numarası Yer Tutucusu"/>
          <p:cNvSpPr>
            <a:spLocks noGrp="1"/>
          </p:cNvSpPr>
          <p:nvPr>
            <p:ph type="sldNum" sz="quarter" idx="5"/>
          </p:nvPr>
        </p:nvSpPr>
        <p:spPr>
          <a:noFill/>
        </p:spPr>
        <p:txBody>
          <a:bodyPr/>
          <a:lstStyle/>
          <a:p>
            <a:fld id="{209202C8-E8D8-461D-AD8E-DFC1CE19B17A}" type="slidenum">
              <a:rPr lang="en-US" smtClean="0"/>
              <a:pPr/>
              <a:t>4</a:t>
            </a:fld>
            <a:endParaRPr lang="en-US" smtClean="0"/>
          </a:p>
        </p:txBody>
      </p:sp>
    </p:spTree>
    <p:extLst>
      <p:ext uri="{BB962C8B-B14F-4D97-AF65-F5344CB8AC3E}">
        <p14:creationId xmlns:p14="http://schemas.microsoft.com/office/powerpoint/2010/main" val="351808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Slayt Görüntüsü Yer Tutucusu"/>
          <p:cNvSpPr>
            <a:spLocks noGrp="1" noRot="1" noChangeAspect="1" noTextEdit="1"/>
          </p:cNvSpPr>
          <p:nvPr>
            <p:ph type="sldImg"/>
          </p:nvPr>
        </p:nvSpPr>
        <p:spPr>
          <a:ln/>
        </p:spPr>
      </p:sp>
      <p:sp>
        <p:nvSpPr>
          <p:cNvPr id="225283" name="2 Not Yer Tutucusu"/>
          <p:cNvSpPr>
            <a:spLocks noGrp="1"/>
          </p:cNvSpPr>
          <p:nvPr>
            <p:ph type="body" idx="1"/>
          </p:nvPr>
        </p:nvSpPr>
        <p:spPr>
          <a:noFill/>
          <a:ln/>
        </p:spPr>
        <p:txBody>
          <a:bodyPr/>
          <a:lstStyle/>
          <a:p>
            <a:endParaRPr lang="tr-TR" smtClean="0"/>
          </a:p>
        </p:txBody>
      </p:sp>
      <p:sp>
        <p:nvSpPr>
          <p:cNvPr id="225284" name="3 Slayt Numarası Yer Tutucusu"/>
          <p:cNvSpPr>
            <a:spLocks noGrp="1"/>
          </p:cNvSpPr>
          <p:nvPr>
            <p:ph type="sldNum" sz="quarter" idx="5"/>
          </p:nvPr>
        </p:nvSpPr>
        <p:spPr>
          <a:noFill/>
        </p:spPr>
        <p:txBody>
          <a:bodyPr/>
          <a:lstStyle/>
          <a:p>
            <a:fld id="{DC04E8DA-0750-4846-963E-500F0C45FE52}" type="slidenum">
              <a:rPr lang="en-US" smtClean="0"/>
              <a:pPr/>
              <a:t>5</a:t>
            </a:fld>
            <a:endParaRPr lang="en-US" smtClean="0"/>
          </a:p>
        </p:txBody>
      </p:sp>
    </p:spTree>
    <p:extLst>
      <p:ext uri="{BB962C8B-B14F-4D97-AF65-F5344CB8AC3E}">
        <p14:creationId xmlns:p14="http://schemas.microsoft.com/office/powerpoint/2010/main" val="367768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Slayt Görüntüsü Yer Tutucusu"/>
          <p:cNvSpPr>
            <a:spLocks noGrp="1" noRot="1" noChangeAspect="1" noTextEdit="1"/>
          </p:cNvSpPr>
          <p:nvPr>
            <p:ph type="sldImg"/>
          </p:nvPr>
        </p:nvSpPr>
        <p:spPr>
          <a:ln/>
        </p:spPr>
      </p:sp>
      <p:sp>
        <p:nvSpPr>
          <p:cNvPr id="226307" name="2 Not Yer Tutucusu"/>
          <p:cNvSpPr>
            <a:spLocks noGrp="1"/>
          </p:cNvSpPr>
          <p:nvPr>
            <p:ph type="body" idx="1"/>
          </p:nvPr>
        </p:nvSpPr>
        <p:spPr>
          <a:noFill/>
          <a:ln/>
        </p:spPr>
        <p:txBody>
          <a:bodyPr/>
          <a:lstStyle/>
          <a:p>
            <a:endParaRPr lang="tr-TR" smtClean="0"/>
          </a:p>
        </p:txBody>
      </p:sp>
      <p:sp>
        <p:nvSpPr>
          <p:cNvPr id="226308" name="3 Slayt Numarası Yer Tutucusu"/>
          <p:cNvSpPr>
            <a:spLocks noGrp="1"/>
          </p:cNvSpPr>
          <p:nvPr>
            <p:ph type="sldNum" sz="quarter" idx="5"/>
          </p:nvPr>
        </p:nvSpPr>
        <p:spPr>
          <a:noFill/>
        </p:spPr>
        <p:txBody>
          <a:bodyPr/>
          <a:lstStyle/>
          <a:p>
            <a:fld id="{6A00FE76-A69F-4418-9EA1-6A1BD2B7ABDB}" type="slidenum">
              <a:rPr lang="en-US" smtClean="0"/>
              <a:pPr/>
              <a:t>6</a:t>
            </a:fld>
            <a:endParaRPr lang="en-US" smtClean="0"/>
          </a:p>
        </p:txBody>
      </p:sp>
    </p:spTree>
    <p:extLst>
      <p:ext uri="{BB962C8B-B14F-4D97-AF65-F5344CB8AC3E}">
        <p14:creationId xmlns:p14="http://schemas.microsoft.com/office/powerpoint/2010/main" val="318691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Slayt Görüntüsü Yer Tutucusu"/>
          <p:cNvSpPr>
            <a:spLocks noGrp="1" noRot="1" noChangeAspect="1" noTextEdit="1"/>
          </p:cNvSpPr>
          <p:nvPr>
            <p:ph type="sldImg"/>
          </p:nvPr>
        </p:nvSpPr>
        <p:spPr>
          <a:ln/>
        </p:spPr>
      </p:sp>
      <p:sp>
        <p:nvSpPr>
          <p:cNvPr id="227331" name="2 Not Yer Tutucusu"/>
          <p:cNvSpPr>
            <a:spLocks noGrp="1"/>
          </p:cNvSpPr>
          <p:nvPr>
            <p:ph type="body" idx="1"/>
          </p:nvPr>
        </p:nvSpPr>
        <p:spPr>
          <a:noFill/>
          <a:ln/>
        </p:spPr>
        <p:txBody>
          <a:bodyPr/>
          <a:lstStyle/>
          <a:p>
            <a:endParaRPr lang="tr-TR" smtClean="0"/>
          </a:p>
        </p:txBody>
      </p:sp>
      <p:sp>
        <p:nvSpPr>
          <p:cNvPr id="227332" name="3 Slayt Numarası Yer Tutucusu"/>
          <p:cNvSpPr>
            <a:spLocks noGrp="1"/>
          </p:cNvSpPr>
          <p:nvPr>
            <p:ph type="sldNum" sz="quarter" idx="5"/>
          </p:nvPr>
        </p:nvSpPr>
        <p:spPr>
          <a:noFill/>
        </p:spPr>
        <p:txBody>
          <a:bodyPr/>
          <a:lstStyle/>
          <a:p>
            <a:fld id="{1E4CEFA2-8A5F-4E2C-B3AA-8883EAD760C5}" type="slidenum">
              <a:rPr lang="en-US" smtClean="0"/>
              <a:pPr/>
              <a:t>7</a:t>
            </a:fld>
            <a:endParaRPr lang="en-US" smtClean="0"/>
          </a:p>
        </p:txBody>
      </p:sp>
    </p:spTree>
    <p:extLst>
      <p:ext uri="{BB962C8B-B14F-4D97-AF65-F5344CB8AC3E}">
        <p14:creationId xmlns:p14="http://schemas.microsoft.com/office/powerpoint/2010/main" val="391776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Slayt Görüntüsü Yer Tutucusu"/>
          <p:cNvSpPr>
            <a:spLocks noGrp="1" noRot="1" noChangeAspect="1" noTextEdit="1"/>
          </p:cNvSpPr>
          <p:nvPr>
            <p:ph type="sldImg"/>
          </p:nvPr>
        </p:nvSpPr>
        <p:spPr>
          <a:ln/>
        </p:spPr>
      </p:sp>
      <p:sp>
        <p:nvSpPr>
          <p:cNvPr id="267267" name="2 Not Yer Tutucusu"/>
          <p:cNvSpPr>
            <a:spLocks noGrp="1"/>
          </p:cNvSpPr>
          <p:nvPr>
            <p:ph type="body" idx="1"/>
          </p:nvPr>
        </p:nvSpPr>
        <p:spPr>
          <a:noFill/>
          <a:ln/>
        </p:spPr>
        <p:txBody>
          <a:bodyPr/>
          <a:lstStyle/>
          <a:p>
            <a:endParaRPr lang="tr-TR" smtClean="0"/>
          </a:p>
        </p:txBody>
      </p:sp>
      <p:sp>
        <p:nvSpPr>
          <p:cNvPr id="267268" name="3 Slayt Numarası Yer Tutucusu"/>
          <p:cNvSpPr>
            <a:spLocks noGrp="1"/>
          </p:cNvSpPr>
          <p:nvPr>
            <p:ph type="sldNum" sz="quarter" idx="5"/>
          </p:nvPr>
        </p:nvSpPr>
        <p:spPr>
          <a:noFill/>
        </p:spPr>
        <p:txBody>
          <a:bodyPr/>
          <a:lstStyle/>
          <a:p>
            <a:fld id="{35322E36-8946-48D0-A6CA-C53076EB55F6}" type="slidenum">
              <a:rPr lang="en-US" smtClean="0"/>
              <a:pPr/>
              <a:t>8</a:t>
            </a:fld>
            <a:endParaRPr lang="en-US" smtClean="0"/>
          </a:p>
        </p:txBody>
      </p:sp>
    </p:spTree>
    <p:extLst>
      <p:ext uri="{BB962C8B-B14F-4D97-AF65-F5344CB8AC3E}">
        <p14:creationId xmlns:p14="http://schemas.microsoft.com/office/powerpoint/2010/main" val="397676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0013" y="301625"/>
            <a:ext cx="7313612"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370013" y="1827213"/>
            <a:ext cx="3579812"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02225" y="1827213"/>
            <a:ext cx="35814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7DA08A71-1BD8-4C0D-A8CD-9F26756A1EED}" type="datetime1">
              <a:rPr lang="tr-TR"/>
              <a:pPr>
                <a:defRPr/>
              </a:pPr>
              <a:t>14.8.2017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Prof. Dr. Fehmi TUNCEL</a:t>
            </a:r>
          </a:p>
        </p:txBody>
      </p:sp>
      <p:sp>
        <p:nvSpPr>
          <p:cNvPr id="7" name="Rectangle 6"/>
          <p:cNvSpPr>
            <a:spLocks noGrp="1" noChangeArrowheads="1"/>
          </p:cNvSpPr>
          <p:nvPr>
            <p:ph type="sldNum" sz="quarter" idx="12"/>
          </p:nvPr>
        </p:nvSpPr>
        <p:spPr>
          <a:ln/>
        </p:spPr>
        <p:txBody>
          <a:bodyPr/>
          <a:lstStyle>
            <a:lvl1pPr>
              <a:defRPr/>
            </a:lvl1pPr>
          </a:lstStyle>
          <a:p>
            <a:pPr>
              <a:defRPr/>
            </a:pPr>
            <a:fld id="{491A9E1A-DA03-44D2-907E-3211F1EDAA62}"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14.8.2017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571472" y="357166"/>
            <a:ext cx="7772400" cy="1470025"/>
          </a:xfrm>
        </p:spPr>
        <p:txBody>
          <a:bodyPr>
            <a:normAutofit fontScale="90000"/>
          </a:bodyPr>
          <a:lstStyle/>
          <a:p>
            <a:pPr eaLnBrk="1" hangingPunct="1"/>
            <a:r>
              <a:rPr lang="tr-TR" sz="2000" dirty="0" smtClean="0"/>
              <a:t/>
            </a:r>
            <a:br>
              <a:rPr lang="tr-TR" sz="2000" dirty="0" smtClean="0"/>
            </a:br>
            <a:r>
              <a:rPr lang="tr-TR" sz="3600" dirty="0" smtClean="0"/>
              <a:t/>
            </a:r>
            <a:br>
              <a:rPr lang="tr-TR" sz="3600" dirty="0" smtClean="0"/>
            </a:br>
            <a:r>
              <a:rPr lang="tr-TR" sz="3600" b="1" dirty="0" smtClean="0">
                <a:solidFill>
                  <a:srgbClr val="C00000"/>
                </a:solidFill>
              </a:rPr>
              <a:t>BSÖ 201      (2 2) 3</a:t>
            </a:r>
            <a:r>
              <a:rPr lang="tr-TR" b="1" dirty="0" smtClean="0"/>
              <a:t/>
            </a:r>
            <a:br>
              <a:rPr lang="tr-TR" b="1" dirty="0" smtClean="0"/>
            </a:br>
            <a:r>
              <a:rPr lang="tr-TR" b="1" i="1" dirty="0" smtClean="0">
                <a:solidFill>
                  <a:srgbClr val="002060"/>
                </a:solidFill>
                <a:latin typeface="Arial Rounded MT Bold" pitchFamily="34" charset="0"/>
              </a:rPr>
              <a:t>EGZERSİZ FİZYOLOJİSİ</a:t>
            </a:r>
            <a:r>
              <a:rPr lang="tr-TR" dirty="0" smtClean="0"/>
              <a:t/>
            </a:r>
            <a:br>
              <a:rPr lang="tr-TR" dirty="0" smtClean="0"/>
            </a:br>
            <a:endParaRPr lang="tr-TR" dirty="0" smtClean="0">
              <a:solidFill>
                <a:srgbClr val="FF0000"/>
              </a:solidFill>
            </a:endParaRPr>
          </a:p>
        </p:txBody>
      </p:sp>
      <p:sp>
        <p:nvSpPr>
          <p:cNvPr id="3075" name="2 Alt Başlık"/>
          <p:cNvSpPr>
            <a:spLocks noGrp="1"/>
          </p:cNvSpPr>
          <p:nvPr>
            <p:ph type="subTitle" idx="1"/>
          </p:nvPr>
        </p:nvSpPr>
        <p:spPr>
          <a:xfrm>
            <a:off x="1371600" y="2286000"/>
            <a:ext cx="6400800" cy="4071958"/>
          </a:xfrm>
        </p:spPr>
        <p:txBody>
          <a:bodyPr>
            <a:normAutofit/>
          </a:bodyPr>
          <a:lstStyle/>
          <a:p>
            <a:pPr eaLnBrk="1" hangingPunct="1"/>
            <a:endParaRPr lang="tr-TR" dirty="0" smtClean="0"/>
          </a:p>
          <a:p>
            <a:pPr eaLnBrk="1" hangingPunct="1"/>
            <a:endParaRPr lang="tr-TR" dirty="0" smtClean="0"/>
          </a:p>
          <a:p>
            <a:pPr eaLnBrk="1" hangingPunct="1"/>
            <a:endParaRPr lang="tr-TR" sz="2800" dirty="0" smtClean="0"/>
          </a:p>
          <a:p>
            <a:pPr eaLnBrk="1" hangingPunct="1"/>
            <a:r>
              <a:rPr lang="tr-TR" sz="2800" b="1" dirty="0" smtClean="0">
                <a:solidFill>
                  <a:srgbClr val="00B050"/>
                </a:solidFill>
              </a:rPr>
              <a:t>Ankara Üniversitesi</a:t>
            </a:r>
          </a:p>
          <a:p>
            <a:pPr eaLnBrk="1" hangingPunct="1"/>
            <a:r>
              <a:rPr lang="tr-TR" sz="2800" b="1" dirty="0" smtClean="0">
                <a:solidFill>
                  <a:srgbClr val="00B050"/>
                </a:solidFill>
              </a:rPr>
              <a:t>Spor Bilimleri Fakültesi</a:t>
            </a:r>
          </a:p>
          <a:p>
            <a:pPr eaLnBrk="1" hangingPunct="1"/>
            <a:r>
              <a:rPr lang="tr-TR" sz="2800" b="1" dirty="0" smtClean="0">
                <a:solidFill>
                  <a:srgbClr val="00B050"/>
                </a:solidFill>
              </a:rPr>
              <a:t>Beden Eğitimi ve Spor </a:t>
            </a:r>
          </a:p>
          <a:p>
            <a:pPr eaLnBrk="1" hangingPunct="1"/>
            <a:r>
              <a:rPr lang="tr-TR" sz="2800" b="1" dirty="0" smtClean="0">
                <a:solidFill>
                  <a:srgbClr val="00B050"/>
                </a:solidFill>
              </a:rPr>
              <a:t>Öğretmenliği Bölümü</a:t>
            </a:r>
          </a:p>
          <a:p>
            <a:pPr eaLnBrk="1" hangingPunct="1"/>
            <a:endParaRPr lang="tr-TR" sz="2800" dirty="0" smtClean="0"/>
          </a:p>
        </p:txBody>
      </p:sp>
      <p:pic>
        <p:nvPicPr>
          <p:cNvPr id="3076" name="Picture 4" descr="Ace_2447"/>
          <p:cNvPicPr>
            <a:picLocks noChangeAspect="1" noChangeArrowheads="1"/>
          </p:cNvPicPr>
          <p:nvPr/>
        </p:nvPicPr>
        <p:blipFill>
          <a:blip r:embed="rId3" cstate="print"/>
          <a:srcRect/>
          <a:stretch>
            <a:fillRect/>
          </a:stretch>
        </p:blipFill>
        <p:spPr bwMode="auto">
          <a:xfrm>
            <a:off x="6248400" y="2057400"/>
            <a:ext cx="2743200" cy="4114800"/>
          </a:xfrm>
          <a:prstGeom prst="rect">
            <a:avLst/>
          </a:prstGeom>
          <a:noFill/>
          <a:ln w="9525">
            <a:noFill/>
            <a:miter lim="800000"/>
            <a:headEnd/>
            <a:tailEnd/>
          </a:ln>
        </p:spPr>
      </p:pic>
      <p:pic>
        <p:nvPicPr>
          <p:cNvPr id="3077" name="Picture 4" descr="Ace_2467"/>
          <p:cNvPicPr>
            <a:picLocks noChangeAspect="1" noChangeArrowheads="1"/>
          </p:cNvPicPr>
          <p:nvPr/>
        </p:nvPicPr>
        <p:blipFill>
          <a:blip r:embed="rId4" cstate="print"/>
          <a:srcRect/>
          <a:stretch>
            <a:fillRect/>
          </a:stretch>
        </p:blipFill>
        <p:spPr bwMode="auto">
          <a:xfrm>
            <a:off x="152400" y="2057400"/>
            <a:ext cx="2743200" cy="4114800"/>
          </a:xfrm>
          <a:prstGeom prst="rect">
            <a:avLst/>
          </a:prstGeom>
          <a:noFill/>
          <a:ln w="9525">
            <a:noFill/>
            <a:miter lim="800000"/>
            <a:headEnd/>
            <a:tailEnd/>
          </a:ln>
        </p:spPr>
      </p:pic>
      <p:pic>
        <p:nvPicPr>
          <p:cNvPr id="3078" name="Picture 47" descr="02-06-0075"/>
          <p:cNvPicPr>
            <a:picLocks noChangeAspect="1" noChangeArrowheads="1"/>
          </p:cNvPicPr>
          <p:nvPr/>
        </p:nvPicPr>
        <p:blipFill>
          <a:blip r:embed="rId5"/>
          <a:srcRect/>
          <a:stretch>
            <a:fillRect/>
          </a:stretch>
        </p:blipFill>
        <p:spPr bwMode="auto">
          <a:xfrm>
            <a:off x="3286116" y="2143116"/>
            <a:ext cx="2571750" cy="1695450"/>
          </a:xfrm>
          <a:prstGeom prst="rect">
            <a:avLst/>
          </a:prstGeom>
          <a:noFill/>
          <a:ln w="9525">
            <a:noFill/>
            <a:miter lim="800000"/>
            <a:headEnd/>
            <a:tailEnd/>
          </a:ln>
        </p:spPr>
      </p:pic>
      <p:sp>
        <p:nvSpPr>
          <p:cNvPr id="3079" name="6 Veri Yer Tutucusu"/>
          <p:cNvSpPr>
            <a:spLocks noGrp="1"/>
          </p:cNvSpPr>
          <p:nvPr>
            <p:ph type="dt" sz="quarter" idx="10"/>
          </p:nvPr>
        </p:nvSpPr>
        <p:spPr>
          <a:noFill/>
        </p:spPr>
        <p:txBody>
          <a:bodyPr/>
          <a:lstStyle/>
          <a:p>
            <a:fld id="{FE2F5ED8-0D93-4633-8F46-0EBC80947D08}" type="datetime1">
              <a:rPr lang="tr-TR" smtClean="0"/>
              <a:pPr/>
              <a:t>14.8.2017</a:t>
            </a:fld>
            <a:endParaRPr lang="en-US" smtClean="0"/>
          </a:p>
        </p:txBody>
      </p:sp>
      <p:sp>
        <p:nvSpPr>
          <p:cNvPr id="3080" name="7 Slayt Numarası Yer Tutucusu"/>
          <p:cNvSpPr>
            <a:spLocks noGrp="1"/>
          </p:cNvSpPr>
          <p:nvPr>
            <p:ph type="sldNum" sz="quarter" idx="12"/>
          </p:nvPr>
        </p:nvSpPr>
        <p:spPr>
          <a:noFill/>
        </p:spPr>
        <p:txBody>
          <a:bodyPr/>
          <a:lstStyle/>
          <a:p>
            <a:fld id="{C833E776-EC7B-4B54-A980-7D797993962E}" type="slidenum">
              <a:rPr lang="en-US" smtClean="0"/>
              <a:pPr/>
              <a:t>1</a:t>
            </a:fld>
            <a:endParaRPr lang="en-US" smtClean="0"/>
          </a:p>
        </p:txBody>
      </p:sp>
      <p:sp>
        <p:nvSpPr>
          <p:cNvPr id="3081" name="8 Altbilgi Yer Tutucusu"/>
          <p:cNvSpPr>
            <a:spLocks noGrp="1"/>
          </p:cNvSpPr>
          <p:nvPr>
            <p:ph type="ftr" sz="quarter" idx="11"/>
          </p:nvPr>
        </p:nvSpPr>
        <p:spPr>
          <a:noFill/>
        </p:spPr>
        <p:txBody>
          <a:bodyPr/>
          <a:lstStyle/>
          <a:p>
            <a:r>
              <a:rPr lang="en-US" smtClean="0"/>
              <a:t>Prof. Dr. Fehmi TUNCEL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pPr>
              <a:defRPr/>
            </a:pPr>
            <a:r>
              <a:rPr lang="en-US"/>
              <a:t>Prof. Dr. Fehmi TUNCEL</a:t>
            </a:r>
          </a:p>
        </p:txBody>
      </p:sp>
      <p:sp>
        <p:nvSpPr>
          <p:cNvPr id="6" name="6 Slayt Numarası Yer Tutucusu"/>
          <p:cNvSpPr>
            <a:spLocks noGrp="1"/>
          </p:cNvSpPr>
          <p:nvPr>
            <p:ph type="sldNum" sz="quarter" idx="12"/>
          </p:nvPr>
        </p:nvSpPr>
        <p:spPr/>
        <p:txBody>
          <a:bodyPr/>
          <a:lstStyle/>
          <a:p>
            <a:pPr>
              <a:defRPr/>
            </a:pPr>
            <a:fld id="{84506096-8364-4494-A94D-62799984A7B5}" type="slidenum">
              <a:rPr lang="en-US"/>
              <a:pPr>
                <a:defRPr/>
              </a:pPr>
              <a:t>2</a:t>
            </a:fld>
            <a:endParaRPr lang="en-US"/>
          </a:p>
        </p:txBody>
      </p:sp>
      <p:sp>
        <p:nvSpPr>
          <p:cNvPr id="35844" name="Rectangle 2"/>
          <p:cNvSpPr>
            <a:spLocks noGrp="1" noChangeArrowheads="1"/>
          </p:cNvSpPr>
          <p:nvPr>
            <p:ph type="title"/>
          </p:nvPr>
        </p:nvSpPr>
        <p:spPr>
          <a:xfrm>
            <a:off x="762000" y="301625"/>
            <a:ext cx="7921625" cy="1143000"/>
          </a:xfrm>
        </p:spPr>
        <p:txBody>
          <a:bodyPr/>
          <a:lstStyle/>
          <a:p>
            <a:pPr eaLnBrk="1" hangingPunct="1"/>
            <a:r>
              <a:rPr lang="tr-TR" b="1" dirty="0" smtClean="0">
                <a:solidFill>
                  <a:srgbClr val="FF0066"/>
                </a:solidFill>
              </a:rPr>
              <a:t>Maksimal Oksijen Alımı</a:t>
            </a:r>
            <a:endParaRPr lang="en-US" b="1" dirty="0" smtClean="0">
              <a:solidFill>
                <a:srgbClr val="FF0066"/>
              </a:solidFill>
            </a:endParaRPr>
          </a:p>
        </p:txBody>
      </p:sp>
      <p:sp>
        <p:nvSpPr>
          <p:cNvPr id="35845" name="Rectangle 3"/>
          <p:cNvSpPr>
            <a:spLocks noGrp="1" noChangeArrowheads="1"/>
          </p:cNvSpPr>
          <p:nvPr>
            <p:ph type="body" sz="half" idx="1"/>
          </p:nvPr>
        </p:nvSpPr>
        <p:spPr>
          <a:xfrm>
            <a:off x="1143000" y="1600200"/>
            <a:ext cx="5715000" cy="4724400"/>
          </a:xfrm>
        </p:spPr>
        <p:txBody>
          <a:bodyPr/>
          <a:lstStyle/>
          <a:p>
            <a:pPr algn="just" eaLnBrk="1" hangingPunct="1"/>
            <a:r>
              <a:rPr lang="tr-TR" sz="2500" b="1" dirty="0" smtClean="0">
                <a:solidFill>
                  <a:srgbClr val="6600CC"/>
                </a:solidFill>
              </a:rPr>
              <a:t>AYNI ZAMANDA MAKSİMAL OKSİJEN TÜKETİMİ, VO2MAKS VE AEROBİK KAPASİTE OLARAK BİLİNİR. </a:t>
            </a:r>
          </a:p>
          <a:p>
            <a:pPr algn="just" eaLnBrk="1" hangingPunct="1">
              <a:buNone/>
            </a:pPr>
            <a:endParaRPr lang="en-US" sz="2500" b="1" dirty="0" smtClean="0">
              <a:solidFill>
                <a:srgbClr val="6600CC"/>
              </a:solidFill>
            </a:endParaRPr>
          </a:p>
          <a:p>
            <a:pPr algn="just" eaLnBrk="1" hangingPunct="1"/>
            <a:r>
              <a:rPr lang="tr-TR" sz="2500" b="1" dirty="0" smtClean="0">
                <a:solidFill>
                  <a:srgbClr val="6600CC"/>
                </a:solidFill>
              </a:rPr>
              <a:t>BİR KİMSENİN MAKSİMAL EFOR SIRASINDA ALABİLDİĞİ, TAŞIYABİLDİĞİ VE KULLANABİLDİĞİ OKSİJEN MİKTARIDIR.</a:t>
            </a:r>
          </a:p>
          <a:p>
            <a:pPr algn="just" eaLnBrk="1" hangingPunct="1">
              <a:buNone/>
            </a:pPr>
            <a:endParaRPr lang="en-US" sz="2500" b="1" dirty="0" smtClean="0">
              <a:solidFill>
                <a:srgbClr val="6600CC"/>
              </a:solidFill>
            </a:endParaRPr>
          </a:p>
          <a:p>
            <a:pPr algn="just"/>
            <a:r>
              <a:rPr lang="tr-TR" sz="2500" b="1" dirty="0" smtClean="0">
                <a:solidFill>
                  <a:srgbClr val="6600CC"/>
                </a:solidFill>
              </a:rPr>
              <a:t>LİTRE  </a:t>
            </a:r>
            <a:r>
              <a:rPr lang="en-US" sz="2500" b="1" dirty="0" smtClean="0">
                <a:solidFill>
                  <a:srgbClr val="6600CC"/>
                </a:solidFill>
              </a:rPr>
              <a:t>(L) </a:t>
            </a:r>
            <a:r>
              <a:rPr lang="tr-TR" sz="2500" b="1" dirty="0" smtClean="0">
                <a:solidFill>
                  <a:srgbClr val="6600CC"/>
                </a:solidFill>
              </a:rPr>
              <a:t>VEYA MİLİLİTRE </a:t>
            </a:r>
            <a:r>
              <a:rPr lang="en-US" sz="2500" b="1" dirty="0" smtClean="0">
                <a:solidFill>
                  <a:srgbClr val="6600CC"/>
                </a:solidFill>
              </a:rPr>
              <a:t>(</a:t>
            </a:r>
            <a:r>
              <a:rPr lang="en-US" sz="2500" b="1" dirty="0" err="1" smtClean="0">
                <a:solidFill>
                  <a:srgbClr val="6600CC"/>
                </a:solidFill>
              </a:rPr>
              <a:t>mL</a:t>
            </a:r>
            <a:r>
              <a:rPr lang="en-US" sz="2500" b="1" dirty="0" smtClean="0">
                <a:solidFill>
                  <a:srgbClr val="6600CC"/>
                </a:solidFill>
              </a:rPr>
              <a:t>)</a:t>
            </a:r>
            <a:r>
              <a:rPr lang="tr-TR" sz="2500" b="1" dirty="0" smtClean="0">
                <a:solidFill>
                  <a:srgbClr val="6600CC"/>
                </a:solidFill>
              </a:rPr>
              <a:t> OLARAK İFADE EDİLİR. </a:t>
            </a:r>
            <a:endParaRPr lang="en-US" sz="2500" b="1" dirty="0" smtClean="0">
              <a:solidFill>
                <a:srgbClr val="6600CC"/>
              </a:solidFill>
            </a:endParaRPr>
          </a:p>
        </p:txBody>
      </p:sp>
      <p:pic>
        <p:nvPicPr>
          <p:cNvPr id="35846" name="Picture 5" descr="02-0118"/>
          <p:cNvPicPr>
            <a:picLocks noGrp="1" noChangeAspect="1" noChangeArrowheads="1"/>
          </p:cNvPicPr>
          <p:nvPr>
            <p:ph sz="half" idx="2"/>
          </p:nvPr>
        </p:nvPicPr>
        <p:blipFill>
          <a:blip r:embed="rId3"/>
          <a:srcRect/>
          <a:stretch>
            <a:fillRect/>
          </a:stretch>
        </p:blipFill>
        <p:spPr>
          <a:xfrm>
            <a:off x="7143768" y="2571744"/>
            <a:ext cx="1781175" cy="2667000"/>
          </a:xfrm>
          <a:noFill/>
        </p:spPr>
      </p:pic>
      <p:sp>
        <p:nvSpPr>
          <p:cNvPr id="7" name="6 Veri Yer Tutucusu"/>
          <p:cNvSpPr>
            <a:spLocks noGrp="1"/>
          </p:cNvSpPr>
          <p:nvPr>
            <p:ph type="dt" sz="quarter" idx="10"/>
          </p:nvPr>
        </p:nvSpPr>
        <p:spPr/>
        <p:txBody>
          <a:bodyPr/>
          <a:lstStyle/>
          <a:p>
            <a:pPr>
              <a:defRPr/>
            </a:pPr>
            <a:fld id="{02F80D11-6E89-4E2E-96C6-26E613AC28D4}" type="datetime1">
              <a:rPr lang="tr-TR"/>
              <a:pPr>
                <a:defRPr/>
              </a:pPr>
              <a:t>14.8.2017</a:t>
            </a:fld>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pPr>
              <a:defRPr/>
            </a:pPr>
            <a:r>
              <a:rPr lang="en-US"/>
              <a:t>Prof. Dr. Fehmi TUNCEL</a:t>
            </a:r>
          </a:p>
        </p:txBody>
      </p:sp>
      <p:sp>
        <p:nvSpPr>
          <p:cNvPr id="6" name="6 Slayt Numarası Yer Tutucusu"/>
          <p:cNvSpPr>
            <a:spLocks noGrp="1"/>
          </p:cNvSpPr>
          <p:nvPr>
            <p:ph type="sldNum" sz="quarter" idx="12"/>
          </p:nvPr>
        </p:nvSpPr>
        <p:spPr/>
        <p:txBody>
          <a:bodyPr/>
          <a:lstStyle/>
          <a:p>
            <a:pPr>
              <a:defRPr/>
            </a:pPr>
            <a:fld id="{447BC317-F2A9-4628-880D-04F232C5B8E1}" type="slidenum">
              <a:rPr lang="en-US"/>
              <a:pPr>
                <a:defRPr/>
              </a:pPr>
              <a:t>3</a:t>
            </a:fld>
            <a:endParaRPr lang="en-US"/>
          </a:p>
        </p:txBody>
      </p:sp>
      <p:sp>
        <p:nvSpPr>
          <p:cNvPr id="36868" name="Rectangle 2"/>
          <p:cNvSpPr>
            <a:spLocks noGrp="1" noChangeArrowheads="1"/>
          </p:cNvSpPr>
          <p:nvPr>
            <p:ph type="title"/>
          </p:nvPr>
        </p:nvSpPr>
        <p:spPr>
          <a:xfrm>
            <a:off x="762000" y="301625"/>
            <a:ext cx="7921625" cy="1143000"/>
          </a:xfrm>
        </p:spPr>
        <p:txBody>
          <a:bodyPr/>
          <a:lstStyle/>
          <a:p>
            <a:pPr eaLnBrk="1" hangingPunct="1"/>
            <a:r>
              <a:rPr lang="tr-TR" b="1" dirty="0" smtClean="0">
                <a:solidFill>
                  <a:srgbClr val="6600CC"/>
                </a:solidFill>
              </a:rPr>
              <a:t>A</a:t>
            </a:r>
            <a:r>
              <a:rPr lang="en-US" b="1" dirty="0" err="1" smtClean="0">
                <a:solidFill>
                  <a:srgbClr val="6600CC"/>
                </a:solidFill>
              </a:rPr>
              <a:t>bs</a:t>
            </a:r>
            <a:r>
              <a:rPr lang="tr-TR" b="1" dirty="0" smtClean="0">
                <a:solidFill>
                  <a:srgbClr val="6600CC"/>
                </a:solidFill>
              </a:rPr>
              <a:t>u</a:t>
            </a:r>
            <a:r>
              <a:rPr lang="en-US" b="1" dirty="0" smtClean="0">
                <a:solidFill>
                  <a:srgbClr val="6600CC"/>
                </a:solidFill>
              </a:rPr>
              <a:t>l</a:t>
            </a:r>
            <a:r>
              <a:rPr lang="tr-TR" b="1" dirty="0" smtClean="0">
                <a:solidFill>
                  <a:srgbClr val="6600CC"/>
                </a:solidFill>
              </a:rPr>
              <a:t>ü</a:t>
            </a:r>
            <a:r>
              <a:rPr lang="en-US" b="1" dirty="0" smtClean="0">
                <a:solidFill>
                  <a:srgbClr val="6600CC"/>
                </a:solidFill>
              </a:rPr>
              <a:t>t VO</a:t>
            </a:r>
            <a:r>
              <a:rPr lang="en-US" b="1" baseline="-25000" dirty="0" smtClean="0">
                <a:solidFill>
                  <a:srgbClr val="6600CC"/>
                </a:solidFill>
              </a:rPr>
              <a:t>2</a:t>
            </a:r>
            <a:r>
              <a:rPr lang="en-US" b="1" dirty="0" smtClean="0">
                <a:solidFill>
                  <a:srgbClr val="6600CC"/>
                </a:solidFill>
              </a:rPr>
              <a:t>ma</a:t>
            </a:r>
            <a:r>
              <a:rPr lang="tr-TR" b="1" dirty="0" err="1" smtClean="0">
                <a:solidFill>
                  <a:srgbClr val="6600CC"/>
                </a:solidFill>
              </a:rPr>
              <a:t>ks</a:t>
            </a:r>
            <a:endParaRPr lang="en-US" b="1" dirty="0" smtClean="0">
              <a:solidFill>
                <a:srgbClr val="6600CC"/>
              </a:solidFill>
            </a:endParaRPr>
          </a:p>
        </p:txBody>
      </p:sp>
      <p:sp>
        <p:nvSpPr>
          <p:cNvPr id="36869" name="Rectangle 3"/>
          <p:cNvSpPr>
            <a:spLocks noGrp="1" noChangeArrowheads="1"/>
          </p:cNvSpPr>
          <p:nvPr>
            <p:ph type="body" sz="half" idx="1"/>
          </p:nvPr>
        </p:nvSpPr>
        <p:spPr>
          <a:xfrm>
            <a:off x="1143000" y="1600200"/>
            <a:ext cx="4953000" cy="4341813"/>
          </a:xfrm>
        </p:spPr>
        <p:txBody>
          <a:bodyPr>
            <a:normAutofit lnSpcReduction="10000"/>
          </a:bodyPr>
          <a:lstStyle/>
          <a:p>
            <a:pPr algn="just" eaLnBrk="1" hangingPunct="1"/>
            <a:r>
              <a:rPr lang="tr-TR" sz="2500" b="1" dirty="0" smtClean="0">
                <a:solidFill>
                  <a:srgbClr val="FF0066"/>
                </a:solidFill>
              </a:rPr>
              <a:t>VÜCUT AĞIRLIĞI BİR FAKTÖR OLMADAN BELİRLENEN OKSİJEN ALIMI</a:t>
            </a:r>
          </a:p>
          <a:p>
            <a:pPr algn="just" eaLnBrk="1" hangingPunct="1">
              <a:buNone/>
            </a:pPr>
            <a:endParaRPr lang="en-US" sz="2500" b="1" dirty="0" smtClean="0">
              <a:solidFill>
                <a:srgbClr val="FF0066"/>
              </a:solidFill>
            </a:endParaRPr>
          </a:p>
          <a:p>
            <a:pPr algn="just" eaLnBrk="1" hangingPunct="1"/>
            <a:r>
              <a:rPr lang="tr-TR" sz="2500" b="1" dirty="0" smtClean="0">
                <a:solidFill>
                  <a:srgbClr val="FF0066"/>
                </a:solidFill>
              </a:rPr>
              <a:t>GENELLİKLE BİSİKLET GİBİ VÜCUT AĞIRLIĞININ TAŞINMADIĞI EGZERSİZ TESTLERİ İÇİN KULLANILIR</a:t>
            </a:r>
          </a:p>
          <a:p>
            <a:pPr algn="just" eaLnBrk="1" hangingPunct="1">
              <a:buNone/>
            </a:pPr>
            <a:endParaRPr lang="en-US" sz="2500" b="1" dirty="0" smtClean="0">
              <a:solidFill>
                <a:srgbClr val="FF0066"/>
              </a:solidFill>
            </a:endParaRPr>
          </a:p>
          <a:p>
            <a:pPr algn="just" eaLnBrk="1" hangingPunct="1"/>
            <a:r>
              <a:rPr lang="tr-TR" sz="2500" b="1" dirty="0" smtClean="0">
                <a:solidFill>
                  <a:srgbClr val="FF0066"/>
                </a:solidFill>
              </a:rPr>
              <a:t>DAKİKADA LİTRE </a:t>
            </a:r>
            <a:r>
              <a:rPr lang="en-US" sz="2500" b="1" dirty="0" smtClean="0">
                <a:solidFill>
                  <a:srgbClr val="FF0066"/>
                </a:solidFill>
              </a:rPr>
              <a:t>(L/MİN)</a:t>
            </a:r>
            <a:r>
              <a:rPr lang="tr-TR" sz="2500" b="1" dirty="0" smtClean="0">
                <a:solidFill>
                  <a:srgbClr val="FF0066"/>
                </a:solidFill>
              </a:rPr>
              <a:t> OLARAK İFADE EDİLİR</a:t>
            </a:r>
            <a:endParaRPr lang="en-US" sz="2500" b="1" dirty="0" smtClean="0">
              <a:solidFill>
                <a:srgbClr val="FF0066"/>
              </a:solidFill>
            </a:endParaRPr>
          </a:p>
        </p:txBody>
      </p:sp>
      <p:pic>
        <p:nvPicPr>
          <p:cNvPr id="36870" name="Picture 5" descr="02-02-0161"/>
          <p:cNvPicPr>
            <a:picLocks noGrp="1" noChangeAspect="1" noChangeArrowheads="1"/>
          </p:cNvPicPr>
          <p:nvPr>
            <p:ph sz="half" idx="2"/>
          </p:nvPr>
        </p:nvPicPr>
        <p:blipFill>
          <a:blip r:embed="rId3"/>
          <a:srcRect/>
          <a:stretch>
            <a:fillRect/>
          </a:stretch>
        </p:blipFill>
        <p:spPr>
          <a:xfrm>
            <a:off x="6400800" y="2362200"/>
            <a:ext cx="1771650" cy="2667000"/>
          </a:xfrm>
          <a:noFill/>
        </p:spPr>
      </p:pic>
      <p:sp>
        <p:nvSpPr>
          <p:cNvPr id="7" name="6 Veri Yer Tutucusu"/>
          <p:cNvSpPr>
            <a:spLocks noGrp="1"/>
          </p:cNvSpPr>
          <p:nvPr>
            <p:ph type="dt" sz="quarter" idx="10"/>
          </p:nvPr>
        </p:nvSpPr>
        <p:spPr/>
        <p:txBody>
          <a:bodyPr/>
          <a:lstStyle/>
          <a:p>
            <a:pPr>
              <a:defRPr/>
            </a:pPr>
            <a:fld id="{6793600B-D3C5-4816-9B1A-E3450933C353}" type="datetime1">
              <a:rPr lang="tr-TR"/>
              <a:pPr>
                <a:defRPr/>
              </a:pPr>
              <a:t>14.8.2017</a:t>
            </a:fld>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pPr>
              <a:defRPr/>
            </a:pPr>
            <a:r>
              <a:rPr lang="en-US"/>
              <a:t>Prof. Dr. Fehmi TUNCEL</a:t>
            </a:r>
          </a:p>
        </p:txBody>
      </p:sp>
      <p:sp>
        <p:nvSpPr>
          <p:cNvPr id="6" name="6 Slayt Numarası Yer Tutucusu"/>
          <p:cNvSpPr>
            <a:spLocks noGrp="1"/>
          </p:cNvSpPr>
          <p:nvPr>
            <p:ph type="sldNum" sz="quarter" idx="12"/>
          </p:nvPr>
        </p:nvSpPr>
        <p:spPr/>
        <p:txBody>
          <a:bodyPr/>
          <a:lstStyle/>
          <a:p>
            <a:pPr>
              <a:defRPr/>
            </a:pPr>
            <a:fld id="{CAF30130-CAFE-4791-A573-A75A0C84508F}" type="slidenum">
              <a:rPr lang="en-US"/>
              <a:pPr>
                <a:defRPr/>
              </a:pPr>
              <a:t>4</a:t>
            </a:fld>
            <a:endParaRPr lang="en-US"/>
          </a:p>
        </p:txBody>
      </p:sp>
      <p:sp>
        <p:nvSpPr>
          <p:cNvPr id="37892" name="Rectangle 2"/>
          <p:cNvSpPr>
            <a:spLocks noGrp="1" noChangeArrowheads="1"/>
          </p:cNvSpPr>
          <p:nvPr>
            <p:ph type="title"/>
          </p:nvPr>
        </p:nvSpPr>
        <p:spPr>
          <a:xfrm>
            <a:off x="762000" y="301625"/>
            <a:ext cx="7921625" cy="1143000"/>
          </a:xfrm>
        </p:spPr>
        <p:txBody>
          <a:bodyPr/>
          <a:lstStyle/>
          <a:p>
            <a:pPr eaLnBrk="1" hangingPunct="1"/>
            <a:r>
              <a:rPr lang="en-US" b="1" dirty="0" err="1" smtClean="0">
                <a:solidFill>
                  <a:srgbClr val="FF0066"/>
                </a:solidFill>
              </a:rPr>
              <a:t>Relati</a:t>
            </a:r>
            <a:r>
              <a:rPr lang="tr-TR" b="1" dirty="0" smtClean="0">
                <a:solidFill>
                  <a:srgbClr val="FF0066"/>
                </a:solidFill>
              </a:rPr>
              <a:t>f</a:t>
            </a:r>
            <a:r>
              <a:rPr lang="en-US" b="1" dirty="0" smtClean="0">
                <a:solidFill>
                  <a:srgbClr val="FF0066"/>
                </a:solidFill>
              </a:rPr>
              <a:t> VO</a:t>
            </a:r>
            <a:r>
              <a:rPr lang="en-US" b="1" baseline="-25000" dirty="0" smtClean="0">
                <a:solidFill>
                  <a:srgbClr val="FF0066"/>
                </a:solidFill>
              </a:rPr>
              <a:t>2</a:t>
            </a:r>
            <a:r>
              <a:rPr lang="en-US" b="1" dirty="0" smtClean="0">
                <a:solidFill>
                  <a:srgbClr val="FF0066"/>
                </a:solidFill>
              </a:rPr>
              <a:t>ma</a:t>
            </a:r>
            <a:r>
              <a:rPr lang="tr-TR" b="1" dirty="0" err="1" smtClean="0">
                <a:solidFill>
                  <a:srgbClr val="FF0066"/>
                </a:solidFill>
              </a:rPr>
              <a:t>ks</a:t>
            </a:r>
            <a:endParaRPr lang="en-US" b="1" dirty="0" smtClean="0">
              <a:solidFill>
                <a:srgbClr val="FF0066"/>
              </a:solidFill>
            </a:endParaRPr>
          </a:p>
        </p:txBody>
      </p:sp>
      <p:sp>
        <p:nvSpPr>
          <p:cNvPr id="37893" name="Rectangle 3"/>
          <p:cNvSpPr>
            <a:spLocks noGrp="1" noChangeArrowheads="1"/>
          </p:cNvSpPr>
          <p:nvPr>
            <p:ph type="body" sz="half" idx="1"/>
          </p:nvPr>
        </p:nvSpPr>
        <p:spPr>
          <a:xfrm>
            <a:off x="1143000" y="1600200"/>
            <a:ext cx="4800600" cy="4724400"/>
          </a:xfrm>
        </p:spPr>
        <p:txBody>
          <a:bodyPr>
            <a:normAutofit fontScale="92500" lnSpcReduction="10000"/>
          </a:bodyPr>
          <a:lstStyle/>
          <a:p>
            <a:pPr algn="just" eaLnBrk="1" hangingPunct="1"/>
            <a:r>
              <a:rPr lang="en-US" sz="2000" b="1" dirty="0" smtClean="0">
                <a:solidFill>
                  <a:srgbClr val="6600CC"/>
                </a:solidFill>
              </a:rPr>
              <a:t>RELATİ</a:t>
            </a:r>
            <a:r>
              <a:rPr lang="tr-TR" sz="2000" b="1" dirty="0" smtClean="0">
                <a:solidFill>
                  <a:srgbClr val="6600CC"/>
                </a:solidFill>
              </a:rPr>
              <a:t>F</a:t>
            </a:r>
            <a:r>
              <a:rPr lang="en-US" sz="2000" b="1" dirty="0" smtClean="0">
                <a:solidFill>
                  <a:srgbClr val="6600CC"/>
                </a:solidFill>
              </a:rPr>
              <a:t> VO</a:t>
            </a:r>
            <a:r>
              <a:rPr lang="en-US" sz="2000" b="1" baseline="-25000" dirty="0" smtClean="0">
                <a:solidFill>
                  <a:srgbClr val="6600CC"/>
                </a:solidFill>
              </a:rPr>
              <a:t>2</a:t>
            </a:r>
            <a:r>
              <a:rPr lang="en-US" sz="2000" b="1" dirty="0" smtClean="0">
                <a:solidFill>
                  <a:srgbClr val="6600CC"/>
                </a:solidFill>
              </a:rPr>
              <a:t>MA</a:t>
            </a:r>
            <a:r>
              <a:rPr lang="tr-TR" sz="2000" b="1" dirty="0" smtClean="0">
                <a:solidFill>
                  <a:srgbClr val="6600CC"/>
                </a:solidFill>
              </a:rPr>
              <a:t>KS,</a:t>
            </a:r>
            <a:r>
              <a:rPr lang="en-US" sz="2000" b="1" dirty="0" smtClean="0">
                <a:solidFill>
                  <a:srgbClr val="6600CC"/>
                </a:solidFill>
              </a:rPr>
              <a:t> ABS</a:t>
            </a:r>
            <a:r>
              <a:rPr lang="tr-TR" sz="2000" b="1" dirty="0" smtClean="0">
                <a:solidFill>
                  <a:srgbClr val="6600CC"/>
                </a:solidFill>
              </a:rPr>
              <a:t>U</a:t>
            </a:r>
            <a:r>
              <a:rPr lang="en-US" sz="2000" b="1" dirty="0" smtClean="0">
                <a:solidFill>
                  <a:srgbClr val="6600CC"/>
                </a:solidFill>
              </a:rPr>
              <a:t>L</a:t>
            </a:r>
            <a:r>
              <a:rPr lang="tr-TR" sz="2000" b="1" dirty="0" smtClean="0">
                <a:solidFill>
                  <a:srgbClr val="6600CC"/>
                </a:solidFill>
              </a:rPr>
              <a:t>Ü</a:t>
            </a:r>
            <a:r>
              <a:rPr lang="en-US" sz="2000" b="1" dirty="0" smtClean="0">
                <a:solidFill>
                  <a:srgbClr val="6600CC"/>
                </a:solidFill>
              </a:rPr>
              <a:t>T O</a:t>
            </a:r>
            <a:r>
              <a:rPr lang="tr-TR" sz="2000" b="1" dirty="0" smtClean="0">
                <a:solidFill>
                  <a:srgbClr val="6600CC"/>
                </a:solidFill>
              </a:rPr>
              <a:t>KSİJEN ALIMININ VÜCUT AĞIRLIĞINA BÖLÜMÜDÜR. </a:t>
            </a:r>
            <a:r>
              <a:rPr lang="en-US" sz="2000" b="1" dirty="0" smtClean="0">
                <a:solidFill>
                  <a:srgbClr val="6600CC"/>
                </a:solidFill>
              </a:rPr>
              <a:t> </a:t>
            </a:r>
            <a:endParaRPr lang="tr-TR" sz="2000" b="1" dirty="0" smtClean="0">
              <a:solidFill>
                <a:srgbClr val="6600CC"/>
              </a:solidFill>
            </a:endParaRPr>
          </a:p>
          <a:p>
            <a:pPr algn="just" eaLnBrk="1" hangingPunct="1">
              <a:buNone/>
            </a:pPr>
            <a:endParaRPr lang="en-US" sz="2000" b="1" dirty="0" smtClean="0">
              <a:solidFill>
                <a:srgbClr val="6600CC"/>
              </a:solidFill>
            </a:endParaRPr>
          </a:p>
          <a:p>
            <a:pPr algn="just" eaLnBrk="1" hangingPunct="1"/>
            <a:r>
              <a:rPr lang="tr-TR" sz="2000" b="1" dirty="0" smtClean="0">
                <a:solidFill>
                  <a:srgbClr val="6600CC"/>
                </a:solidFill>
              </a:rPr>
              <a:t>YÜRÜME, HAFİF KOŞU (JOGGİNG) VE STEP GİBİ VÜCUT AĞIRLIĞI TAŞINAN EGZERSİZ TESTLERİNDE KULLANILIR. </a:t>
            </a:r>
          </a:p>
          <a:p>
            <a:pPr algn="just" eaLnBrk="1" hangingPunct="1">
              <a:buNone/>
            </a:pPr>
            <a:endParaRPr lang="en-US" sz="2000" b="1" dirty="0" smtClean="0">
              <a:solidFill>
                <a:srgbClr val="6600CC"/>
              </a:solidFill>
            </a:endParaRPr>
          </a:p>
          <a:p>
            <a:pPr algn="just" eaLnBrk="1" hangingPunct="1"/>
            <a:r>
              <a:rPr lang="tr-TR" sz="2000" b="1" dirty="0" smtClean="0">
                <a:solidFill>
                  <a:srgbClr val="6600CC"/>
                </a:solidFill>
              </a:rPr>
              <a:t>BİR KİLOGRAM VÜCUT AĞIRLIĞI BAŞINA DAKİKADAKİ MİLİLİTRE CİNSİNDEN  OKSİJEN</a:t>
            </a:r>
            <a:r>
              <a:rPr lang="tr-TR" sz="2000" b="1" dirty="0">
                <a:solidFill>
                  <a:srgbClr val="6600CC"/>
                </a:solidFill>
              </a:rPr>
              <a:t> </a:t>
            </a:r>
            <a:r>
              <a:rPr lang="tr-TR" sz="2000" b="1" dirty="0" smtClean="0">
                <a:solidFill>
                  <a:srgbClr val="6600CC"/>
                </a:solidFill>
              </a:rPr>
              <a:t>İLE İFADE EDİLİR</a:t>
            </a:r>
            <a:r>
              <a:rPr lang="en-US" sz="2000" b="1" dirty="0" smtClean="0">
                <a:solidFill>
                  <a:srgbClr val="6600CC"/>
                </a:solidFill>
              </a:rPr>
              <a:t> (ML/KG/MİN)</a:t>
            </a:r>
            <a:r>
              <a:rPr lang="tr-TR" sz="2000" b="1" dirty="0" smtClean="0">
                <a:solidFill>
                  <a:srgbClr val="6600CC"/>
                </a:solidFill>
              </a:rPr>
              <a:t>.</a:t>
            </a:r>
          </a:p>
          <a:p>
            <a:pPr algn="just" eaLnBrk="1" hangingPunct="1">
              <a:buNone/>
            </a:pPr>
            <a:endParaRPr lang="en-US" sz="2000" b="1" dirty="0" smtClean="0">
              <a:solidFill>
                <a:srgbClr val="6600CC"/>
              </a:solidFill>
            </a:endParaRPr>
          </a:p>
          <a:p>
            <a:pPr algn="just" eaLnBrk="1" hangingPunct="1"/>
            <a:r>
              <a:rPr lang="tr-TR" sz="2000" b="1" dirty="0" smtClean="0">
                <a:solidFill>
                  <a:srgbClr val="6600CC"/>
                </a:solidFill>
              </a:rPr>
              <a:t>BU METOT, FARKLI VÜCUT AĞIRLIĞINDA OLAN KİMSELERLE KIYASLAMA İMKANI SAĞLAR. </a:t>
            </a:r>
            <a:endParaRPr lang="en-US" sz="2000" b="1" dirty="0" smtClean="0">
              <a:solidFill>
                <a:srgbClr val="6600CC"/>
              </a:solidFill>
            </a:endParaRPr>
          </a:p>
        </p:txBody>
      </p:sp>
      <p:pic>
        <p:nvPicPr>
          <p:cNvPr id="37894" name="Picture 4" descr="Ace_2087"/>
          <p:cNvPicPr>
            <a:picLocks noGrp="1" noChangeAspect="1" noChangeArrowheads="1"/>
          </p:cNvPicPr>
          <p:nvPr>
            <p:ph sz="half" idx="2"/>
          </p:nvPr>
        </p:nvPicPr>
        <p:blipFill>
          <a:blip r:embed="rId3"/>
          <a:srcRect/>
          <a:stretch>
            <a:fillRect/>
          </a:stretch>
        </p:blipFill>
        <p:spPr>
          <a:xfrm>
            <a:off x="6096000" y="1676400"/>
            <a:ext cx="2743200" cy="4114800"/>
          </a:xfrm>
          <a:noFill/>
        </p:spPr>
      </p:pic>
      <p:sp>
        <p:nvSpPr>
          <p:cNvPr id="7" name="6 Veri Yer Tutucusu"/>
          <p:cNvSpPr>
            <a:spLocks noGrp="1"/>
          </p:cNvSpPr>
          <p:nvPr>
            <p:ph type="dt" sz="quarter" idx="10"/>
          </p:nvPr>
        </p:nvSpPr>
        <p:spPr/>
        <p:txBody>
          <a:bodyPr/>
          <a:lstStyle/>
          <a:p>
            <a:pPr>
              <a:defRPr/>
            </a:pPr>
            <a:fld id="{FA9C5368-6187-4120-80EA-DB38F3DE63A8}" type="datetime1">
              <a:rPr lang="tr-TR"/>
              <a:pPr>
                <a:defRPr/>
              </a:pPr>
              <a:t>14.8.2017</a:t>
            </a:fld>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pPr>
              <a:defRPr/>
            </a:pPr>
            <a:r>
              <a:rPr lang="en-US"/>
              <a:t>Prof. Dr. Fehmi TUNCEL</a:t>
            </a:r>
          </a:p>
        </p:txBody>
      </p:sp>
      <p:sp>
        <p:nvSpPr>
          <p:cNvPr id="6" name="6 Slayt Numarası Yer Tutucusu"/>
          <p:cNvSpPr>
            <a:spLocks noGrp="1"/>
          </p:cNvSpPr>
          <p:nvPr>
            <p:ph type="sldNum" sz="quarter" idx="12"/>
          </p:nvPr>
        </p:nvSpPr>
        <p:spPr/>
        <p:txBody>
          <a:bodyPr/>
          <a:lstStyle/>
          <a:p>
            <a:pPr>
              <a:defRPr/>
            </a:pPr>
            <a:fld id="{8FE886D0-2E8A-41D2-B94D-C6787D84B2B1}" type="slidenum">
              <a:rPr lang="en-US"/>
              <a:pPr>
                <a:defRPr/>
              </a:pPr>
              <a:t>5</a:t>
            </a:fld>
            <a:endParaRPr lang="en-US"/>
          </a:p>
        </p:txBody>
      </p:sp>
      <p:sp>
        <p:nvSpPr>
          <p:cNvPr id="38916" name="Rectangle 2"/>
          <p:cNvSpPr>
            <a:spLocks noGrp="1" noChangeArrowheads="1"/>
          </p:cNvSpPr>
          <p:nvPr>
            <p:ph type="title"/>
          </p:nvPr>
        </p:nvSpPr>
        <p:spPr>
          <a:xfrm>
            <a:off x="762000" y="301625"/>
            <a:ext cx="7921625" cy="1143000"/>
          </a:xfrm>
        </p:spPr>
        <p:txBody>
          <a:bodyPr/>
          <a:lstStyle/>
          <a:p>
            <a:pPr eaLnBrk="1" hangingPunct="1"/>
            <a:r>
              <a:rPr lang="en-US" b="1" dirty="0" smtClean="0">
                <a:solidFill>
                  <a:srgbClr val="6600CC"/>
                </a:solidFill>
              </a:rPr>
              <a:t>Abs</a:t>
            </a:r>
            <a:r>
              <a:rPr lang="tr-TR" b="1" dirty="0" smtClean="0">
                <a:solidFill>
                  <a:srgbClr val="6600CC"/>
                </a:solidFill>
              </a:rPr>
              <a:t>u</a:t>
            </a:r>
            <a:r>
              <a:rPr lang="en-US" b="1" dirty="0" smtClean="0">
                <a:solidFill>
                  <a:srgbClr val="6600CC"/>
                </a:solidFill>
              </a:rPr>
              <a:t>l</a:t>
            </a:r>
            <a:r>
              <a:rPr lang="tr-TR" b="1" dirty="0" smtClean="0">
                <a:solidFill>
                  <a:srgbClr val="6600CC"/>
                </a:solidFill>
              </a:rPr>
              <a:t>ü</a:t>
            </a:r>
            <a:r>
              <a:rPr lang="en-US" b="1" dirty="0" err="1" smtClean="0">
                <a:solidFill>
                  <a:srgbClr val="6600CC"/>
                </a:solidFill>
              </a:rPr>
              <a:t>te</a:t>
            </a:r>
            <a:r>
              <a:rPr lang="en-US" b="1" dirty="0" smtClean="0">
                <a:solidFill>
                  <a:srgbClr val="6600CC"/>
                </a:solidFill>
              </a:rPr>
              <a:t> </a:t>
            </a:r>
            <a:r>
              <a:rPr lang="tr-TR" b="1" dirty="0" smtClean="0">
                <a:solidFill>
                  <a:srgbClr val="6600CC"/>
                </a:solidFill>
              </a:rPr>
              <a:t>karşılık</a:t>
            </a:r>
            <a:r>
              <a:rPr lang="en-US" b="1" dirty="0" smtClean="0">
                <a:solidFill>
                  <a:srgbClr val="6600CC"/>
                </a:solidFill>
              </a:rPr>
              <a:t> </a:t>
            </a:r>
            <a:r>
              <a:rPr lang="en-US" b="1" dirty="0" err="1" smtClean="0">
                <a:solidFill>
                  <a:srgbClr val="6600CC"/>
                </a:solidFill>
              </a:rPr>
              <a:t>relati</a:t>
            </a:r>
            <a:r>
              <a:rPr lang="tr-TR" b="1" dirty="0" smtClean="0">
                <a:solidFill>
                  <a:srgbClr val="6600CC"/>
                </a:solidFill>
              </a:rPr>
              <a:t>f</a:t>
            </a:r>
            <a:r>
              <a:rPr lang="en-US" b="1" dirty="0" smtClean="0">
                <a:solidFill>
                  <a:srgbClr val="6600CC"/>
                </a:solidFill>
              </a:rPr>
              <a:t> VO</a:t>
            </a:r>
            <a:r>
              <a:rPr lang="en-US" b="1" baseline="-25000" dirty="0" smtClean="0">
                <a:solidFill>
                  <a:srgbClr val="6600CC"/>
                </a:solidFill>
              </a:rPr>
              <a:t>2</a:t>
            </a:r>
            <a:r>
              <a:rPr lang="en-US" b="1" dirty="0" smtClean="0">
                <a:solidFill>
                  <a:srgbClr val="6600CC"/>
                </a:solidFill>
              </a:rPr>
              <a:t>ma</a:t>
            </a:r>
            <a:r>
              <a:rPr lang="tr-TR" b="1" dirty="0" err="1" smtClean="0">
                <a:solidFill>
                  <a:srgbClr val="6600CC"/>
                </a:solidFill>
              </a:rPr>
              <a:t>ks</a:t>
            </a:r>
            <a:endParaRPr lang="en-US" b="1" dirty="0" smtClean="0">
              <a:solidFill>
                <a:srgbClr val="6600CC"/>
              </a:solidFill>
            </a:endParaRPr>
          </a:p>
        </p:txBody>
      </p:sp>
      <p:sp>
        <p:nvSpPr>
          <p:cNvPr id="38917" name="Rectangle 3"/>
          <p:cNvSpPr>
            <a:spLocks noGrp="1" noChangeArrowheads="1"/>
          </p:cNvSpPr>
          <p:nvPr>
            <p:ph type="body" sz="half" idx="1"/>
          </p:nvPr>
        </p:nvSpPr>
        <p:spPr>
          <a:xfrm>
            <a:off x="1219200" y="1600200"/>
            <a:ext cx="6934200" cy="2667000"/>
          </a:xfrm>
        </p:spPr>
        <p:txBody>
          <a:bodyPr>
            <a:normAutofit/>
          </a:bodyPr>
          <a:lstStyle/>
          <a:p>
            <a:pPr algn="just" eaLnBrk="1" hangingPunct="1"/>
            <a:r>
              <a:rPr lang="en-US" sz="2500" b="1" dirty="0" smtClean="0">
                <a:solidFill>
                  <a:srgbClr val="FF0066"/>
                </a:solidFill>
              </a:rPr>
              <a:t>A</a:t>
            </a:r>
            <a:r>
              <a:rPr lang="tr-TR" sz="2500" b="1" dirty="0" smtClean="0">
                <a:solidFill>
                  <a:srgbClr val="FF0066"/>
                </a:solidFill>
              </a:rPr>
              <a:t>ĞIR BİR KİMSE, HAFİF BİR KİMSE İLE KIYASLANDIĞINDA YÜKSEK VO2MAKS’A (L/MİN) SAHİP OLABİLİR FAKAT RELATİF OLARAK İFADE EDİLDİĞİNDE </a:t>
            </a:r>
            <a:r>
              <a:rPr lang="en-US" sz="2500" b="1" dirty="0" smtClean="0">
                <a:solidFill>
                  <a:srgbClr val="FF0066"/>
                </a:solidFill>
              </a:rPr>
              <a:t>(ML/KG/MİN), </a:t>
            </a:r>
            <a:r>
              <a:rPr lang="tr-TR" sz="2500" b="1" dirty="0" smtClean="0">
                <a:solidFill>
                  <a:srgbClr val="FF0066"/>
                </a:solidFill>
              </a:rPr>
              <a:t>DAHA HAFİF OLAN KİMSE, DAHA FAZLA KARDİYORESPİRATUVAR FİTNESE SAHİP OLABİLİR. </a:t>
            </a:r>
            <a:endParaRPr lang="en-US" sz="2500" b="1" dirty="0" smtClean="0">
              <a:solidFill>
                <a:srgbClr val="FF0066"/>
              </a:solidFill>
            </a:endParaRPr>
          </a:p>
        </p:txBody>
      </p:sp>
      <p:pic>
        <p:nvPicPr>
          <p:cNvPr id="38918" name="Picture 5" descr="06-02-0001"/>
          <p:cNvPicPr>
            <a:picLocks noGrp="1" noChangeAspect="1" noChangeArrowheads="1"/>
          </p:cNvPicPr>
          <p:nvPr>
            <p:ph sz="half" idx="2"/>
          </p:nvPr>
        </p:nvPicPr>
        <p:blipFill>
          <a:blip r:embed="rId3"/>
          <a:srcRect/>
          <a:stretch>
            <a:fillRect/>
          </a:stretch>
        </p:blipFill>
        <p:spPr>
          <a:xfrm>
            <a:off x="2071670" y="4343400"/>
            <a:ext cx="5572164" cy="1728806"/>
          </a:xfrm>
          <a:noFill/>
        </p:spPr>
      </p:pic>
      <p:sp>
        <p:nvSpPr>
          <p:cNvPr id="7" name="6 Veri Yer Tutucusu"/>
          <p:cNvSpPr>
            <a:spLocks noGrp="1"/>
          </p:cNvSpPr>
          <p:nvPr>
            <p:ph type="dt" sz="quarter" idx="10"/>
          </p:nvPr>
        </p:nvSpPr>
        <p:spPr/>
        <p:txBody>
          <a:bodyPr/>
          <a:lstStyle/>
          <a:p>
            <a:pPr>
              <a:defRPr/>
            </a:pPr>
            <a:fld id="{B124C5E5-BBE9-4572-8A0B-5F778E3013B6}" type="datetime1">
              <a:rPr lang="tr-TR"/>
              <a:pPr>
                <a:defRPr/>
              </a:pPr>
              <a:t>14.8.2017</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pPr>
              <a:defRPr/>
            </a:pPr>
            <a:r>
              <a:rPr lang="en-US"/>
              <a:t>Prof. Dr. Fehmi TUNCEL</a:t>
            </a:r>
          </a:p>
        </p:txBody>
      </p:sp>
      <p:sp>
        <p:nvSpPr>
          <p:cNvPr id="6" name="6 Slayt Numarası Yer Tutucusu"/>
          <p:cNvSpPr>
            <a:spLocks noGrp="1"/>
          </p:cNvSpPr>
          <p:nvPr>
            <p:ph type="sldNum" sz="quarter" idx="12"/>
          </p:nvPr>
        </p:nvSpPr>
        <p:spPr/>
        <p:txBody>
          <a:bodyPr/>
          <a:lstStyle/>
          <a:p>
            <a:pPr>
              <a:defRPr/>
            </a:pPr>
            <a:fld id="{08B1950D-EC7F-4F5C-812F-030E168A5659}" type="slidenum">
              <a:rPr lang="en-US"/>
              <a:pPr>
                <a:defRPr/>
              </a:pPr>
              <a:t>6</a:t>
            </a:fld>
            <a:endParaRPr lang="en-US"/>
          </a:p>
        </p:txBody>
      </p:sp>
      <p:sp>
        <p:nvSpPr>
          <p:cNvPr id="39940" name="Rectangle 2"/>
          <p:cNvSpPr>
            <a:spLocks noGrp="1" noChangeArrowheads="1"/>
          </p:cNvSpPr>
          <p:nvPr>
            <p:ph type="title"/>
          </p:nvPr>
        </p:nvSpPr>
        <p:spPr>
          <a:xfrm>
            <a:off x="762000" y="301625"/>
            <a:ext cx="7921625" cy="1143000"/>
          </a:xfrm>
        </p:spPr>
        <p:txBody>
          <a:bodyPr/>
          <a:lstStyle/>
          <a:p>
            <a:pPr eaLnBrk="1" hangingPunct="1"/>
            <a:r>
              <a:rPr lang="en-US" sz="3400" b="1" dirty="0" err="1" smtClean="0">
                <a:solidFill>
                  <a:srgbClr val="FF0066"/>
                </a:solidFill>
              </a:rPr>
              <a:t>Subma</a:t>
            </a:r>
            <a:r>
              <a:rPr lang="tr-TR" sz="3400" b="1" dirty="0" err="1" smtClean="0">
                <a:solidFill>
                  <a:srgbClr val="FF0066"/>
                </a:solidFill>
              </a:rPr>
              <a:t>ks</a:t>
            </a:r>
            <a:r>
              <a:rPr lang="en-US" sz="3400" b="1" dirty="0" err="1" smtClean="0">
                <a:solidFill>
                  <a:srgbClr val="FF0066"/>
                </a:solidFill>
              </a:rPr>
              <a:t>imal</a:t>
            </a:r>
            <a:r>
              <a:rPr lang="en-US" sz="3400" b="1" dirty="0" smtClean="0">
                <a:solidFill>
                  <a:srgbClr val="FF0066"/>
                </a:solidFill>
              </a:rPr>
              <a:t> </a:t>
            </a:r>
            <a:r>
              <a:rPr lang="en-US" sz="3400" b="1" dirty="0" err="1" smtClean="0">
                <a:solidFill>
                  <a:srgbClr val="FF0066"/>
                </a:solidFill>
              </a:rPr>
              <a:t>aerobi</a:t>
            </a:r>
            <a:r>
              <a:rPr lang="tr-TR" sz="3400" b="1" dirty="0" smtClean="0">
                <a:solidFill>
                  <a:srgbClr val="FF0066"/>
                </a:solidFill>
              </a:rPr>
              <a:t>k</a:t>
            </a:r>
            <a:r>
              <a:rPr lang="en-US" sz="3400" b="1" dirty="0" smtClean="0">
                <a:solidFill>
                  <a:srgbClr val="FF0066"/>
                </a:solidFill>
              </a:rPr>
              <a:t> </a:t>
            </a:r>
            <a:r>
              <a:rPr lang="en-US" sz="3400" b="1" dirty="0" err="1" smtClean="0">
                <a:solidFill>
                  <a:srgbClr val="FF0066"/>
                </a:solidFill>
              </a:rPr>
              <a:t>fitnes</a:t>
            </a:r>
            <a:r>
              <a:rPr lang="en-US" sz="3400" b="1" dirty="0" smtClean="0">
                <a:solidFill>
                  <a:srgbClr val="FF0066"/>
                </a:solidFill>
              </a:rPr>
              <a:t> test</a:t>
            </a:r>
            <a:r>
              <a:rPr lang="tr-TR" sz="3400" b="1" dirty="0" smtClean="0">
                <a:solidFill>
                  <a:srgbClr val="FF0066"/>
                </a:solidFill>
              </a:rPr>
              <a:t>i</a:t>
            </a:r>
            <a:endParaRPr lang="en-US" sz="3400" b="1" dirty="0" smtClean="0">
              <a:solidFill>
                <a:srgbClr val="FF0066"/>
              </a:solidFill>
            </a:endParaRPr>
          </a:p>
        </p:txBody>
      </p:sp>
      <p:sp>
        <p:nvSpPr>
          <p:cNvPr id="39941" name="Rectangle 3"/>
          <p:cNvSpPr>
            <a:spLocks noGrp="1" noChangeArrowheads="1"/>
          </p:cNvSpPr>
          <p:nvPr>
            <p:ph type="body" sz="half" idx="1"/>
          </p:nvPr>
        </p:nvSpPr>
        <p:spPr>
          <a:xfrm>
            <a:off x="1143000" y="1600200"/>
            <a:ext cx="5867400" cy="4724400"/>
          </a:xfrm>
        </p:spPr>
        <p:txBody>
          <a:bodyPr>
            <a:normAutofit/>
          </a:bodyPr>
          <a:lstStyle/>
          <a:p>
            <a:pPr algn="just" eaLnBrk="1" hangingPunct="1"/>
            <a:r>
              <a:rPr lang="tr-TR" sz="1900" b="1" dirty="0" smtClean="0">
                <a:solidFill>
                  <a:srgbClr val="6600CC"/>
                </a:solidFill>
              </a:rPr>
              <a:t>EGZERSİZ ŞİDDETİ KALP ATIM REZERVİNİN (KAR) % 85’İNİ GEÇMEYECEK ŞEKİLDE TASARLANDIĞI KARDİYORESPİRATUVAR FİTNES TESTİ. </a:t>
            </a:r>
          </a:p>
          <a:p>
            <a:pPr algn="just" eaLnBrk="1" hangingPunct="1">
              <a:buNone/>
            </a:pPr>
            <a:endParaRPr lang="en-US" sz="1900" b="1" dirty="0" smtClean="0">
              <a:solidFill>
                <a:srgbClr val="6600CC"/>
              </a:solidFill>
            </a:endParaRPr>
          </a:p>
          <a:p>
            <a:pPr algn="just" eaLnBrk="1" hangingPunct="1"/>
            <a:r>
              <a:rPr lang="tr-TR" sz="1900" b="1" dirty="0" smtClean="0">
                <a:solidFill>
                  <a:srgbClr val="6600CC"/>
                </a:solidFill>
              </a:rPr>
              <a:t>MAKSİMAL EGZERSİZ TESTİNE  İLİŞKİN RİSKLER OLMAKSIZIN VO2MAKS’IN TAHMİN EDİLMESİNİ SAĞLAR. </a:t>
            </a:r>
          </a:p>
          <a:p>
            <a:pPr algn="just" eaLnBrk="1" hangingPunct="1">
              <a:buNone/>
            </a:pPr>
            <a:endParaRPr lang="en-US" sz="1900" b="1" dirty="0" smtClean="0">
              <a:solidFill>
                <a:srgbClr val="6600CC"/>
              </a:solidFill>
            </a:endParaRPr>
          </a:p>
          <a:p>
            <a:pPr algn="just" eaLnBrk="1" hangingPunct="1"/>
            <a:r>
              <a:rPr lang="tr-TR" sz="1900" b="1" dirty="0" smtClean="0">
                <a:solidFill>
                  <a:srgbClr val="6600CC"/>
                </a:solidFill>
              </a:rPr>
              <a:t>ÖRNEKLER</a:t>
            </a:r>
            <a:endParaRPr lang="en-US" sz="1900" b="1" dirty="0" smtClean="0">
              <a:solidFill>
                <a:srgbClr val="6600CC"/>
              </a:solidFill>
            </a:endParaRPr>
          </a:p>
          <a:p>
            <a:pPr lvl="1" algn="just" eaLnBrk="1" hangingPunct="1"/>
            <a:r>
              <a:rPr lang="en-US" sz="1700" b="1" dirty="0" smtClean="0">
                <a:solidFill>
                  <a:srgbClr val="6600CC"/>
                </a:solidFill>
              </a:rPr>
              <a:t>YMCA SUBMA</a:t>
            </a:r>
            <a:r>
              <a:rPr lang="tr-TR" sz="1700" b="1" dirty="0" smtClean="0">
                <a:solidFill>
                  <a:srgbClr val="6600CC"/>
                </a:solidFill>
              </a:rPr>
              <a:t>KS</a:t>
            </a:r>
            <a:r>
              <a:rPr lang="en-US" sz="1700" b="1" dirty="0" smtClean="0">
                <a:solidFill>
                  <a:srgbClr val="6600CC"/>
                </a:solidFill>
              </a:rPr>
              <a:t>İMAL STEP TEST</a:t>
            </a:r>
          </a:p>
          <a:p>
            <a:pPr lvl="1" algn="just" eaLnBrk="1" hangingPunct="1"/>
            <a:r>
              <a:rPr lang="en-US" sz="1700" b="1" dirty="0" smtClean="0">
                <a:solidFill>
                  <a:srgbClr val="6600CC"/>
                </a:solidFill>
              </a:rPr>
              <a:t>MCARDLE STEP TEST</a:t>
            </a:r>
          </a:p>
          <a:p>
            <a:pPr lvl="1" algn="just" eaLnBrk="1" hangingPunct="1"/>
            <a:r>
              <a:rPr lang="en-US" sz="1700" b="1" dirty="0" smtClean="0">
                <a:solidFill>
                  <a:srgbClr val="6600CC"/>
                </a:solidFill>
              </a:rPr>
              <a:t>ROCKPORT FİTNES </a:t>
            </a:r>
            <a:r>
              <a:rPr lang="tr-TR" sz="1700" b="1" dirty="0" smtClean="0">
                <a:solidFill>
                  <a:srgbClr val="6600CC"/>
                </a:solidFill>
              </a:rPr>
              <a:t>YÜRÜME </a:t>
            </a:r>
            <a:r>
              <a:rPr lang="en-US" sz="1700" b="1" dirty="0" smtClean="0">
                <a:solidFill>
                  <a:srgbClr val="6600CC"/>
                </a:solidFill>
              </a:rPr>
              <a:t>TEST</a:t>
            </a:r>
            <a:r>
              <a:rPr lang="tr-TR" sz="1700" b="1" dirty="0" smtClean="0">
                <a:solidFill>
                  <a:srgbClr val="6600CC"/>
                </a:solidFill>
              </a:rPr>
              <a:t>İ</a:t>
            </a:r>
            <a:r>
              <a:rPr lang="en-US" sz="1700" b="1" dirty="0" smtClean="0">
                <a:solidFill>
                  <a:srgbClr val="6600CC"/>
                </a:solidFill>
              </a:rPr>
              <a:t> (1-MİLE WALK)</a:t>
            </a:r>
          </a:p>
          <a:p>
            <a:pPr lvl="1" algn="just" eaLnBrk="1" hangingPunct="1"/>
            <a:r>
              <a:rPr lang="en-US" sz="1700" b="1" dirty="0" smtClean="0">
                <a:solidFill>
                  <a:srgbClr val="6600CC"/>
                </a:solidFill>
              </a:rPr>
              <a:t>BYU JOG TEST</a:t>
            </a:r>
          </a:p>
        </p:txBody>
      </p:sp>
      <p:pic>
        <p:nvPicPr>
          <p:cNvPr id="39942" name="Picture 9" descr="02-0096"/>
          <p:cNvPicPr>
            <a:picLocks noGrp="1" noChangeAspect="1" noChangeArrowheads="1"/>
          </p:cNvPicPr>
          <p:nvPr>
            <p:ph sz="half" idx="2"/>
          </p:nvPr>
        </p:nvPicPr>
        <p:blipFill>
          <a:blip r:embed="rId3"/>
          <a:srcRect/>
          <a:stretch>
            <a:fillRect/>
          </a:stretch>
        </p:blipFill>
        <p:spPr>
          <a:xfrm>
            <a:off x="7010400" y="2362200"/>
            <a:ext cx="1781175" cy="2667000"/>
          </a:xfrm>
          <a:noFill/>
        </p:spPr>
      </p:pic>
      <p:sp>
        <p:nvSpPr>
          <p:cNvPr id="7" name="6 Veri Yer Tutucusu"/>
          <p:cNvSpPr>
            <a:spLocks noGrp="1"/>
          </p:cNvSpPr>
          <p:nvPr>
            <p:ph type="dt" sz="quarter" idx="10"/>
          </p:nvPr>
        </p:nvSpPr>
        <p:spPr/>
        <p:txBody>
          <a:bodyPr/>
          <a:lstStyle/>
          <a:p>
            <a:pPr>
              <a:defRPr/>
            </a:pPr>
            <a:fld id="{64C4FD4F-B6DE-49AA-B233-FCECD76B6261}" type="datetime1">
              <a:rPr lang="tr-TR"/>
              <a:pPr>
                <a:defRPr/>
              </a:pPr>
              <a:t>14.8.2017</a:t>
            </a:fld>
            <a:endParaRPr lang="en-US"/>
          </a:p>
        </p:txBody>
      </p:sp>
    </p:spTree>
    <p:extLst>
      <p:ext uri="{BB962C8B-B14F-4D97-AF65-F5344CB8AC3E}">
        <p14:creationId xmlns:p14="http://schemas.microsoft.com/office/powerpoint/2010/main" val="7078543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pPr>
              <a:defRPr/>
            </a:pPr>
            <a:r>
              <a:rPr lang="en-US"/>
              <a:t>Prof. Dr. Fehmi TUNCEL</a:t>
            </a:r>
          </a:p>
        </p:txBody>
      </p:sp>
      <p:sp>
        <p:nvSpPr>
          <p:cNvPr id="6" name="6 Slayt Numarası Yer Tutucusu"/>
          <p:cNvSpPr>
            <a:spLocks noGrp="1"/>
          </p:cNvSpPr>
          <p:nvPr>
            <p:ph type="sldNum" sz="quarter" idx="12"/>
          </p:nvPr>
        </p:nvSpPr>
        <p:spPr/>
        <p:txBody>
          <a:bodyPr/>
          <a:lstStyle/>
          <a:p>
            <a:pPr>
              <a:defRPr/>
            </a:pPr>
            <a:fld id="{64610C45-6B97-4A78-B1DD-FAE342152B8D}" type="slidenum">
              <a:rPr lang="en-US"/>
              <a:pPr>
                <a:defRPr/>
              </a:pPr>
              <a:t>7</a:t>
            </a:fld>
            <a:endParaRPr lang="en-US"/>
          </a:p>
        </p:txBody>
      </p:sp>
      <p:sp>
        <p:nvSpPr>
          <p:cNvPr id="40964" name="Rectangle 2"/>
          <p:cNvSpPr>
            <a:spLocks noGrp="1" noChangeArrowheads="1"/>
          </p:cNvSpPr>
          <p:nvPr>
            <p:ph type="title"/>
          </p:nvPr>
        </p:nvSpPr>
        <p:spPr>
          <a:xfrm>
            <a:off x="762000" y="301625"/>
            <a:ext cx="7921625" cy="1143000"/>
          </a:xfrm>
        </p:spPr>
        <p:txBody>
          <a:bodyPr/>
          <a:lstStyle/>
          <a:p>
            <a:pPr eaLnBrk="1" hangingPunct="1"/>
            <a:r>
              <a:rPr lang="en-US" b="1" dirty="0" smtClean="0">
                <a:solidFill>
                  <a:srgbClr val="6600CC"/>
                </a:solidFill>
              </a:rPr>
              <a:t>Graded e</a:t>
            </a:r>
            <a:r>
              <a:rPr lang="tr-TR" b="1" dirty="0" err="1" smtClean="0">
                <a:solidFill>
                  <a:srgbClr val="6600CC"/>
                </a:solidFill>
              </a:rPr>
              <a:t>gz</a:t>
            </a:r>
            <a:r>
              <a:rPr lang="en-US" b="1" dirty="0" err="1" smtClean="0">
                <a:solidFill>
                  <a:srgbClr val="6600CC"/>
                </a:solidFill>
              </a:rPr>
              <a:t>er</a:t>
            </a:r>
            <a:r>
              <a:rPr lang="tr-TR" b="1" dirty="0" smtClean="0">
                <a:solidFill>
                  <a:srgbClr val="6600CC"/>
                </a:solidFill>
              </a:rPr>
              <a:t>s</a:t>
            </a:r>
            <a:r>
              <a:rPr lang="en-US" b="1" dirty="0" err="1" smtClean="0">
                <a:solidFill>
                  <a:srgbClr val="6600CC"/>
                </a:solidFill>
              </a:rPr>
              <a:t>i</a:t>
            </a:r>
            <a:r>
              <a:rPr lang="tr-TR" b="1" dirty="0" smtClean="0">
                <a:solidFill>
                  <a:srgbClr val="6600CC"/>
                </a:solidFill>
              </a:rPr>
              <a:t>z</a:t>
            </a:r>
            <a:r>
              <a:rPr lang="en-US" b="1" dirty="0" smtClean="0">
                <a:solidFill>
                  <a:srgbClr val="6600CC"/>
                </a:solidFill>
              </a:rPr>
              <a:t> test</a:t>
            </a:r>
            <a:r>
              <a:rPr lang="tr-TR" b="1" dirty="0" smtClean="0">
                <a:solidFill>
                  <a:srgbClr val="6600CC"/>
                </a:solidFill>
              </a:rPr>
              <a:t>i</a:t>
            </a:r>
            <a:endParaRPr lang="en-US" b="1" dirty="0" smtClean="0">
              <a:solidFill>
                <a:srgbClr val="6600CC"/>
              </a:solidFill>
            </a:endParaRPr>
          </a:p>
        </p:txBody>
      </p:sp>
      <p:sp>
        <p:nvSpPr>
          <p:cNvPr id="40965" name="Rectangle 3"/>
          <p:cNvSpPr>
            <a:spLocks noGrp="1" noChangeArrowheads="1"/>
          </p:cNvSpPr>
          <p:nvPr>
            <p:ph type="body" sz="half" idx="1"/>
          </p:nvPr>
        </p:nvSpPr>
        <p:spPr>
          <a:xfrm>
            <a:off x="1143000" y="1600200"/>
            <a:ext cx="4876800" cy="4341813"/>
          </a:xfrm>
        </p:spPr>
        <p:txBody>
          <a:bodyPr>
            <a:normAutofit lnSpcReduction="10000"/>
          </a:bodyPr>
          <a:lstStyle/>
          <a:p>
            <a:pPr algn="just" eaLnBrk="1" hangingPunct="1"/>
            <a:r>
              <a:rPr lang="tr-TR" sz="2100" b="1" dirty="0" smtClean="0">
                <a:solidFill>
                  <a:srgbClr val="FF0066"/>
                </a:solidFill>
              </a:rPr>
              <a:t>KİŞİ MAKSİMAL  DÜZEYE ULAŞINCAYA YA DA BİTME  NOKTASINA  GELİNCEYE KADAR YAVAŞ YAVAŞ EGZERSİZ ŞİDDETİNİN ARTTIRILDIĞI, KİŞİNİN BİR TREADMİL VEYA BİSİKLET ERGOMETRESİNDE (KLİNİK ORTAM) YA DA SAHADA MAKSİMAL AEROBİK KAPASİTESİNİ ÖLÇEN (BELİRLEYEN TEST. </a:t>
            </a:r>
          </a:p>
          <a:p>
            <a:pPr algn="just" eaLnBrk="1" hangingPunct="1">
              <a:buNone/>
            </a:pPr>
            <a:endParaRPr lang="en-US" sz="2100" b="1" dirty="0" smtClean="0">
              <a:solidFill>
                <a:srgbClr val="FF0066"/>
              </a:solidFill>
            </a:endParaRPr>
          </a:p>
          <a:p>
            <a:pPr algn="just" eaLnBrk="1" hangingPunct="1"/>
            <a:r>
              <a:rPr lang="tr-TR" sz="2100" b="1" dirty="0" smtClean="0">
                <a:solidFill>
                  <a:srgbClr val="FF0066"/>
                </a:solidFill>
              </a:rPr>
              <a:t>ÖRNEKLER</a:t>
            </a:r>
            <a:endParaRPr lang="en-US" sz="2100" b="1" dirty="0" smtClean="0">
              <a:solidFill>
                <a:srgbClr val="FF0066"/>
              </a:solidFill>
            </a:endParaRPr>
          </a:p>
          <a:p>
            <a:pPr lvl="1" algn="just" eaLnBrk="1" hangingPunct="1"/>
            <a:r>
              <a:rPr lang="en-US" sz="1700" b="1" dirty="0" smtClean="0">
                <a:solidFill>
                  <a:srgbClr val="FF0066"/>
                </a:solidFill>
              </a:rPr>
              <a:t>YMCA SUBMA</a:t>
            </a:r>
            <a:r>
              <a:rPr lang="tr-TR" sz="1700" b="1" dirty="0" smtClean="0">
                <a:solidFill>
                  <a:srgbClr val="FF0066"/>
                </a:solidFill>
              </a:rPr>
              <a:t>KS</a:t>
            </a:r>
            <a:r>
              <a:rPr lang="en-US" sz="1700" b="1" dirty="0" smtClean="0">
                <a:solidFill>
                  <a:srgbClr val="FF0066"/>
                </a:solidFill>
              </a:rPr>
              <a:t>İMAL Bİ</a:t>
            </a:r>
            <a:r>
              <a:rPr lang="tr-TR" sz="1700" b="1" dirty="0" smtClean="0">
                <a:solidFill>
                  <a:srgbClr val="FF0066"/>
                </a:solidFill>
              </a:rPr>
              <a:t>SİKLET</a:t>
            </a:r>
            <a:r>
              <a:rPr lang="en-US" sz="1700" b="1" dirty="0" smtClean="0">
                <a:solidFill>
                  <a:srgbClr val="FF0066"/>
                </a:solidFill>
              </a:rPr>
              <a:t> TEST</a:t>
            </a:r>
            <a:r>
              <a:rPr lang="tr-TR" sz="1700" b="1" dirty="0" smtClean="0">
                <a:solidFill>
                  <a:srgbClr val="FF0066"/>
                </a:solidFill>
              </a:rPr>
              <a:t>İ</a:t>
            </a:r>
            <a:endParaRPr lang="en-US" sz="1700" b="1" dirty="0" smtClean="0">
              <a:solidFill>
                <a:srgbClr val="FF0066"/>
              </a:solidFill>
            </a:endParaRPr>
          </a:p>
          <a:p>
            <a:pPr lvl="1" algn="just" eaLnBrk="1" hangingPunct="1"/>
            <a:r>
              <a:rPr lang="en-US" sz="1700" b="1" dirty="0" smtClean="0">
                <a:solidFill>
                  <a:srgbClr val="FF0066"/>
                </a:solidFill>
              </a:rPr>
              <a:t>ROSS SUBMA</a:t>
            </a:r>
            <a:r>
              <a:rPr lang="tr-TR" sz="1700" b="1" dirty="0" smtClean="0">
                <a:solidFill>
                  <a:srgbClr val="FF0066"/>
                </a:solidFill>
              </a:rPr>
              <a:t>KS</a:t>
            </a:r>
            <a:r>
              <a:rPr lang="en-US" sz="1700" b="1" dirty="0" smtClean="0">
                <a:solidFill>
                  <a:srgbClr val="FF0066"/>
                </a:solidFill>
              </a:rPr>
              <a:t>İMAL TREADMİLL TEST</a:t>
            </a:r>
            <a:r>
              <a:rPr lang="tr-TR" sz="1700" b="1" dirty="0" smtClean="0">
                <a:solidFill>
                  <a:srgbClr val="FF0066"/>
                </a:solidFill>
              </a:rPr>
              <a:t>İ</a:t>
            </a:r>
            <a:endParaRPr lang="en-US" sz="1700" b="1" dirty="0" smtClean="0">
              <a:solidFill>
                <a:srgbClr val="FF0066"/>
              </a:solidFill>
            </a:endParaRPr>
          </a:p>
        </p:txBody>
      </p:sp>
      <p:pic>
        <p:nvPicPr>
          <p:cNvPr id="40966" name="Picture 4" descr="Ace_2070"/>
          <p:cNvPicPr>
            <a:picLocks noGrp="1" noChangeAspect="1" noChangeArrowheads="1"/>
          </p:cNvPicPr>
          <p:nvPr>
            <p:ph sz="half" idx="2"/>
          </p:nvPr>
        </p:nvPicPr>
        <p:blipFill>
          <a:blip r:embed="rId3"/>
          <a:srcRect/>
          <a:stretch>
            <a:fillRect/>
          </a:stretch>
        </p:blipFill>
        <p:spPr>
          <a:xfrm>
            <a:off x="6172200" y="1600200"/>
            <a:ext cx="2743200" cy="4114800"/>
          </a:xfrm>
          <a:noFill/>
        </p:spPr>
      </p:pic>
      <p:sp>
        <p:nvSpPr>
          <p:cNvPr id="7" name="6 Veri Yer Tutucusu"/>
          <p:cNvSpPr>
            <a:spLocks noGrp="1"/>
          </p:cNvSpPr>
          <p:nvPr>
            <p:ph type="dt" sz="quarter" idx="10"/>
          </p:nvPr>
        </p:nvSpPr>
        <p:spPr/>
        <p:txBody>
          <a:bodyPr/>
          <a:lstStyle/>
          <a:p>
            <a:pPr>
              <a:defRPr/>
            </a:pPr>
            <a:fld id="{BB461AE8-6BD9-4325-BCD2-5E709611A7D4}" type="datetime1">
              <a:rPr lang="tr-TR"/>
              <a:pPr>
                <a:defRPr/>
              </a:pPr>
              <a:t>14.8.2017</a:t>
            </a:fld>
            <a:endParaRPr lang="en-US"/>
          </a:p>
        </p:txBody>
      </p:sp>
    </p:spTree>
    <p:extLst>
      <p:ext uri="{BB962C8B-B14F-4D97-AF65-F5344CB8AC3E}">
        <p14:creationId xmlns:p14="http://schemas.microsoft.com/office/powerpoint/2010/main" val="344265074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357158" y="274638"/>
            <a:ext cx="8429684" cy="1210146"/>
          </a:xfrm>
        </p:spPr>
        <p:txBody>
          <a:bodyPr>
            <a:noAutofit/>
          </a:bodyPr>
          <a:lstStyle/>
          <a:p>
            <a:r>
              <a:rPr lang="tr-TR" sz="4000" b="1" dirty="0" smtClean="0"/>
              <a:t/>
            </a:r>
            <a:br>
              <a:rPr lang="tr-TR" sz="4000" b="1" dirty="0" smtClean="0"/>
            </a:br>
            <a:r>
              <a:rPr lang="tr-TR" sz="4000" b="1" dirty="0" smtClean="0"/>
              <a:t>Kaynaklar</a:t>
            </a:r>
            <a:r>
              <a:rPr lang="tr-TR" sz="4000" dirty="0"/>
              <a:t/>
            </a:r>
            <a:br>
              <a:rPr lang="tr-TR" sz="4000" dirty="0"/>
            </a:br>
            <a:endParaRPr lang="tr-TR" sz="4000" b="1" dirty="0" smtClean="0"/>
          </a:p>
        </p:txBody>
      </p:sp>
      <p:sp>
        <p:nvSpPr>
          <p:cNvPr id="12291" name="2 İçerik Yer Tutucusu"/>
          <p:cNvSpPr>
            <a:spLocks noGrp="1"/>
          </p:cNvSpPr>
          <p:nvPr>
            <p:ph idx="1"/>
          </p:nvPr>
        </p:nvSpPr>
        <p:spPr/>
        <p:txBody>
          <a:bodyPr>
            <a:normAutofit fontScale="70000" lnSpcReduction="20000"/>
          </a:bodyPr>
          <a:lstStyle/>
          <a:p>
            <a:pPr lvl="0"/>
            <a:r>
              <a:rPr lang="tr-TR" dirty="0" err="1" smtClean="0"/>
              <a:t>Scott</a:t>
            </a:r>
            <a:r>
              <a:rPr lang="tr-TR" dirty="0" smtClean="0"/>
              <a:t> </a:t>
            </a:r>
            <a:r>
              <a:rPr lang="tr-TR" dirty="0"/>
              <a:t>K. Powers </a:t>
            </a:r>
            <a:r>
              <a:rPr lang="tr-TR" dirty="0" err="1"/>
              <a:t>and</a:t>
            </a:r>
            <a:r>
              <a:rPr lang="tr-TR" dirty="0"/>
              <a:t> Edward T. </a:t>
            </a:r>
            <a:r>
              <a:rPr lang="tr-TR" dirty="0" err="1"/>
              <a:t>Howley</a:t>
            </a:r>
            <a:r>
              <a:rPr lang="tr-TR" dirty="0"/>
              <a:t> (1990). </a:t>
            </a:r>
            <a:r>
              <a:rPr lang="tr-TR" dirty="0" err="1"/>
              <a:t>Exercise</a:t>
            </a:r>
            <a:r>
              <a:rPr lang="tr-TR" dirty="0"/>
              <a:t> </a:t>
            </a:r>
            <a:r>
              <a:rPr lang="tr-TR" dirty="0" err="1"/>
              <a:t>Physiology</a:t>
            </a:r>
            <a:r>
              <a:rPr lang="tr-TR" dirty="0"/>
              <a:t> – </a:t>
            </a:r>
            <a:r>
              <a:rPr lang="tr-TR" dirty="0" err="1"/>
              <a:t>Theory</a:t>
            </a:r>
            <a:r>
              <a:rPr lang="tr-TR" dirty="0"/>
              <a:t> </a:t>
            </a:r>
            <a:r>
              <a:rPr lang="tr-TR" dirty="0" err="1"/>
              <a:t>and</a:t>
            </a:r>
            <a:r>
              <a:rPr lang="tr-TR" dirty="0"/>
              <a:t> Application </a:t>
            </a:r>
            <a:r>
              <a:rPr lang="tr-TR" dirty="0" err="1"/>
              <a:t>to</a:t>
            </a:r>
            <a:r>
              <a:rPr lang="tr-TR" dirty="0"/>
              <a:t> </a:t>
            </a:r>
            <a:r>
              <a:rPr lang="tr-TR" dirty="0" err="1"/>
              <a:t>Fitness</a:t>
            </a:r>
            <a:r>
              <a:rPr lang="tr-TR" dirty="0"/>
              <a:t> </a:t>
            </a:r>
            <a:r>
              <a:rPr lang="tr-TR" dirty="0" err="1"/>
              <a:t>and</a:t>
            </a:r>
            <a:r>
              <a:rPr lang="tr-TR" dirty="0"/>
              <a:t> </a:t>
            </a:r>
            <a:r>
              <a:rPr lang="tr-TR" dirty="0" err="1"/>
              <a:t>Performance</a:t>
            </a:r>
            <a:r>
              <a:rPr lang="tr-TR" dirty="0"/>
              <a:t>. </a:t>
            </a:r>
            <a:r>
              <a:rPr lang="tr-TR" dirty="0" err="1"/>
              <a:t>Wm</a:t>
            </a:r>
            <a:r>
              <a:rPr lang="tr-TR" dirty="0"/>
              <a:t>. C. Brown </a:t>
            </a:r>
            <a:r>
              <a:rPr lang="tr-TR" dirty="0" err="1"/>
              <a:t>Publishers</a:t>
            </a:r>
            <a:r>
              <a:rPr lang="tr-TR" dirty="0"/>
              <a:t>.</a:t>
            </a:r>
          </a:p>
          <a:p>
            <a:pPr lvl="0"/>
            <a:r>
              <a:rPr lang="tr-TR" dirty="0"/>
              <a:t>Edward L. </a:t>
            </a:r>
            <a:r>
              <a:rPr lang="tr-TR" dirty="0" err="1"/>
              <a:t>Fox</a:t>
            </a:r>
            <a:r>
              <a:rPr lang="tr-TR" dirty="0"/>
              <a:t>, Richard W. </a:t>
            </a:r>
            <a:r>
              <a:rPr lang="tr-TR" dirty="0" err="1"/>
              <a:t>Bowers</a:t>
            </a:r>
            <a:r>
              <a:rPr lang="tr-TR" dirty="0"/>
              <a:t> </a:t>
            </a:r>
            <a:r>
              <a:rPr lang="tr-TR" dirty="0" err="1"/>
              <a:t>and</a:t>
            </a:r>
            <a:r>
              <a:rPr lang="tr-TR" dirty="0"/>
              <a:t> </a:t>
            </a:r>
            <a:r>
              <a:rPr lang="tr-TR" dirty="0" err="1"/>
              <a:t>Merle</a:t>
            </a:r>
            <a:r>
              <a:rPr lang="tr-TR" dirty="0"/>
              <a:t> L. </a:t>
            </a:r>
            <a:r>
              <a:rPr lang="tr-TR" dirty="0" err="1"/>
              <a:t>Foss</a:t>
            </a:r>
            <a:r>
              <a:rPr lang="tr-TR" dirty="0"/>
              <a:t> (1989). </a:t>
            </a:r>
            <a:r>
              <a:rPr lang="tr-TR" dirty="0" err="1"/>
              <a:t>The</a:t>
            </a:r>
            <a:r>
              <a:rPr lang="tr-TR" dirty="0"/>
              <a:t> </a:t>
            </a:r>
            <a:r>
              <a:rPr lang="tr-TR" dirty="0" err="1"/>
              <a:t>Physiological</a:t>
            </a:r>
            <a:r>
              <a:rPr lang="tr-TR" dirty="0"/>
              <a:t> </a:t>
            </a:r>
            <a:r>
              <a:rPr lang="tr-TR" dirty="0" err="1"/>
              <a:t>Basis</a:t>
            </a:r>
            <a:r>
              <a:rPr lang="tr-TR" dirty="0"/>
              <a:t> of </a:t>
            </a:r>
            <a:r>
              <a:rPr lang="tr-TR" dirty="0" err="1"/>
              <a:t>Physical</a:t>
            </a:r>
            <a:r>
              <a:rPr lang="tr-TR" dirty="0"/>
              <a:t> </a:t>
            </a:r>
            <a:r>
              <a:rPr lang="tr-TR" dirty="0" err="1"/>
              <a:t>Education</a:t>
            </a:r>
            <a:r>
              <a:rPr lang="tr-TR" dirty="0"/>
              <a:t> </a:t>
            </a:r>
            <a:r>
              <a:rPr lang="tr-TR" dirty="0" err="1"/>
              <a:t>and</a:t>
            </a:r>
            <a:r>
              <a:rPr lang="tr-TR" dirty="0"/>
              <a:t> </a:t>
            </a:r>
            <a:r>
              <a:rPr lang="tr-TR" dirty="0" err="1"/>
              <a:t>Athletics</a:t>
            </a:r>
            <a:r>
              <a:rPr lang="tr-TR" dirty="0"/>
              <a:t>. Em. C. Brown </a:t>
            </a:r>
            <a:r>
              <a:rPr lang="tr-TR" dirty="0" err="1"/>
              <a:t>Publishers</a:t>
            </a:r>
            <a:r>
              <a:rPr lang="tr-TR" dirty="0"/>
              <a:t>, </a:t>
            </a:r>
            <a:r>
              <a:rPr lang="tr-TR" dirty="0" err="1"/>
              <a:t>Dubuque</a:t>
            </a:r>
            <a:r>
              <a:rPr lang="tr-TR" dirty="0"/>
              <a:t>, Iowa.</a:t>
            </a:r>
          </a:p>
          <a:p>
            <a:pPr lvl="0"/>
            <a:r>
              <a:rPr lang="tr-TR" dirty="0"/>
              <a:t>Michael L. </a:t>
            </a:r>
            <a:r>
              <a:rPr lang="tr-TR" dirty="0" err="1"/>
              <a:t>Pollock</a:t>
            </a:r>
            <a:r>
              <a:rPr lang="tr-TR" dirty="0"/>
              <a:t>, </a:t>
            </a:r>
            <a:r>
              <a:rPr lang="tr-TR" dirty="0" err="1"/>
              <a:t>Jack</a:t>
            </a:r>
            <a:r>
              <a:rPr lang="tr-TR" dirty="0"/>
              <a:t> H. </a:t>
            </a:r>
            <a:r>
              <a:rPr lang="tr-TR" dirty="0" err="1"/>
              <a:t>Wilmore</a:t>
            </a:r>
            <a:r>
              <a:rPr lang="tr-TR" dirty="0"/>
              <a:t> </a:t>
            </a:r>
            <a:r>
              <a:rPr lang="tr-TR" dirty="0" err="1"/>
              <a:t>and</a:t>
            </a:r>
            <a:r>
              <a:rPr lang="tr-TR" dirty="0"/>
              <a:t> </a:t>
            </a:r>
            <a:r>
              <a:rPr lang="tr-TR" dirty="0" err="1"/>
              <a:t>Samuel</a:t>
            </a:r>
            <a:r>
              <a:rPr lang="tr-TR" dirty="0"/>
              <a:t> M. </a:t>
            </a:r>
            <a:r>
              <a:rPr lang="tr-TR" dirty="0" err="1"/>
              <a:t>Fox</a:t>
            </a:r>
            <a:r>
              <a:rPr lang="tr-TR" dirty="0"/>
              <a:t> III (1978). </a:t>
            </a:r>
            <a:r>
              <a:rPr lang="tr-TR" dirty="0" err="1"/>
              <a:t>Health</a:t>
            </a:r>
            <a:r>
              <a:rPr lang="tr-TR" dirty="0"/>
              <a:t> </a:t>
            </a:r>
            <a:r>
              <a:rPr lang="tr-TR" dirty="0" err="1"/>
              <a:t>and</a:t>
            </a:r>
            <a:r>
              <a:rPr lang="tr-TR" dirty="0"/>
              <a:t> </a:t>
            </a:r>
            <a:r>
              <a:rPr lang="tr-TR" dirty="0" err="1"/>
              <a:t>Fitness</a:t>
            </a:r>
            <a:r>
              <a:rPr lang="tr-TR" dirty="0"/>
              <a:t> Through </a:t>
            </a:r>
            <a:r>
              <a:rPr lang="tr-TR" dirty="0" err="1"/>
              <a:t>Physical</a:t>
            </a:r>
            <a:r>
              <a:rPr lang="tr-TR" dirty="0"/>
              <a:t> Activity. John </a:t>
            </a:r>
            <a:r>
              <a:rPr lang="tr-TR" dirty="0" err="1"/>
              <a:t>Wiley</a:t>
            </a:r>
            <a:r>
              <a:rPr lang="tr-TR" dirty="0"/>
              <a:t> &amp; </a:t>
            </a:r>
            <a:r>
              <a:rPr lang="tr-TR" dirty="0" err="1"/>
              <a:t>Sons</a:t>
            </a:r>
            <a:r>
              <a:rPr lang="tr-TR" dirty="0"/>
              <a:t>.</a:t>
            </a:r>
          </a:p>
          <a:p>
            <a:pPr lvl="0"/>
            <a:r>
              <a:rPr lang="tr-TR" dirty="0"/>
              <a:t>William D. </a:t>
            </a:r>
            <a:r>
              <a:rPr lang="tr-TR" dirty="0" err="1"/>
              <a:t>McArdle</a:t>
            </a:r>
            <a:r>
              <a:rPr lang="tr-TR" dirty="0"/>
              <a:t>, Frank I. </a:t>
            </a:r>
            <a:r>
              <a:rPr lang="tr-TR" dirty="0" err="1"/>
              <a:t>Katch</a:t>
            </a:r>
            <a:r>
              <a:rPr lang="tr-TR" dirty="0"/>
              <a:t> </a:t>
            </a:r>
            <a:r>
              <a:rPr lang="tr-TR" dirty="0" err="1"/>
              <a:t>and</a:t>
            </a:r>
            <a:r>
              <a:rPr lang="tr-TR" dirty="0"/>
              <a:t> Victor L. </a:t>
            </a:r>
            <a:r>
              <a:rPr lang="tr-TR" dirty="0" err="1"/>
              <a:t>Katch</a:t>
            </a:r>
            <a:r>
              <a:rPr lang="tr-TR" dirty="0"/>
              <a:t> (1981). </a:t>
            </a:r>
            <a:r>
              <a:rPr lang="tr-TR" dirty="0" err="1"/>
              <a:t>Exercise</a:t>
            </a:r>
            <a:r>
              <a:rPr lang="tr-TR" dirty="0"/>
              <a:t> </a:t>
            </a:r>
            <a:r>
              <a:rPr lang="tr-TR" dirty="0" err="1"/>
              <a:t>Physiology-Energy</a:t>
            </a:r>
            <a:r>
              <a:rPr lang="tr-TR" dirty="0"/>
              <a:t>, </a:t>
            </a:r>
            <a:r>
              <a:rPr lang="tr-TR" dirty="0" err="1"/>
              <a:t>Nutrition</a:t>
            </a:r>
            <a:r>
              <a:rPr lang="tr-TR" dirty="0"/>
              <a:t> </a:t>
            </a:r>
            <a:r>
              <a:rPr lang="tr-TR" dirty="0" err="1"/>
              <a:t>and</a:t>
            </a:r>
            <a:r>
              <a:rPr lang="tr-TR" dirty="0"/>
              <a:t> Human </a:t>
            </a:r>
            <a:r>
              <a:rPr lang="tr-TR" dirty="0" err="1"/>
              <a:t>Performance</a:t>
            </a:r>
            <a:r>
              <a:rPr lang="tr-TR" dirty="0"/>
              <a:t>. </a:t>
            </a:r>
            <a:r>
              <a:rPr lang="tr-TR" dirty="0" err="1"/>
              <a:t>Lea</a:t>
            </a:r>
            <a:r>
              <a:rPr lang="tr-TR" dirty="0"/>
              <a:t> &amp; </a:t>
            </a:r>
            <a:r>
              <a:rPr lang="tr-TR" dirty="0" err="1"/>
              <a:t>Febiger</a:t>
            </a:r>
            <a:r>
              <a:rPr lang="tr-TR" dirty="0"/>
              <a:t>, </a:t>
            </a:r>
            <a:r>
              <a:rPr lang="tr-TR" dirty="0" err="1"/>
              <a:t>Philadelphia</a:t>
            </a:r>
            <a:r>
              <a:rPr lang="tr-TR" dirty="0"/>
              <a:t>.</a:t>
            </a:r>
          </a:p>
          <a:p>
            <a:pPr lvl="0"/>
            <a:r>
              <a:rPr lang="tr-TR" dirty="0" err="1"/>
              <a:t>Brian</a:t>
            </a:r>
            <a:r>
              <a:rPr lang="tr-TR" dirty="0"/>
              <a:t> J. </a:t>
            </a:r>
            <a:r>
              <a:rPr lang="tr-TR" dirty="0" err="1"/>
              <a:t>Sharkey</a:t>
            </a:r>
            <a:r>
              <a:rPr lang="tr-TR" dirty="0"/>
              <a:t> (1990). </a:t>
            </a:r>
            <a:r>
              <a:rPr lang="tr-TR" dirty="0" err="1"/>
              <a:t>Physiology</a:t>
            </a:r>
            <a:r>
              <a:rPr lang="tr-TR" dirty="0"/>
              <a:t> of </a:t>
            </a:r>
            <a:r>
              <a:rPr lang="tr-TR" dirty="0" err="1"/>
              <a:t>Fitness</a:t>
            </a:r>
            <a:r>
              <a:rPr lang="tr-TR" dirty="0"/>
              <a:t>. Human </a:t>
            </a:r>
            <a:r>
              <a:rPr lang="tr-TR" dirty="0" err="1"/>
              <a:t>Kinetics</a:t>
            </a:r>
            <a:r>
              <a:rPr lang="tr-TR" dirty="0"/>
              <a:t> </a:t>
            </a:r>
            <a:r>
              <a:rPr lang="tr-TR" dirty="0" err="1"/>
              <a:t>Publishers</a:t>
            </a:r>
            <a:r>
              <a:rPr lang="tr-TR" dirty="0"/>
              <a:t>, </a:t>
            </a:r>
            <a:r>
              <a:rPr lang="tr-TR" dirty="0" err="1"/>
              <a:t>Inc</a:t>
            </a:r>
            <a:r>
              <a:rPr lang="tr-TR" dirty="0"/>
              <a:t>. </a:t>
            </a:r>
          </a:p>
          <a:p>
            <a:pPr algn="ctr">
              <a:buFontTx/>
              <a:buNone/>
            </a:pPr>
            <a:endParaRPr lang="tr-TR" dirty="0" smtClean="0"/>
          </a:p>
        </p:txBody>
      </p:sp>
      <p:sp>
        <p:nvSpPr>
          <p:cNvPr id="12292" name="3 Veri Yer Tutucusu"/>
          <p:cNvSpPr>
            <a:spLocks noGrp="1"/>
          </p:cNvSpPr>
          <p:nvPr>
            <p:ph type="dt" sz="quarter" idx="10"/>
          </p:nvPr>
        </p:nvSpPr>
        <p:spPr>
          <a:noFill/>
        </p:spPr>
        <p:txBody>
          <a:bodyPr/>
          <a:lstStyle/>
          <a:p>
            <a:fld id="{372AD668-A978-45EE-8C3E-3109D6214362}" type="datetime1">
              <a:rPr lang="tr-TR" smtClean="0"/>
              <a:pPr/>
              <a:t>14.8.2017</a:t>
            </a:fld>
            <a:endParaRPr lang="en-US" smtClean="0"/>
          </a:p>
        </p:txBody>
      </p:sp>
      <p:sp>
        <p:nvSpPr>
          <p:cNvPr id="12293" name="4 Altbilgi Yer Tutucusu"/>
          <p:cNvSpPr>
            <a:spLocks noGrp="1"/>
          </p:cNvSpPr>
          <p:nvPr>
            <p:ph type="ftr" sz="quarter" idx="11"/>
          </p:nvPr>
        </p:nvSpPr>
        <p:spPr>
          <a:noFill/>
        </p:spPr>
        <p:txBody>
          <a:bodyPr/>
          <a:lstStyle/>
          <a:p>
            <a:r>
              <a:rPr lang="en-US" smtClean="0"/>
              <a:t>Prof. Dr. Fehmi TUNCEL</a:t>
            </a:r>
          </a:p>
        </p:txBody>
      </p:sp>
      <p:sp>
        <p:nvSpPr>
          <p:cNvPr id="12294" name="5 Slayt Numarası Yer Tutucusu"/>
          <p:cNvSpPr>
            <a:spLocks noGrp="1"/>
          </p:cNvSpPr>
          <p:nvPr>
            <p:ph type="sldNum" sz="quarter" idx="12"/>
          </p:nvPr>
        </p:nvSpPr>
        <p:spPr>
          <a:noFill/>
        </p:spPr>
        <p:txBody>
          <a:bodyPr/>
          <a:lstStyle/>
          <a:p>
            <a:fld id="{EF4CED23-30DB-4A93-B33C-37A2C97F6A0A}" type="slidenum">
              <a:rPr lang="en-US" smtClean="0"/>
              <a:pPr/>
              <a:t>8</a:t>
            </a:fld>
            <a:endParaRPr lang="en-US" smtClean="0"/>
          </a:p>
        </p:txBody>
      </p:sp>
    </p:spTree>
    <p:extLst>
      <p:ext uri="{BB962C8B-B14F-4D97-AF65-F5344CB8AC3E}">
        <p14:creationId xmlns:p14="http://schemas.microsoft.com/office/powerpoint/2010/main" val="4413387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537</Words>
  <Application>Microsoft Office PowerPoint</Application>
  <PresentationFormat>Ekran Gösterisi (4:3)</PresentationFormat>
  <Paragraphs>84</Paragraphs>
  <Slides>8</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Arial Rounded MT Bold</vt:lpstr>
      <vt:lpstr>Calibri</vt:lpstr>
      <vt:lpstr>Ofis Teması</vt:lpstr>
      <vt:lpstr>  BSÖ 201      (2 2) 3 EGZERSİZ FİZYOLOJİSİ </vt:lpstr>
      <vt:lpstr>Maksimal Oksijen Alımı</vt:lpstr>
      <vt:lpstr>Absulüt VO2maks</vt:lpstr>
      <vt:lpstr>Relatif VO2maks</vt:lpstr>
      <vt:lpstr>Absulüte karşılık relatif VO2maks</vt:lpstr>
      <vt:lpstr>Submaksimal aerobik fitnes testi</vt:lpstr>
      <vt:lpstr>Graded egzersiz testi</vt:lpstr>
      <vt:lpstr> Kaynaklar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BSÖ 201      (2 2) 3 EGZERSİZ FİZYOLOJİSİ </dc:title>
  <dc:creator>Adsız</dc:creator>
  <cp:lastModifiedBy>TUNCEL</cp:lastModifiedBy>
  <cp:revision>150</cp:revision>
  <dcterms:created xsi:type="dcterms:W3CDTF">2013-08-23T13:39:04Z</dcterms:created>
  <dcterms:modified xsi:type="dcterms:W3CDTF">2017-08-14T12:42:51Z</dcterms:modified>
</cp:coreProperties>
</file>