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90" r:id="rId4"/>
    <p:sldId id="258" r:id="rId5"/>
    <p:sldId id="260" r:id="rId6"/>
    <p:sldId id="261" r:id="rId7"/>
    <p:sldId id="262" r:id="rId8"/>
    <p:sldId id="263" r:id="rId9"/>
    <p:sldId id="264" r:id="rId10"/>
    <p:sldId id="269" r:id="rId11"/>
    <p:sldId id="267" r:id="rId12"/>
    <p:sldId id="265" r:id="rId13"/>
    <p:sldId id="266" r:id="rId14"/>
    <p:sldId id="268" r:id="rId15"/>
    <p:sldId id="270" r:id="rId16"/>
    <p:sldId id="25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4" r:id="rId31"/>
    <p:sldId id="283" r:id="rId32"/>
    <p:sldId id="287" r:id="rId33"/>
    <p:sldId id="288" r:id="rId34"/>
    <p:sldId id="286" r:id="rId35"/>
    <p:sldId id="289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CAA"/>
    <a:srgbClr val="3A9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586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2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341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46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858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560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048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566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25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724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869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57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92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65393-ADF2-C844-8867-F3B1E3AE2451}" type="datetimeFigureOut">
              <a:rPr lang="tr-TR" smtClean="0"/>
              <a:t>26.12.2020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0906-BDB1-134A-8771-71187E56C3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396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044253A-E309-A84A-BB4A-A7002DEDA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755075"/>
            <a:ext cx="7772400" cy="754888"/>
          </a:xfrm>
        </p:spPr>
        <p:txBody>
          <a:bodyPr>
            <a:normAutofit fontScale="90000"/>
          </a:bodyPr>
          <a:lstStyle/>
          <a:p>
            <a:r>
              <a:rPr lang="tr-TR" dirty="0"/>
              <a:t>Yağmursuyu Denetimi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DE54A77-C0BA-9148-8D5A-8108795C4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Neden gerekli?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3DD077FE-F3E1-8C44-9622-BFBE0D2CAEFD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7772400" cy="7548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b="1" dirty="0">
                <a:solidFill>
                  <a:srgbClr val="FF0000"/>
                </a:solidFill>
              </a:rPr>
              <a:t>Yağmur bahçesi tasarım ve uygulaması</a:t>
            </a:r>
          </a:p>
        </p:txBody>
      </p:sp>
    </p:spTree>
    <p:extLst>
      <p:ext uri="{BB962C8B-B14F-4D97-AF65-F5344CB8AC3E}">
        <p14:creationId xmlns:p14="http://schemas.microsoft.com/office/powerpoint/2010/main" val="182435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AF2EBD7-F3A4-184D-AB52-9361BDE3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88768"/>
          </a:xfrm>
          <a:prstGeom prst="rect">
            <a:avLst/>
          </a:prstGeom>
        </p:spPr>
      </p:pic>
      <p:sp>
        <p:nvSpPr>
          <p:cNvPr id="3" name="Serbest Form 2">
            <a:extLst>
              <a:ext uri="{FF2B5EF4-FFF2-40B4-BE49-F238E27FC236}">
                <a16:creationId xmlns:a16="http://schemas.microsoft.com/office/drawing/2014/main" id="{E1A65114-02F6-4D4E-9735-FCBBAC160C22}"/>
              </a:ext>
            </a:extLst>
          </p:cNvPr>
          <p:cNvSpPr/>
          <p:nvPr/>
        </p:nvSpPr>
        <p:spPr>
          <a:xfrm>
            <a:off x="5617029" y="6044540"/>
            <a:ext cx="3467594" cy="807522"/>
          </a:xfrm>
          <a:custGeom>
            <a:avLst/>
            <a:gdLst>
              <a:gd name="connsiteX0" fmla="*/ 558140 w 3467594"/>
              <a:gd name="connsiteY0" fmla="*/ 0 h 807522"/>
              <a:gd name="connsiteX1" fmla="*/ 2731324 w 3467594"/>
              <a:gd name="connsiteY1" fmla="*/ 380011 h 807522"/>
              <a:gd name="connsiteX2" fmla="*/ 2873828 w 3467594"/>
              <a:gd name="connsiteY2" fmla="*/ 201881 h 807522"/>
              <a:gd name="connsiteX3" fmla="*/ 3467594 w 3467594"/>
              <a:gd name="connsiteY3" fmla="*/ 641268 h 807522"/>
              <a:gd name="connsiteX4" fmla="*/ 2220685 w 3467594"/>
              <a:gd name="connsiteY4" fmla="*/ 807522 h 807522"/>
              <a:gd name="connsiteX5" fmla="*/ 2386940 w 3467594"/>
              <a:gd name="connsiteY5" fmla="*/ 593766 h 807522"/>
              <a:gd name="connsiteX6" fmla="*/ 0 w 3467594"/>
              <a:gd name="connsiteY6" fmla="*/ 403761 h 807522"/>
              <a:gd name="connsiteX7" fmla="*/ 593766 w 3467594"/>
              <a:gd name="connsiteY7" fmla="*/ 35626 h 807522"/>
              <a:gd name="connsiteX8" fmla="*/ 593766 w 3467594"/>
              <a:gd name="connsiteY8" fmla="*/ 35626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594" h="807522">
                <a:moveTo>
                  <a:pt x="558140" y="0"/>
                </a:moveTo>
                <a:lnTo>
                  <a:pt x="2731324" y="380011"/>
                </a:lnTo>
                <a:lnTo>
                  <a:pt x="2873828" y="201881"/>
                </a:lnTo>
                <a:lnTo>
                  <a:pt x="3467594" y="641268"/>
                </a:lnTo>
                <a:lnTo>
                  <a:pt x="2220685" y="807522"/>
                </a:lnTo>
                <a:lnTo>
                  <a:pt x="2386940" y="593766"/>
                </a:lnTo>
                <a:lnTo>
                  <a:pt x="0" y="403761"/>
                </a:lnTo>
                <a:lnTo>
                  <a:pt x="593766" y="35626"/>
                </a:lnTo>
                <a:lnTo>
                  <a:pt x="593766" y="35626"/>
                </a:ln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>
            <a:extLst>
              <a:ext uri="{FF2B5EF4-FFF2-40B4-BE49-F238E27FC236}">
                <a16:creationId xmlns:a16="http://schemas.microsoft.com/office/drawing/2014/main" id="{9AFEBA35-0873-EA4A-A843-DFFF10E0CEE6}"/>
              </a:ext>
            </a:extLst>
          </p:cNvPr>
          <p:cNvSpPr/>
          <p:nvPr/>
        </p:nvSpPr>
        <p:spPr>
          <a:xfrm>
            <a:off x="5058888" y="4880758"/>
            <a:ext cx="2137559" cy="1318161"/>
          </a:xfrm>
          <a:custGeom>
            <a:avLst/>
            <a:gdLst>
              <a:gd name="connsiteX0" fmla="*/ 1567543 w 2137559"/>
              <a:gd name="connsiteY0" fmla="*/ 0 h 1318161"/>
              <a:gd name="connsiteX1" fmla="*/ 380011 w 2137559"/>
              <a:gd name="connsiteY1" fmla="*/ 890650 h 1318161"/>
              <a:gd name="connsiteX2" fmla="*/ 23751 w 2137559"/>
              <a:gd name="connsiteY2" fmla="*/ 855024 h 1318161"/>
              <a:gd name="connsiteX3" fmla="*/ 0 w 2137559"/>
              <a:gd name="connsiteY3" fmla="*/ 1318161 h 1318161"/>
              <a:gd name="connsiteX4" fmla="*/ 1045029 w 2137559"/>
              <a:gd name="connsiteY4" fmla="*/ 985652 h 1318161"/>
              <a:gd name="connsiteX5" fmla="*/ 783772 w 2137559"/>
              <a:gd name="connsiteY5" fmla="*/ 961902 h 1318161"/>
              <a:gd name="connsiteX6" fmla="*/ 2137559 w 2137559"/>
              <a:gd name="connsiteY6" fmla="*/ 83128 h 1318161"/>
              <a:gd name="connsiteX7" fmla="*/ 1603169 w 2137559"/>
              <a:gd name="connsiteY7" fmla="*/ 47502 h 131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7559" h="1318161">
                <a:moveTo>
                  <a:pt x="1567543" y="0"/>
                </a:moveTo>
                <a:lnTo>
                  <a:pt x="380011" y="890650"/>
                </a:lnTo>
                <a:lnTo>
                  <a:pt x="23751" y="855024"/>
                </a:lnTo>
                <a:lnTo>
                  <a:pt x="0" y="1318161"/>
                </a:lnTo>
                <a:lnTo>
                  <a:pt x="1045029" y="985652"/>
                </a:lnTo>
                <a:lnTo>
                  <a:pt x="783772" y="961902"/>
                </a:lnTo>
                <a:lnTo>
                  <a:pt x="2137559" y="83128"/>
                </a:lnTo>
                <a:lnTo>
                  <a:pt x="1603169" y="47502"/>
                </a:ln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26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5DD18B0-39EA-FE4D-A375-DBB01295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1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FEA1C76-6715-CA4F-87DB-8FA1302F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ÇÖZÜM NEDİR?</a:t>
            </a:r>
          </a:p>
        </p:txBody>
      </p:sp>
    </p:spTree>
    <p:extLst>
      <p:ext uri="{BB962C8B-B14F-4D97-AF65-F5344CB8AC3E}">
        <p14:creationId xmlns:p14="http://schemas.microsoft.com/office/powerpoint/2010/main" val="48642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6464265-EC91-A24F-AC75-199A30E8F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6456FD8-0BA4-6B49-A091-7B42F0ECE1FB}"/>
              </a:ext>
            </a:extLst>
          </p:cNvPr>
          <p:cNvSpPr txBox="1"/>
          <p:nvPr/>
        </p:nvSpPr>
        <p:spPr>
          <a:xfrm>
            <a:off x="5902036" y="11870"/>
            <a:ext cx="3241964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SÜZME / SIZDIRMA</a:t>
            </a:r>
          </a:p>
        </p:txBody>
      </p:sp>
    </p:spTree>
    <p:extLst>
      <p:ext uri="{BB962C8B-B14F-4D97-AF65-F5344CB8AC3E}">
        <p14:creationId xmlns:p14="http://schemas.microsoft.com/office/powerpoint/2010/main" val="953951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7371840-1638-114B-8CC9-538967C1D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092"/>
            <a:ext cx="9144000" cy="6165908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B25491C7-B2F0-D74B-BEDC-83D8DC152CD2}"/>
              </a:ext>
            </a:extLst>
          </p:cNvPr>
          <p:cNvSpPr txBox="1"/>
          <p:nvPr/>
        </p:nvSpPr>
        <p:spPr>
          <a:xfrm>
            <a:off x="0" y="72677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Times New Roman" panose="02020603050405020304" pitchFamily="18" charset="0"/>
              </a:rPr>
              <a:t>Düşük Etkili Gelişme (</a:t>
            </a:r>
            <a:r>
              <a:rPr lang="tr-TR" sz="2800" b="1" dirty="0" err="1">
                <a:cs typeface="Times New Roman" panose="02020603050405020304" pitchFamily="18" charset="0"/>
              </a:rPr>
              <a:t>Low-Impact</a:t>
            </a:r>
            <a:r>
              <a:rPr lang="tr-TR" sz="2800" b="1" dirty="0">
                <a:cs typeface="Times New Roman" panose="02020603050405020304" pitchFamily="18" charset="0"/>
              </a:rPr>
              <a:t> Development)</a:t>
            </a:r>
          </a:p>
        </p:txBody>
      </p:sp>
    </p:spTree>
    <p:extLst>
      <p:ext uri="{BB962C8B-B14F-4D97-AF65-F5344CB8AC3E}">
        <p14:creationId xmlns:p14="http://schemas.microsoft.com/office/powerpoint/2010/main" val="37551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CCFFB00-2C83-084E-9095-85CA2C49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6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9E498E0-13D9-2542-B910-319B30E5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15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8D8641C-DF77-D043-85B5-49FEA4BC54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" y="795646"/>
            <a:ext cx="9140314" cy="5177642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9D86C262-7070-C643-9BC6-E3DE19118E2B}"/>
              </a:ext>
            </a:extLst>
          </p:cNvPr>
          <p:cNvSpPr txBox="1"/>
          <p:nvPr/>
        </p:nvSpPr>
        <p:spPr>
          <a:xfrm>
            <a:off x="8098971" y="5807034"/>
            <a:ext cx="10450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2EE4308-F2F6-924E-B20C-55E7A6B11FAC}"/>
              </a:ext>
            </a:extLst>
          </p:cNvPr>
          <p:cNvSpPr txBox="1"/>
          <p:nvPr/>
        </p:nvSpPr>
        <p:spPr>
          <a:xfrm>
            <a:off x="74937" y="5788622"/>
            <a:ext cx="16707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D946B8-5C90-C84E-BDE6-CE8EC669AE7B}"/>
              </a:ext>
            </a:extLst>
          </p:cNvPr>
          <p:cNvSpPr txBox="1"/>
          <p:nvPr/>
        </p:nvSpPr>
        <p:spPr>
          <a:xfrm>
            <a:off x="0" y="72677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Times New Roman" panose="02020603050405020304" pitchFamily="18" charset="0"/>
              </a:rPr>
              <a:t>YAĞMUR BAHÇELERİ</a:t>
            </a:r>
          </a:p>
        </p:txBody>
      </p:sp>
    </p:spTree>
    <p:extLst>
      <p:ext uri="{BB962C8B-B14F-4D97-AF65-F5344CB8AC3E}">
        <p14:creationId xmlns:p14="http://schemas.microsoft.com/office/powerpoint/2010/main" val="307793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30FDBF1-422D-DD47-9818-F59F7FF0B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0D277E0-904F-F948-B4ED-778689BC2F9A}"/>
              </a:ext>
            </a:extLst>
          </p:cNvPr>
          <p:cNvSpPr txBox="1"/>
          <p:nvPr/>
        </p:nvSpPr>
        <p:spPr>
          <a:xfrm>
            <a:off x="2600697" y="2863126"/>
            <a:ext cx="408511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YAĞMUR OLUKLARI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6FDB453-041C-B946-B045-F0414F4A6217}"/>
              </a:ext>
            </a:extLst>
          </p:cNvPr>
          <p:cNvSpPr txBox="1"/>
          <p:nvPr/>
        </p:nvSpPr>
        <p:spPr>
          <a:xfrm>
            <a:off x="0" y="72677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Times New Roman" panose="02020603050405020304" pitchFamily="18" charset="0"/>
              </a:rPr>
              <a:t>SU KAYNAĞI</a:t>
            </a:r>
          </a:p>
        </p:txBody>
      </p:sp>
    </p:spTree>
    <p:extLst>
      <p:ext uri="{BB962C8B-B14F-4D97-AF65-F5344CB8AC3E}">
        <p14:creationId xmlns:p14="http://schemas.microsoft.com/office/powerpoint/2010/main" val="1681766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7CFA128-7917-A945-B2B2-12EBA33FB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915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881E1B7-31E6-A342-8B25-7D529F66E46B}"/>
              </a:ext>
            </a:extLst>
          </p:cNvPr>
          <p:cNvSpPr txBox="1"/>
          <p:nvPr/>
        </p:nvSpPr>
        <p:spPr>
          <a:xfrm>
            <a:off x="2422565" y="5048186"/>
            <a:ext cx="26956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YAĞMUR OLUKLARI</a:t>
            </a:r>
          </a:p>
        </p:txBody>
      </p:sp>
    </p:spTree>
    <p:extLst>
      <p:ext uri="{BB962C8B-B14F-4D97-AF65-F5344CB8AC3E}">
        <p14:creationId xmlns:p14="http://schemas.microsoft.com/office/powerpoint/2010/main" val="316754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57C20A5-57C5-B64E-9CE4-CAC9AFB7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187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6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5E957BC-717E-134A-8D4D-8B5A9094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406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218AC15-3A04-EE42-B0F7-3C9F6FDE6974}"/>
              </a:ext>
            </a:extLst>
          </p:cNvPr>
          <p:cNvSpPr txBox="1"/>
          <p:nvPr/>
        </p:nvSpPr>
        <p:spPr>
          <a:xfrm>
            <a:off x="3224150" y="179303"/>
            <a:ext cx="269569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YÖNLENDİRME</a:t>
            </a:r>
          </a:p>
        </p:txBody>
      </p:sp>
    </p:spTree>
    <p:extLst>
      <p:ext uri="{BB962C8B-B14F-4D97-AF65-F5344CB8AC3E}">
        <p14:creationId xmlns:p14="http://schemas.microsoft.com/office/powerpoint/2010/main" val="1102823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C46A78D-A556-0D46-AC2D-7D3BC3E8D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F990F4B-4C17-8F41-A843-CFCE9B198DD8}"/>
              </a:ext>
            </a:extLst>
          </p:cNvPr>
          <p:cNvSpPr txBox="1"/>
          <p:nvPr/>
        </p:nvSpPr>
        <p:spPr>
          <a:xfrm>
            <a:off x="136566" y="108051"/>
            <a:ext cx="269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YER SEÇİMİ</a:t>
            </a:r>
          </a:p>
        </p:txBody>
      </p:sp>
    </p:spTree>
    <p:extLst>
      <p:ext uri="{BB962C8B-B14F-4D97-AF65-F5344CB8AC3E}">
        <p14:creationId xmlns:p14="http://schemas.microsoft.com/office/powerpoint/2010/main" val="4110120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67B15FC-851C-1949-9641-D1773BBD2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75630A8-AF79-D640-B18F-5326D6F9F6F9}"/>
              </a:ext>
            </a:extLst>
          </p:cNvPr>
          <p:cNvSpPr txBox="1"/>
          <p:nvPr/>
        </p:nvSpPr>
        <p:spPr>
          <a:xfrm>
            <a:off x="3271654" y="2967335"/>
            <a:ext cx="277288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ALÇAK BÖLGE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161CE68-AA14-9446-BD12-87D8B8ADC558}"/>
              </a:ext>
            </a:extLst>
          </p:cNvPr>
          <p:cNvSpPr txBox="1"/>
          <p:nvPr/>
        </p:nvSpPr>
        <p:spPr>
          <a:xfrm>
            <a:off x="-326571" y="6295095"/>
            <a:ext cx="269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YER SEÇİMİ</a:t>
            </a:r>
          </a:p>
        </p:txBody>
      </p:sp>
    </p:spTree>
    <p:extLst>
      <p:ext uri="{BB962C8B-B14F-4D97-AF65-F5344CB8AC3E}">
        <p14:creationId xmlns:p14="http://schemas.microsoft.com/office/powerpoint/2010/main" val="1372043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ge10image7102976">
            <a:extLst>
              <a:ext uri="{FF2B5EF4-FFF2-40B4-BE49-F238E27FC236}">
                <a16:creationId xmlns:a16="http://schemas.microsoft.com/office/drawing/2014/main" id="{E30AECE8-0886-CF4E-8AB1-19B55E34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C2ACABD-5108-B24F-9145-1610833BA154}"/>
              </a:ext>
            </a:extLst>
          </p:cNvPr>
          <p:cNvSpPr txBox="1"/>
          <p:nvPr/>
        </p:nvSpPr>
        <p:spPr>
          <a:xfrm>
            <a:off x="6097982" y="5853039"/>
            <a:ext cx="277288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YAĞIŞ SIRASINDA GÖZLEM</a:t>
            </a:r>
          </a:p>
        </p:txBody>
      </p:sp>
    </p:spTree>
    <p:extLst>
      <p:ext uri="{BB962C8B-B14F-4D97-AF65-F5344CB8AC3E}">
        <p14:creationId xmlns:p14="http://schemas.microsoft.com/office/powerpoint/2010/main" val="277634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403CAC6-3128-A24E-A9EC-22675F8C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738255" cy="686123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0848D38-8CAF-6446-ACCE-08086196770C}"/>
              </a:ext>
            </a:extLst>
          </p:cNvPr>
          <p:cNvSpPr txBox="1"/>
          <p:nvPr/>
        </p:nvSpPr>
        <p:spPr>
          <a:xfrm>
            <a:off x="5029200" y="1687469"/>
            <a:ext cx="3877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Yağmur bahçesi, akış yolu üzerinde, kaynak ile varış noktası arasına konumlandırılmalıdır.</a:t>
            </a:r>
          </a:p>
        </p:txBody>
      </p:sp>
    </p:spTree>
    <p:extLst>
      <p:ext uri="{BB962C8B-B14F-4D97-AF65-F5344CB8AC3E}">
        <p14:creationId xmlns:p14="http://schemas.microsoft.com/office/powerpoint/2010/main" val="3271424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373B9BB-F7F6-4F4F-A978-9960F93DF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6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C74A3EB-DCB5-7D42-B384-76769E70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888"/>
            <a:ext cx="9164618" cy="528452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B31A6AE-4288-E74F-9A89-F5FDF18C664F}"/>
              </a:ext>
            </a:extLst>
          </p:cNvPr>
          <p:cNvSpPr txBox="1"/>
          <p:nvPr/>
        </p:nvSpPr>
        <p:spPr>
          <a:xfrm>
            <a:off x="314145" y="4124623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BİRİKEN SU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7459292-3FAE-2344-ADA9-39293B6C202D}"/>
              </a:ext>
            </a:extLst>
          </p:cNvPr>
          <p:cNvSpPr txBox="1"/>
          <p:nvPr/>
        </p:nvSpPr>
        <p:spPr>
          <a:xfrm>
            <a:off x="2757399" y="3424535"/>
            <a:ext cx="74303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YÜZEY AKIŞI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2183803-C7C8-2E4D-B9F5-307BFE46EFA7}"/>
              </a:ext>
            </a:extLst>
          </p:cNvPr>
          <p:cNvSpPr txBox="1"/>
          <p:nvPr/>
        </p:nvSpPr>
        <p:spPr>
          <a:xfrm>
            <a:off x="6795999" y="3539848"/>
            <a:ext cx="101926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TAŞMA NOKTASI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73CD6C4-F727-AE4B-871A-1DB1E3BBCA8C}"/>
              </a:ext>
            </a:extLst>
          </p:cNvPr>
          <p:cNvSpPr txBox="1"/>
          <p:nvPr/>
        </p:nvSpPr>
        <p:spPr>
          <a:xfrm>
            <a:off x="4252733" y="5571353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SIZMA / SÜZME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7FE6D7-0732-FF47-BA73-5B10F01A8B6E}"/>
              </a:ext>
            </a:extLst>
          </p:cNvPr>
          <p:cNvSpPr txBox="1"/>
          <p:nvPr/>
        </p:nvSpPr>
        <p:spPr>
          <a:xfrm>
            <a:off x="4582309" y="4103531"/>
            <a:ext cx="1019264" cy="307777"/>
          </a:xfrm>
          <a:prstGeom prst="rect">
            <a:avLst/>
          </a:prstGeom>
          <a:solidFill>
            <a:srgbClr val="51AC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HAVZA</a:t>
            </a:r>
          </a:p>
        </p:txBody>
      </p:sp>
    </p:spTree>
    <p:extLst>
      <p:ext uri="{BB962C8B-B14F-4D97-AF65-F5344CB8AC3E}">
        <p14:creationId xmlns:p14="http://schemas.microsoft.com/office/powerpoint/2010/main" val="1379301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0C5F1AF-A5DB-FE44-819E-BDA7DCEEC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50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89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DA2A267-F438-FF44-9EA7-973BEC9A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0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E1ECBD-DE29-B549-A3BE-282C9D6B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B80B3AB-914D-9B45-A89D-58B6EED0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888"/>
            <a:ext cx="9151755" cy="56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9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A8F3856-607B-BF4E-9C85-43C6AD992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43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00A19DC-77E2-FF48-8406-5C187613B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03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1708003-C561-7045-B8E2-4B0A71EA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58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0E7FA98-DAB7-1248-A929-D54AB542A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2973" cy="68580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6200CCA-C557-AD47-9BBF-DCD057C1E269}"/>
              </a:ext>
            </a:extLst>
          </p:cNvPr>
          <p:cNvSpPr/>
          <p:nvPr/>
        </p:nvSpPr>
        <p:spPr>
          <a:xfrm>
            <a:off x="3671455" y="3463636"/>
            <a:ext cx="2743200" cy="14131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 w="762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E953A2F7-C214-5A41-83F5-263607A9EFD8}"/>
              </a:ext>
            </a:extLst>
          </p:cNvPr>
          <p:cNvSpPr/>
          <p:nvPr/>
        </p:nvSpPr>
        <p:spPr>
          <a:xfrm>
            <a:off x="2895600" y="4419600"/>
            <a:ext cx="1814945" cy="1593273"/>
          </a:xfrm>
          <a:custGeom>
            <a:avLst/>
            <a:gdLst>
              <a:gd name="connsiteX0" fmla="*/ 1246909 w 1814945"/>
              <a:gd name="connsiteY0" fmla="*/ 69273 h 1593273"/>
              <a:gd name="connsiteX1" fmla="*/ 457200 w 1814945"/>
              <a:gd name="connsiteY1" fmla="*/ 914400 h 1593273"/>
              <a:gd name="connsiteX2" fmla="*/ 0 w 1814945"/>
              <a:gd name="connsiteY2" fmla="*/ 665018 h 1593273"/>
              <a:gd name="connsiteX3" fmla="*/ 263236 w 1814945"/>
              <a:gd name="connsiteY3" fmla="*/ 1593273 h 1593273"/>
              <a:gd name="connsiteX4" fmla="*/ 1607127 w 1814945"/>
              <a:gd name="connsiteY4" fmla="*/ 1302327 h 1593273"/>
              <a:gd name="connsiteX5" fmla="*/ 1039091 w 1814945"/>
              <a:gd name="connsiteY5" fmla="*/ 1108364 h 1593273"/>
              <a:gd name="connsiteX6" fmla="*/ 1814945 w 1814945"/>
              <a:gd name="connsiteY6" fmla="*/ 180109 h 1593273"/>
              <a:gd name="connsiteX7" fmla="*/ 1246909 w 1814945"/>
              <a:gd name="connsiteY7" fmla="*/ 0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4945" h="1593273">
                <a:moveTo>
                  <a:pt x="1246909" y="69273"/>
                </a:moveTo>
                <a:lnTo>
                  <a:pt x="457200" y="914400"/>
                </a:lnTo>
                <a:lnTo>
                  <a:pt x="0" y="665018"/>
                </a:lnTo>
                <a:lnTo>
                  <a:pt x="263236" y="1593273"/>
                </a:lnTo>
                <a:lnTo>
                  <a:pt x="1607127" y="1302327"/>
                </a:lnTo>
                <a:lnTo>
                  <a:pt x="1039091" y="1108364"/>
                </a:lnTo>
                <a:lnTo>
                  <a:pt x="1814945" y="180109"/>
                </a:lnTo>
                <a:lnTo>
                  <a:pt x="1246909" y="0"/>
                </a:lnTo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>
            <a:extLst>
              <a:ext uri="{FF2B5EF4-FFF2-40B4-BE49-F238E27FC236}">
                <a16:creationId xmlns:a16="http://schemas.microsoft.com/office/drawing/2014/main" id="{F782FD4A-8B60-F04A-AC17-0C6A0A6D10EC}"/>
              </a:ext>
            </a:extLst>
          </p:cNvPr>
          <p:cNvSpPr/>
          <p:nvPr/>
        </p:nvSpPr>
        <p:spPr>
          <a:xfrm>
            <a:off x="83127" y="4017818"/>
            <a:ext cx="2092037" cy="1482437"/>
          </a:xfrm>
          <a:custGeom>
            <a:avLst/>
            <a:gdLst>
              <a:gd name="connsiteX0" fmla="*/ 207818 w 2092037"/>
              <a:gd name="connsiteY0" fmla="*/ 124691 h 1482437"/>
              <a:gd name="connsiteX1" fmla="*/ 1468582 w 2092037"/>
              <a:gd name="connsiteY1" fmla="*/ 221673 h 1482437"/>
              <a:gd name="connsiteX2" fmla="*/ 1468582 w 2092037"/>
              <a:gd name="connsiteY2" fmla="*/ 0 h 1482437"/>
              <a:gd name="connsiteX3" fmla="*/ 2092037 w 2092037"/>
              <a:gd name="connsiteY3" fmla="*/ 734291 h 1482437"/>
              <a:gd name="connsiteX4" fmla="*/ 1177637 w 2092037"/>
              <a:gd name="connsiteY4" fmla="*/ 1482437 h 1482437"/>
              <a:gd name="connsiteX5" fmla="*/ 1302328 w 2092037"/>
              <a:gd name="connsiteY5" fmla="*/ 969818 h 1482437"/>
              <a:gd name="connsiteX6" fmla="*/ 0 w 2092037"/>
              <a:gd name="connsiteY6" fmla="*/ 1080655 h 1482437"/>
              <a:gd name="connsiteX7" fmla="*/ 207818 w 2092037"/>
              <a:gd name="connsiteY7" fmla="*/ 124691 h 148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2037" h="1482437">
                <a:moveTo>
                  <a:pt x="207818" y="124691"/>
                </a:moveTo>
                <a:lnTo>
                  <a:pt x="1468582" y="221673"/>
                </a:lnTo>
                <a:lnTo>
                  <a:pt x="1468582" y="0"/>
                </a:lnTo>
                <a:lnTo>
                  <a:pt x="2092037" y="734291"/>
                </a:lnTo>
                <a:lnTo>
                  <a:pt x="1177637" y="1482437"/>
                </a:lnTo>
                <a:lnTo>
                  <a:pt x="1302328" y="969818"/>
                </a:lnTo>
                <a:lnTo>
                  <a:pt x="0" y="1080655"/>
                </a:lnTo>
                <a:lnTo>
                  <a:pt x="207818" y="12469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FEE2D2-9DA6-A948-A251-BFD907B79D3B}"/>
              </a:ext>
            </a:extLst>
          </p:cNvPr>
          <p:cNvSpPr/>
          <p:nvPr/>
        </p:nvSpPr>
        <p:spPr>
          <a:xfrm>
            <a:off x="2175164" y="5721927"/>
            <a:ext cx="3020291" cy="11360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41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EFC30CF-3A76-3D4D-A0CF-E8B4AA90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21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8A6635C-E745-4B42-AE51-C13F00A1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29633" cy="222963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E159168-4AB3-C24D-8EDF-87A4C6B4F2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53" y="-1"/>
            <a:ext cx="2816875" cy="28168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06DB582-EAC5-AD45-95D5-4A2C39F20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266" y="2763345"/>
            <a:ext cx="2600268" cy="194183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4BA7539-77F3-3942-9A48-745E28ED3F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490" y="-1"/>
            <a:ext cx="2897509" cy="289750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22528B6-8E0A-1444-B18F-C7C55720D3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2229633"/>
            <a:ext cx="2318533" cy="219756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C99E20B-04D8-1C43-A2FA-BF7E5C9781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59" y="2743178"/>
            <a:ext cx="3014941" cy="411482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C61EDC1A-16A9-824A-8AD0-08DE561149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500" y="4663096"/>
            <a:ext cx="2711885" cy="219490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DC844CF-C630-5E44-9D7C-02191B58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27199"/>
            <a:ext cx="2442500" cy="2442500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47416CB0-D882-E740-904B-CE5E4C7941A5}"/>
              </a:ext>
            </a:extLst>
          </p:cNvPr>
          <p:cNvSpPr txBox="1"/>
          <p:nvPr/>
        </p:nvSpPr>
        <p:spPr>
          <a:xfrm>
            <a:off x="15723" y="1664280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Caltha</a:t>
            </a:r>
            <a:endParaRPr 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BBCDA67-A43F-5D44-8DD7-B7B191490BC9}"/>
              </a:ext>
            </a:extLst>
          </p:cNvPr>
          <p:cNvSpPr txBox="1"/>
          <p:nvPr/>
        </p:nvSpPr>
        <p:spPr>
          <a:xfrm>
            <a:off x="114900" y="3900699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Lobelia</a:t>
            </a:r>
            <a:endParaRPr 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6EF08C7-85C0-5148-9B6F-BE956F2FC95E}"/>
              </a:ext>
            </a:extLst>
          </p:cNvPr>
          <p:cNvSpPr txBox="1"/>
          <p:nvPr/>
        </p:nvSpPr>
        <p:spPr>
          <a:xfrm>
            <a:off x="141354" y="6362080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İris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4187A4A-9F85-2B4C-959A-535F5033FB06}"/>
              </a:ext>
            </a:extLst>
          </p:cNvPr>
          <p:cNvSpPr txBox="1"/>
          <p:nvPr/>
        </p:nvSpPr>
        <p:spPr>
          <a:xfrm>
            <a:off x="2664461" y="2229633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Acanthus</a:t>
            </a:r>
            <a:endParaRPr 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B3CE238-64DA-BA4E-B5DF-D406B5781155}"/>
              </a:ext>
            </a:extLst>
          </p:cNvPr>
          <p:cNvSpPr txBox="1"/>
          <p:nvPr/>
        </p:nvSpPr>
        <p:spPr>
          <a:xfrm>
            <a:off x="2617106" y="4182352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Acorus</a:t>
            </a:r>
            <a:endParaRPr 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D6B5964-FCE8-E14E-B10A-FDB6C5E1C20D}"/>
              </a:ext>
            </a:extLst>
          </p:cNvPr>
          <p:cNvSpPr txBox="1"/>
          <p:nvPr/>
        </p:nvSpPr>
        <p:spPr>
          <a:xfrm>
            <a:off x="2809063" y="6362080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Alisma</a:t>
            </a:r>
            <a:endParaRPr 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998D010-5AED-7A4F-91EC-C24BB8038231}"/>
              </a:ext>
            </a:extLst>
          </p:cNvPr>
          <p:cNvSpPr txBox="1"/>
          <p:nvPr/>
        </p:nvSpPr>
        <p:spPr>
          <a:xfrm>
            <a:off x="5438877" y="2222530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Zantedeschia</a:t>
            </a:r>
            <a:endParaRPr 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C8A7057-A3AA-9146-BB35-D71F8324D0CB}"/>
              </a:ext>
            </a:extLst>
          </p:cNvPr>
          <p:cNvSpPr txBox="1"/>
          <p:nvPr/>
        </p:nvSpPr>
        <p:spPr>
          <a:xfrm>
            <a:off x="5538085" y="6354977"/>
            <a:ext cx="2114733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Cortaderia</a:t>
            </a:r>
            <a:endParaRPr lang="tr-T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6C40DB74-03BA-724B-AFCC-B573C5124372}"/>
              </a:ext>
            </a:extLst>
          </p:cNvPr>
          <p:cNvSpPr txBox="1"/>
          <p:nvPr/>
        </p:nvSpPr>
        <p:spPr>
          <a:xfrm rot="16200000">
            <a:off x="6375701" y="2963841"/>
            <a:ext cx="432148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BİTKİ ÖRNEKLERİ</a:t>
            </a:r>
          </a:p>
        </p:txBody>
      </p:sp>
    </p:spTree>
    <p:extLst>
      <p:ext uri="{BB962C8B-B14F-4D97-AF65-F5344CB8AC3E}">
        <p14:creationId xmlns:p14="http://schemas.microsoft.com/office/powerpoint/2010/main" val="92948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E2CF02C-EA9F-3F4D-8980-51A5165B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8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6image3001968">
            <a:extLst>
              <a:ext uri="{FF2B5EF4-FFF2-40B4-BE49-F238E27FC236}">
                <a16:creationId xmlns:a16="http://schemas.microsoft.com/office/drawing/2014/main" id="{F51A2551-EFD2-3A49-901E-DB3C69C0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C0E9582-9A97-234D-A3C4-5B7C35F57B04}"/>
              </a:ext>
            </a:extLst>
          </p:cNvPr>
          <p:cNvSpPr txBox="1"/>
          <p:nvPr/>
        </p:nvSpPr>
        <p:spPr>
          <a:xfrm>
            <a:off x="0" y="0"/>
            <a:ext cx="296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ÖNCE</a:t>
            </a:r>
          </a:p>
        </p:txBody>
      </p:sp>
    </p:spTree>
    <p:extLst>
      <p:ext uri="{BB962C8B-B14F-4D97-AF65-F5344CB8AC3E}">
        <p14:creationId xmlns:p14="http://schemas.microsoft.com/office/powerpoint/2010/main" val="44524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6image2947312">
            <a:extLst>
              <a:ext uri="{FF2B5EF4-FFF2-40B4-BE49-F238E27FC236}">
                <a16:creationId xmlns:a16="http://schemas.microsoft.com/office/drawing/2014/main" id="{CB8D08A8-7941-3D45-8BAC-FAC01AEA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93CA9D92-01CC-804F-B051-4E651A1D51B9}"/>
              </a:ext>
            </a:extLst>
          </p:cNvPr>
          <p:cNvSpPr txBox="1"/>
          <p:nvPr/>
        </p:nvSpPr>
        <p:spPr>
          <a:xfrm>
            <a:off x="106878" y="0"/>
            <a:ext cx="296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SONRA</a:t>
            </a:r>
          </a:p>
        </p:txBody>
      </p:sp>
    </p:spTree>
    <p:extLst>
      <p:ext uri="{BB962C8B-B14F-4D97-AF65-F5344CB8AC3E}">
        <p14:creationId xmlns:p14="http://schemas.microsoft.com/office/powerpoint/2010/main" val="101805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768C205-5FB0-764F-B3B3-D45179E815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633" y="1282681"/>
            <a:ext cx="6507367" cy="388308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25CA10E-777F-034F-8629-58EAED9629B7}"/>
              </a:ext>
            </a:extLst>
          </p:cNvPr>
          <p:cNvSpPr txBox="1"/>
          <p:nvPr/>
        </p:nvSpPr>
        <p:spPr>
          <a:xfrm>
            <a:off x="-511686" y="1075765"/>
            <a:ext cx="325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Yeşil alanların yok edilmesi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69D4647-9D10-F444-A149-61009F658D75}"/>
              </a:ext>
            </a:extLst>
          </p:cNvPr>
          <p:cNvSpPr txBox="1"/>
          <p:nvPr/>
        </p:nvSpPr>
        <p:spPr>
          <a:xfrm>
            <a:off x="-618254" y="2285769"/>
            <a:ext cx="3254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Sıkıştırılmış toprak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AFF7038-04C9-704A-8F34-30F3980EBFEA}"/>
              </a:ext>
            </a:extLst>
          </p:cNvPr>
          <p:cNvSpPr txBox="1"/>
          <p:nvPr/>
        </p:nvSpPr>
        <p:spPr>
          <a:xfrm>
            <a:off x="-564970" y="2993390"/>
            <a:ext cx="3254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Erozyon riski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F13D8FF-9860-684F-8A62-EF00EC60051F}"/>
              </a:ext>
            </a:extLst>
          </p:cNvPr>
          <p:cNvSpPr txBox="1"/>
          <p:nvPr/>
        </p:nvSpPr>
        <p:spPr>
          <a:xfrm>
            <a:off x="-564970" y="3834062"/>
            <a:ext cx="3254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Geçirimsiz yüzeyler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CF82768-DAAE-2242-883D-5E3C4EABDDF4}"/>
              </a:ext>
            </a:extLst>
          </p:cNvPr>
          <p:cNvSpPr txBox="1"/>
          <p:nvPr/>
        </p:nvSpPr>
        <p:spPr>
          <a:xfrm>
            <a:off x="-187948" y="4580725"/>
            <a:ext cx="2824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Geleneksel yöntemler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9893B52-7C10-4648-93C0-1BA4B924B9C6}"/>
              </a:ext>
            </a:extLst>
          </p:cNvPr>
          <p:cNvSpPr txBox="1"/>
          <p:nvPr/>
        </p:nvSpPr>
        <p:spPr>
          <a:xfrm>
            <a:off x="0" y="72677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Times New Roman" panose="02020603050405020304" pitchFamily="18" charset="0"/>
              </a:rPr>
              <a:t>KENTLEŞME SONUCU ARAZİ ÖRTÜSÜNDE DEĞİŞİMLER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FA7DFFC-6B4C-414C-AD79-11DFFA87181F}"/>
              </a:ext>
            </a:extLst>
          </p:cNvPr>
          <p:cNvSpPr txBox="1"/>
          <p:nvPr/>
        </p:nvSpPr>
        <p:spPr>
          <a:xfrm>
            <a:off x="228600" y="6252394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>
                <a:cs typeface="Times New Roman" panose="02020603050405020304" pitchFamily="18" charset="0"/>
              </a:rPr>
              <a:t>YÜZEY AKIŞ MİKTARI VE HIZINI ARTIRIR</a:t>
            </a:r>
          </a:p>
        </p:txBody>
      </p:sp>
    </p:spTree>
    <p:extLst>
      <p:ext uri="{BB962C8B-B14F-4D97-AF65-F5344CB8AC3E}">
        <p14:creationId xmlns:p14="http://schemas.microsoft.com/office/powerpoint/2010/main" val="3624925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6ECD0E1-67AC-5140-92AB-14E21F772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6" y="1364502"/>
            <a:ext cx="8732805" cy="381261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DBDFD8F-9722-DD49-A06A-796261D34DC6}"/>
              </a:ext>
            </a:extLst>
          </p:cNvPr>
          <p:cNvSpPr txBox="1"/>
          <p:nvPr/>
        </p:nvSpPr>
        <p:spPr>
          <a:xfrm>
            <a:off x="0" y="72677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cs typeface="Times New Roman" panose="02020603050405020304" pitchFamily="18" charset="0"/>
              </a:rPr>
              <a:t>KENTLEŞMEYLE DEĞİŞEN HİDROLOJİK DÖNGÜ</a:t>
            </a:r>
          </a:p>
        </p:txBody>
      </p:sp>
    </p:spTree>
    <p:extLst>
      <p:ext uri="{BB962C8B-B14F-4D97-AF65-F5344CB8AC3E}">
        <p14:creationId xmlns:p14="http://schemas.microsoft.com/office/powerpoint/2010/main" val="4174485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53761BE-4E6B-9840-A8DD-1E53D25F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19" y="0"/>
            <a:ext cx="8713293" cy="64008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EA6A60E-B14B-5E4A-86DD-CA1C3444553E}"/>
              </a:ext>
            </a:extLst>
          </p:cNvPr>
          <p:cNvSpPr txBox="1"/>
          <p:nvPr/>
        </p:nvSpPr>
        <p:spPr>
          <a:xfrm>
            <a:off x="2971800" y="2902332"/>
            <a:ext cx="310677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YÜZEY AKIŞI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E35F54D-BC90-5D4B-945A-BD7D19A9E637}"/>
              </a:ext>
            </a:extLst>
          </p:cNvPr>
          <p:cNvSpPr txBox="1"/>
          <p:nvPr/>
        </p:nvSpPr>
        <p:spPr>
          <a:xfrm>
            <a:off x="4252355" y="4651566"/>
            <a:ext cx="360910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ARTAN MİKTAR VE HIZ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64F83CE-7895-7845-8008-04A147E3F789}"/>
              </a:ext>
            </a:extLst>
          </p:cNvPr>
          <p:cNvSpPr txBox="1"/>
          <p:nvPr/>
        </p:nvSpPr>
        <p:spPr>
          <a:xfrm rot="16200000">
            <a:off x="-1291778" y="2938790"/>
            <a:ext cx="310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AKIŞ ORANI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C3BAC72-4227-0747-81E7-D110102CB33E}"/>
              </a:ext>
            </a:extLst>
          </p:cNvPr>
          <p:cNvSpPr txBox="1"/>
          <p:nvPr/>
        </p:nvSpPr>
        <p:spPr>
          <a:xfrm>
            <a:off x="3112325" y="6327884"/>
            <a:ext cx="310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SÜRE (saat)</a:t>
            </a:r>
          </a:p>
        </p:txBody>
      </p:sp>
    </p:spTree>
    <p:extLst>
      <p:ext uri="{BB962C8B-B14F-4D97-AF65-F5344CB8AC3E}">
        <p14:creationId xmlns:p14="http://schemas.microsoft.com/office/powerpoint/2010/main" val="1733894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116</Words>
  <Application>Microsoft Macintosh PowerPoint</Application>
  <PresentationFormat>Ekran Gösterisi (4:3)</PresentationFormat>
  <Paragraphs>44</Paragraphs>
  <Slides>35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Teması</vt:lpstr>
      <vt:lpstr>Yağmursuyu Denetimi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ÇÖZÜM NEDİR?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Yağmursuyu Denetimi</dc:title>
  <dc:creator>Microsoft Office User</dc:creator>
  <cp:lastModifiedBy>Microsoft Office User</cp:lastModifiedBy>
  <cp:revision>35</cp:revision>
  <cp:lastPrinted>2020-12-26T12:33:01Z</cp:lastPrinted>
  <dcterms:created xsi:type="dcterms:W3CDTF">2020-11-05T16:38:47Z</dcterms:created>
  <dcterms:modified xsi:type="dcterms:W3CDTF">2020-12-26T12:35:33Z</dcterms:modified>
</cp:coreProperties>
</file>