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6"/>
  </p:notesMasterIdLst>
  <p:sldIdLst>
    <p:sldId id="258" r:id="rId2"/>
    <p:sldId id="257" r:id="rId3"/>
    <p:sldId id="261" r:id="rId4"/>
    <p:sldId id="260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81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87"/>
    <p:restoredTop sz="93836"/>
  </p:normalViewPr>
  <p:slideViewPr>
    <p:cSldViewPr snapToGrid="0" snapToObjects="1">
      <p:cViewPr varScale="1">
        <p:scale>
          <a:sx n="73" d="100"/>
          <a:sy n="73" d="100"/>
        </p:scale>
        <p:origin x="216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05704-9927-F142-B0C8-F1959C8F0607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44D53-A5E9-E74C-B623-472EBE1EEE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3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44D53-A5E9-E74C-B623-472EBE1EEE6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5000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6C4322E-6D0D-5F40-9F7E-90FD67266B91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ED1ED06-B2CC-5949-A003-ECD9FB816CF6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856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22E-6D0D-5F40-9F7E-90FD67266B91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06-B2CC-5949-A003-ECD9FB816C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53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22E-6D0D-5F40-9F7E-90FD67266B91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06-B2CC-5949-A003-ECD9FB816C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095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22E-6D0D-5F40-9F7E-90FD67266B91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06-B2CC-5949-A003-ECD9FB816CF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217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22E-6D0D-5F40-9F7E-90FD67266B91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06-B2CC-5949-A003-ECD9FB816C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383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22E-6D0D-5F40-9F7E-90FD67266B91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06-B2CC-5949-A003-ECD9FB816C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2781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22E-6D0D-5F40-9F7E-90FD67266B91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06-B2CC-5949-A003-ECD9FB816C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726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22E-6D0D-5F40-9F7E-90FD67266B91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06-B2CC-5949-A003-ECD9FB816C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180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22E-6D0D-5F40-9F7E-90FD67266B91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06-B2CC-5949-A003-ECD9FB816C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22E-6D0D-5F40-9F7E-90FD67266B91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06-B2CC-5949-A003-ECD9FB816C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22E-6D0D-5F40-9F7E-90FD67266B91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06-B2CC-5949-A003-ECD9FB816C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75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22E-6D0D-5F40-9F7E-90FD67266B91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06-B2CC-5949-A003-ECD9FB816C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50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22E-6D0D-5F40-9F7E-90FD67266B91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06-B2CC-5949-A003-ECD9FB816C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64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22E-6D0D-5F40-9F7E-90FD67266B91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06-B2CC-5949-A003-ECD9FB816C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875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22E-6D0D-5F40-9F7E-90FD67266B91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06-B2CC-5949-A003-ECD9FB816C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01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22E-6D0D-5F40-9F7E-90FD67266B91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06-B2CC-5949-A003-ECD9FB816C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818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322E-6D0D-5F40-9F7E-90FD67266B91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D06-B2CC-5949-A003-ECD9FB816C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83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6C4322E-6D0D-5F40-9F7E-90FD67266B91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ED1ED06-B2CC-5949-A003-ECD9FB816C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91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cikders.ankara.edu.tr/course/view.php?id=503" TargetMode="External"/><Relationship Id="rId2" Type="http://schemas.openxmlformats.org/officeDocument/2006/relationships/hyperlink" Target="http://www.mikrobiyoloji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C4297D2-ECCA-8540-8177-3E2DD429E8FA}"/>
              </a:ext>
            </a:extLst>
          </p:cNvPr>
          <p:cNvSpPr txBox="1"/>
          <p:nvPr/>
        </p:nvSpPr>
        <p:spPr>
          <a:xfrm>
            <a:off x="385011" y="732422"/>
            <a:ext cx="11101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GDM425 GIDA </a:t>
            </a:r>
            <a:r>
              <a:rPr lang="tr-TR" sz="3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MÜHENDİSLİĞİNDE LABORATUVAR </a:t>
            </a:r>
            <a:r>
              <a:rPr lang="tr-TR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UYGULAMALARI I</a:t>
            </a:r>
          </a:p>
          <a:p>
            <a:pPr algn="ctr"/>
            <a:r>
              <a:rPr lang="tr-T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2020-2021 GÜZ YARIYILI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93726C0-7077-6C44-A6D8-DE81D969A12E}"/>
              </a:ext>
            </a:extLst>
          </p:cNvPr>
          <p:cNvSpPr txBox="1"/>
          <p:nvPr/>
        </p:nvSpPr>
        <p:spPr>
          <a:xfrm>
            <a:off x="1065796" y="2992983"/>
            <a:ext cx="738739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GIDA MİKROBİYOLOJİSİ</a:t>
            </a:r>
          </a:p>
          <a:p>
            <a:pPr>
              <a:lnSpc>
                <a:spcPct val="150000"/>
              </a:lnSpc>
            </a:pPr>
            <a:r>
              <a:rPr lang="tr-TR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Gıdalarda Toplam </a:t>
            </a:r>
            <a:r>
              <a:rPr lang="tr-TR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Enterobacteriaceae</a:t>
            </a:r>
            <a:r>
              <a:rPr lang="tr-TR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Sayımı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C99EBDB-B48B-9D40-BC11-0E173A56166C}"/>
              </a:ext>
            </a:extLst>
          </p:cNvPr>
          <p:cNvSpPr txBox="1"/>
          <p:nvPr/>
        </p:nvSpPr>
        <p:spPr>
          <a:xfrm>
            <a:off x="7535231" y="3865017"/>
            <a:ext cx="3950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Kamuran AYHAN</a:t>
            </a:r>
          </a:p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Doç. Dr. Pınar ŞANLIBABA</a:t>
            </a:r>
          </a:p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Üyesi Şeref TAĞI</a:t>
            </a:r>
          </a:p>
          <a:p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Arş.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Grv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Merve AKPINAR</a:t>
            </a:r>
          </a:p>
        </p:txBody>
      </p:sp>
    </p:spTree>
    <p:extLst>
      <p:ext uri="{BB962C8B-B14F-4D97-AF65-F5344CB8AC3E}">
        <p14:creationId xmlns:p14="http://schemas.microsoft.com/office/powerpoint/2010/main" val="262422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61B8BEB-9FD9-8C42-BFB8-2058C50B1653}"/>
              </a:ext>
            </a:extLst>
          </p:cNvPr>
          <p:cNvSpPr txBox="1"/>
          <p:nvPr/>
        </p:nvSpPr>
        <p:spPr>
          <a:xfrm>
            <a:off x="311973" y="83372"/>
            <a:ext cx="10348276" cy="852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u="sng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Deneyin</a:t>
            </a:r>
            <a:r>
              <a:rPr lang="en-US" sz="3800" b="1" u="sng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Yapılışı</a:t>
            </a:r>
            <a:endParaRPr lang="en-US" sz="3800" b="1" u="sng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9C1AAB8-93B1-0642-A155-CDB4256E0C22}"/>
              </a:ext>
            </a:extLst>
          </p:cNvPr>
          <p:cNvSpPr txBox="1"/>
          <p:nvPr/>
        </p:nvSpPr>
        <p:spPr>
          <a:xfrm>
            <a:off x="311972" y="935915"/>
            <a:ext cx="11022777" cy="852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u="sng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Deney</a:t>
            </a:r>
            <a:r>
              <a:rPr lang="en-US" sz="3800" b="1" u="sng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lang="en-US" sz="38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Pastörize</a:t>
            </a:r>
            <a:r>
              <a:rPr lang="en-US" sz="38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yumurta</a:t>
            </a:r>
            <a:r>
              <a:rPr lang="en-US" sz="38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örneğinde</a:t>
            </a:r>
            <a:r>
              <a:rPr lang="en-US" sz="38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toplam</a:t>
            </a:r>
            <a:r>
              <a:rPr lang="en-US" sz="38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i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Enterobacteriaceae</a:t>
            </a:r>
            <a:r>
              <a:rPr lang="en-US" sz="38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sayımı</a:t>
            </a:r>
            <a:endParaRPr lang="en-US" sz="3800" b="1" u="sng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684F4E7-B2DB-4042-8BA5-1A2F3C834AA4}"/>
              </a:ext>
            </a:extLst>
          </p:cNvPr>
          <p:cNvSpPr txBox="1"/>
          <p:nvPr/>
        </p:nvSpPr>
        <p:spPr>
          <a:xfrm>
            <a:off x="338864" y="1788458"/>
            <a:ext cx="70086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gıda fabrikasından numune alma kurallarına uygun olarak pastörize yumurta materyalinden numune alınmıştır.</a:t>
            </a:r>
          </a:p>
          <a:p>
            <a:pPr marL="285750" indent="-285750"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10 g örnek 90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steril BPW ile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stomacher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homojenize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edilmiştir (10</a:t>
            </a:r>
            <a:r>
              <a:rPr lang="tr-TR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dilüsyonu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hazırlanmıştır). </a:t>
            </a:r>
          </a:p>
          <a:p>
            <a:pPr marL="285750" indent="-285750"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Seri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dilüsyonlar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hazırlanmıştır.</a:t>
            </a:r>
          </a:p>
          <a:p>
            <a:pPr marL="285750" indent="-285750"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önceden hazırlanan VRBD, VRBL 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modifiye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VRBL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besiyerlerine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YAYMA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yöntemiyle </a:t>
            </a:r>
            <a:r>
              <a:rPr lang="tr-TR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iki </a:t>
            </a:r>
            <a:r>
              <a:rPr lang="tr-TR" b="1" u="sng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paralelli</a:t>
            </a:r>
            <a:r>
              <a:rPr lang="tr-T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olacak  şekilde ekimleri yapılmıştır.</a:t>
            </a:r>
          </a:p>
          <a:p>
            <a:pPr marL="285750" indent="-285750"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tr-TR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C’ta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24 boyunca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inkübasyona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bırakılmıştır.</a:t>
            </a:r>
          </a:p>
          <a:p>
            <a:pPr marL="285750" indent="-285750"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İnkübasyon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sonunda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Petri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kutularında koloniler sayılmıştır ve ilgili formülle toplam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Enterobacteriaceae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(KOB/g) hesaplanması beklenecektir.</a:t>
            </a:r>
          </a:p>
        </p:txBody>
      </p:sp>
      <p:sp>
        <p:nvSpPr>
          <p:cNvPr id="7" name="Şimşek İşareti 6">
            <a:extLst>
              <a:ext uri="{FF2B5EF4-FFF2-40B4-BE49-F238E27FC236}">
                <a16:creationId xmlns:a16="http://schemas.microsoft.com/office/drawing/2014/main" id="{60CBCC5E-55AB-0C49-96E2-4A83C474FAFD}"/>
              </a:ext>
            </a:extLst>
          </p:cNvPr>
          <p:cNvSpPr/>
          <p:nvPr/>
        </p:nvSpPr>
        <p:spPr>
          <a:xfrm>
            <a:off x="7611019" y="1655097"/>
            <a:ext cx="842682" cy="860611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8C31827-214A-6149-853A-D531ED6CBE3E}"/>
              </a:ext>
            </a:extLst>
          </p:cNvPr>
          <p:cNvSpPr txBox="1"/>
          <p:nvPr/>
        </p:nvSpPr>
        <p:spPr>
          <a:xfrm>
            <a:off x="8717247" y="1655097"/>
            <a:ext cx="332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MATERYAL: PASTÖRİZE YUMURTA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CBA61099-0D19-CC4D-978B-67CBC92B5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029" y="2372277"/>
            <a:ext cx="1703312" cy="31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1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46FB6C6-9644-4C49-8D59-26C7C039B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055973"/>
              </p:ext>
            </p:extLst>
          </p:nvPr>
        </p:nvGraphicFramePr>
        <p:xfrm>
          <a:off x="424973" y="1200603"/>
          <a:ext cx="7447442" cy="2493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7032">
                  <a:extLst>
                    <a:ext uri="{9D8B030D-6E8A-4147-A177-3AD203B41FA5}">
                      <a16:colId xmlns:a16="http://schemas.microsoft.com/office/drawing/2014/main" val="4125735462"/>
                    </a:ext>
                  </a:extLst>
                </a:gridCol>
                <a:gridCol w="1487032">
                  <a:extLst>
                    <a:ext uri="{9D8B030D-6E8A-4147-A177-3AD203B41FA5}">
                      <a16:colId xmlns:a16="http://schemas.microsoft.com/office/drawing/2014/main" val="3144081620"/>
                    </a:ext>
                  </a:extLst>
                </a:gridCol>
                <a:gridCol w="1487032">
                  <a:extLst>
                    <a:ext uri="{9D8B030D-6E8A-4147-A177-3AD203B41FA5}">
                      <a16:colId xmlns:a16="http://schemas.microsoft.com/office/drawing/2014/main" val="1491849516"/>
                    </a:ext>
                  </a:extLst>
                </a:gridCol>
                <a:gridCol w="1493173">
                  <a:extLst>
                    <a:ext uri="{9D8B030D-6E8A-4147-A177-3AD203B41FA5}">
                      <a16:colId xmlns:a16="http://schemas.microsoft.com/office/drawing/2014/main" val="895606128"/>
                    </a:ext>
                  </a:extLst>
                </a:gridCol>
                <a:gridCol w="1493173">
                  <a:extLst>
                    <a:ext uri="{9D8B030D-6E8A-4147-A177-3AD203B41FA5}">
                      <a16:colId xmlns:a16="http://schemas.microsoft.com/office/drawing/2014/main" val="4282342645"/>
                    </a:ext>
                  </a:extLst>
                </a:gridCol>
              </a:tblGrid>
              <a:tr h="503892"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tr-TR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tr-TR" sz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22475"/>
                  </a:ext>
                </a:extLst>
              </a:tr>
              <a:tr h="503892"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Paralel 1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Paralel 2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Paralel 1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Paralel 2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0006756"/>
                  </a:ext>
                </a:extLst>
              </a:tr>
              <a:tr h="477515"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VRBD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5193289"/>
                  </a:ext>
                </a:extLst>
              </a:tr>
              <a:tr h="503892"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VRBL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6748262"/>
                  </a:ext>
                </a:extLst>
              </a:tr>
              <a:tr h="503892"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mVRBL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tr-T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6756886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6DA591C7-CA15-8841-B3DC-47B3A9F17B7E}"/>
              </a:ext>
            </a:extLst>
          </p:cNvPr>
          <p:cNvSpPr txBox="1"/>
          <p:nvPr/>
        </p:nvSpPr>
        <p:spPr>
          <a:xfrm>
            <a:off x="424973" y="348060"/>
            <a:ext cx="10348276" cy="852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u="sng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BULGULAR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5FD3D0E-8E74-8149-8690-4CE861502AEC}"/>
              </a:ext>
            </a:extLst>
          </p:cNvPr>
          <p:cNvSpPr/>
          <p:nvPr/>
        </p:nvSpPr>
        <p:spPr>
          <a:xfrm>
            <a:off x="424973" y="3958375"/>
            <a:ext cx="10598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Çalışmada hazırlanan 10</a:t>
            </a:r>
            <a:r>
              <a:rPr lang="tr-TR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–1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ve 10</a:t>
            </a:r>
            <a:r>
              <a:rPr lang="tr-TR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–2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seyreltilerden, standart yayma kültür yöntemiyle VRBD, VRBL ve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modifiye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VRBL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agar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besiyerlerine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ekim ve sayım yapılmıştır.  Sonuçlar tabloda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verimiştir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7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DFD8586-164F-814F-ABC4-DD77226FE7E0}"/>
              </a:ext>
            </a:extLst>
          </p:cNvPr>
          <p:cNvSpPr txBox="1"/>
          <p:nvPr/>
        </p:nvSpPr>
        <p:spPr>
          <a:xfrm>
            <a:off x="424973" y="500460"/>
            <a:ext cx="10348276" cy="852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u="sng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HESAPLAMALAR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E598E092-0972-4E4E-B7AF-02F9B4158397}"/>
              </a:ext>
            </a:extLst>
          </p:cNvPr>
          <p:cNvSpPr/>
          <p:nvPr/>
        </p:nvSpPr>
        <p:spPr>
          <a:xfrm>
            <a:off x="424973" y="1353003"/>
            <a:ext cx="87190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Gıda örneğinde bulunan toplam </a:t>
            </a:r>
            <a:r>
              <a:rPr lang="tr-TR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Enterobacteriaceae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sayısı; </a:t>
            </a:r>
            <a:endParaRPr lang="tr-T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tr-T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N= C / [V x (n</a:t>
            </a:r>
            <a:r>
              <a:rPr lang="tr-TR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+ 0,1 x n</a:t>
            </a:r>
            <a:r>
              <a:rPr lang="tr-TR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x d] formül ile hesaplanır. </a:t>
            </a:r>
            <a:endParaRPr lang="tr-T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tr-T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Burada;</a:t>
            </a:r>
            <a:endParaRPr lang="tr-T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tr-T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 : Gıda örneğinin 1 g ya da 1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mL'sinde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mikroorganizma sayısı</a:t>
            </a:r>
            <a:endParaRPr lang="tr-T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 : Sayımı yapılan tüm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Petri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kutularındaki koloni sayısı toplamı</a:t>
            </a:r>
            <a:endParaRPr lang="tr-T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 : Sayımı yapılan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Petri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kutularına aktarılan hacim,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mL</a:t>
            </a:r>
            <a:endParaRPr lang="tr-T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tr-TR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İlk seyreltiden yapılan sayımlarda sayım yapılan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Petri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kutusu adedi</a:t>
            </a:r>
            <a:endParaRPr lang="tr-T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tr-TR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: İkinci seyreltiden yapılan sayımlarda sayım yapılan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Petri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kutusu adedi</a:t>
            </a:r>
            <a:endParaRPr lang="tr-T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2C3548A6-9473-5B47-ACF7-F286E5FD43F9}"/>
              </a:ext>
            </a:extLst>
          </p:cNvPr>
          <p:cNvSpPr/>
          <p:nvPr/>
        </p:nvSpPr>
        <p:spPr>
          <a:xfrm>
            <a:off x="545431" y="221449"/>
            <a:ext cx="11316369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tr-TR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 6</a:t>
            </a:r>
            <a:r>
              <a:rPr lang="tr-T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Pastörize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yumurta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örneğinde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Enterobacteriaceae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sayımı</a:t>
            </a:r>
            <a:endParaRPr lang="tr-T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2125161A-B68E-1645-B5F1-F5B8EDD839D0}"/>
              </a:ext>
            </a:extLst>
          </p:cNvPr>
          <p:cNvSpPr/>
          <p:nvPr/>
        </p:nvSpPr>
        <p:spPr>
          <a:xfrm>
            <a:off x="7205472" y="1377696"/>
            <a:ext cx="3413760" cy="40416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C76817A-EFFC-3841-88BC-EF063875D171}"/>
              </a:ext>
            </a:extLst>
          </p:cNvPr>
          <p:cNvSpPr txBox="1"/>
          <p:nvPr/>
        </p:nvSpPr>
        <p:spPr>
          <a:xfrm>
            <a:off x="7205472" y="1780032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No:</a:t>
            </a:r>
          </a:p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Ad-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AAF044E-D857-5D4B-A51A-8FCB890DEB1D}"/>
              </a:ext>
            </a:extLst>
          </p:cNvPr>
          <p:cNvSpPr txBox="1"/>
          <p:nvPr/>
        </p:nvSpPr>
        <p:spPr>
          <a:xfrm>
            <a:off x="7205472" y="1377696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GDM309 Gıda Mikrobiyolojisi I Uygulama Ders Raporu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E33B229-5BC8-D442-AEB5-26196B6B8D72}"/>
              </a:ext>
            </a:extLst>
          </p:cNvPr>
          <p:cNvSpPr txBox="1"/>
          <p:nvPr/>
        </p:nvSpPr>
        <p:spPr>
          <a:xfrm>
            <a:off x="7360453" y="2164207"/>
            <a:ext cx="1893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Konu</a:t>
            </a:r>
          </a:p>
          <a:p>
            <a:pPr marL="342900" indent="-342900">
              <a:buAutoNum type="arabicParenR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Literatür Özeti</a:t>
            </a:r>
          </a:p>
          <a:p>
            <a:pPr marL="342900" indent="-342900">
              <a:buAutoNum type="arabicParenR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Amaç ve Prensip</a:t>
            </a:r>
          </a:p>
          <a:p>
            <a:pPr marL="342900" indent="-342900">
              <a:buAutoNum type="arabicParenR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Materyal ve Yöntem</a:t>
            </a:r>
          </a:p>
          <a:p>
            <a:pPr marL="342900" indent="-342900">
              <a:buAutoNum type="arabicParenR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Araştırma Bulguları</a:t>
            </a:r>
          </a:p>
          <a:p>
            <a:pPr marL="342900" indent="-342900">
              <a:buAutoNum type="arabicParenR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Hesaplamalar</a:t>
            </a:r>
          </a:p>
          <a:p>
            <a:pPr marL="342900" indent="-342900">
              <a:buAutoNum type="arabicParenR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Sonuç ve Yorum</a:t>
            </a:r>
          </a:p>
          <a:p>
            <a:pPr marL="342900" indent="-342900">
              <a:buAutoNum type="arabicParenR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Kaynaklar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C25545A-3A6C-A049-8B99-74951803C257}"/>
              </a:ext>
            </a:extLst>
          </p:cNvPr>
          <p:cNvSpPr txBox="1"/>
          <p:nvPr/>
        </p:nvSpPr>
        <p:spPr>
          <a:xfrm>
            <a:off x="7191436" y="3699038"/>
            <a:ext cx="341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NOT1: Uygulama raporu </a:t>
            </a:r>
            <a:r>
              <a:rPr lang="tr-TR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FENBİLİMLERİ ENSTİTÜSÜ TEZ YAZIM KILAVUZUNA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uygun olarak yazılacaktır.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22B58B2A-2127-D747-A4A2-3DCB57F193B2}"/>
              </a:ext>
            </a:extLst>
          </p:cNvPr>
          <p:cNvSpPr/>
          <p:nvPr/>
        </p:nvSpPr>
        <p:spPr>
          <a:xfrm>
            <a:off x="6451509" y="1377696"/>
            <a:ext cx="632045" cy="40484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ÖRNEK RAPOR FORMATI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C311FF3-9980-6F4A-88BF-B2078FC20583}"/>
              </a:ext>
            </a:extLst>
          </p:cNvPr>
          <p:cNvSpPr txBox="1"/>
          <p:nvPr/>
        </p:nvSpPr>
        <p:spPr>
          <a:xfrm>
            <a:off x="7174992" y="4355288"/>
            <a:ext cx="347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NOT2: Raporlarda bilimsel makaleler, tezler, kitap, kitap bölümleri ve .org/.edu uzantılı web adresleri kullanılacaktır (.com uzantılı web adresleri kaynak gösterilerek yazılan raporlar kabul edilmeyecektir).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0246E7C9-15B9-CF47-9143-96353965D7DD}"/>
              </a:ext>
            </a:extLst>
          </p:cNvPr>
          <p:cNvSpPr txBox="1"/>
          <p:nvPr/>
        </p:nvSpPr>
        <p:spPr>
          <a:xfrm>
            <a:off x="545431" y="2101185"/>
            <a:ext cx="5463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raporlarının 5 sayfadan fazla olmaması beklenmektedir.</a:t>
            </a:r>
          </a:p>
          <a:p>
            <a:pPr marL="285750" indent="-285750"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Hesaplamalar kısmında ilgili formülle gıda materyalinin her bir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besiyerindeki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toplam </a:t>
            </a:r>
            <a:r>
              <a:rPr lang="tr-TR" i="1" dirty="0" err="1">
                <a:latin typeface="Arial" panose="020B0604020202020204" pitchFamily="34" charset="0"/>
                <a:cs typeface="Arial" panose="020B0604020202020204" pitchFamily="34" charset="0"/>
              </a:rPr>
              <a:t>Enterobacteriaceae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(KOB/g) sayısı belirlenecek 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besiyerleri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kıyaslanacaktır.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473ABFF-739C-F94A-8FE8-5F475E49B042}"/>
              </a:ext>
            </a:extLst>
          </p:cNvPr>
          <p:cNvSpPr txBox="1"/>
          <p:nvPr/>
        </p:nvSpPr>
        <p:spPr>
          <a:xfrm>
            <a:off x="681318" y="4116336"/>
            <a:ext cx="5327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Laboratuvar raporları, uygulama sunumu sisteme yüklendikten sonraki bir hafta e-kampüs üzerinden sisteme yüklenecektir.</a:t>
            </a:r>
          </a:p>
        </p:txBody>
      </p:sp>
    </p:spTree>
    <p:extLst>
      <p:ext uri="{BB962C8B-B14F-4D97-AF65-F5344CB8AC3E}">
        <p14:creationId xmlns:p14="http://schemas.microsoft.com/office/powerpoint/2010/main" val="1639501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1AD4A808-D005-1C4D-B57D-E127D59EB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55" y="256329"/>
            <a:ext cx="10396882" cy="1151965"/>
          </a:xfrm>
        </p:spPr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1063E9A-40F0-9148-AA8A-263784E60FAF}"/>
              </a:ext>
            </a:extLst>
          </p:cNvPr>
          <p:cNvSpPr txBox="1"/>
          <p:nvPr/>
        </p:nvSpPr>
        <p:spPr>
          <a:xfrm>
            <a:off x="621255" y="1294722"/>
            <a:ext cx="103968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Anonymus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2020. Web sitesi: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http://www.mikrobiyoloji.org/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Erişim tarihi: 01.10.2020.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Ananoymus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2020. Web sitesi: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https://acikders.ankara.edu.tr/course/view.php?id=503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Erişim tarihi: 01.10.2020.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Halkman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A. K. 2005. Gıda Mikrobiyolojisi Uygulamaları. Başak Matbaacılık Ltd. Şti., 358, Ankara.</a:t>
            </a:r>
          </a:p>
          <a:p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Halkman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A. K. 2019. Gıda Mikrobiyolojisi. Başak Matbaacılık ve Tanıtım  Hizmetleri Ltd.,648, Ankara.</a:t>
            </a:r>
          </a:p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Temiz, A. 2008. Genel Mikrobiyoloji Uygulama Teknikleri. Alp Ofset Matbaacılık Ltd. Şti., 291, Ankara.</a:t>
            </a:r>
          </a:p>
        </p:txBody>
      </p:sp>
    </p:spTree>
    <p:extLst>
      <p:ext uri="{BB962C8B-B14F-4D97-AF65-F5344CB8AC3E}">
        <p14:creationId xmlns:p14="http://schemas.microsoft.com/office/powerpoint/2010/main" val="219598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03B4C4-E449-46D0-8F3A-B20F851A9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81F5AF-A559-47FD-8B53-053269A0F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6201" y="135467"/>
            <a:ext cx="3860800" cy="61044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6360A6FC-7D43-45BD-9577-BB999D0F9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8CEF60-4A39-4251-B9C2-592E67422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755413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7CACF16-B575-6041-8346-61AA62C5773E}"/>
              </a:ext>
            </a:extLst>
          </p:cNvPr>
          <p:cNvSpPr txBox="1"/>
          <p:nvPr/>
        </p:nvSpPr>
        <p:spPr>
          <a:xfrm>
            <a:off x="685801" y="685800"/>
            <a:ext cx="641546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u="sng" cap="all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Toplam</a:t>
            </a:r>
            <a:r>
              <a:rPr lang="en-US" sz="2800" b="1" u="sng" cap="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1" u="sng" cap="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Enterobacteriaceae</a:t>
            </a:r>
            <a:r>
              <a:rPr lang="en-US" sz="2800" b="1" u="sng" cap="all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86DF474C-E013-904B-B176-0D7A4D4763F1}"/>
              </a:ext>
            </a:extLst>
          </p:cNvPr>
          <p:cNvSpPr/>
          <p:nvPr/>
        </p:nvSpPr>
        <p:spPr>
          <a:xfrm>
            <a:off x="685801" y="2063396"/>
            <a:ext cx="641546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negatif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Fakültatif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anaerop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oluşturmayan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Oksidaz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negatif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Katalaz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pozitif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Birkac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̧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istisna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dışında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çok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büyük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çoğunluğu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peritrik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flagellaları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hareketli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0,6-1,0 x 1,2-3,0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uzunluğunda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çubuk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bakterilerdir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2F70045D-4D23-0E4B-B41F-0277BB909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80" y="231418"/>
            <a:ext cx="2801491" cy="2895599"/>
          </a:xfrm>
          <a:prstGeom prst="rect">
            <a:avLst/>
          </a:prstGeom>
          <a:ln>
            <a:noFill/>
          </a:ln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45EBD0B3-5172-A24D-8BA0-A85BA29D2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365" y="3250087"/>
            <a:ext cx="2829922" cy="28876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21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C9787E1B-0ACC-5840-94FF-1A10276DD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" r="33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1AB5204-755C-F64D-9FC6-5A0E0256DCA4}"/>
              </a:ext>
            </a:extLst>
          </p:cNvPr>
          <p:cNvSpPr/>
          <p:nvPr/>
        </p:nvSpPr>
        <p:spPr>
          <a:xfrm rot="21420000">
            <a:off x="439387" y="1886597"/>
            <a:ext cx="6859199" cy="2944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4300" indent="-342900" algn="just" defTabSz="914400">
              <a:spcAft>
                <a:spcPts val="600"/>
              </a:spcAft>
              <a:buClr>
                <a:schemeClr val="bg1"/>
              </a:buClr>
              <a:buSzPct val="160000"/>
              <a:buFont typeface="Wingdings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içinde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yılı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verilerine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göre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53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170'den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fazla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tür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tanımlanmıştır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14300" indent="-342900" algn="just" defTabSz="914400">
              <a:spcAft>
                <a:spcPts val="600"/>
              </a:spcAft>
              <a:buClr>
                <a:schemeClr val="bg1"/>
              </a:buClr>
              <a:buSzPct val="160000"/>
              <a:buFont typeface="Wingdings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Doğada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çok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yaygın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bulunurlar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14300" indent="-342900" algn="just" defTabSz="914400">
              <a:spcAft>
                <a:spcPts val="600"/>
              </a:spcAft>
              <a:buClr>
                <a:schemeClr val="bg1"/>
              </a:buClr>
              <a:buSzPct val="160000"/>
              <a:buFont typeface="Wingdings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Çoğunun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optimum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gelişme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sıcaklığı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0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iken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gıda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mikrobiyolojisini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ilgilendiren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türler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37 </a:t>
            </a:r>
            <a:r>
              <a:rPr lang="en-US" sz="20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C'ı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tercih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14300" indent="-342900" algn="just" defTabSz="914400">
              <a:spcAft>
                <a:spcPts val="600"/>
              </a:spcAft>
              <a:buClr>
                <a:schemeClr val="bg1"/>
              </a:buClr>
              <a:buSzPct val="160000"/>
              <a:buFont typeface="Wingdings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Nötr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nötre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yakın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pH'larda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bileşimli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besiyerlerinde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kolaylıkla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gelişirler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14300" indent="-342900" algn="just" defTabSz="914400">
              <a:spcAft>
                <a:spcPts val="600"/>
              </a:spcAft>
              <a:buClr>
                <a:schemeClr val="bg1"/>
              </a:buClr>
              <a:buSzPct val="160000"/>
              <a:buFont typeface="Wingdings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Tümu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̈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glikozdan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oluştururlar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14300" indent="-342900" algn="just" defTabSz="914400">
              <a:spcAft>
                <a:spcPts val="600"/>
              </a:spcAft>
              <a:buClr>
                <a:schemeClr val="bg1"/>
              </a:buClr>
              <a:buSzPct val="160000"/>
              <a:buFont typeface="Wingdings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Gıdalarda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Enterobacteriaceae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varlığı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doğrudan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gıdanın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mikrobiyolojik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kalitesi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ilişkilendirilir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4300" indent="-342900" algn="just" defTabSz="914400">
              <a:spcAft>
                <a:spcPts val="600"/>
              </a:spcAft>
              <a:buClr>
                <a:schemeClr val="bg1"/>
              </a:buClr>
              <a:buSzPct val="160000"/>
              <a:buFont typeface="Wingdings" pitchFamily="2" charset="2"/>
              <a:buChar char="Ø"/>
            </a:pP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Enterobacteriaceae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sayısının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steril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olmayan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çok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gıdada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belirli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değer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altında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istenir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951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0238E02-D199-3041-A68D-78A0615DA93D}"/>
              </a:ext>
            </a:extLst>
          </p:cNvPr>
          <p:cNvSpPr/>
          <p:nvPr/>
        </p:nvSpPr>
        <p:spPr>
          <a:xfrm>
            <a:off x="297228" y="623304"/>
            <a:ext cx="4835611" cy="2866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" algn="just" defTabSz="914400"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Enterobacteriaceae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gıda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mikrobiyolojisini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yüksek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düzeyde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ilgilendiren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algn="just" defTabSz="914400"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Salmonella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spp., </a:t>
            </a:r>
          </a:p>
          <a:p>
            <a:pPr marL="742950" lvl="1" indent="-285750" algn="just" defTabSz="914400"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Shigella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spp., </a:t>
            </a:r>
          </a:p>
          <a:p>
            <a:pPr marL="742950" lvl="1" indent="-285750" algn="just" defTabSz="914400"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Koliform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defTabSz="914400"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Özellikle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patojen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olanlar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dâhil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tüm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E. coli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serotiplerini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914400"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içeren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çok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genis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̧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familyadır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742950" lvl="1" indent="-285750" algn="just" defTabSz="914400">
              <a:spcAft>
                <a:spcPts val="6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Primer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birincil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asıl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patojenler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dışında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çok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fırsatçı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patojen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familya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içinde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alır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16B484-F0EE-42EE-A8C2-833E40A97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2729" y="457200"/>
            <a:ext cx="582405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Resim 12" descr="tablo, oturma, yiyecek, doldurulmuş içeren bir resim&#10;&#10;Açıklama otomatik olarak oluşturuldu">
            <a:extLst>
              <a:ext uri="{FF2B5EF4-FFF2-40B4-BE49-F238E27FC236}">
                <a16:creationId xmlns:a16="http://schemas.microsoft.com/office/drawing/2014/main" id="{AF86A04A-C549-584B-978A-1ED2A1904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6" b="15168"/>
          <a:stretch/>
        </p:blipFill>
        <p:spPr>
          <a:xfrm>
            <a:off x="5613196" y="685800"/>
            <a:ext cx="2614164" cy="2051197"/>
          </a:xfrm>
          <a:prstGeom prst="rect">
            <a:avLst/>
          </a:prstGeom>
        </p:spPr>
      </p:pic>
      <p:pic>
        <p:nvPicPr>
          <p:cNvPr id="11" name="Resim 10" descr="harita içeren bir resim&#10;&#10;Açıklama otomatik olarak oluşturuldu">
            <a:extLst>
              <a:ext uri="{FF2B5EF4-FFF2-40B4-BE49-F238E27FC236}">
                <a16:creationId xmlns:a16="http://schemas.microsoft.com/office/drawing/2014/main" id="{6C5AD9AA-4554-554A-959A-82053DBC7A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02" r="-3" b="-3"/>
          <a:stretch/>
        </p:blipFill>
        <p:spPr>
          <a:xfrm>
            <a:off x="8348113" y="683156"/>
            <a:ext cx="2608785" cy="205119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1A9F92F-EC4A-394F-BBA0-A876FD902C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17" r="-6" b="2588"/>
          <a:stretch/>
        </p:blipFill>
        <p:spPr>
          <a:xfrm>
            <a:off x="5618267" y="2857795"/>
            <a:ext cx="2614164" cy="205119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0BF03D1-FF50-9343-B751-29FB888B1E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510" r="1" b="4314"/>
          <a:stretch/>
        </p:blipFill>
        <p:spPr>
          <a:xfrm>
            <a:off x="8348114" y="2857795"/>
            <a:ext cx="2608785" cy="2051196"/>
          </a:xfrm>
          <a:prstGeom prst="rect">
            <a:avLst/>
          </a:prstGeom>
        </p:spPr>
      </p:pic>
      <p:sp>
        <p:nvSpPr>
          <p:cNvPr id="14" name="Yuvarlatılmış Dikdörtgen 13">
            <a:extLst>
              <a:ext uri="{FF2B5EF4-FFF2-40B4-BE49-F238E27FC236}">
                <a16:creationId xmlns:a16="http://schemas.microsoft.com/office/drawing/2014/main" id="{1202BEBA-5120-754F-90ED-8E6EB134196F}"/>
              </a:ext>
            </a:extLst>
          </p:cNvPr>
          <p:cNvSpPr/>
          <p:nvPr/>
        </p:nvSpPr>
        <p:spPr>
          <a:xfrm>
            <a:off x="297228" y="3723992"/>
            <a:ext cx="4775816" cy="1620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Familya isminin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çıkıs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̧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kaynağının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Enterobacter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cinsi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olduğu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tartışma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konusudur. [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Bağırsak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kökenli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bakteriler ailesi/ familyası] olarak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tanımlanmıs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̧ olmakla birlikte bu familyada bitki/ toprak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kökenli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bakteriler de vardır.</a:t>
            </a:r>
          </a:p>
        </p:txBody>
      </p:sp>
    </p:spTree>
    <p:extLst>
      <p:ext uri="{BB962C8B-B14F-4D97-AF65-F5344CB8AC3E}">
        <p14:creationId xmlns:p14="http://schemas.microsoft.com/office/powerpoint/2010/main" val="215768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5121353B-9C9C-AD4B-8C24-C8EB1728D4FF}"/>
              </a:ext>
            </a:extLst>
          </p:cNvPr>
          <p:cNvSpPr/>
          <p:nvPr/>
        </p:nvSpPr>
        <p:spPr>
          <a:xfrm>
            <a:off x="2624866" y="2109682"/>
            <a:ext cx="81542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Gıdaların mikrobiyolojik kalite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açısından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değerlendirilmesinde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koliform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grup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yerine toplam </a:t>
            </a:r>
            <a:r>
              <a:rPr lang="tr-TR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Enterobacteriaceae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varlığının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(sayısının) belirlenmesi gerek ulusal gerek uluslararası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ölçekte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olmak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üzere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giderek daha fazla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önem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taşımaktadır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Bunun temel nedeni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koliform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grup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bakterilerin, bu familya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içinde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çok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küçük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bir grubu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oluşturmasıdır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Enterobacteriaceae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analizi daha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genis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̧ bir grubu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içerdiği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için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bir anlamda daha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yüksek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bir gıda mikrobiyolojisi kalite standardı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sağlar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D64E3021-5806-A448-ADE7-BFB320FF7A85}"/>
              </a:ext>
            </a:extLst>
          </p:cNvPr>
          <p:cNvSpPr/>
          <p:nvPr/>
        </p:nvSpPr>
        <p:spPr>
          <a:xfrm>
            <a:off x="1121988" y="448250"/>
            <a:ext cx="9657174" cy="114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Bunların dışında toplam </a:t>
            </a:r>
            <a:r>
              <a:rPr lang="tr-TR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Enterobacteriaceae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sayımı da hijyen indeksi olarak giderek önem kazanmaktadır.</a:t>
            </a:r>
          </a:p>
        </p:txBody>
      </p:sp>
      <p:sp>
        <p:nvSpPr>
          <p:cNvPr id="6" name="Şimşek İşareti 5">
            <a:extLst>
              <a:ext uri="{FF2B5EF4-FFF2-40B4-BE49-F238E27FC236}">
                <a16:creationId xmlns:a16="http://schemas.microsoft.com/office/drawing/2014/main" id="{6D420C8E-16ED-7242-8826-42D8A6EB4171}"/>
              </a:ext>
            </a:extLst>
          </p:cNvPr>
          <p:cNvSpPr/>
          <p:nvPr/>
        </p:nvSpPr>
        <p:spPr>
          <a:xfrm>
            <a:off x="623944" y="2109682"/>
            <a:ext cx="1549101" cy="246221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4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A434D8EB-4C00-FD45-9D20-258323FE503B}"/>
              </a:ext>
            </a:extLst>
          </p:cNvPr>
          <p:cNvSpPr txBox="1"/>
          <p:nvPr/>
        </p:nvSpPr>
        <p:spPr>
          <a:xfrm>
            <a:off x="4698055" y="169433"/>
            <a:ext cx="6381741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u="sng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Koliformlar</a:t>
            </a:r>
            <a:r>
              <a:rPr lang="en-US" sz="3800" b="1" u="sng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3800" b="1" u="sng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Fekal</a:t>
            </a:r>
            <a:r>
              <a:rPr lang="en-US" sz="3800" b="1" u="sng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Koliformlar</a:t>
            </a:r>
            <a:r>
              <a:rPr lang="en-US" sz="3800" b="1" u="sng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</a:t>
            </a:r>
            <a:r>
              <a:rPr lang="en-US" sz="3800" b="1" u="sng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800" b="1" i="1" u="sng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E. </a:t>
            </a:r>
            <a:r>
              <a:rPr lang="en-US" sz="3800" b="1" i="1" u="sng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coli </a:t>
            </a:r>
            <a:endParaRPr lang="en-US" sz="3800" b="1" i="1" u="sng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8E7D2FA0-71E4-3841-BC0A-E755A198A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367" y="306412"/>
            <a:ext cx="2308501" cy="2373781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13" name="Resim 12" descr="meyve içeren bir resim&#10;&#10;Açıklama otomatik olarak oluşturuldu">
            <a:extLst>
              <a:ext uri="{FF2B5EF4-FFF2-40B4-BE49-F238E27FC236}">
                <a16:creationId xmlns:a16="http://schemas.microsoft.com/office/drawing/2014/main" id="{0D82D04E-19B6-E54B-A522-0BE5984C5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97" y="2927082"/>
            <a:ext cx="2332240" cy="2373782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EB27BC04-1860-7646-AABC-6BFD2029656C}"/>
              </a:ext>
            </a:extLst>
          </p:cNvPr>
          <p:cNvSpPr/>
          <p:nvPr/>
        </p:nvSpPr>
        <p:spPr>
          <a:xfrm>
            <a:off x="4574719" y="1493302"/>
            <a:ext cx="6628412" cy="3237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85750" algn="just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Wingdings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Gıda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mikrobiyolojisinde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önemli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hiç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kuşkusuz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koliformlardır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Wingdings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Koliform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bakteriler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denildiğinde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37 </a:t>
            </a:r>
            <a:r>
              <a:rPr lang="en-US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C'ta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içinde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laktozdan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oluşturan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Gram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negatif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sporsuz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çubuk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şeklinde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bakteriler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anlaşılır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tarife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göre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Enterobacteriaceae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üyeleri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Enterobacter aerogenes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Ent. cloacae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Citrobacter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freundii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Klebsiella pneumoniae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koliform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bakteriler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tanımlanmıs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̧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Wingdings" pitchFamily="2" charset="2"/>
              <a:buChar char="Ø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Enterobacteriaceae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üyelerinin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tümu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̈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glikozdan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oluştururlar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5FE4475-89AB-0D4C-9A00-7F896614B122}"/>
              </a:ext>
            </a:extLst>
          </p:cNvPr>
          <p:cNvSpPr txBox="1"/>
          <p:nvPr/>
        </p:nvSpPr>
        <p:spPr>
          <a:xfrm>
            <a:off x="3793233" y="4964588"/>
            <a:ext cx="426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000" dirty="0">
                <a:latin typeface="Arial" panose="020B0604020202020204" pitchFamily="34" charset="0"/>
                <a:cs typeface="Arial" panose="020B0604020202020204" pitchFamily="34" charset="0"/>
              </a:rPr>
              <a:t>**CCA </a:t>
            </a:r>
            <a:r>
              <a:rPr lang="tr-TR" sz="1000" dirty="0" err="1">
                <a:latin typeface="Arial" panose="020B0604020202020204" pitchFamily="34" charset="0"/>
                <a:cs typeface="Arial" panose="020B0604020202020204" pitchFamily="34" charset="0"/>
              </a:rPr>
              <a:t>besiyerinde</a:t>
            </a:r>
            <a:r>
              <a:rPr lang="tr-TR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i="1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tr-TR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r>
              <a:rPr lang="tr-TR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dirty="0">
                <a:latin typeface="Arial" panose="020B0604020202020204" pitchFamily="34" charset="0"/>
                <a:cs typeface="Arial" panose="020B0604020202020204" pitchFamily="34" charset="0"/>
              </a:rPr>
              <a:t>mor renkli </a:t>
            </a:r>
            <a:r>
              <a:rPr lang="tr-TR" sz="1000" i="1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tr-TR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r>
              <a:rPr lang="tr-TR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00" dirty="0">
                <a:latin typeface="Arial" panose="020B0604020202020204" pitchFamily="34" charset="0"/>
                <a:cs typeface="Arial" panose="020B0604020202020204" pitchFamily="34" charset="0"/>
              </a:rPr>
              <a:t>dışındaki </a:t>
            </a:r>
            <a:r>
              <a:rPr lang="tr-TR" sz="1000" dirty="0" err="1">
                <a:latin typeface="Arial" panose="020B0604020202020204" pitchFamily="34" charset="0"/>
                <a:cs typeface="Arial" panose="020B0604020202020204" pitchFamily="34" charset="0"/>
              </a:rPr>
              <a:t>koliform</a:t>
            </a:r>
            <a:r>
              <a:rPr lang="tr-TR" sz="1000" dirty="0">
                <a:latin typeface="Arial" panose="020B0604020202020204" pitchFamily="34" charset="0"/>
                <a:cs typeface="Arial" panose="020B0604020202020204" pitchFamily="34" charset="0"/>
              </a:rPr>
              <a:t> grubu bakteriler pembe renkli koloni oluşturur.</a:t>
            </a:r>
          </a:p>
        </p:txBody>
      </p:sp>
    </p:spTree>
    <p:extLst>
      <p:ext uri="{BB962C8B-B14F-4D97-AF65-F5344CB8AC3E}">
        <p14:creationId xmlns:p14="http://schemas.microsoft.com/office/powerpoint/2010/main" val="3586162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15F10EC1-9F6D-6C4E-B292-E4D030ED68D4}"/>
              </a:ext>
            </a:extLst>
          </p:cNvPr>
          <p:cNvSpPr/>
          <p:nvPr/>
        </p:nvSpPr>
        <p:spPr>
          <a:xfrm>
            <a:off x="744014" y="305970"/>
            <a:ext cx="6338944" cy="672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Koliform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grup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bakteriler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gıdalarda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hijyen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indikatöru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̈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olarak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değerlendirilir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5BA40275-728F-FA44-B318-178C0ECDAB6F}"/>
              </a:ext>
            </a:extLst>
          </p:cNvPr>
          <p:cNvSpPr/>
          <p:nvPr/>
        </p:nvSpPr>
        <p:spPr>
          <a:xfrm>
            <a:off x="685801" y="1266927"/>
            <a:ext cx="6397157" cy="4058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just" defTabSz="91440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üyeleri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içinde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primer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patojen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E. coli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O157:H7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serotipi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fırsatçı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patojenler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bulunmaktadır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-228600" algn="just" defTabSz="91440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nedenle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gıdalarda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koliform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bakteri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sayısının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yüksek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istenmez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-228600" algn="just" defTabSz="91440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Bazı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gıdalarda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belirli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miktar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numunede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"yok"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hedef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alınırken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çok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gıdada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bitki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toprak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kökenli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koliformların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belirli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sayılarda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bulunmasına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izin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verilmektedir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-228600" algn="just" defTabSz="91440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Buna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göre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koliform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analizinde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sayım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 var/ yok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testleri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uygulanır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-228600" algn="just" defTabSz="91440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Bütün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i="1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tr-T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r>
              <a:rPr lang="tr-TR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serotiplerinin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doğal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kaynağı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sıcakkanlı hayvanların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bağırsak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sistemleridir. Buna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bağlı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olarak insanların ve hayvanların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dışkıları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ile toprak ve suya, dolayısıyla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tüm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çevreye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yayılırlar. </a:t>
            </a:r>
          </a:p>
          <a:p>
            <a:pPr indent="-228600" algn="just" defTabSz="91440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Sağım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ve kesim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işlemlerinde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süte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ve ete kolaylıkla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bulaşabilirler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-228600" algn="just" defTabSz="91440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Hijyenik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koşullara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yeterince uyulmaması nedeni ile sıklıkla pek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çok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gıdada bulunabilirler. </a:t>
            </a:r>
          </a:p>
          <a:p>
            <a:pPr indent="-228600" algn="just" defTabSz="91440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Herhangi bir gıda ya da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çevre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numunesinde </a:t>
            </a:r>
            <a:r>
              <a:rPr lang="tr-TR" sz="1200" i="1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tr-T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r>
              <a:rPr lang="tr-TR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ya da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diğer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fekal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koliformlara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rastlanması, o numuneye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doğrudan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ya da dolaylı olarak (kanalizasyon), sıcakkanlı hayvanların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dışkısının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bulaştığının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kesin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göstergesidir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Dışkı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bulaşması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ise pis/ temiz gibi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göreceli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kavramlar nedeni ile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değil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tümüyle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dışkıda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patojenlerin bulunma potansiyelidir.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Sağlıklı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insanlar dahi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bağırsaklarında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Salmonella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Shigella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gibi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primer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patojenleri ve parazitleri barındırıp bunları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dışkıları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ile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çevreye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yayabilirler. Gıda ya da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çevre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kaynaklı olarak bu patojenler,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vücuda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girdiklerinde hastalanmalara ve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ölümlere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 yol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açabilirler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. E. </a:t>
            </a:r>
            <a:r>
              <a:rPr lang="tr-TR" sz="1200" dirty="0" err="1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, sadece bu potansiyel tehlike nedeni ile istenmez. </a:t>
            </a:r>
          </a:p>
          <a:p>
            <a:pPr indent="-228600" algn="just" defTabSz="91440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 descr="meyve içeren bir resim&#10;&#10;Açıklama otomatik olarak oluşturuldu">
            <a:extLst>
              <a:ext uri="{FF2B5EF4-FFF2-40B4-BE49-F238E27FC236}">
                <a16:creationId xmlns:a16="http://schemas.microsoft.com/office/drawing/2014/main" id="{95F4F46F-A74B-844B-A1A1-8821E2869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511" y="305970"/>
            <a:ext cx="3836475" cy="4474024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8703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6F21D04-496C-384F-885D-CEC24ABC9027}"/>
              </a:ext>
            </a:extLst>
          </p:cNvPr>
          <p:cNvSpPr/>
          <p:nvPr/>
        </p:nvSpPr>
        <p:spPr>
          <a:xfrm>
            <a:off x="194807" y="457200"/>
            <a:ext cx="5041242" cy="4448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just" defTabSz="91440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Gıdaların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mikrobiyolojik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analizinde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 KALİTE İNDEKSİ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analizi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istenen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Enterobacteriaceae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sayımında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standart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violet red bile dextrose (VRBD) agar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besiyeri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kullanılır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-228600" algn="just" defTabSz="91440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besiyerine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standart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yayma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kültür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37 </a:t>
            </a:r>
            <a:r>
              <a:rPr lang="en-US" sz="1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C'ta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inkübasyon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sonunda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oluşan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koyu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kırmızı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koloniler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Enterobacteriaceae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değerlendirilir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-228600" algn="just" defTabSz="91440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tr-TR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Besiyeri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bileşiminde bulunan </a:t>
            </a:r>
            <a:r>
              <a:rPr lang="tr-TR" sz="1400" u="sng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safra tuzları 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 </a:t>
            </a:r>
            <a:r>
              <a:rPr lang="tr-TR" sz="1400" u="sng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kristal </a:t>
            </a:r>
            <a:r>
              <a:rPr lang="tr-TR" sz="1400" u="sng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viyole</a:t>
            </a:r>
            <a:r>
              <a:rPr lang="tr-TR" sz="1400" u="sng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başta </a:t>
            </a:r>
            <a:r>
              <a:rPr lang="tr-TR" sz="1400" u="sng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Gram pozitifler olmak üzere refakatçi floranın gelişimini </a:t>
            </a:r>
            <a:r>
              <a:rPr lang="tr-TR" sz="1400" u="sng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inhibe</a:t>
            </a:r>
            <a:r>
              <a:rPr lang="tr-TR" sz="1400" u="sng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ederken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tr-TR" sz="1400" u="sng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glikoz pozitif 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bakterilerin varlığı </a:t>
            </a:r>
            <a:r>
              <a:rPr lang="tr-TR" sz="1400" u="sng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</a:t>
            </a:r>
            <a:r>
              <a:rPr lang="tr-TR" sz="1400" u="sng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indikatörü 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ile </a:t>
            </a:r>
            <a:r>
              <a:rPr lang="tr-TR" sz="1400" u="sng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koloni renginin kırmızıya dönüşmesi 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 </a:t>
            </a:r>
            <a:r>
              <a:rPr lang="tr-TR" sz="1400" u="sng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safra asitlerinin koloni etrafında çökelti 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oluşturması ile belirlenir. </a:t>
            </a:r>
          </a:p>
          <a:p>
            <a:pPr indent="-228600" algn="just" defTabSz="91440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Dolayısıyla 35-37 </a:t>
            </a:r>
            <a:r>
              <a:rPr lang="tr-TR" sz="1400" baseline="30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tr-TR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C'ta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24 saat süren </a:t>
            </a:r>
            <a:r>
              <a:rPr lang="tr-TR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inkübasyondan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sonra </a:t>
            </a:r>
            <a:r>
              <a:rPr lang="tr-TR" sz="1400" u="sng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1-2 mm çapında kırmızımsı bir </a:t>
            </a:r>
            <a:r>
              <a:rPr lang="tr-TR" sz="1400" u="sng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presipitat</a:t>
            </a:r>
            <a:r>
              <a:rPr lang="tr-TR" sz="1400" u="sng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400" u="sng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zonu</a:t>
            </a:r>
            <a:r>
              <a:rPr lang="tr-TR" sz="1400" u="sng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ile çevrili koyu kırmızı koloniler </a:t>
            </a:r>
            <a:r>
              <a:rPr lang="tr-TR" sz="14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Enterobacteriaceae</a:t>
            </a:r>
            <a:r>
              <a:rPr lang="tr-T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üyeleri olarak sayılır.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6202A1-E662-4881-9D45-3B6C4D4BE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1282" y="457200"/>
            <a:ext cx="582405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sim 7" descr="iç mekan, tablo, oturma, tutma içeren bir resim&#10;&#10;Açıklama otomatik olarak oluşturuldu">
            <a:extLst>
              <a:ext uri="{FF2B5EF4-FFF2-40B4-BE49-F238E27FC236}">
                <a16:creationId xmlns:a16="http://schemas.microsoft.com/office/drawing/2014/main" id="{FC6E2C04-C94F-EF46-B2F2-61B8442850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0" r="19880" b="-1"/>
          <a:stretch/>
        </p:blipFill>
        <p:spPr>
          <a:xfrm>
            <a:off x="5611749" y="689358"/>
            <a:ext cx="2608785" cy="4219633"/>
          </a:xfrm>
          <a:prstGeom prst="rect">
            <a:avLst/>
          </a:prstGeom>
        </p:spPr>
      </p:pic>
      <p:pic>
        <p:nvPicPr>
          <p:cNvPr id="10" name="Resim 9" descr="metin içeren bir resim&#10;&#10;Açıklama otomatik olarak oluşturuldu">
            <a:extLst>
              <a:ext uri="{FF2B5EF4-FFF2-40B4-BE49-F238E27FC236}">
                <a16:creationId xmlns:a16="http://schemas.microsoft.com/office/drawing/2014/main" id="{5F4902EF-B7E1-A744-92C3-BC4BD3AD0C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9175"/>
          <a:stretch/>
        </p:blipFill>
        <p:spPr>
          <a:xfrm>
            <a:off x="8343978" y="683155"/>
            <a:ext cx="2614164" cy="42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0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43029E-864B-4714-ABA6-380DB438A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E2D5FDF-F93F-4023-8572-8F5C5681E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Resim 5" descr="süzgeç, tabak, tablo, tutma içeren bir resim&#10;&#10;Açıklama otomatik olarak oluşturuldu">
            <a:extLst>
              <a:ext uri="{FF2B5EF4-FFF2-40B4-BE49-F238E27FC236}">
                <a16:creationId xmlns:a16="http://schemas.microsoft.com/office/drawing/2014/main" id="{E9772C15-C6B4-F74B-83B9-D67EF86416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01" r="22900" b="2"/>
          <a:stretch/>
        </p:blipFill>
        <p:spPr>
          <a:xfrm>
            <a:off x="7793391" y="234347"/>
            <a:ext cx="3680817" cy="5903415"/>
          </a:xfrm>
          <a:prstGeom prst="rect">
            <a:avLst/>
          </a:prstGeom>
          <a:ln>
            <a:noFill/>
          </a:ln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7F366C95-23FD-48EB-93B2-CDC6F4659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36EB6-E36B-48FB-91CA-B79B82E13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755413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FD944C5-26DB-D64D-9196-B08CF74D776C}"/>
              </a:ext>
            </a:extLst>
          </p:cNvPr>
          <p:cNvSpPr/>
          <p:nvPr/>
        </p:nvSpPr>
        <p:spPr>
          <a:xfrm>
            <a:off x="444106" y="213919"/>
            <a:ext cx="6532581" cy="5723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Enterobacteriaceae”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sayımı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VRBD agar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kullanılmakla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birlikte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sanayide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dışı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kaydıyla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VRBL </a:t>
            </a:r>
            <a:r>
              <a:rPr lang="en-US" sz="1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agarda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gelişen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renkli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renksiz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kolonilerin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sayımı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konusudur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diğer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dışı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Enterobacteriaceae”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sayımında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VRBL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g/l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dekstroz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glikoz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ekleyerek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yapılmaktadır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Gıda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işletmelerinde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koliform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sayımında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kullanılan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VRBL agar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besiyerinde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Enterobacteriaceae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sayımı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yapılabilir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Buna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besiyerinde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gelişen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renkli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renksiz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koloniler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sayıldığında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Enterobacteriaceae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sayılmış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İkinci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VRBL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besiyerine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g/L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dekstroz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eklendiğinde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edilecek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modifiye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besiyerinde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gelişecek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renkli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koloniler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  <a:r>
              <a:rPr lang="en-US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Enterobacteriaceae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değerlendirilebilir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5012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1651</Words>
  <Application>Microsoft Macintosh PowerPoint</Application>
  <PresentationFormat>Geniş ekran</PresentationFormat>
  <Paragraphs>128</Paragraphs>
  <Slides>14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Calibri</vt:lpstr>
      <vt:lpstr>Impact</vt:lpstr>
      <vt:lpstr>Times New Roman</vt:lpstr>
      <vt:lpstr>Wingdings</vt:lpstr>
      <vt:lpstr>Ana Olay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Merve akpınar</dc:creator>
  <cp:lastModifiedBy>Merve akpınar</cp:lastModifiedBy>
  <cp:revision>13</cp:revision>
  <dcterms:created xsi:type="dcterms:W3CDTF">2020-10-05T13:52:56Z</dcterms:created>
  <dcterms:modified xsi:type="dcterms:W3CDTF">2020-11-16T16:19:18Z</dcterms:modified>
</cp:coreProperties>
</file>