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06" r:id="rId3"/>
    <p:sldId id="262" r:id="rId4"/>
    <p:sldId id="307" r:id="rId5"/>
    <p:sldId id="267" r:id="rId6"/>
    <p:sldId id="268" r:id="rId7"/>
    <p:sldId id="275" r:id="rId8"/>
    <p:sldId id="265" r:id="rId9"/>
    <p:sldId id="269" r:id="rId10"/>
    <p:sldId id="274" r:id="rId11"/>
    <p:sldId id="273" r:id="rId12"/>
    <p:sldId id="283" r:id="rId13"/>
    <p:sldId id="284" r:id="rId14"/>
    <p:sldId id="312" r:id="rId15"/>
    <p:sldId id="311" r:id="rId16"/>
    <p:sldId id="285" r:id="rId17"/>
    <p:sldId id="313" r:id="rId18"/>
    <p:sldId id="314" r:id="rId19"/>
    <p:sldId id="286" r:id="rId20"/>
    <p:sldId id="303" r:id="rId21"/>
    <p:sldId id="302" r:id="rId22"/>
    <p:sldId id="280" r:id="rId23"/>
    <p:sldId id="309" r:id="rId24"/>
    <p:sldId id="282" r:id="rId25"/>
    <p:sldId id="342" r:id="rId26"/>
    <p:sldId id="281" r:id="rId27"/>
    <p:sldId id="276" r:id="rId28"/>
    <p:sldId id="277" r:id="rId29"/>
    <p:sldId id="278" r:id="rId30"/>
    <p:sldId id="315" r:id="rId31"/>
    <p:sldId id="339" r:id="rId32"/>
    <p:sldId id="338" r:id="rId33"/>
    <p:sldId id="318" r:id="rId34"/>
    <p:sldId id="320" r:id="rId35"/>
    <p:sldId id="319" r:id="rId36"/>
    <p:sldId id="304" r:id="rId37"/>
    <p:sldId id="321" r:id="rId38"/>
    <p:sldId id="322" r:id="rId39"/>
    <p:sldId id="323" r:id="rId40"/>
    <p:sldId id="324" r:id="rId41"/>
    <p:sldId id="325" r:id="rId42"/>
    <p:sldId id="326" r:id="rId43"/>
    <p:sldId id="327" r:id="rId44"/>
    <p:sldId id="340" r:id="rId45"/>
    <p:sldId id="341" r:id="rId46"/>
    <p:sldId id="328" r:id="rId47"/>
    <p:sldId id="329" r:id="rId48"/>
    <p:sldId id="330" r:id="rId49"/>
    <p:sldId id="331" r:id="rId50"/>
    <p:sldId id="332" r:id="rId51"/>
    <p:sldId id="333" r:id="rId52"/>
    <p:sldId id="334" r:id="rId53"/>
    <p:sldId id="335" r:id="rId54"/>
    <p:sldId id="336" r:id="rId55"/>
    <p:sldId id="337" r:id="rId56"/>
  </p:sldIdLst>
  <p:sldSz cx="9144000" cy="6858000" type="screen4x3"/>
  <p:notesSz cx="9940925" cy="68087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30891" y="0"/>
            <a:ext cx="4307734" cy="341622"/>
          </a:xfrm>
          <a:prstGeom prst="rect">
            <a:avLst/>
          </a:prstGeom>
        </p:spPr>
        <p:txBody>
          <a:bodyPr vert="horz" lIns="91440" tIns="45720" rIns="91440" bIns="45720" rtlCol="0"/>
          <a:lstStyle>
            <a:lvl1pPr algn="r">
              <a:defRPr sz="1200"/>
            </a:lvl1pPr>
          </a:lstStyle>
          <a:p>
            <a:fld id="{0676BBCB-CE37-41B6-B74E-6DFDD92AFFDF}" type="datetimeFigureOut">
              <a:rPr lang="tr-TR" smtClean="0"/>
              <a:t>26.12.2019</a:t>
            </a:fld>
            <a:endParaRPr lang="tr-TR"/>
          </a:p>
        </p:txBody>
      </p:sp>
      <p:sp>
        <p:nvSpPr>
          <p:cNvPr id="4" name="Altbilgi Yer Tutucusu 3"/>
          <p:cNvSpPr>
            <a:spLocks noGrp="1"/>
          </p:cNvSpPr>
          <p:nvPr>
            <p:ph type="ftr" sz="quarter" idx="2"/>
          </p:nvPr>
        </p:nvSpPr>
        <p:spPr>
          <a:xfrm>
            <a:off x="0" y="6467167"/>
            <a:ext cx="4307734" cy="34162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30891" y="6467167"/>
            <a:ext cx="4307734" cy="341621"/>
          </a:xfrm>
          <a:prstGeom prst="rect">
            <a:avLst/>
          </a:prstGeom>
        </p:spPr>
        <p:txBody>
          <a:bodyPr vert="horz" lIns="91440" tIns="45720" rIns="91440" bIns="45720" rtlCol="0" anchor="b"/>
          <a:lstStyle>
            <a:lvl1pPr algn="r">
              <a:defRPr sz="1200"/>
            </a:lvl1pPr>
          </a:lstStyle>
          <a:p>
            <a:fld id="{5245FA6D-AA55-4008-BBE0-08550FAB760F}" type="slidenum">
              <a:rPr lang="tr-TR" smtClean="0"/>
              <a:t>‹#›</a:t>
            </a:fld>
            <a:endParaRPr lang="tr-TR"/>
          </a:p>
        </p:txBody>
      </p:sp>
    </p:spTree>
    <p:extLst>
      <p:ext uri="{BB962C8B-B14F-4D97-AF65-F5344CB8AC3E}">
        <p14:creationId xmlns:p14="http://schemas.microsoft.com/office/powerpoint/2010/main" val="217308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8475" cy="3413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30863" y="0"/>
            <a:ext cx="4308475" cy="341313"/>
          </a:xfrm>
          <a:prstGeom prst="rect">
            <a:avLst/>
          </a:prstGeom>
        </p:spPr>
        <p:txBody>
          <a:bodyPr vert="horz" lIns="91440" tIns="45720" rIns="91440" bIns="45720" rtlCol="0"/>
          <a:lstStyle>
            <a:lvl1pPr algn="r">
              <a:defRPr sz="1200"/>
            </a:lvl1pPr>
          </a:lstStyle>
          <a:p>
            <a:fld id="{CD30CE13-04A6-48B2-A07F-E13342DC0B29}" type="datetimeFigureOut">
              <a:rPr lang="tr-TR" smtClean="0"/>
              <a:t>26.12.2019</a:t>
            </a:fld>
            <a:endParaRPr lang="tr-TR"/>
          </a:p>
        </p:txBody>
      </p:sp>
      <p:sp>
        <p:nvSpPr>
          <p:cNvPr id="4" name="Slayt Görüntüsü Yer Tutucusu 3"/>
          <p:cNvSpPr>
            <a:spLocks noGrp="1" noRot="1" noChangeAspect="1"/>
          </p:cNvSpPr>
          <p:nvPr>
            <p:ph type="sldImg" idx="2"/>
          </p:nvPr>
        </p:nvSpPr>
        <p:spPr>
          <a:xfrm>
            <a:off x="3438525" y="850900"/>
            <a:ext cx="3063875" cy="22987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3775" y="3276600"/>
            <a:ext cx="7953375" cy="2681288"/>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67475"/>
            <a:ext cx="4308475" cy="34131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30863" y="6467475"/>
            <a:ext cx="4308475" cy="341313"/>
          </a:xfrm>
          <a:prstGeom prst="rect">
            <a:avLst/>
          </a:prstGeom>
        </p:spPr>
        <p:txBody>
          <a:bodyPr vert="horz" lIns="91440" tIns="45720" rIns="91440" bIns="45720" rtlCol="0" anchor="b"/>
          <a:lstStyle>
            <a:lvl1pPr algn="r">
              <a:defRPr sz="1200"/>
            </a:lvl1pPr>
          </a:lstStyle>
          <a:p>
            <a:fld id="{BA04A847-1B9E-475D-9199-C8DD360DC8BC}" type="slidenum">
              <a:rPr lang="tr-TR" smtClean="0"/>
              <a:t>‹#›</a:t>
            </a:fld>
            <a:endParaRPr lang="tr-TR"/>
          </a:p>
        </p:txBody>
      </p:sp>
    </p:spTree>
    <p:extLst>
      <p:ext uri="{BB962C8B-B14F-4D97-AF65-F5344CB8AC3E}">
        <p14:creationId xmlns:p14="http://schemas.microsoft.com/office/powerpoint/2010/main" val="201284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A04A847-1B9E-475D-9199-C8DD360DC8BC}" type="slidenum">
              <a:rPr lang="tr-TR" smtClean="0"/>
              <a:t>1</a:t>
            </a:fld>
            <a:endParaRPr lang="tr-TR"/>
          </a:p>
        </p:txBody>
      </p:sp>
    </p:spTree>
    <p:extLst>
      <p:ext uri="{BB962C8B-B14F-4D97-AF65-F5344CB8AC3E}">
        <p14:creationId xmlns:p14="http://schemas.microsoft.com/office/powerpoint/2010/main" val="129588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C92914-5C88-4FD2-8A0A-7987C345BBE6}" type="slidenum">
              <a:rPr lang="tr-TR" smtClean="0"/>
              <a:t>25</a:t>
            </a:fld>
            <a:endParaRPr lang="tr-TR"/>
          </a:p>
        </p:txBody>
      </p:sp>
    </p:spTree>
    <p:extLst>
      <p:ext uri="{BB962C8B-B14F-4D97-AF65-F5344CB8AC3E}">
        <p14:creationId xmlns:p14="http://schemas.microsoft.com/office/powerpoint/2010/main" val="226391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3C92914-5C88-4FD2-8A0A-7987C345BBE6}" type="slidenum">
              <a:rPr lang="tr-TR" smtClean="0"/>
              <a:t>41</a:t>
            </a:fld>
            <a:endParaRPr lang="tr-TR"/>
          </a:p>
        </p:txBody>
      </p:sp>
    </p:spTree>
    <p:extLst>
      <p:ext uri="{BB962C8B-B14F-4D97-AF65-F5344CB8AC3E}">
        <p14:creationId xmlns:p14="http://schemas.microsoft.com/office/powerpoint/2010/main" val="160253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42E3445-3729-4E3E-9217-DA8432C1DE52}" type="datetime1">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62D2721-38C1-49E9-8379-54D6B0A764E2}" type="datetime1">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0310AB1-6BC7-4C73-859B-2280E10A588B}" type="datetime1">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B8B56E3-E266-442E-AF97-78C55BF0F770}" type="datetime1">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CD57578-305A-4718-9573-96BC671D355D}" type="datetime1">
              <a:rPr lang="tr-TR" smtClean="0"/>
              <a:t>26.12.2019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20D6860-D435-4BE1-8D4F-8F51653671BA}" type="datetime1">
              <a:rPr lang="tr-TR" smtClean="0"/>
              <a:t>26.12.2019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86F0AA9-576F-4897-8A32-94DCB5558C85}" type="datetime1">
              <a:rPr lang="tr-TR" smtClean="0"/>
              <a:t>26.12.2019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FE7E128-83BE-4723-8898-64FF2DBD1A5E}" type="datetime1">
              <a:rPr lang="tr-TR" smtClean="0"/>
              <a:t>26.12.2019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31F840B-23B1-4BA1-BE2D-D882A2387DFD}" type="datetime1">
              <a:rPr lang="tr-TR" smtClean="0"/>
              <a:t>26.12.2019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8D7F092-BE30-41E3-8DAB-8A133541E930}" type="datetime1">
              <a:rPr lang="tr-TR" smtClean="0"/>
              <a:t>26.12.2019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71DCFB4-953A-4F53-82CA-A0ABFEC1AEF1}" type="datetime1">
              <a:rPr lang="tr-TR" smtClean="0"/>
              <a:t>26.12.2019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840E8C4-05BF-453B-821F-D176919BED6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000"/>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FCFD-A054-4D56-97CC-11CF38B6B1C4}" type="datetime1">
              <a:rPr lang="tr-TR" smtClean="0"/>
              <a:t>26.12.2019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0E8C4-05BF-453B-821F-D176919BED6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844825"/>
            <a:ext cx="7772400" cy="1755626"/>
          </a:xfrm>
          <a:solidFill>
            <a:srgbClr val="FFC000"/>
          </a:solidFill>
        </p:spPr>
        <p:txBody>
          <a:bodyPr>
            <a:normAutofit fontScale="90000"/>
          </a:bodyPr>
          <a:lstStyle/>
          <a:p>
            <a:r>
              <a:rPr lang="tr-TR" dirty="0"/>
              <a:t>HUNTİT </a:t>
            </a:r>
            <a:r>
              <a:rPr lang="tr-TR" dirty="0" smtClean="0"/>
              <a:t>OLUŞUMU</a:t>
            </a:r>
            <a:br>
              <a:rPr lang="tr-TR" dirty="0" smtClean="0"/>
            </a:br>
            <a:r>
              <a:rPr lang="tr-TR" dirty="0" smtClean="0"/>
              <a:t> </a:t>
            </a:r>
            <a:r>
              <a:rPr lang="tr-TR" dirty="0"/>
              <a:t>VE </a:t>
            </a:r>
            <a:r>
              <a:rPr lang="tr-TR" dirty="0" smtClean="0"/>
              <a:t/>
            </a:r>
            <a:br>
              <a:rPr lang="tr-TR" dirty="0" smtClean="0"/>
            </a:br>
            <a:r>
              <a:rPr lang="tr-TR" dirty="0" smtClean="0"/>
              <a:t>ENDÜSTRİYEL </a:t>
            </a:r>
            <a:r>
              <a:rPr lang="tr-TR" dirty="0"/>
              <a:t>KULLANIM ALANLARI</a:t>
            </a:r>
          </a:p>
        </p:txBody>
      </p:sp>
      <p:sp>
        <p:nvSpPr>
          <p:cNvPr id="3" name="2 Alt Başlık"/>
          <p:cNvSpPr>
            <a:spLocks noGrp="1"/>
          </p:cNvSpPr>
          <p:nvPr>
            <p:ph type="subTitle" idx="1"/>
          </p:nvPr>
        </p:nvSpPr>
        <p:spPr>
          <a:xfrm>
            <a:off x="1371600" y="5132784"/>
            <a:ext cx="6400800" cy="1752600"/>
          </a:xfrm>
        </p:spPr>
        <p:txBody>
          <a:bodyPr>
            <a:normAutofit/>
          </a:bodyPr>
          <a:lstStyle/>
          <a:p>
            <a:endParaRPr lang="tr-TR" dirty="0" smtClean="0"/>
          </a:p>
          <a:p>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3000"/>
          </a:xfrm>
          <a:solidFill>
            <a:srgbClr val="FFFF00"/>
          </a:solidFill>
        </p:spPr>
        <p:txBody>
          <a:bodyPr/>
          <a:lstStyle/>
          <a:p>
            <a:r>
              <a:rPr lang="tr-TR" dirty="0" smtClean="0"/>
              <a:t>Oluşum Ortamları</a:t>
            </a:r>
            <a:endParaRPr lang="tr-TR" dirty="0"/>
          </a:p>
        </p:txBody>
      </p:sp>
      <p:sp>
        <p:nvSpPr>
          <p:cNvPr id="3" name="2 İçerik Yer Tutucusu"/>
          <p:cNvSpPr>
            <a:spLocks noGrp="1"/>
          </p:cNvSpPr>
          <p:nvPr>
            <p:ph idx="1"/>
          </p:nvPr>
        </p:nvSpPr>
        <p:spPr>
          <a:xfrm>
            <a:off x="457200" y="1417638"/>
            <a:ext cx="8229600" cy="4708525"/>
          </a:xfrm>
        </p:spPr>
        <p:txBody>
          <a:bodyPr>
            <a:noAutofit/>
          </a:bodyPr>
          <a:lstStyle/>
          <a:p>
            <a:pPr algn="just"/>
            <a:endParaRPr lang="tr-TR" sz="2800" dirty="0"/>
          </a:p>
          <a:p>
            <a:pPr algn="just"/>
            <a:r>
              <a:rPr lang="tr-TR" sz="2800" dirty="0" err="1" smtClean="0"/>
              <a:t>Huntit</a:t>
            </a:r>
            <a:r>
              <a:rPr lang="tr-TR" sz="2800" dirty="0" smtClean="0"/>
              <a:t> aynı zamanda ayrışmış serpantinlerde bazı manyezit yumrularının içinde de oluşabilir.</a:t>
            </a:r>
          </a:p>
          <a:p>
            <a:pPr algn="just"/>
            <a:endParaRPr lang="tr-TR" sz="2800" dirty="0" smtClean="0"/>
          </a:p>
          <a:p>
            <a:pPr algn="just"/>
            <a:r>
              <a:rPr lang="tr-TR" sz="2800" dirty="0" err="1" smtClean="0"/>
              <a:t>Huntit</a:t>
            </a:r>
            <a:r>
              <a:rPr lang="tr-TR" sz="2800" dirty="0" smtClean="0"/>
              <a:t> oluşumları güncel ve eski </a:t>
            </a:r>
            <a:r>
              <a:rPr lang="tr-TR" sz="2800" dirty="0" err="1" smtClean="0"/>
              <a:t>huntit</a:t>
            </a:r>
            <a:r>
              <a:rPr lang="tr-TR" sz="2800" dirty="0" smtClean="0"/>
              <a:t> oluşumları olarak iki grupta da incelenebilir.</a:t>
            </a:r>
            <a:endParaRPr lang="tr-TR" sz="2800" dirty="0"/>
          </a:p>
          <a:p>
            <a:pPr algn="just"/>
            <a:endParaRPr lang="tr-TR" sz="2800" dirty="0"/>
          </a:p>
          <a:p>
            <a:pPr algn="just"/>
            <a:endParaRPr lang="tr-TR" sz="2800" dirty="0" smtClean="0"/>
          </a:p>
          <a:p>
            <a:pPr algn="just"/>
            <a:endParaRPr lang="tr-TR" sz="28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10</a:t>
            </a:fld>
            <a:endParaRPr lang="tr-TR"/>
          </a:p>
        </p:txBody>
      </p:sp>
    </p:spTree>
    <p:extLst>
      <p:ext uri="{BB962C8B-B14F-4D97-AF65-F5344CB8AC3E}">
        <p14:creationId xmlns:p14="http://schemas.microsoft.com/office/powerpoint/2010/main" val="212156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4540" y="188640"/>
            <a:ext cx="8229600" cy="504056"/>
          </a:xfrm>
        </p:spPr>
        <p:txBody>
          <a:bodyPr>
            <a:noAutofit/>
          </a:bodyPr>
          <a:lstStyle/>
          <a:p>
            <a:pPr algn="l"/>
            <a:r>
              <a:rPr lang="tr-TR" sz="3600" b="1" dirty="0" smtClean="0"/>
              <a:t>Türkiye’de ve Dünya’daki Başlıca Yataklar</a:t>
            </a:r>
            <a:endParaRPr lang="tr-TR" sz="3600" b="1" dirty="0"/>
          </a:p>
        </p:txBody>
      </p:sp>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762000" y="17224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Tuz Gölü (Güncel Oluşum)</a:t>
            </a:r>
          </a:p>
          <a:p>
            <a:pPr lvl="1" algn="just"/>
            <a:endParaRPr lang="tr-TR" sz="2400" dirty="0" smtClean="0"/>
          </a:p>
          <a:p>
            <a:pPr algn="just"/>
            <a:endParaRPr lang="tr-TR" sz="2800" dirty="0" smtClean="0"/>
          </a:p>
          <a:p>
            <a:pPr algn="just"/>
            <a:endParaRPr lang="tr-TR" sz="2800" dirty="0" smtClean="0"/>
          </a:p>
          <a:p>
            <a:pPr algn="just"/>
            <a:endParaRPr lang="tr-TR" sz="2800" dirty="0"/>
          </a:p>
        </p:txBody>
      </p:sp>
      <p:pic>
        <p:nvPicPr>
          <p:cNvPr id="2050" name="Picture 2"/>
          <p:cNvPicPr>
            <a:picLocks noChangeAspect="1" noChangeArrowheads="1"/>
          </p:cNvPicPr>
          <p:nvPr/>
        </p:nvPicPr>
        <p:blipFill>
          <a:blip r:embed="rId2" cstate="print"/>
          <a:srcRect/>
          <a:stretch>
            <a:fillRect/>
          </a:stretch>
        </p:blipFill>
        <p:spPr bwMode="auto">
          <a:xfrm>
            <a:off x="4508220" y="2780928"/>
            <a:ext cx="4286988" cy="252521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3528" y="2276872"/>
            <a:ext cx="3872657" cy="4030140"/>
          </a:xfrm>
          <a:prstGeom prst="rect">
            <a:avLst/>
          </a:prstGeom>
          <a:noFill/>
          <a:ln w="9525">
            <a:noFill/>
            <a:miter lim="800000"/>
            <a:headEnd/>
            <a:tailEnd/>
          </a:ln>
        </p:spPr>
      </p:pic>
      <p:sp>
        <p:nvSpPr>
          <p:cNvPr id="7" name="1 Başlık"/>
          <p:cNvSpPr txBox="1">
            <a:spLocks/>
          </p:cNvSpPr>
          <p:nvPr/>
        </p:nvSpPr>
        <p:spPr>
          <a:xfrm>
            <a:off x="2095952" y="767408"/>
            <a:ext cx="535636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200" b="1" dirty="0" smtClean="0"/>
              <a:t>Türkiye’de Bulunan Yataklar</a:t>
            </a:r>
            <a:endParaRPr lang="tr-TR" sz="3200" b="1" dirty="0"/>
          </a:p>
        </p:txBody>
      </p:sp>
      <p:sp>
        <p:nvSpPr>
          <p:cNvPr id="3" name="Slayt Numarası Yer Tutucusu 2"/>
          <p:cNvSpPr>
            <a:spLocks noGrp="1"/>
          </p:cNvSpPr>
          <p:nvPr>
            <p:ph type="sldNum" sz="quarter" idx="12"/>
          </p:nvPr>
        </p:nvSpPr>
        <p:spPr/>
        <p:txBody>
          <a:bodyPr/>
          <a:lstStyle/>
          <a:p>
            <a:fld id="{F840E8C4-05BF-453B-821F-D176919BED63}" type="slidenum">
              <a:rPr lang="tr-TR" smtClean="0"/>
              <a:pPr/>
              <a:t>11</a:t>
            </a:fld>
            <a:endParaRPr lang="tr-TR"/>
          </a:p>
        </p:txBody>
      </p:sp>
    </p:spTree>
    <p:extLst>
      <p:ext uri="{BB962C8B-B14F-4D97-AF65-F5344CB8AC3E}">
        <p14:creationId xmlns:p14="http://schemas.microsoft.com/office/powerpoint/2010/main" val="2229641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Türkiye’de ve Dünya’daki</a:t>
            </a:r>
            <a:br>
              <a:rPr lang="tr-TR" dirty="0" smtClean="0"/>
            </a:br>
            <a:r>
              <a:rPr lang="tr-TR" dirty="0" smtClean="0"/>
              <a:t>Başlıca Yataklar</a:t>
            </a:r>
            <a:endParaRPr lang="tr-TR" dirty="0"/>
          </a:p>
        </p:txBody>
      </p:sp>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762000" y="17224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Tuz Gölü (Güncel Oluşum)</a:t>
            </a:r>
          </a:p>
          <a:p>
            <a:pPr lvl="1" algn="just"/>
            <a:r>
              <a:rPr lang="tr-TR" sz="2400" dirty="0" smtClean="0"/>
              <a:t>Çökeller grimsi-siyah çamurlardan oluşmaktadır.</a:t>
            </a:r>
          </a:p>
          <a:p>
            <a:pPr lvl="1" algn="just"/>
            <a:r>
              <a:rPr lang="tr-TR" sz="2400" dirty="0" smtClean="0"/>
              <a:t>Çamurların içinde jips kristalleri bulunur.</a:t>
            </a:r>
          </a:p>
          <a:p>
            <a:pPr lvl="1" algn="just"/>
            <a:r>
              <a:rPr lang="tr-TR" sz="2400" dirty="0" smtClean="0"/>
              <a:t>Yüzeydeki tuz kabuğundan itibaren 60 cm derinde 15 cm kalınlığında çamur katmanı </a:t>
            </a:r>
            <a:r>
              <a:rPr lang="tr-TR" sz="2400" dirty="0" err="1" smtClean="0"/>
              <a:t>polihalit</a:t>
            </a:r>
            <a:r>
              <a:rPr lang="tr-TR" sz="2400" dirty="0" smtClean="0"/>
              <a:t> </a:t>
            </a:r>
            <a:r>
              <a:rPr lang="tr-TR" sz="2400" dirty="0"/>
              <a:t>(K</a:t>
            </a:r>
            <a:r>
              <a:rPr lang="tr-TR" sz="2400" baseline="-25000" dirty="0"/>
              <a:t>2</a:t>
            </a:r>
            <a:r>
              <a:rPr lang="tr-TR" sz="2400" dirty="0"/>
              <a:t>MgCa</a:t>
            </a:r>
            <a:r>
              <a:rPr lang="tr-TR" sz="2400" baseline="-25000" dirty="0"/>
              <a:t>2</a:t>
            </a:r>
            <a:r>
              <a:rPr lang="tr-TR" sz="2400" dirty="0"/>
              <a:t>SO</a:t>
            </a:r>
            <a:r>
              <a:rPr lang="tr-TR" sz="2400" baseline="-25000" dirty="0"/>
              <a:t>4</a:t>
            </a:r>
            <a:r>
              <a:rPr lang="tr-TR" sz="2400" dirty="0"/>
              <a:t>)</a:t>
            </a:r>
            <a:r>
              <a:rPr lang="tr-TR" sz="2400" baseline="-25000" dirty="0"/>
              <a:t>4 </a:t>
            </a:r>
            <a:r>
              <a:rPr lang="tr-TR" sz="2400" dirty="0"/>
              <a:t>2H</a:t>
            </a:r>
            <a:r>
              <a:rPr lang="tr-TR" sz="2400" baseline="-25000" dirty="0"/>
              <a:t>2</a:t>
            </a:r>
            <a:r>
              <a:rPr lang="tr-TR" sz="2400" dirty="0"/>
              <a:t>O</a:t>
            </a:r>
            <a:r>
              <a:rPr lang="tr-TR" sz="2400" dirty="0" smtClean="0"/>
              <a:t> içeriklidir. </a:t>
            </a:r>
          </a:p>
          <a:p>
            <a:pPr lvl="1" algn="just"/>
            <a:r>
              <a:rPr lang="tr-TR" sz="2400" dirty="0" err="1" smtClean="0"/>
              <a:t>Huntit</a:t>
            </a:r>
            <a:r>
              <a:rPr lang="tr-TR" sz="2400" dirty="0" smtClean="0"/>
              <a:t> ve manyezit Mg/</a:t>
            </a:r>
            <a:r>
              <a:rPr lang="tr-TR" sz="2400" dirty="0" err="1" smtClean="0"/>
              <a:t>Ca</a:t>
            </a:r>
            <a:r>
              <a:rPr lang="tr-TR" sz="2400" dirty="0" smtClean="0"/>
              <a:t> oranı 40’a ulaştığı anda ortaya çıkmıştır (</a:t>
            </a:r>
            <a:r>
              <a:rPr lang="tr-TR" sz="2400" dirty="0" err="1" smtClean="0"/>
              <a:t>Irion</a:t>
            </a:r>
            <a:r>
              <a:rPr lang="tr-TR" sz="2400" dirty="0" smtClean="0"/>
              <a:t> ve </a:t>
            </a:r>
            <a:r>
              <a:rPr lang="tr-TR" sz="2400" dirty="0" err="1" smtClean="0"/>
              <a:t>Müller</a:t>
            </a:r>
            <a:r>
              <a:rPr lang="tr-TR" sz="2400" dirty="0" smtClean="0"/>
              <a:t> vd., 1972).</a:t>
            </a:r>
          </a:p>
          <a:p>
            <a:pPr lvl="1" algn="just"/>
            <a:r>
              <a:rPr lang="tr-TR" sz="2400" dirty="0"/>
              <a:t>C</a:t>
            </a:r>
            <a:r>
              <a:rPr lang="tr-TR" sz="2400" baseline="30000" dirty="0"/>
              <a:t>14</a:t>
            </a:r>
            <a:r>
              <a:rPr lang="tr-TR" sz="2400" dirty="0"/>
              <a:t> ile belirlenen yaşı 6.000 yıldır.</a:t>
            </a:r>
          </a:p>
          <a:p>
            <a:pPr lvl="1" algn="just"/>
            <a:endParaRPr lang="tr-TR" sz="2400" dirty="0" smtClean="0"/>
          </a:p>
          <a:p>
            <a:pPr algn="just"/>
            <a:endParaRPr lang="tr-TR" sz="2800" dirty="0" smtClean="0"/>
          </a:p>
          <a:p>
            <a:pPr algn="just"/>
            <a:endParaRPr lang="tr-TR" sz="2800" dirty="0" smtClean="0"/>
          </a:p>
          <a:p>
            <a:pPr algn="just"/>
            <a:endParaRPr lang="tr-TR" sz="2800" dirty="0"/>
          </a:p>
        </p:txBody>
      </p:sp>
      <p:sp>
        <p:nvSpPr>
          <p:cNvPr id="3" name="Slayt Numarası Yer Tutucusu 2"/>
          <p:cNvSpPr>
            <a:spLocks noGrp="1"/>
          </p:cNvSpPr>
          <p:nvPr>
            <p:ph type="sldNum" sz="quarter" idx="12"/>
          </p:nvPr>
        </p:nvSpPr>
        <p:spPr/>
        <p:txBody>
          <a:bodyPr/>
          <a:lstStyle/>
          <a:p>
            <a:fld id="{F840E8C4-05BF-453B-821F-D176919BED63}" type="slidenum">
              <a:rPr lang="tr-TR" smtClean="0"/>
              <a:pPr/>
              <a:t>12</a:t>
            </a:fld>
            <a:endParaRPr lang="tr-TR"/>
          </a:p>
        </p:txBody>
      </p:sp>
    </p:spTree>
    <p:extLst>
      <p:ext uri="{BB962C8B-B14F-4D97-AF65-F5344CB8AC3E}">
        <p14:creationId xmlns:p14="http://schemas.microsoft.com/office/powerpoint/2010/main" val="254854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1867197"/>
            <a:ext cx="4547095" cy="2808312"/>
          </a:xfrm>
          <a:prstGeom prst="rect">
            <a:avLst/>
          </a:prstGeom>
          <a:noFill/>
          <a:ln w="9525">
            <a:noFill/>
            <a:miter lim="800000"/>
            <a:headEnd/>
            <a:tailEnd/>
          </a:ln>
        </p:spPr>
      </p:pic>
      <p:sp>
        <p:nvSpPr>
          <p:cNvPr id="4" name="2 İçerik Yer Tutucusu"/>
          <p:cNvSpPr txBox="1">
            <a:spLocks/>
          </p:cNvSpPr>
          <p:nvPr/>
        </p:nvSpPr>
        <p:spPr>
          <a:xfrm>
            <a:off x="654496" y="656307"/>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806896" y="808707"/>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Acıgöl (Güncel </a:t>
            </a:r>
            <a:r>
              <a:rPr lang="tr-TR" sz="2800" dirty="0"/>
              <a:t>Oluşum</a:t>
            </a:r>
            <a:r>
              <a:rPr lang="tr-TR" sz="2800" dirty="0" smtClean="0"/>
              <a:t>)</a:t>
            </a:r>
            <a:endParaRPr lang="tr-TR" sz="2800" dirty="0"/>
          </a:p>
          <a:p>
            <a:pPr algn="just"/>
            <a:endParaRPr lang="tr-TR" sz="2800" dirty="0" smtClean="0"/>
          </a:p>
          <a:p>
            <a:pPr algn="just"/>
            <a:endParaRPr lang="tr-TR" sz="2800" dirty="0" smtClean="0"/>
          </a:p>
          <a:p>
            <a:pPr algn="just"/>
            <a:endParaRPr lang="tr-TR" sz="2800" dirty="0"/>
          </a:p>
        </p:txBody>
      </p:sp>
      <p:pic>
        <p:nvPicPr>
          <p:cNvPr id="3076" name="Picture 4" descr="http://www.aksaraytuz.com/Images/resim/Acigol.jpg"/>
          <p:cNvPicPr>
            <a:picLocks noChangeAspect="1" noChangeArrowheads="1"/>
          </p:cNvPicPr>
          <p:nvPr/>
        </p:nvPicPr>
        <p:blipFill>
          <a:blip r:embed="rId3" cstate="print"/>
          <a:srcRect/>
          <a:stretch>
            <a:fillRect/>
          </a:stretch>
        </p:blipFill>
        <p:spPr bwMode="auto">
          <a:xfrm>
            <a:off x="4688904" y="1867197"/>
            <a:ext cx="4320480" cy="2808312"/>
          </a:xfrm>
          <a:prstGeom prst="rect">
            <a:avLst/>
          </a:prstGeom>
          <a:noFill/>
        </p:spPr>
      </p:pic>
      <p:sp>
        <p:nvSpPr>
          <p:cNvPr id="7" name="6 Dikdörtgen"/>
          <p:cNvSpPr/>
          <p:nvPr/>
        </p:nvSpPr>
        <p:spPr>
          <a:xfrm>
            <a:off x="152400" y="1867197"/>
            <a:ext cx="4536504"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4688904" y="1867197"/>
            <a:ext cx="4320480"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p:cNvSpPr>
            <a:spLocks noGrp="1"/>
          </p:cNvSpPr>
          <p:nvPr>
            <p:ph type="sldNum" sz="quarter" idx="12"/>
          </p:nvPr>
        </p:nvSpPr>
        <p:spPr/>
        <p:txBody>
          <a:bodyPr/>
          <a:lstStyle/>
          <a:p>
            <a:fld id="{F840E8C4-05BF-453B-821F-D176919BED63}" type="slidenum">
              <a:rPr lang="tr-TR" smtClean="0"/>
              <a:pPr/>
              <a:t>13</a:t>
            </a:fld>
            <a:endParaRPr lang="tr-TR"/>
          </a:p>
        </p:txBody>
      </p:sp>
    </p:spTree>
    <p:extLst>
      <p:ext uri="{BB962C8B-B14F-4D97-AF65-F5344CB8AC3E}">
        <p14:creationId xmlns:p14="http://schemas.microsoft.com/office/powerpoint/2010/main" val="4078407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459147" y="1124744"/>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Acıgöl (</a:t>
            </a:r>
            <a:r>
              <a:rPr lang="tr-TR" sz="2800" dirty="0"/>
              <a:t>Güncel Oluşum</a:t>
            </a:r>
            <a:r>
              <a:rPr lang="tr-TR" sz="2800" dirty="0" smtClean="0"/>
              <a:t>)</a:t>
            </a:r>
          </a:p>
          <a:p>
            <a:pPr algn="just"/>
            <a:endParaRPr lang="tr-TR" sz="2800" dirty="0" smtClean="0"/>
          </a:p>
          <a:p>
            <a:pPr lvl="1" algn="just"/>
            <a:r>
              <a:rPr lang="tr-TR" sz="2400" dirty="0" err="1" smtClean="0"/>
              <a:t>Huntit</a:t>
            </a:r>
            <a:r>
              <a:rPr lang="tr-TR" sz="2400" dirty="0" smtClean="0"/>
              <a:t> ve manyezitin oluşması için buharlaşma ve beslenmeyle su seviyesi çok değişken dinamik bir göl gerekmektedir.</a:t>
            </a:r>
            <a:endParaRPr lang="tr-TR" sz="2400" dirty="0"/>
          </a:p>
          <a:p>
            <a:pPr lvl="1" algn="just"/>
            <a:r>
              <a:rPr lang="tr-TR" sz="2400" dirty="0" smtClean="0"/>
              <a:t>Tek başına Mg/</a:t>
            </a:r>
            <a:r>
              <a:rPr lang="tr-TR" sz="2400" dirty="0" err="1" smtClean="0"/>
              <a:t>Ca</a:t>
            </a:r>
            <a:r>
              <a:rPr lang="tr-TR" sz="2400" dirty="0" smtClean="0"/>
              <a:t> oranının yüksekliği </a:t>
            </a:r>
            <a:r>
              <a:rPr lang="tr-TR" sz="2400" dirty="0" err="1" smtClean="0"/>
              <a:t>huntit</a:t>
            </a:r>
            <a:r>
              <a:rPr lang="tr-TR" sz="2400" dirty="0" smtClean="0"/>
              <a:t> ve manyezit oluşması için yeterli değildir.</a:t>
            </a:r>
            <a:endParaRPr lang="tr-TR" sz="2400" dirty="0"/>
          </a:p>
          <a:p>
            <a:pPr lvl="1" algn="just"/>
            <a:r>
              <a:rPr lang="tr-TR" sz="2400" dirty="0" smtClean="0"/>
              <a:t>Acıgöl’de manyezit, </a:t>
            </a:r>
            <a:r>
              <a:rPr lang="tr-TR" sz="2400" dirty="0" err="1" smtClean="0"/>
              <a:t>huntit</a:t>
            </a:r>
            <a:r>
              <a:rPr lang="tr-TR" sz="2400" dirty="0" smtClean="0"/>
              <a:t> oluşumlarını aydınlatabilmek için daha ayrıntılı çalışmalara gereksinim vardır.</a:t>
            </a:r>
          </a:p>
          <a:p>
            <a:pPr algn="just"/>
            <a:endParaRPr lang="tr-TR" sz="2800" dirty="0" smtClean="0"/>
          </a:p>
          <a:p>
            <a:pPr algn="just"/>
            <a:endParaRPr lang="tr-TR" sz="2800" dirty="0" smtClean="0"/>
          </a:p>
          <a:p>
            <a:pPr algn="just"/>
            <a:endParaRPr lang="tr-TR" sz="2800" dirty="0"/>
          </a:p>
        </p:txBody>
      </p:sp>
      <p:sp>
        <p:nvSpPr>
          <p:cNvPr id="2" name="Slayt Numarası Yer Tutucusu 1"/>
          <p:cNvSpPr>
            <a:spLocks noGrp="1"/>
          </p:cNvSpPr>
          <p:nvPr>
            <p:ph type="sldNum" sz="quarter" idx="12"/>
          </p:nvPr>
        </p:nvSpPr>
        <p:spPr/>
        <p:txBody>
          <a:bodyPr/>
          <a:lstStyle/>
          <a:p>
            <a:fld id="{F840E8C4-05BF-453B-821F-D176919BED63}" type="slidenum">
              <a:rPr lang="tr-TR" smtClean="0"/>
              <a:pPr/>
              <a:t>14</a:t>
            </a:fld>
            <a:endParaRPr lang="tr-TR"/>
          </a:p>
        </p:txBody>
      </p:sp>
    </p:spTree>
    <p:extLst>
      <p:ext uri="{BB962C8B-B14F-4D97-AF65-F5344CB8AC3E}">
        <p14:creationId xmlns:p14="http://schemas.microsoft.com/office/powerpoint/2010/main" val="565810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594914" y="417910"/>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Salda Gölü</a:t>
            </a:r>
          </a:p>
          <a:p>
            <a:pPr algn="just"/>
            <a:endParaRPr lang="tr-TR" sz="2800" dirty="0" smtClean="0"/>
          </a:p>
          <a:p>
            <a:pPr algn="just"/>
            <a:endParaRPr lang="tr-TR" sz="2800" dirty="0" smtClean="0"/>
          </a:p>
          <a:p>
            <a:pPr algn="just"/>
            <a:endParaRPr lang="tr-TR" sz="2800" dirty="0"/>
          </a:p>
        </p:txBody>
      </p:sp>
      <p:pic>
        <p:nvPicPr>
          <p:cNvPr id="3" name="Resim 2"/>
          <p:cNvPicPr>
            <a:picLocks noChangeAspect="1"/>
          </p:cNvPicPr>
          <p:nvPr/>
        </p:nvPicPr>
        <p:blipFill>
          <a:blip r:embed="rId2"/>
          <a:stretch>
            <a:fillRect/>
          </a:stretch>
        </p:blipFill>
        <p:spPr>
          <a:xfrm>
            <a:off x="179512" y="2060848"/>
            <a:ext cx="4836980" cy="4601890"/>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0318" y="980728"/>
            <a:ext cx="5093568" cy="2675478"/>
          </a:xfrm>
          <a:prstGeom prst="rect">
            <a:avLst/>
          </a:prstGeom>
        </p:spPr>
      </p:pic>
      <p:sp>
        <p:nvSpPr>
          <p:cNvPr id="6" name="Slayt Numarası Yer Tutucusu 5"/>
          <p:cNvSpPr>
            <a:spLocks noGrp="1"/>
          </p:cNvSpPr>
          <p:nvPr>
            <p:ph type="sldNum" sz="quarter" idx="12"/>
          </p:nvPr>
        </p:nvSpPr>
        <p:spPr/>
        <p:txBody>
          <a:bodyPr/>
          <a:lstStyle/>
          <a:p>
            <a:fld id="{F840E8C4-05BF-453B-821F-D176919BED63}" type="slidenum">
              <a:rPr lang="tr-TR" smtClean="0"/>
              <a:pPr/>
              <a:t>15</a:t>
            </a:fld>
            <a:endParaRPr lang="tr-TR"/>
          </a:p>
        </p:txBody>
      </p:sp>
    </p:spTree>
    <p:extLst>
      <p:ext uri="{BB962C8B-B14F-4D97-AF65-F5344CB8AC3E}">
        <p14:creationId xmlns:p14="http://schemas.microsoft.com/office/powerpoint/2010/main" val="3398622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611560" y="548680"/>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Salda Gölü</a:t>
            </a:r>
          </a:p>
          <a:p>
            <a:pPr lvl="1" algn="just"/>
            <a:r>
              <a:rPr lang="tr-TR" sz="2400" dirty="0" err="1" smtClean="0"/>
              <a:t>Huntit</a:t>
            </a:r>
            <a:r>
              <a:rPr lang="tr-TR" sz="2400" dirty="0" smtClean="0"/>
              <a:t> ve </a:t>
            </a:r>
            <a:r>
              <a:rPr lang="tr-TR" sz="2400" dirty="0" err="1" smtClean="0"/>
              <a:t>hidromanyezit</a:t>
            </a:r>
            <a:r>
              <a:rPr lang="tr-TR" sz="2400" dirty="0" smtClean="0"/>
              <a:t> birlikleri görülür.</a:t>
            </a:r>
          </a:p>
          <a:p>
            <a:pPr lvl="1" algn="just"/>
            <a:r>
              <a:rPr lang="tr-TR" sz="2400" dirty="0" smtClean="0"/>
              <a:t>Göl suyunun çekilmesi ile açığa çıkan dip çamurlarının atmosferdeki CO</a:t>
            </a:r>
            <a:r>
              <a:rPr lang="tr-TR" sz="2400" baseline="-25000" dirty="0" smtClean="0"/>
              <a:t>2</a:t>
            </a:r>
            <a:r>
              <a:rPr lang="tr-TR" sz="2400" dirty="0" smtClean="0"/>
              <a:t>’i bünyelerine </a:t>
            </a:r>
            <a:r>
              <a:rPr lang="tr-TR" sz="2400" dirty="0" err="1" smtClean="0"/>
              <a:t>absorbe</a:t>
            </a:r>
            <a:r>
              <a:rPr lang="tr-TR" sz="2400" dirty="0" smtClean="0"/>
              <a:t> etmeleri ve bu </a:t>
            </a:r>
            <a:r>
              <a:rPr lang="tr-TR" sz="2400" dirty="0" err="1" smtClean="0"/>
              <a:t>absorblanmanın</a:t>
            </a:r>
            <a:r>
              <a:rPr lang="tr-TR" sz="2400" dirty="0" smtClean="0"/>
              <a:t> kuruma çatlaklarının etkisi ile daha derinlere geçmesiyle oluşur.</a:t>
            </a:r>
          </a:p>
          <a:p>
            <a:pPr lvl="1" algn="just"/>
            <a:r>
              <a:rPr lang="tr-TR" sz="2400" dirty="0" smtClean="0"/>
              <a:t>Manyezit oluşumları fay </a:t>
            </a:r>
            <a:r>
              <a:rPr lang="tr-TR" sz="2400" dirty="0" err="1" smtClean="0"/>
              <a:t>zonlarında</a:t>
            </a:r>
            <a:r>
              <a:rPr lang="tr-TR" sz="2400" dirty="0" smtClean="0"/>
              <a:t> birkaç santimetreden 25-30 </a:t>
            </a:r>
            <a:r>
              <a:rPr lang="tr-TR" sz="2400" dirty="0" err="1" smtClean="0"/>
              <a:t>cm’lik</a:t>
            </a:r>
            <a:r>
              <a:rPr lang="tr-TR" sz="2400" dirty="0" smtClean="0"/>
              <a:t> kalınlıklara kadar bulunurlar </a:t>
            </a:r>
            <a:r>
              <a:rPr lang="tr-TR" sz="2000" i="1" dirty="0" smtClean="0"/>
              <a:t>(</a:t>
            </a:r>
            <a:r>
              <a:rPr lang="tr-TR" sz="2000" i="1" dirty="0" err="1" smtClean="0"/>
              <a:t>Braithwiate</a:t>
            </a:r>
            <a:r>
              <a:rPr lang="tr-TR" sz="2000" i="1" dirty="0" smtClean="0"/>
              <a:t>, C. J. R. </a:t>
            </a:r>
            <a:r>
              <a:rPr lang="tr-TR" sz="2000" i="1" dirty="0" err="1" smtClean="0"/>
              <a:t>And</a:t>
            </a:r>
            <a:r>
              <a:rPr lang="tr-TR" sz="2000" i="1" dirty="0" smtClean="0"/>
              <a:t> </a:t>
            </a:r>
            <a:r>
              <a:rPr lang="tr-TR" sz="2000" i="1" dirty="0" err="1" smtClean="0"/>
              <a:t>Zedef</a:t>
            </a:r>
            <a:r>
              <a:rPr lang="tr-TR" sz="2000" i="1" dirty="0" smtClean="0"/>
              <a:t>, V.,1994. </a:t>
            </a:r>
            <a:r>
              <a:rPr lang="tr-TR" sz="2000" i="1" dirty="0" err="1" smtClean="0"/>
              <a:t>Living</a:t>
            </a:r>
            <a:r>
              <a:rPr lang="tr-TR" sz="2000" i="1" dirty="0" smtClean="0"/>
              <a:t> </a:t>
            </a:r>
            <a:r>
              <a:rPr lang="tr-TR" sz="2000" i="1" dirty="0" err="1" smtClean="0"/>
              <a:t>Hydromagnesite</a:t>
            </a:r>
            <a:r>
              <a:rPr lang="tr-TR" sz="2000" i="1" dirty="0" smtClean="0"/>
              <a:t> </a:t>
            </a:r>
            <a:r>
              <a:rPr lang="tr-TR" sz="2000" i="1" dirty="0" err="1" smtClean="0"/>
              <a:t>Stromatolites</a:t>
            </a:r>
            <a:r>
              <a:rPr lang="tr-TR" sz="2000" i="1" dirty="0" smtClean="0"/>
              <a:t> </a:t>
            </a:r>
            <a:r>
              <a:rPr lang="tr-TR" sz="2000" i="1" dirty="0" err="1" smtClean="0"/>
              <a:t>from</a:t>
            </a:r>
            <a:r>
              <a:rPr lang="tr-TR" sz="2000" i="1" dirty="0" smtClean="0"/>
              <a:t> </a:t>
            </a:r>
            <a:r>
              <a:rPr lang="tr-TR" sz="2000" i="1" dirty="0" err="1" smtClean="0"/>
              <a:t>Turkey</a:t>
            </a:r>
            <a:r>
              <a:rPr lang="tr-TR" sz="2000" i="1" dirty="0" smtClean="0"/>
              <a:t>).</a:t>
            </a:r>
          </a:p>
          <a:p>
            <a:pPr lvl="1" algn="just"/>
            <a:r>
              <a:rPr lang="tr-TR" sz="2400" dirty="0" err="1" smtClean="0"/>
              <a:t>Ofiyolitik</a:t>
            </a:r>
            <a:r>
              <a:rPr lang="tr-TR" sz="2400" dirty="0" smtClean="0"/>
              <a:t> serinin başlıca ayrışım ürünleri serpantin ve manyezittir.</a:t>
            </a:r>
          </a:p>
          <a:p>
            <a:pPr lvl="1" algn="just"/>
            <a:r>
              <a:rPr lang="tr-TR" sz="2400" dirty="0" smtClean="0"/>
              <a:t>Manyezit çamurları gölün su seviyesinin düştüğü aylarda sahilde </a:t>
            </a:r>
            <a:r>
              <a:rPr lang="tr-TR" sz="2400" dirty="0" err="1" smtClean="0"/>
              <a:t>yüzlenirler</a:t>
            </a:r>
            <a:r>
              <a:rPr lang="tr-TR" sz="2400" dirty="0" smtClean="0"/>
              <a:t>.</a:t>
            </a:r>
          </a:p>
          <a:p>
            <a:pPr lvl="1" algn="just"/>
            <a:endParaRPr lang="tr-TR" sz="2400" dirty="0" smtClean="0"/>
          </a:p>
          <a:p>
            <a:pPr algn="just"/>
            <a:endParaRPr lang="tr-TR" sz="2800" dirty="0" smtClean="0"/>
          </a:p>
          <a:p>
            <a:pPr algn="just"/>
            <a:endParaRPr lang="tr-TR" sz="2800" dirty="0"/>
          </a:p>
        </p:txBody>
      </p:sp>
      <p:sp>
        <p:nvSpPr>
          <p:cNvPr id="2" name="Slayt Numarası Yer Tutucusu 1"/>
          <p:cNvSpPr>
            <a:spLocks noGrp="1"/>
          </p:cNvSpPr>
          <p:nvPr>
            <p:ph type="sldNum" sz="quarter" idx="12"/>
          </p:nvPr>
        </p:nvSpPr>
        <p:spPr/>
        <p:txBody>
          <a:bodyPr/>
          <a:lstStyle/>
          <a:p>
            <a:fld id="{F840E8C4-05BF-453B-821F-D176919BED63}" type="slidenum">
              <a:rPr lang="tr-TR" smtClean="0"/>
              <a:pPr/>
              <a:t>16</a:t>
            </a:fld>
            <a:endParaRPr lang="tr-TR"/>
          </a:p>
        </p:txBody>
      </p:sp>
    </p:spTree>
    <p:extLst>
      <p:ext uri="{BB962C8B-B14F-4D97-AF65-F5344CB8AC3E}">
        <p14:creationId xmlns:p14="http://schemas.microsoft.com/office/powerpoint/2010/main" val="349630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8032" y="3328257"/>
            <a:ext cx="4572000" cy="3413111"/>
          </a:xfrm>
          <a:prstGeom prst="rect">
            <a:avLst/>
          </a:prstGeom>
        </p:spPr>
      </p:pic>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594914" y="417910"/>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Eğirdir Gölü</a:t>
            </a:r>
          </a:p>
          <a:p>
            <a:pPr algn="just"/>
            <a:endParaRPr lang="tr-TR" sz="2800" dirty="0" smtClean="0"/>
          </a:p>
          <a:p>
            <a:pPr algn="just"/>
            <a:endParaRPr lang="tr-TR" sz="2800" dirty="0" smtClean="0"/>
          </a:p>
          <a:p>
            <a:pPr algn="just"/>
            <a:endParaRPr lang="tr-TR" sz="2800"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94692"/>
            <a:ext cx="5403726" cy="3040741"/>
          </a:xfrm>
          <a:prstGeom prst="rect">
            <a:avLst/>
          </a:prstGeom>
        </p:spPr>
      </p:pic>
      <p:sp>
        <p:nvSpPr>
          <p:cNvPr id="2" name="Slayt Numarası Yer Tutucusu 1"/>
          <p:cNvSpPr>
            <a:spLocks noGrp="1"/>
          </p:cNvSpPr>
          <p:nvPr>
            <p:ph type="sldNum" sz="quarter" idx="12"/>
          </p:nvPr>
        </p:nvSpPr>
        <p:spPr/>
        <p:txBody>
          <a:bodyPr/>
          <a:lstStyle/>
          <a:p>
            <a:fld id="{F840E8C4-05BF-453B-821F-D176919BED63}" type="slidenum">
              <a:rPr lang="tr-TR" smtClean="0"/>
              <a:pPr/>
              <a:t>17</a:t>
            </a:fld>
            <a:endParaRPr lang="tr-TR"/>
          </a:p>
        </p:txBody>
      </p:sp>
    </p:spTree>
    <p:extLst>
      <p:ext uri="{BB962C8B-B14F-4D97-AF65-F5344CB8AC3E}">
        <p14:creationId xmlns:p14="http://schemas.microsoft.com/office/powerpoint/2010/main" val="3844911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15700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609600" y="98072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Eğirdir Gölü</a:t>
            </a:r>
          </a:p>
          <a:p>
            <a:pPr lvl="1" algn="just"/>
            <a:r>
              <a:rPr lang="tr-TR" sz="2400" dirty="0" smtClean="0"/>
              <a:t>Havza Neojen öncesi </a:t>
            </a:r>
            <a:r>
              <a:rPr lang="tr-TR" sz="2400" dirty="0" err="1" smtClean="0"/>
              <a:t>tektonizması</a:t>
            </a:r>
            <a:r>
              <a:rPr lang="tr-TR" sz="2400" dirty="0" smtClean="0"/>
              <a:t> tarafından biçimlendirilen  bir yapının iç kısmında yer almaktadır.</a:t>
            </a:r>
          </a:p>
          <a:p>
            <a:pPr lvl="1" algn="just"/>
            <a:endParaRPr lang="tr-TR" sz="2400" dirty="0" smtClean="0"/>
          </a:p>
          <a:p>
            <a:pPr lvl="1" algn="just"/>
            <a:r>
              <a:rPr lang="tr-TR" sz="2400" dirty="0" smtClean="0"/>
              <a:t>Mg bileşiklerinin kaynağı bölgede geniş yayılımlar gösteren </a:t>
            </a:r>
            <a:r>
              <a:rPr lang="tr-TR" sz="2400" dirty="0" err="1" smtClean="0"/>
              <a:t>ofiyolitik</a:t>
            </a:r>
            <a:r>
              <a:rPr lang="tr-TR" sz="2400" dirty="0" smtClean="0"/>
              <a:t> kayaçlar ile bu kayaçların çevresinde etkili olan ve güncelliğini koruyan aktif </a:t>
            </a:r>
            <a:r>
              <a:rPr lang="tr-TR" sz="2400" dirty="0" err="1" smtClean="0"/>
              <a:t>tektonizmadır</a:t>
            </a:r>
            <a:r>
              <a:rPr lang="tr-TR" sz="2400" dirty="0" smtClean="0"/>
              <a:t>.</a:t>
            </a:r>
          </a:p>
          <a:p>
            <a:pPr lvl="1" algn="just"/>
            <a:endParaRPr lang="tr-TR" sz="2400" dirty="0" smtClean="0"/>
          </a:p>
          <a:p>
            <a:pPr lvl="1" algn="just"/>
            <a:r>
              <a:rPr lang="tr-TR" sz="2400" dirty="0" smtClean="0"/>
              <a:t>Aktif </a:t>
            </a:r>
            <a:r>
              <a:rPr lang="tr-TR" sz="2400" dirty="0" err="1" smtClean="0"/>
              <a:t>tektonizma</a:t>
            </a:r>
            <a:r>
              <a:rPr lang="tr-TR" sz="2400" dirty="0" smtClean="0"/>
              <a:t> </a:t>
            </a:r>
            <a:r>
              <a:rPr lang="tr-TR" sz="2400" dirty="0" err="1" smtClean="0"/>
              <a:t>ofiyolitik</a:t>
            </a:r>
            <a:r>
              <a:rPr lang="tr-TR" sz="2400" dirty="0" smtClean="0"/>
              <a:t> kayaçlarda önemli ölçüde ayrışma ve </a:t>
            </a:r>
            <a:r>
              <a:rPr lang="tr-TR" sz="2400" dirty="0" err="1" smtClean="0"/>
              <a:t>alterasyon</a:t>
            </a:r>
            <a:r>
              <a:rPr lang="tr-TR" sz="2400" dirty="0" smtClean="0"/>
              <a:t> olaylarına neden olmakta ve bu değişimler de </a:t>
            </a:r>
            <a:r>
              <a:rPr lang="tr-TR" sz="2400" dirty="0" err="1" smtClean="0"/>
              <a:t>Huntit</a:t>
            </a:r>
            <a:r>
              <a:rPr lang="tr-TR" sz="2400" dirty="0" smtClean="0"/>
              <a:t>, </a:t>
            </a:r>
            <a:r>
              <a:rPr lang="tr-TR" sz="2400" dirty="0" err="1" smtClean="0"/>
              <a:t>hidromanyezit</a:t>
            </a:r>
            <a:r>
              <a:rPr lang="tr-TR" sz="2400" dirty="0" smtClean="0"/>
              <a:t>, manyezit ve diğer mikro ölçekli mg içerikli </a:t>
            </a:r>
            <a:r>
              <a:rPr lang="tr-TR" sz="2400" dirty="0" err="1" smtClean="0"/>
              <a:t>polikarbonatların</a:t>
            </a:r>
            <a:r>
              <a:rPr lang="tr-TR" sz="2400" dirty="0" smtClean="0"/>
              <a:t> oluşumu ve çökelimi için gerekli anyon ve katyon kaynağı oluşturmaktadır.</a:t>
            </a:r>
          </a:p>
          <a:p>
            <a:pPr lvl="1" algn="just"/>
            <a:endParaRPr lang="tr-TR" sz="2400" dirty="0" smtClean="0"/>
          </a:p>
          <a:p>
            <a:pPr marL="0" indent="0" algn="just">
              <a:buNone/>
            </a:pPr>
            <a:endParaRPr lang="tr-TR" sz="2800" dirty="0" smtClean="0"/>
          </a:p>
          <a:p>
            <a:pPr algn="just"/>
            <a:endParaRPr lang="tr-TR" sz="2800" dirty="0"/>
          </a:p>
        </p:txBody>
      </p:sp>
      <p:sp>
        <p:nvSpPr>
          <p:cNvPr id="2" name="Slayt Numarası Yer Tutucusu 1"/>
          <p:cNvSpPr>
            <a:spLocks noGrp="1"/>
          </p:cNvSpPr>
          <p:nvPr>
            <p:ph type="sldNum" sz="quarter" idx="12"/>
          </p:nvPr>
        </p:nvSpPr>
        <p:spPr/>
        <p:txBody>
          <a:bodyPr/>
          <a:lstStyle/>
          <a:p>
            <a:fld id="{F840E8C4-05BF-453B-821F-D176919BED63}" type="slidenum">
              <a:rPr lang="tr-TR" smtClean="0"/>
              <a:pPr/>
              <a:t>18</a:t>
            </a:fld>
            <a:endParaRPr lang="tr-TR"/>
          </a:p>
        </p:txBody>
      </p:sp>
    </p:spTree>
    <p:extLst>
      <p:ext uri="{BB962C8B-B14F-4D97-AF65-F5344CB8AC3E}">
        <p14:creationId xmlns:p14="http://schemas.microsoft.com/office/powerpoint/2010/main" val="86980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1268760"/>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762000" y="1421160"/>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Abu Dabi </a:t>
            </a:r>
            <a:r>
              <a:rPr lang="tr-TR" sz="2800" dirty="0" err="1" smtClean="0"/>
              <a:t>Şabkası</a:t>
            </a:r>
            <a:r>
              <a:rPr lang="tr-TR" sz="2800" dirty="0" smtClean="0"/>
              <a:t> (</a:t>
            </a:r>
            <a:r>
              <a:rPr lang="tr-TR" sz="2800" dirty="0"/>
              <a:t>Güncel Oluşum</a:t>
            </a:r>
            <a:r>
              <a:rPr lang="tr-TR" sz="2800" dirty="0" smtClean="0"/>
              <a:t>)</a:t>
            </a:r>
          </a:p>
          <a:p>
            <a:pPr algn="just"/>
            <a:endParaRPr lang="tr-TR" sz="2800" dirty="0"/>
          </a:p>
          <a:p>
            <a:pPr algn="just"/>
            <a:r>
              <a:rPr lang="tr-TR" sz="2800" dirty="0"/>
              <a:t>El </a:t>
            </a:r>
            <a:r>
              <a:rPr lang="tr-TR" sz="2800" dirty="0" err="1"/>
              <a:t>Melah</a:t>
            </a:r>
            <a:r>
              <a:rPr lang="tr-TR" sz="2800" dirty="0"/>
              <a:t> </a:t>
            </a:r>
            <a:r>
              <a:rPr lang="tr-TR" sz="2800" dirty="0" err="1"/>
              <a:t>Şabkası</a:t>
            </a:r>
            <a:r>
              <a:rPr lang="tr-TR" sz="2800" dirty="0"/>
              <a:t>-Tunus (Güncel Oluşum</a:t>
            </a:r>
            <a:r>
              <a:rPr lang="tr-TR" sz="2800" dirty="0" smtClean="0"/>
              <a:t>)</a:t>
            </a:r>
          </a:p>
          <a:p>
            <a:pPr algn="just"/>
            <a:endParaRPr lang="tr-TR" sz="2800" dirty="0"/>
          </a:p>
          <a:p>
            <a:pPr algn="just"/>
            <a:r>
              <a:rPr lang="tr-TR" sz="2800" dirty="0" err="1"/>
              <a:t>Beşkod</a:t>
            </a:r>
            <a:r>
              <a:rPr lang="tr-TR" sz="2800" dirty="0"/>
              <a:t> Gölü Havzası (Güncel Oluşum</a:t>
            </a:r>
            <a:r>
              <a:rPr lang="tr-TR" sz="2800" dirty="0" smtClean="0"/>
              <a:t>)</a:t>
            </a:r>
          </a:p>
          <a:p>
            <a:pPr algn="just"/>
            <a:endParaRPr lang="tr-TR" sz="2800" dirty="0"/>
          </a:p>
          <a:p>
            <a:pPr algn="just"/>
            <a:r>
              <a:rPr lang="tr-TR" sz="2800" dirty="0" err="1" smtClean="0"/>
              <a:t>Currant</a:t>
            </a:r>
            <a:r>
              <a:rPr lang="tr-TR" sz="2800" dirty="0" smtClean="0"/>
              <a:t> </a:t>
            </a:r>
            <a:r>
              <a:rPr lang="tr-TR" sz="2800" dirty="0" err="1" smtClean="0"/>
              <a:t>Creek</a:t>
            </a:r>
            <a:r>
              <a:rPr lang="tr-TR" sz="2800" dirty="0" smtClean="0"/>
              <a:t> (ABD) Yatakları</a:t>
            </a:r>
          </a:p>
          <a:p>
            <a:pPr algn="just"/>
            <a:endParaRPr lang="tr-TR" sz="2800" dirty="0" smtClean="0"/>
          </a:p>
          <a:p>
            <a:pPr algn="just"/>
            <a:endParaRPr lang="tr-TR" sz="2800" dirty="0"/>
          </a:p>
        </p:txBody>
      </p:sp>
      <p:sp>
        <p:nvSpPr>
          <p:cNvPr id="7" name="1 Başlık"/>
          <p:cNvSpPr txBox="1">
            <a:spLocks/>
          </p:cNvSpPr>
          <p:nvPr/>
        </p:nvSpPr>
        <p:spPr>
          <a:xfrm>
            <a:off x="1929819" y="296469"/>
            <a:ext cx="4748738"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200" b="1" dirty="0" smtClean="0"/>
              <a:t>Dünyada ki Diğer Yataklar</a:t>
            </a:r>
            <a:endParaRPr lang="tr-TR" sz="3200" b="1" dirty="0"/>
          </a:p>
        </p:txBody>
      </p:sp>
      <p:sp>
        <p:nvSpPr>
          <p:cNvPr id="2" name="Slayt Numarası Yer Tutucusu 1"/>
          <p:cNvSpPr>
            <a:spLocks noGrp="1"/>
          </p:cNvSpPr>
          <p:nvPr>
            <p:ph type="sldNum" sz="quarter" idx="12"/>
          </p:nvPr>
        </p:nvSpPr>
        <p:spPr/>
        <p:txBody>
          <a:bodyPr/>
          <a:lstStyle/>
          <a:p>
            <a:fld id="{F840E8C4-05BF-453B-821F-D176919BED63}" type="slidenum">
              <a:rPr lang="tr-TR" smtClean="0"/>
              <a:pPr/>
              <a:t>19</a:t>
            </a:fld>
            <a:endParaRPr lang="tr-TR"/>
          </a:p>
        </p:txBody>
      </p:sp>
      <p:sp>
        <p:nvSpPr>
          <p:cNvPr id="3" name="Dikdörtgen 2"/>
          <p:cNvSpPr/>
          <p:nvPr/>
        </p:nvSpPr>
        <p:spPr>
          <a:xfrm>
            <a:off x="899592" y="5421055"/>
            <a:ext cx="6235168" cy="523220"/>
          </a:xfrm>
          <a:prstGeom prst="rect">
            <a:avLst/>
          </a:prstGeom>
          <a:solidFill>
            <a:srgbClr val="FFFF00"/>
          </a:solidFill>
        </p:spPr>
        <p:txBody>
          <a:bodyPr wrap="none">
            <a:spAutoFit/>
          </a:bodyPr>
          <a:lstStyle/>
          <a:p>
            <a:pPr algn="just"/>
            <a:r>
              <a:rPr lang="tr-TR" sz="2800" dirty="0" err="1"/>
              <a:t>Kozani</a:t>
            </a:r>
            <a:r>
              <a:rPr lang="tr-TR" sz="2800" dirty="0"/>
              <a:t> Havzası-Yunanistan (Eski Oluşum)*</a:t>
            </a:r>
          </a:p>
        </p:txBody>
      </p:sp>
    </p:spTree>
    <p:extLst>
      <p:ext uri="{BB962C8B-B14F-4D97-AF65-F5344CB8AC3E}">
        <p14:creationId xmlns:p14="http://schemas.microsoft.com/office/powerpoint/2010/main" val="833281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405"/>
            <a:ext cx="8229600" cy="1143000"/>
          </a:xfrm>
          <a:solidFill>
            <a:srgbClr val="FFFF00"/>
          </a:solidFill>
        </p:spPr>
        <p:txBody>
          <a:bodyPr/>
          <a:lstStyle/>
          <a:p>
            <a:r>
              <a:rPr lang="tr-TR" dirty="0" err="1" smtClean="0">
                <a:cs typeface="Times New Roman" pitchFamily="18" charset="0"/>
              </a:rPr>
              <a:t>Huntit</a:t>
            </a:r>
            <a:endParaRPr lang="tr-TR" dirty="0">
              <a:cs typeface="Times New Roman" pitchFamily="18" charset="0"/>
            </a:endParaRPr>
          </a:p>
        </p:txBody>
      </p:sp>
      <p:sp>
        <p:nvSpPr>
          <p:cNvPr id="3" name="2 İçerik Yer Tutucusu"/>
          <p:cNvSpPr>
            <a:spLocks noGrp="1"/>
          </p:cNvSpPr>
          <p:nvPr>
            <p:ph idx="1"/>
          </p:nvPr>
        </p:nvSpPr>
        <p:spPr/>
        <p:txBody>
          <a:bodyPr>
            <a:normAutofit/>
          </a:bodyPr>
          <a:lstStyle/>
          <a:p>
            <a:pPr algn="just"/>
            <a:r>
              <a:rPr lang="tr-TR" sz="2800" dirty="0" smtClean="0">
                <a:latin typeface="+mj-lt"/>
                <a:cs typeface="Times New Roman" pitchFamily="18" charset="0"/>
              </a:rPr>
              <a:t>İlk kez </a:t>
            </a:r>
            <a:r>
              <a:rPr lang="tr-TR" sz="2800" dirty="0" err="1" smtClean="0">
                <a:latin typeface="+mj-lt"/>
                <a:cs typeface="Times New Roman" pitchFamily="18" charset="0"/>
              </a:rPr>
              <a:t>Faust</a:t>
            </a:r>
            <a:r>
              <a:rPr lang="tr-TR" sz="2800" dirty="0" smtClean="0">
                <a:latin typeface="+mj-lt"/>
                <a:cs typeface="Times New Roman" pitchFamily="18" charset="0"/>
              </a:rPr>
              <a:t> (1953) tarafından Nevada’daki karbonatlı volkanik tüflerde bulunmuştur.</a:t>
            </a:r>
          </a:p>
          <a:p>
            <a:endParaRPr lang="tr-TR" sz="2800" dirty="0">
              <a:latin typeface="+mj-lt"/>
              <a:cs typeface="Times New Roman" pitchFamily="18" charset="0"/>
            </a:endParaRPr>
          </a:p>
          <a:p>
            <a:pPr algn="just"/>
            <a:r>
              <a:rPr lang="tr-TR" sz="2800" dirty="0" smtClean="0">
                <a:latin typeface="+mj-lt"/>
                <a:cs typeface="Times New Roman" pitchFamily="18" charset="0"/>
              </a:rPr>
              <a:t>Mineralin ismi Prof. </a:t>
            </a:r>
            <a:r>
              <a:rPr lang="tr-TR" sz="2800" dirty="0" err="1" smtClean="0">
                <a:latin typeface="+mj-lt"/>
                <a:cs typeface="Times New Roman" pitchFamily="18" charset="0"/>
              </a:rPr>
              <a:t>Walter</a:t>
            </a:r>
            <a:r>
              <a:rPr lang="tr-TR" sz="2800" dirty="0" smtClean="0">
                <a:latin typeface="+mj-lt"/>
                <a:cs typeface="Times New Roman" pitchFamily="18" charset="0"/>
              </a:rPr>
              <a:t> F. </a:t>
            </a:r>
            <a:r>
              <a:rPr lang="tr-TR" sz="2800" dirty="0" err="1" smtClean="0">
                <a:latin typeface="+mj-lt"/>
                <a:cs typeface="Times New Roman" pitchFamily="18" charset="0"/>
              </a:rPr>
              <a:t>Hunt’a</a:t>
            </a:r>
            <a:r>
              <a:rPr lang="tr-TR" sz="2800" dirty="0" smtClean="0">
                <a:latin typeface="+mj-lt"/>
                <a:cs typeface="Times New Roman" pitchFamily="18" charset="0"/>
              </a:rPr>
              <a:t> atfen konulmuştur.</a:t>
            </a:r>
          </a:p>
          <a:p>
            <a:pPr algn="just"/>
            <a:endParaRPr lang="tr-TR" sz="2800" dirty="0">
              <a:latin typeface="+mj-lt"/>
              <a:cs typeface="Times New Roman" pitchFamily="18" charset="0"/>
            </a:endParaRPr>
          </a:p>
          <a:p>
            <a:pPr algn="just"/>
            <a:r>
              <a:rPr lang="tr-TR" sz="2800" dirty="0"/>
              <a:t>Kimyasal formülü; CaMg</a:t>
            </a:r>
            <a:r>
              <a:rPr lang="tr-TR" sz="2800" baseline="-25000" dirty="0"/>
              <a:t>3</a:t>
            </a:r>
            <a:r>
              <a:rPr lang="tr-TR" sz="2800" dirty="0"/>
              <a:t>(CO</a:t>
            </a:r>
            <a:r>
              <a:rPr lang="tr-TR" sz="2800" baseline="-25000" dirty="0"/>
              <a:t>3</a:t>
            </a:r>
            <a:r>
              <a:rPr lang="tr-TR" sz="2800" dirty="0"/>
              <a:t>)</a:t>
            </a:r>
            <a:r>
              <a:rPr lang="tr-TR" sz="2800" baseline="-25000" dirty="0"/>
              <a:t>4</a:t>
            </a:r>
            <a:r>
              <a:rPr lang="tr-TR" sz="2800" dirty="0"/>
              <a:t>’dır (% </a:t>
            </a:r>
            <a:r>
              <a:rPr lang="tr-TR" sz="2800" dirty="0" smtClean="0"/>
              <a:t>15,88 </a:t>
            </a:r>
            <a:r>
              <a:rPr lang="tr-TR" sz="2800" dirty="0" err="1"/>
              <a:t>CaO</a:t>
            </a:r>
            <a:r>
              <a:rPr lang="tr-TR" sz="2800" dirty="0"/>
              <a:t>, % </a:t>
            </a:r>
            <a:r>
              <a:rPr lang="tr-TR" sz="2800" dirty="0" smtClean="0"/>
              <a:t>34,25 </a:t>
            </a:r>
            <a:r>
              <a:rPr lang="tr-TR" sz="2800" dirty="0" err="1"/>
              <a:t>MgO</a:t>
            </a:r>
            <a:r>
              <a:rPr lang="tr-TR" sz="2800" dirty="0"/>
              <a:t> ve % </a:t>
            </a:r>
            <a:r>
              <a:rPr lang="tr-TR" sz="2800" dirty="0" smtClean="0"/>
              <a:t>49,87 </a:t>
            </a:r>
            <a:r>
              <a:rPr lang="tr-TR" sz="2800" dirty="0"/>
              <a:t>CO</a:t>
            </a:r>
            <a:r>
              <a:rPr lang="tr-TR" sz="2800" baseline="-25000" dirty="0"/>
              <a:t>2</a:t>
            </a:r>
            <a:r>
              <a:rPr lang="tr-TR" sz="2800" dirty="0" smtClean="0"/>
              <a:t>).</a:t>
            </a:r>
            <a:endParaRPr lang="tr-TR" sz="2800" dirty="0"/>
          </a:p>
          <a:p>
            <a:pPr marL="0" indent="0" algn="just">
              <a:buNone/>
            </a:pPr>
            <a:endParaRPr lang="tr-TR" sz="2800" dirty="0" smtClean="0">
              <a:latin typeface="+mj-lt"/>
              <a:cs typeface="Times New Roman" pitchFamily="18" charset="0"/>
            </a:endParaRPr>
          </a:p>
          <a:p>
            <a:pPr>
              <a:buNone/>
            </a:pPr>
            <a:endParaRPr lang="tr-TR" sz="2800" dirty="0" smtClean="0">
              <a:latin typeface="+mj-lt"/>
              <a:cs typeface="Times New Roman" pitchFamily="18" charset="0"/>
            </a:endParaRPr>
          </a:p>
          <a:p>
            <a:pPr>
              <a:buNone/>
            </a:pPr>
            <a:endParaRPr lang="tr-TR" sz="2800" dirty="0">
              <a:latin typeface="+mj-lt"/>
              <a:cs typeface="Times New Roman" pitchFamily="18" charset="0"/>
            </a:endParaRPr>
          </a:p>
          <a:p>
            <a:pPr>
              <a:buNone/>
            </a:pPr>
            <a:endParaRPr lang="tr-TR" sz="2800" dirty="0" smtClean="0">
              <a:latin typeface="+mj-lt"/>
              <a:cs typeface="Times New Roman" pitchFamily="18" charset="0"/>
            </a:endParaRPr>
          </a:p>
        </p:txBody>
      </p:sp>
      <p:sp>
        <p:nvSpPr>
          <p:cNvPr id="4" name="Slayt Numarası Yer Tutucusu 3"/>
          <p:cNvSpPr>
            <a:spLocks noGrp="1"/>
          </p:cNvSpPr>
          <p:nvPr>
            <p:ph type="sldNum" sz="quarter" idx="12"/>
          </p:nvPr>
        </p:nvSpPr>
        <p:spPr/>
        <p:txBody>
          <a:bodyPr/>
          <a:lstStyle/>
          <a:p>
            <a:fld id="{F840E8C4-05BF-453B-821F-D176919BED63}"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609600" y="908720"/>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914400" y="967482"/>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err="1" smtClean="0"/>
              <a:t>Kozani</a:t>
            </a:r>
            <a:r>
              <a:rPr lang="tr-TR" sz="2800" dirty="0" smtClean="0"/>
              <a:t> Havzası-Yunanistan (Eski </a:t>
            </a:r>
            <a:r>
              <a:rPr lang="tr-TR" sz="2800" dirty="0"/>
              <a:t>Oluşum</a:t>
            </a:r>
            <a:r>
              <a:rPr lang="tr-TR" sz="2800" dirty="0" smtClean="0"/>
              <a:t>)</a:t>
            </a:r>
          </a:p>
          <a:p>
            <a:pPr lvl="1" algn="just"/>
            <a:endParaRPr lang="tr-TR" sz="2400" baseline="30000" dirty="0" smtClean="0"/>
          </a:p>
        </p:txBody>
      </p:sp>
      <p:pic>
        <p:nvPicPr>
          <p:cNvPr id="52226" name="Picture 2" descr="http://www.sibelcohellas.gr/english/img/slider/3.jpg"/>
          <p:cNvPicPr>
            <a:picLocks noChangeAspect="1" noChangeArrowheads="1"/>
          </p:cNvPicPr>
          <p:nvPr/>
        </p:nvPicPr>
        <p:blipFill>
          <a:blip r:embed="rId2" cstate="print"/>
          <a:srcRect/>
          <a:stretch>
            <a:fillRect/>
          </a:stretch>
        </p:blipFill>
        <p:spPr bwMode="auto">
          <a:xfrm>
            <a:off x="323528" y="1975594"/>
            <a:ext cx="8377659" cy="3024336"/>
          </a:xfrm>
          <a:prstGeom prst="rect">
            <a:avLst/>
          </a:prstGeom>
          <a:noFill/>
        </p:spPr>
      </p:pic>
      <p:sp>
        <p:nvSpPr>
          <p:cNvPr id="2" name="Slayt Numarası Yer Tutucusu 1"/>
          <p:cNvSpPr>
            <a:spLocks noGrp="1"/>
          </p:cNvSpPr>
          <p:nvPr>
            <p:ph type="sldNum" sz="quarter" idx="12"/>
          </p:nvPr>
        </p:nvSpPr>
        <p:spPr/>
        <p:txBody>
          <a:bodyPr/>
          <a:lstStyle/>
          <a:p>
            <a:fld id="{F840E8C4-05BF-453B-821F-D176919BED63}" type="slidenum">
              <a:rPr lang="tr-TR" smtClean="0"/>
              <a:pPr/>
              <a:t>20</a:t>
            </a:fld>
            <a:endParaRPr lang="tr-TR"/>
          </a:p>
        </p:txBody>
      </p:sp>
    </p:spTree>
    <p:extLst>
      <p:ext uri="{BB962C8B-B14F-4D97-AF65-F5344CB8AC3E}">
        <p14:creationId xmlns:p14="http://schemas.microsoft.com/office/powerpoint/2010/main" val="2300213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a:xfrm>
            <a:off x="395536" y="1052736"/>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tr-TR" sz="2800" dirty="0" smtClean="0"/>
          </a:p>
          <a:p>
            <a:pPr algn="just"/>
            <a:endParaRPr lang="tr-TR" sz="2800" dirty="0" smtClean="0"/>
          </a:p>
          <a:p>
            <a:pPr algn="just"/>
            <a:endParaRPr lang="tr-TR" sz="2800" dirty="0" smtClean="0"/>
          </a:p>
          <a:p>
            <a:pPr algn="just"/>
            <a:endParaRPr lang="tr-TR" sz="2800" dirty="0"/>
          </a:p>
        </p:txBody>
      </p:sp>
      <p:sp>
        <p:nvSpPr>
          <p:cNvPr id="5" name="2 İçerik Yer Tutucusu"/>
          <p:cNvSpPr txBox="1">
            <a:spLocks/>
          </p:cNvSpPr>
          <p:nvPr/>
        </p:nvSpPr>
        <p:spPr>
          <a:xfrm>
            <a:off x="547936" y="1205136"/>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err="1" smtClean="0"/>
              <a:t>Kozani</a:t>
            </a:r>
            <a:r>
              <a:rPr lang="tr-TR" sz="2800" dirty="0" smtClean="0"/>
              <a:t> Havzası-Yunanistan (Eski </a:t>
            </a:r>
            <a:r>
              <a:rPr lang="tr-TR" sz="2800" dirty="0"/>
              <a:t>Oluşum</a:t>
            </a:r>
            <a:r>
              <a:rPr lang="tr-TR" sz="2800" dirty="0" smtClean="0"/>
              <a:t>)</a:t>
            </a:r>
          </a:p>
          <a:p>
            <a:pPr lvl="1" algn="just"/>
            <a:r>
              <a:rPr lang="tr-TR" sz="2400" dirty="0" smtClean="0"/>
              <a:t>Neojen yaşlı tektonik aktivitelerin sonucu olarak </a:t>
            </a:r>
            <a:r>
              <a:rPr lang="tr-TR" sz="2400" dirty="0" err="1" smtClean="0"/>
              <a:t>huntit</a:t>
            </a:r>
            <a:r>
              <a:rPr lang="tr-TR" sz="2400" dirty="0" smtClean="0"/>
              <a:t> ve </a:t>
            </a:r>
            <a:r>
              <a:rPr lang="tr-TR" sz="2400" dirty="0" err="1" smtClean="0"/>
              <a:t>hidromanyezit</a:t>
            </a:r>
            <a:r>
              <a:rPr lang="tr-TR" sz="2400" dirty="0" smtClean="0"/>
              <a:t> mineralleri oluşmuştur.</a:t>
            </a:r>
          </a:p>
          <a:p>
            <a:pPr lvl="1" algn="just"/>
            <a:r>
              <a:rPr lang="tr-TR" sz="2400" dirty="0" err="1" smtClean="0"/>
              <a:t>Kozani</a:t>
            </a:r>
            <a:r>
              <a:rPr lang="tr-TR" sz="2400" dirty="0" smtClean="0"/>
              <a:t> Baseni olarak adlandırılan bu bölgede ticari amaçlı işletilen </a:t>
            </a:r>
            <a:r>
              <a:rPr lang="tr-TR" sz="2400" dirty="0" err="1" smtClean="0"/>
              <a:t>huntit</a:t>
            </a:r>
            <a:r>
              <a:rPr lang="tr-TR" sz="2400" dirty="0" smtClean="0"/>
              <a:t> ve </a:t>
            </a:r>
            <a:r>
              <a:rPr lang="tr-TR" sz="2400" dirty="0" err="1" smtClean="0"/>
              <a:t>hidromanyezit</a:t>
            </a:r>
            <a:r>
              <a:rPr lang="tr-TR" sz="2400" dirty="0" smtClean="0"/>
              <a:t> yatakları bulunmaktadır.</a:t>
            </a:r>
          </a:p>
          <a:p>
            <a:pPr lvl="1" algn="just"/>
            <a:r>
              <a:rPr lang="tr-TR" sz="2400" dirty="0" smtClean="0"/>
              <a:t>%95’i </a:t>
            </a:r>
            <a:r>
              <a:rPr lang="tr-TR" sz="2400" dirty="0" err="1" smtClean="0"/>
              <a:t>huntit+hidromanyezitten</a:t>
            </a:r>
            <a:r>
              <a:rPr lang="tr-TR" sz="2400" dirty="0" smtClean="0"/>
              <a:t>, % 5’i ise aragonit, dolomit, kalsit ve manyezitten oluşmaktadır </a:t>
            </a:r>
            <a:r>
              <a:rPr lang="tr-TR" sz="2000" i="1" dirty="0" smtClean="0"/>
              <a:t>(</a:t>
            </a:r>
            <a:r>
              <a:rPr lang="tr-TR" sz="2000" i="1" dirty="0" err="1" smtClean="0"/>
              <a:t>Stamakis</a:t>
            </a:r>
            <a:r>
              <a:rPr lang="tr-TR" sz="2000" i="1" dirty="0" smtClean="0"/>
              <a:t>, M. G., 1995 ve </a:t>
            </a:r>
            <a:r>
              <a:rPr lang="tr-TR" sz="2000" i="1" dirty="0" err="1" smtClean="0"/>
              <a:t>Calvo</a:t>
            </a:r>
            <a:r>
              <a:rPr lang="tr-TR" sz="2000" i="1" dirty="0" smtClean="0"/>
              <a:t>, J. P., </a:t>
            </a:r>
            <a:r>
              <a:rPr lang="tr-TR" sz="2000" i="1" dirty="0" err="1" smtClean="0"/>
              <a:t>Stamakis</a:t>
            </a:r>
            <a:r>
              <a:rPr lang="tr-TR" sz="2000" i="1" dirty="0" smtClean="0"/>
              <a:t>, M. G. </a:t>
            </a:r>
            <a:r>
              <a:rPr lang="tr-TR" sz="2000" i="1" dirty="0" err="1" smtClean="0"/>
              <a:t>And</a:t>
            </a:r>
            <a:r>
              <a:rPr lang="tr-TR" sz="2000" i="1" dirty="0" smtClean="0"/>
              <a:t> </a:t>
            </a:r>
            <a:r>
              <a:rPr lang="tr-TR" sz="2000" i="1" dirty="0" err="1" smtClean="0"/>
              <a:t>Magganas</a:t>
            </a:r>
            <a:r>
              <a:rPr lang="tr-TR" sz="2000" i="1" dirty="0" smtClean="0"/>
              <a:t>, A. C., 1995).</a:t>
            </a:r>
          </a:p>
          <a:p>
            <a:pPr lvl="1" algn="just"/>
            <a:r>
              <a:rPr lang="tr-TR" sz="2400" dirty="0" smtClean="0"/>
              <a:t>Genellikle, </a:t>
            </a:r>
            <a:r>
              <a:rPr lang="tr-TR" sz="2400" dirty="0" err="1" smtClean="0"/>
              <a:t>hidromanyezit</a:t>
            </a:r>
            <a:r>
              <a:rPr lang="tr-TR" sz="2400" dirty="0" smtClean="0"/>
              <a:t> oluşumları çok ince taneli </a:t>
            </a:r>
            <a:r>
              <a:rPr lang="tr-TR" sz="2400" dirty="0" err="1" smtClean="0"/>
              <a:t>huntitte</a:t>
            </a:r>
            <a:r>
              <a:rPr lang="tr-TR" sz="2400" dirty="0" smtClean="0"/>
              <a:t> 5 </a:t>
            </a:r>
            <a:r>
              <a:rPr lang="tr-TR" sz="2400" dirty="0" err="1" smtClean="0"/>
              <a:t>cm’lik</a:t>
            </a:r>
            <a:r>
              <a:rPr lang="tr-TR" sz="2400" dirty="0" smtClean="0"/>
              <a:t> nodüller halinde; manyezit oluşumları ise çok ince dağılımlı manyezit-</a:t>
            </a:r>
            <a:r>
              <a:rPr lang="tr-TR" sz="2400" dirty="0" err="1" smtClean="0"/>
              <a:t>huntit</a:t>
            </a:r>
            <a:r>
              <a:rPr lang="tr-TR" sz="2400" dirty="0" smtClean="0"/>
              <a:t> kütlelerinde ve </a:t>
            </a:r>
            <a:r>
              <a:rPr lang="tr-TR" sz="2400" dirty="0" err="1" smtClean="0"/>
              <a:t>diatomik</a:t>
            </a:r>
            <a:r>
              <a:rPr lang="tr-TR" sz="2400" dirty="0" smtClean="0"/>
              <a:t> kayaçlarda 1 m’ye ulaşan büyük nodüller halindedir.</a:t>
            </a:r>
          </a:p>
          <a:p>
            <a:pPr lvl="1" algn="just"/>
            <a:endParaRPr lang="tr-TR" sz="2400" dirty="0" smtClean="0"/>
          </a:p>
        </p:txBody>
      </p:sp>
      <p:sp>
        <p:nvSpPr>
          <p:cNvPr id="2" name="Slayt Numarası Yer Tutucusu 1"/>
          <p:cNvSpPr>
            <a:spLocks noGrp="1"/>
          </p:cNvSpPr>
          <p:nvPr>
            <p:ph type="sldNum" sz="quarter" idx="12"/>
          </p:nvPr>
        </p:nvSpPr>
        <p:spPr/>
        <p:txBody>
          <a:bodyPr/>
          <a:lstStyle/>
          <a:p>
            <a:fld id="{F840E8C4-05BF-453B-821F-D176919BED63}" type="slidenum">
              <a:rPr lang="tr-TR" smtClean="0"/>
              <a:pPr/>
              <a:t>21</a:t>
            </a:fld>
            <a:endParaRPr lang="tr-TR"/>
          </a:p>
        </p:txBody>
      </p:sp>
    </p:spTree>
    <p:extLst>
      <p:ext uri="{BB962C8B-B14F-4D97-AF65-F5344CB8AC3E}">
        <p14:creationId xmlns:p14="http://schemas.microsoft.com/office/powerpoint/2010/main" val="2300213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tr-TR" dirty="0" smtClean="0"/>
              <a:t>Dünya’da </a:t>
            </a:r>
            <a:r>
              <a:rPr lang="tr-TR" dirty="0" err="1" smtClean="0"/>
              <a:t>Huntit</a:t>
            </a:r>
            <a:r>
              <a:rPr lang="tr-TR" dirty="0" smtClean="0"/>
              <a:t> Üretimi ve Ticareti</a:t>
            </a:r>
            <a:endParaRPr lang="tr-TR" dirty="0"/>
          </a:p>
        </p:txBody>
      </p:sp>
      <p:sp>
        <p:nvSpPr>
          <p:cNvPr id="3" name="2 İçerik Yer Tutucusu"/>
          <p:cNvSpPr>
            <a:spLocks noGrp="1"/>
          </p:cNvSpPr>
          <p:nvPr>
            <p:ph idx="1"/>
          </p:nvPr>
        </p:nvSpPr>
        <p:spPr>
          <a:xfrm>
            <a:off x="457200" y="1647825"/>
            <a:ext cx="8229600" cy="4708525"/>
          </a:xfrm>
        </p:spPr>
        <p:txBody>
          <a:bodyPr>
            <a:noAutofit/>
          </a:bodyPr>
          <a:lstStyle/>
          <a:p>
            <a:pPr algn="just"/>
            <a:r>
              <a:rPr lang="tr-TR" sz="2800" dirty="0" err="1" smtClean="0"/>
              <a:t>Huntitin</a:t>
            </a:r>
            <a:r>
              <a:rPr lang="tr-TR" sz="2800" dirty="0" smtClean="0"/>
              <a:t> bulunduğu yataklar arasında Yunanistan’da bulunanlar ekonomik olarak değerlendirilmektedir.</a:t>
            </a:r>
          </a:p>
          <a:p>
            <a:pPr algn="just"/>
            <a:endParaRPr lang="tr-TR" sz="2800" dirty="0"/>
          </a:p>
          <a:p>
            <a:pPr algn="just"/>
            <a:r>
              <a:rPr lang="tr-TR" sz="2800" dirty="0" err="1" smtClean="0"/>
              <a:t>Kozani</a:t>
            </a:r>
            <a:r>
              <a:rPr lang="tr-TR" sz="2800" dirty="0" smtClean="0"/>
              <a:t> Kasabasında bulunan madenden yılda 15.000 ton cevher üretilmektedir.</a:t>
            </a:r>
          </a:p>
          <a:p>
            <a:pPr algn="just"/>
            <a:endParaRPr lang="tr-TR" sz="2800" dirty="0"/>
          </a:p>
          <a:p>
            <a:pPr algn="just"/>
            <a:r>
              <a:rPr lang="tr-TR" sz="2800" dirty="0" smtClean="0"/>
              <a:t>Bu yataklar yaklaşık 4 m kalınlığında olup, 5 milyon tondan fazla rezerve sahiptir.</a:t>
            </a:r>
          </a:p>
          <a:p>
            <a:pPr algn="just"/>
            <a:endParaRPr lang="tr-TR" sz="2800" dirty="0"/>
          </a:p>
          <a:p>
            <a:pPr algn="just"/>
            <a:endParaRPr lang="tr-TR" sz="2800" dirty="0"/>
          </a:p>
          <a:p>
            <a:pPr algn="just"/>
            <a:endParaRPr lang="tr-TR" sz="2800" dirty="0" smtClean="0"/>
          </a:p>
          <a:p>
            <a:pPr algn="just"/>
            <a:endParaRPr lang="tr-TR" sz="2800" dirty="0" smtClean="0"/>
          </a:p>
          <a:p>
            <a:pPr lvl="1" algn="just"/>
            <a:endParaRPr lang="tr-TR" dirty="0"/>
          </a:p>
          <a:p>
            <a:pPr lvl="1" algn="just"/>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22</a:t>
            </a:fld>
            <a:endParaRPr lang="tr-TR"/>
          </a:p>
        </p:txBody>
      </p:sp>
    </p:spTree>
    <p:extLst>
      <p:ext uri="{BB962C8B-B14F-4D97-AF65-F5344CB8AC3E}">
        <p14:creationId xmlns:p14="http://schemas.microsoft.com/office/powerpoint/2010/main" val="92575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tr-TR" dirty="0" smtClean="0"/>
              <a:t>Dünya’da </a:t>
            </a:r>
            <a:r>
              <a:rPr lang="tr-TR" dirty="0" err="1" smtClean="0"/>
              <a:t>Huntit</a:t>
            </a:r>
            <a:r>
              <a:rPr lang="tr-TR" dirty="0" smtClean="0"/>
              <a:t> Üretimi ve Ticareti</a:t>
            </a:r>
            <a:endParaRPr lang="tr-TR" dirty="0"/>
          </a:p>
        </p:txBody>
      </p:sp>
      <p:sp>
        <p:nvSpPr>
          <p:cNvPr id="3" name="2 İçerik Yer Tutucusu"/>
          <p:cNvSpPr>
            <a:spLocks noGrp="1"/>
          </p:cNvSpPr>
          <p:nvPr>
            <p:ph idx="1"/>
          </p:nvPr>
        </p:nvSpPr>
        <p:spPr>
          <a:xfrm>
            <a:off x="467472" y="1472584"/>
            <a:ext cx="8229600" cy="4708525"/>
          </a:xfrm>
        </p:spPr>
        <p:txBody>
          <a:bodyPr>
            <a:noAutofit/>
          </a:bodyPr>
          <a:lstStyle/>
          <a:p>
            <a:pPr algn="just"/>
            <a:r>
              <a:rPr lang="tr-TR" sz="2800" dirty="0"/>
              <a:t>ABD, Avustralya, Fransa, Macaristan ve Türkiye belirli oranlarda rezervlere sahip olmasına karşın </a:t>
            </a:r>
            <a:r>
              <a:rPr lang="tr-TR" sz="2800" dirty="0" err="1"/>
              <a:t>yataklanma</a:t>
            </a:r>
            <a:r>
              <a:rPr lang="tr-TR" sz="2800" dirty="0"/>
              <a:t> şekli ve rezervlerin düşük olması sebebiyle ekonomik olmadığı için işletilememektedir.</a:t>
            </a:r>
          </a:p>
          <a:p>
            <a:pPr marL="0" indent="0" algn="just">
              <a:buNone/>
            </a:pPr>
            <a:endParaRPr lang="tr-TR" sz="2800" dirty="0"/>
          </a:p>
          <a:p>
            <a:pPr algn="just"/>
            <a:r>
              <a:rPr lang="tr-TR" sz="2800" dirty="0"/>
              <a:t> </a:t>
            </a:r>
            <a:r>
              <a:rPr lang="tr-TR" sz="2800" dirty="0" err="1"/>
              <a:t>Huntit</a:t>
            </a:r>
            <a:r>
              <a:rPr lang="tr-TR" sz="2800" dirty="0"/>
              <a:t> mineralinden ürün üretimi ise henüz Türkiye’de yapılamamaktadır. Ancak “</a:t>
            </a:r>
            <a:r>
              <a:rPr lang="tr-TR" sz="2800" dirty="0" err="1"/>
              <a:t>ultrakarb</a:t>
            </a:r>
            <a:r>
              <a:rPr lang="tr-TR" sz="2800" dirty="0"/>
              <a:t>” (</a:t>
            </a:r>
            <a:r>
              <a:rPr lang="tr-TR" sz="2800" dirty="0" err="1"/>
              <a:t>huntit-hidromanyezit</a:t>
            </a:r>
            <a:r>
              <a:rPr lang="tr-TR" sz="2800" dirty="0"/>
              <a:t> levhası) olarak adlandırılan </a:t>
            </a:r>
            <a:r>
              <a:rPr lang="tr-TR" sz="2800" dirty="0" smtClean="0"/>
              <a:t>ürün </a:t>
            </a:r>
            <a:r>
              <a:rPr lang="tr-TR" sz="2800" dirty="0"/>
              <a:t>imal edilmektedir.</a:t>
            </a:r>
          </a:p>
          <a:p>
            <a:pPr algn="just"/>
            <a:endParaRPr lang="tr-TR" sz="2800" dirty="0"/>
          </a:p>
          <a:p>
            <a:pPr algn="just"/>
            <a:endParaRPr lang="tr-TR" sz="2800" dirty="0"/>
          </a:p>
          <a:p>
            <a:pPr algn="just"/>
            <a:endParaRPr lang="tr-TR" sz="2800" dirty="0" smtClean="0"/>
          </a:p>
          <a:p>
            <a:pPr algn="just"/>
            <a:endParaRPr lang="tr-TR" sz="2800" dirty="0" smtClean="0"/>
          </a:p>
          <a:p>
            <a:pPr lvl="1" algn="just"/>
            <a:endParaRPr lang="tr-TR" dirty="0"/>
          </a:p>
          <a:p>
            <a:pPr lvl="1" algn="just"/>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23</a:t>
            </a:fld>
            <a:endParaRPr lang="tr-TR"/>
          </a:p>
        </p:txBody>
      </p:sp>
    </p:spTree>
    <p:extLst>
      <p:ext uri="{BB962C8B-B14F-4D97-AF65-F5344CB8AC3E}">
        <p14:creationId xmlns:p14="http://schemas.microsoft.com/office/powerpoint/2010/main" val="2214318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Dünya’da </a:t>
            </a:r>
            <a:r>
              <a:rPr lang="tr-TR" dirty="0" err="1" smtClean="0"/>
              <a:t>Huntit</a:t>
            </a:r>
            <a:r>
              <a:rPr lang="tr-TR" dirty="0" smtClean="0"/>
              <a:t> Üretimi ve Ticareti</a:t>
            </a:r>
            <a:endParaRPr lang="tr-TR" dirty="0"/>
          </a:p>
        </p:txBody>
      </p:sp>
      <p:sp>
        <p:nvSpPr>
          <p:cNvPr id="3" name="2 İçerik Yer Tutucusu"/>
          <p:cNvSpPr>
            <a:spLocks noGrp="1"/>
          </p:cNvSpPr>
          <p:nvPr>
            <p:ph idx="1"/>
          </p:nvPr>
        </p:nvSpPr>
        <p:spPr>
          <a:xfrm>
            <a:off x="457200" y="1417638"/>
            <a:ext cx="8229600" cy="4708525"/>
          </a:xfrm>
        </p:spPr>
        <p:txBody>
          <a:bodyPr>
            <a:noAutofit/>
          </a:bodyPr>
          <a:lstStyle/>
          <a:p>
            <a:pPr algn="just"/>
            <a:r>
              <a:rPr lang="tr-TR" sz="2800" dirty="0" err="1"/>
              <a:t>Huntit</a:t>
            </a:r>
            <a:r>
              <a:rPr lang="tr-TR" sz="2800" dirty="0"/>
              <a:t> hammadde üretimi; açık ocak şeklinde yapılmaktadır. </a:t>
            </a:r>
            <a:endParaRPr lang="tr-TR" sz="2800" dirty="0" smtClean="0"/>
          </a:p>
          <a:p>
            <a:pPr algn="just"/>
            <a:endParaRPr lang="tr-TR" sz="2800" dirty="0"/>
          </a:p>
          <a:p>
            <a:pPr algn="just"/>
            <a:r>
              <a:rPr lang="tr-TR" sz="2800" dirty="0" smtClean="0"/>
              <a:t>Kırıcı/kazıcı </a:t>
            </a:r>
            <a:r>
              <a:rPr lang="tr-TR" sz="2800" dirty="0"/>
              <a:t>iş makinesi ile malzeme kırılıp kamyonlara yüklenir. </a:t>
            </a:r>
            <a:endParaRPr lang="tr-TR" sz="2800" dirty="0" smtClean="0"/>
          </a:p>
          <a:p>
            <a:pPr algn="just"/>
            <a:endParaRPr lang="tr-TR" sz="2800" dirty="0"/>
          </a:p>
          <a:p>
            <a:pPr algn="just"/>
            <a:r>
              <a:rPr lang="tr-TR" sz="2800" dirty="0" smtClean="0"/>
              <a:t>Bu </a:t>
            </a:r>
            <a:r>
              <a:rPr lang="tr-TR" sz="2800" dirty="0"/>
              <a:t>esnada </a:t>
            </a:r>
            <a:r>
              <a:rPr lang="tr-TR" sz="2800" dirty="0" smtClean="0"/>
              <a:t>aragonit ve manyezit mineralleri tane boyuna göre iri olduklarından, boyuta göre sınıflandırma işlemi ile ortamdan uzaklaştırılırlar. </a:t>
            </a:r>
          </a:p>
          <a:p>
            <a:pPr algn="just"/>
            <a:endParaRPr lang="tr-TR" sz="2800" dirty="0"/>
          </a:p>
          <a:p>
            <a:pPr algn="just"/>
            <a:endParaRPr lang="tr-TR" sz="2800" dirty="0" smtClean="0"/>
          </a:p>
          <a:p>
            <a:pPr algn="just"/>
            <a:endParaRPr lang="tr-TR" sz="2800" dirty="0" smtClean="0"/>
          </a:p>
          <a:p>
            <a:pPr lvl="1" algn="just"/>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24</a:t>
            </a:fld>
            <a:endParaRPr lang="tr-TR"/>
          </a:p>
        </p:txBody>
      </p:sp>
    </p:spTree>
    <p:extLst>
      <p:ext uri="{BB962C8B-B14F-4D97-AF65-F5344CB8AC3E}">
        <p14:creationId xmlns:p14="http://schemas.microsoft.com/office/powerpoint/2010/main" val="3275149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1888"/>
            <a:ext cx="9144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2555776" y="4653136"/>
            <a:ext cx="533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4" name="Dikdörtgen 3"/>
          <p:cNvSpPr/>
          <p:nvPr/>
        </p:nvSpPr>
        <p:spPr>
          <a:xfrm>
            <a:off x="3851920" y="1268760"/>
            <a:ext cx="1512168"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Tree>
    <p:extLst>
      <p:ext uri="{BB962C8B-B14F-4D97-AF65-F5344CB8AC3E}">
        <p14:creationId xmlns:p14="http://schemas.microsoft.com/office/powerpoint/2010/main" val="420421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OZOGLU\AppData\Local\Microsoft\Windows\Temporary Internet Files\Content.IE5\JSSTG8BJ\certificate-154169_960_720[1].png"/>
          <p:cNvPicPr>
            <a:picLocks noChangeAspect="1" noChangeArrowheads="1"/>
          </p:cNvPicPr>
          <p:nvPr/>
        </p:nvPicPr>
        <p:blipFill>
          <a:blip r:embed="rId2" cstate="print"/>
          <a:srcRect/>
          <a:stretch>
            <a:fillRect/>
          </a:stretch>
        </p:blipFill>
        <p:spPr bwMode="auto">
          <a:xfrm>
            <a:off x="7380312" y="3717032"/>
            <a:ext cx="1377549" cy="1484784"/>
          </a:xfrm>
          <a:prstGeom prst="rect">
            <a:avLst/>
          </a:prstGeom>
          <a:noFill/>
        </p:spPr>
      </p:pic>
      <p:sp>
        <p:nvSpPr>
          <p:cNvPr id="3" name="2 İçerik Yer Tutucusu"/>
          <p:cNvSpPr>
            <a:spLocks noGrp="1"/>
          </p:cNvSpPr>
          <p:nvPr>
            <p:ph idx="1"/>
          </p:nvPr>
        </p:nvSpPr>
        <p:spPr>
          <a:xfrm>
            <a:off x="457200" y="1362769"/>
            <a:ext cx="8229600" cy="4708525"/>
          </a:xfrm>
        </p:spPr>
        <p:txBody>
          <a:bodyPr>
            <a:noAutofit/>
          </a:bodyPr>
          <a:lstStyle/>
          <a:p>
            <a:pPr algn="just"/>
            <a:r>
              <a:rPr lang="tr-TR" sz="2800" dirty="0" smtClean="0"/>
              <a:t>Boyalarda </a:t>
            </a:r>
            <a:r>
              <a:rPr lang="tr-TR" sz="2800" dirty="0"/>
              <a:t>özel bağlayıcı ve </a:t>
            </a:r>
            <a:r>
              <a:rPr lang="tr-TR" sz="2800" dirty="0" smtClean="0"/>
              <a:t>yapıştırıcı,</a:t>
            </a:r>
          </a:p>
          <a:p>
            <a:pPr algn="just"/>
            <a:endParaRPr lang="tr-TR" sz="2800" dirty="0"/>
          </a:p>
          <a:p>
            <a:pPr algn="just"/>
            <a:r>
              <a:rPr lang="tr-TR" sz="2800" dirty="0" smtClean="0"/>
              <a:t>Özel </a:t>
            </a:r>
            <a:r>
              <a:rPr lang="tr-TR" sz="2800" dirty="0"/>
              <a:t>tip lastiklerde dolgu </a:t>
            </a:r>
            <a:r>
              <a:rPr lang="tr-TR" sz="2800" dirty="0" smtClean="0"/>
              <a:t>sertleştirici,</a:t>
            </a:r>
          </a:p>
          <a:p>
            <a:pPr algn="just"/>
            <a:endParaRPr lang="tr-TR" sz="2800" dirty="0"/>
          </a:p>
          <a:p>
            <a:pPr algn="just"/>
            <a:r>
              <a:rPr lang="tr-TR" sz="2800" dirty="0"/>
              <a:t>K</a:t>
            </a:r>
            <a:r>
              <a:rPr lang="tr-TR" sz="2800" dirty="0" smtClean="0"/>
              <a:t>ağıt </a:t>
            </a:r>
            <a:r>
              <a:rPr lang="tr-TR" sz="2800" dirty="0"/>
              <a:t>sanayinde kaplama malzemesi olarak kullanılmaktadır. </a:t>
            </a:r>
            <a:endParaRPr lang="tr-TR" sz="2800" dirty="0" smtClean="0"/>
          </a:p>
          <a:p>
            <a:pPr algn="just"/>
            <a:endParaRPr lang="tr-TR" sz="2800" dirty="0"/>
          </a:p>
          <a:p>
            <a:pPr algn="just"/>
            <a:r>
              <a:rPr lang="tr-TR" sz="2800" dirty="0"/>
              <a:t>Ancak, bu konularda </a:t>
            </a:r>
            <a:r>
              <a:rPr lang="tr-TR" sz="2800" dirty="0" err="1"/>
              <a:t>huntitin</a:t>
            </a:r>
            <a:r>
              <a:rPr lang="tr-TR" sz="2800" dirty="0"/>
              <a:t> kullanım standartları henüz tam olarak ortaya konmamıştır. </a:t>
            </a:r>
          </a:p>
          <a:p>
            <a:pPr algn="just"/>
            <a:endParaRPr lang="tr-TR" sz="2800" dirty="0"/>
          </a:p>
          <a:p>
            <a:pPr lvl="1" algn="just"/>
            <a:endParaRPr lang="tr-TR" dirty="0"/>
          </a:p>
          <a:p>
            <a:pPr lvl="1" algn="just"/>
            <a:endParaRPr lang="tr-TR" dirty="0"/>
          </a:p>
          <a:p>
            <a:pPr algn="just"/>
            <a:endParaRPr lang="tr-TR" dirty="0"/>
          </a:p>
        </p:txBody>
      </p:sp>
      <p:pic>
        <p:nvPicPr>
          <p:cNvPr id="1027" name="Picture 3" descr="C:\Users\TOZOGLU\AppData\Local\Microsoft\Windows\Temporary Internet Files\Content.IE5\KWWU38D9\tire-1135376_960_720[1].png"/>
          <p:cNvPicPr>
            <a:picLocks noChangeAspect="1" noChangeArrowheads="1"/>
          </p:cNvPicPr>
          <p:nvPr/>
        </p:nvPicPr>
        <p:blipFill>
          <a:blip r:embed="rId3" cstate="print"/>
          <a:srcRect/>
          <a:stretch>
            <a:fillRect/>
          </a:stretch>
        </p:blipFill>
        <p:spPr bwMode="auto">
          <a:xfrm>
            <a:off x="7452320" y="2060848"/>
            <a:ext cx="1484784" cy="1484784"/>
          </a:xfrm>
          <a:prstGeom prst="rect">
            <a:avLst/>
          </a:prstGeom>
          <a:noFill/>
          <a:effectLst>
            <a:outerShdw dist="50800" dir="5400000" sx="89000" sy="89000" algn="ctr" rotWithShape="0">
              <a:srgbClr val="000000">
                <a:alpha val="0"/>
              </a:srgbClr>
            </a:outerShdw>
          </a:effectLst>
        </p:spPr>
      </p:pic>
      <p:pic>
        <p:nvPicPr>
          <p:cNvPr id="5" name="Picture 4" descr="C:\Users\TOZOGLU\AppData\Local\Microsoft\Windows\Temporary Internet Files\Content.IE5\FUVFW4ED\d7fed29d2f18a8586e3a8d3ee2b023ef-colorful-grungy-circular-paint-splashes[1].jpg"/>
          <p:cNvPicPr>
            <a:picLocks noChangeAspect="1" noChangeArrowheads="1"/>
          </p:cNvPicPr>
          <p:nvPr/>
        </p:nvPicPr>
        <p:blipFill>
          <a:blip r:embed="rId4" cstate="print"/>
          <a:srcRect/>
          <a:stretch>
            <a:fillRect/>
          </a:stretch>
        </p:blipFill>
        <p:spPr bwMode="auto">
          <a:xfrm>
            <a:off x="6228184" y="1052736"/>
            <a:ext cx="1333144" cy="1409657"/>
          </a:xfrm>
          <a:prstGeom prst="rect">
            <a:avLst/>
          </a:prstGeom>
          <a:noFill/>
        </p:spPr>
      </p:pic>
      <p:sp>
        <p:nvSpPr>
          <p:cNvPr id="2" name="1 Başlık"/>
          <p:cNvSpPr>
            <a:spLocks noGrp="1"/>
          </p:cNvSpPr>
          <p:nvPr>
            <p:ph type="title"/>
          </p:nvPr>
        </p:nvSpPr>
        <p:spPr>
          <a:xfrm>
            <a:off x="481244" y="48369"/>
            <a:ext cx="8229600" cy="1143000"/>
          </a:xfrm>
        </p:spPr>
        <p:txBody>
          <a:bodyPr/>
          <a:lstStyle/>
          <a:p>
            <a:r>
              <a:rPr lang="tr-TR" dirty="0" smtClean="0"/>
              <a:t>Endüstriyel Kullanım Alanları</a:t>
            </a:r>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26</a:t>
            </a:fld>
            <a:endParaRPr lang="tr-TR"/>
          </a:p>
        </p:txBody>
      </p:sp>
    </p:spTree>
    <p:extLst>
      <p:ext uri="{BB962C8B-B14F-4D97-AF65-F5344CB8AC3E}">
        <p14:creationId xmlns:p14="http://schemas.microsoft.com/office/powerpoint/2010/main" val="43685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Endüstriyel Kullanım Alanları</a:t>
            </a:r>
            <a:endParaRPr lang="tr-TR" dirty="0"/>
          </a:p>
        </p:txBody>
      </p:sp>
      <p:sp>
        <p:nvSpPr>
          <p:cNvPr id="3" name="2 İçerik Yer Tutucusu"/>
          <p:cNvSpPr>
            <a:spLocks noGrp="1"/>
          </p:cNvSpPr>
          <p:nvPr>
            <p:ph idx="1"/>
          </p:nvPr>
        </p:nvSpPr>
        <p:spPr>
          <a:xfrm>
            <a:off x="457200" y="1417639"/>
            <a:ext cx="8229600" cy="3811562"/>
          </a:xfrm>
        </p:spPr>
        <p:txBody>
          <a:bodyPr>
            <a:noAutofit/>
          </a:bodyPr>
          <a:lstStyle/>
          <a:p>
            <a:pPr algn="just"/>
            <a:r>
              <a:rPr lang="tr-TR" sz="2800" b="1" dirty="0">
                <a:solidFill>
                  <a:srgbClr val="FF0000"/>
                </a:solidFill>
              </a:rPr>
              <a:t>Isıtıldığında ortaya çıkan CO</a:t>
            </a:r>
            <a:r>
              <a:rPr lang="tr-TR" sz="2800" b="1" baseline="-25000" dirty="0">
                <a:solidFill>
                  <a:srgbClr val="FF0000"/>
                </a:solidFill>
              </a:rPr>
              <a:t>2</a:t>
            </a:r>
            <a:r>
              <a:rPr lang="tr-TR" sz="2800" b="1" dirty="0">
                <a:solidFill>
                  <a:srgbClr val="FF0000"/>
                </a:solidFill>
              </a:rPr>
              <a:t> içeriğinden </a:t>
            </a:r>
            <a:r>
              <a:rPr lang="tr-TR" sz="2800" b="1" dirty="0" smtClean="0">
                <a:solidFill>
                  <a:srgbClr val="FF0000"/>
                </a:solidFill>
              </a:rPr>
              <a:t>dolayı özellikle </a:t>
            </a:r>
            <a:r>
              <a:rPr lang="tr-TR" sz="2800" b="1" dirty="0">
                <a:solidFill>
                  <a:srgbClr val="FF0000"/>
                </a:solidFill>
              </a:rPr>
              <a:t>alev </a:t>
            </a:r>
            <a:r>
              <a:rPr lang="tr-TR" sz="2800" b="1" dirty="0" smtClean="0">
                <a:solidFill>
                  <a:srgbClr val="FF0000"/>
                </a:solidFill>
              </a:rPr>
              <a:t>geciktirici katkı hammaddesi konusunda çalışmalar yapılmaktadır.</a:t>
            </a:r>
          </a:p>
          <a:p>
            <a:pPr algn="just"/>
            <a:endParaRPr lang="tr-TR" sz="2800" dirty="0"/>
          </a:p>
          <a:p>
            <a:pPr algn="just"/>
            <a:r>
              <a:rPr lang="tr-TR" sz="2800" dirty="0" smtClean="0">
                <a:solidFill>
                  <a:srgbClr val="00B0F0"/>
                </a:solidFill>
              </a:rPr>
              <a:t>Alev geciktirici </a:t>
            </a:r>
            <a:r>
              <a:rPr lang="tr-TR" sz="2800" dirty="0">
                <a:solidFill>
                  <a:srgbClr val="00B0F0"/>
                </a:solidFill>
              </a:rPr>
              <a:t>olarak, çevre dostu olan </a:t>
            </a:r>
            <a:r>
              <a:rPr lang="tr-TR" sz="2800" dirty="0" err="1">
                <a:solidFill>
                  <a:srgbClr val="00B0F0"/>
                </a:solidFill>
              </a:rPr>
              <a:t>huntit-hidromanyezit</a:t>
            </a:r>
            <a:r>
              <a:rPr lang="tr-TR" sz="2800" dirty="0">
                <a:solidFill>
                  <a:srgbClr val="00B0F0"/>
                </a:solidFill>
              </a:rPr>
              <a:t> karışımı kullanımının giderek artabileceği tahmin edilmektedir. </a:t>
            </a:r>
            <a:endParaRPr lang="tr-TR" sz="2800" dirty="0" smtClean="0">
              <a:solidFill>
                <a:srgbClr val="00B0F0"/>
              </a:solidFill>
            </a:endParaRPr>
          </a:p>
          <a:p>
            <a:pPr algn="just"/>
            <a:endParaRPr lang="tr-TR" sz="2800" dirty="0"/>
          </a:p>
          <a:p>
            <a:pPr marL="0" indent="0" algn="just">
              <a:buNone/>
            </a:pPr>
            <a:endParaRPr lang="tr-TR" sz="2800" dirty="0" smtClean="0"/>
          </a:p>
          <a:p>
            <a:pPr algn="just"/>
            <a:endParaRPr lang="tr-TR" sz="2800" dirty="0" smtClean="0"/>
          </a:p>
          <a:p>
            <a:pPr algn="just"/>
            <a:endParaRPr lang="tr-TR" sz="28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27</a:t>
            </a:fld>
            <a:endParaRPr lang="tr-TR"/>
          </a:p>
        </p:txBody>
      </p:sp>
    </p:spTree>
    <p:extLst>
      <p:ext uri="{BB962C8B-B14F-4D97-AF65-F5344CB8AC3E}">
        <p14:creationId xmlns:p14="http://schemas.microsoft.com/office/powerpoint/2010/main" val="132907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Endüstriyel Kullanım Alanları</a:t>
            </a:r>
            <a:endParaRPr lang="tr-TR" dirty="0"/>
          </a:p>
        </p:txBody>
      </p:sp>
      <p:sp>
        <p:nvSpPr>
          <p:cNvPr id="3" name="2 İçerik Yer Tutucusu"/>
          <p:cNvSpPr>
            <a:spLocks noGrp="1"/>
          </p:cNvSpPr>
          <p:nvPr>
            <p:ph idx="1"/>
          </p:nvPr>
        </p:nvSpPr>
        <p:spPr>
          <a:xfrm>
            <a:off x="457200" y="1417638"/>
            <a:ext cx="8229600" cy="4708525"/>
          </a:xfrm>
        </p:spPr>
        <p:txBody>
          <a:bodyPr>
            <a:noAutofit/>
          </a:bodyPr>
          <a:lstStyle/>
          <a:p>
            <a:pPr algn="just"/>
            <a:r>
              <a:rPr lang="tr-TR" sz="2800" dirty="0" smtClean="0"/>
              <a:t>Tutuşturma geciktirici katkı maddelerinde istenen başlıca özellikler;</a:t>
            </a:r>
          </a:p>
          <a:p>
            <a:pPr algn="just"/>
            <a:endParaRPr lang="tr-TR" sz="2800" dirty="0" smtClean="0"/>
          </a:p>
          <a:p>
            <a:pPr lvl="1" algn="just"/>
            <a:r>
              <a:rPr lang="tr-TR" sz="2400" dirty="0" smtClean="0"/>
              <a:t>Polimerin ayrışma sıcaklıklarına (150-400 C derece) yakın sıcaklıklarda bol miktarda su veya CO</a:t>
            </a:r>
            <a:r>
              <a:rPr lang="tr-TR" sz="2400" baseline="-25000" dirty="0" smtClean="0"/>
              <a:t>2</a:t>
            </a:r>
            <a:r>
              <a:rPr lang="tr-TR" sz="2400" dirty="0" smtClean="0"/>
              <a:t> vererek güçlü bir endotermik ayrışma özelliğine sahip olması.</a:t>
            </a:r>
          </a:p>
          <a:p>
            <a:pPr lvl="1" algn="just"/>
            <a:endParaRPr lang="tr-TR" sz="2400" dirty="0" smtClean="0"/>
          </a:p>
          <a:p>
            <a:pPr lvl="1" algn="just"/>
            <a:r>
              <a:rPr lang="tr-TR" sz="2400" dirty="0" smtClean="0"/>
              <a:t>Ayrışma ile geniş yüzey alanlı bir oksit vermesi.</a:t>
            </a:r>
          </a:p>
          <a:p>
            <a:pPr lvl="1" algn="just"/>
            <a:endParaRPr lang="tr-TR" sz="2400" dirty="0" smtClean="0"/>
          </a:p>
          <a:p>
            <a:pPr lvl="1" algn="just"/>
            <a:r>
              <a:rPr lang="tr-TR" sz="2400" dirty="0" smtClean="0"/>
              <a:t>Çok küçük tane boyunda olması (&lt;10 mikron).</a:t>
            </a:r>
          </a:p>
          <a:p>
            <a:pPr algn="just"/>
            <a:endParaRPr lang="tr-TR" sz="28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28</a:t>
            </a:fld>
            <a:endParaRPr lang="tr-TR"/>
          </a:p>
        </p:txBody>
      </p:sp>
    </p:spTree>
    <p:extLst>
      <p:ext uri="{BB962C8B-B14F-4D97-AF65-F5344CB8AC3E}">
        <p14:creationId xmlns:p14="http://schemas.microsoft.com/office/powerpoint/2010/main" val="44434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4709" y="14988"/>
            <a:ext cx="8229600" cy="1143000"/>
          </a:xfrm>
          <a:solidFill>
            <a:srgbClr val="FFC000"/>
          </a:solidFill>
        </p:spPr>
        <p:txBody>
          <a:bodyPr/>
          <a:lstStyle/>
          <a:p>
            <a:r>
              <a:rPr lang="tr-TR" dirty="0" smtClean="0"/>
              <a:t>Endüstriyel Kullanım Alanları</a:t>
            </a:r>
            <a:endParaRPr lang="tr-TR" dirty="0"/>
          </a:p>
        </p:txBody>
      </p:sp>
      <p:sp>
        <p:nvSpPr>
          <p:cNvPr id="3" name="2 İçerik Yer Tutucusu"/>
          <p:cNvSpPr>
            <a:spLocks noGrp="1"/>
          </p:cNvSpPr>
          <p:nvPr>
            <p:ph idx="1"/>
          </p:nvPr>
        </p:nvSpPr>
        <p:spPr>
          <a:xfrm>
            <a:off x="457200" y="1417638"/>
            <a:ext cx="8229600" cy="4708525"/>
          </a:xfrm>
        </p:spPr>
        <p:txBody>
          <a:bodyPr>
            <a:noAutofit/>
          </a:bodyPr>
          <a:lstStyle/>
          <a:p>
            <a:pPr algn="just"/>
            <a:r>
              <a:rPr lang="tr-TR" sz="2800" dirty="0" smtClean="0"/>
              <a:t>Tutuşturma geciktirici katkı maddelerinde istenen diğer özellikler;</a:t>
            </a:r>
          </a:p>
          <a:p>
            <a:pPr algn="just"/>
            <a:endParaRPr lang="tr-TR" sz="2800" dirty="0" smtClean="0"/>
          </a:p>
          <a:p>
            <a:pPr lvl="1" algn="just"/>
            <a:r>
              <a:rPr lang="tr-TR" sz="2400" dirty="0" smtClean="0"/>
              <a:t>Beyaz veya renksiz olması.</a:t>
            </a:r>
          </a:p>
          <a:p>
            <a:pPr lvl="1" algn="just"/>
            <a:endParaRPr lang="tr-TR" sz="2400" dirty="0"/>
          </a:p>
          <a:p>
            <a:pPr lvl="1" algn="just"/>
            <a:r>
              <a:rPr lang="tr-TR" sz="2400" dirty="0" err="1" smtClean="0"/>
              <a:t>Toksik</a:t>
            </a:r>
            <a:r>
              <a:rPr lang="tr-TR" sz="2400" dirty="0" smtClean="0"/>
              <a:t> olmaması</a:t>
            </a:r>
          </a:p>
          <a:p>
            <a:pPr lvl="1" algn="just"/>
            <a:endParaRPr lang="tr-TR" sz="2400" dirty="0"/>
          </a:p>
          <a:p>
            <a:pPr lvl="1" algn="just"/>
            <a:r>
              <a:rPr lang="tr-TR" sz="2400" dirty="0" smtClean="0"/>
              <a:t>Çözünmez olması ve sodyum tuzları gibi çözünür </a:t>
            </a:r>
            <a:r>
              <a:rPr lang="tr-TR" sz="2400" dirty="0" err="1" smtClean="0"/>
              <a:t>safsızlıklarının</a:t>
            </a:r>
            <a:r>
              <a:rPr lang="tr-TR" sz="2400" dirty="0" smtClean="0"/>
              <a:t> düşük yüzeyde olması.</a:t>
            </a:r>
          </a:p>
          <a:p>
            <a:pPr lvl="1" algn="just"/>
            <a:endParaRPr lang="tr-TR" sz="2400" dirty="0"/>
          </a:p>
          <a:p>
            <a:pPr lvl="1" algn="just"/>
            <a:endParaRPr lang="tr-TR" sz="24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29</a:t>
            </a:fld>
            <a:endParaRPr lang="tr-TR"/>
          </a:p>
        </p:txBody>
      </p:sp>
    </p:spTree>
    <p:extLst>
      <p:ext uri="{BB962C8B-B14F-4D97-AF65-F5344CB8AC3E}">
        <p14:creationId xmlns:p14="http://schemas.microsoft.com/office/powerpoint/2010/main" val="555206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5106" y="24474"/>
            <a:ext cx="8229600" cy="1143000"/>
          </a:xfrm>
          <a:solidFill>
            <a:srgbClr val="FFFF00"/>
          </a:solidFill>
        </p:spPr>
        <p:txBody>
          <a:bodyPr/>
          <a:lstStyle/>
          <a:p>
            <a:r>
              <a:rPr lang="tr-TR" dirty="0" err="1" smtClean="0"/>
              <a:t>Huntit</a:t>
            </a:r>
            <a:endParaRPr lang="tr-TR" dirty="0"/>
          </a:p>
        </p:txBody>
      </p:sp>
      <p:sp>
        <p:nvSpPr>
          <p:cNvPr id="3" name="2 İçerik Yer Tutucusu"/>
          <p:cNvSpPr>
            <a:spLocks noGrp="1"/>
          </p:cNvSpPr>
          <p:nvPr>
            <p:ph idx="1"/>
          </p:nvPr>
        </p:nvSpPr>
        <p:spPr/>
        <p:txBody>
          <a:bodyPr>
            <a:normAutofit/>
          </a:bodyPr>
          <a:lstStyle/>
          <a:p>
            <a:pPr algn="just"/>
            <a:r>
              <a:rPr lang="tr-TR" sz="2800" dirty="0" err="1" smtClean="0"/>
              <a:t>Huntit</a:t>
            </a:r>
            <a:r>
              <a:rPr lang="tr-TR" sz="2800" dirty="0" smtClean="0"/>
              <a:t>, dolomit ve manyezitin değişimi sonucunda oluşmuş, doğal bir karbonat mineralidir.</a:t>
            </a:r>
          </a:p>
          <a:p>
            <a:pPr algn="just"/>
            <a:endParaRPr lang="tr-TR" sz="2800" dirty="0"/>
          </a:p>
          <a:p>
            <a:pPr algn="just"/>
            <a:r>
              <a:rPr lang="tr-TR" sz="2800" dirty="0" smtClean="0"/>
              <a:t>Manyezit ve dolomit gibi mineralleri içeren kayaçların genellikle yüzeye yakın çatlak ve boşluklarında oluşmaktadır.</a:t>
            </a:r>
            <a:endParaRPr lang="tr-TR" sz="28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normAutofit/>
          </a:bodyPr>
          <a:lstStyle/>
          <a:p>
            <a:r>
              <a:rPr lang="tr-TR" sz="2800" dirty="0" smtClean="0"/>
              <a:t>MTA Göller Bölgesi </a:t>
            </a:r>
            <a:r>
              <a:rPr lang="tr-TR" sz="2800" dirty="0" err="1" smtClean="0"/>
              <a:t>Huntit</a:t>
            </a:r>
            <a:r>
              <a:rPr lang="tr-TR" sz="2800" dirty="0" smtClean="0"/>
              <a:t> Aramaları Çalışması</a:t>
            </a:r>
            <a:endParaRPr lang="tr-TR" sz="2800" dirty="0"/>
          </a:p>
        </p:txBody>
      </p:sp>
      <p:pic>
        <p:nvPicPr>
          <p:cNvPr id="11" name="Picture 2" descr="C:\Documents and Settings\Administrator\Desktop\Burdur çalışmalar\Çendik Ruhsat\Çendik.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80728"/>
            <a:ext cx="6364980" cy="5989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Slayt Numarası Yer Tutucusu 11"/>
          <p:cNvSpPr>
            <a:spLocks noGrp="1"/>
          </p:cNvSpPr>
          <p:nvPr>
            <p:ph type="sldNum" sz="quarter" idx="12"/>
          </p:nvPr>
        </p:nvSpPr>
        <p:spPr/>
        <p:txBody>
          <a:bodyPr/>
          <a:lstStyle/>
          <a:p>
            <a:fld id="{F840E8C4-05BF-453B-821F-D176919BED63}" type="slidenum">
              <a:rPr lang="tr-TR" smtClean="0"/>
              <a:pPr/>
              <a:t>30</a:t>
            </a:fld>
            <a:endParaRPr lang="tr-TR"/>
          </a:p>
        </p:txBody>
      </p:sp>
    </p:spTree>
    <p:extLst>
      <p:ext uri="{BB962C8B-B14F-4D97-AF65-F5344CB8AC3E}">
        <p14:creationId xmlns:p14="http://schemas.microsoft.com/office/powerpoint/2010/main" val="2903345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Desktop\Burdur çalışmalar\Oktay PARLAK Tektonik\Burdur-goog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6632"/>
            <a:ext cx="6590717" cy="3499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6" name="8 Grup"/>
          <p:cNvGrpSpPr/>
          <p:nvPr/>
        </p:nvGrpSpPr>
        <p:grpSpPr>
          <a:xfrm>
            <a:off x="2736617" y="171062"/>
            <a:ext cx="3635584" cy="2535346"/>
            <a:chOff x="2736616" y="0"/>
            <a:chExt cx="3703983" cy="2723986"/>
          </a:xfrm>
        </p:grpSpPr>
        <p:cxnSp>
          <p:nvCxnSpPr>
            <p:cNvPr id="7" name="Düz Bağlayıcı 6"/>
            <p:cNvCxnSpPr/>
            <p:nvPr/>
          </p:nvCxnSpPr>
          <p:spPr>
            <a:xfrm flipH="1">
              <a:off x="4091571" y="372632"/>
              <a:ext cx="2299424" cy="2018490"/>
            </a:xfrm>
            <a:prstGeom prst="line">
              <a:avLst/>
            </a:prstGeom>
            <a:ln w="38100">
              <a:prstDash val="dash"/>
            </a:ln>
          </p:spPr>
          <p:style>
            <a:lnRef idx="2">
              <a:schemeClr val="accent2"/>
            </a:lnRef>
            <a:fillRef idx="0">
              <a:schemeClr val="accent2"/>
            </a:fillRef>
            <a:effectRef idx="1">
              <a:schemeClr val="accent2"/>
            </a:effectRef>
            <a:fontRef idx="minor">
              <a:schemeClr val="tx1"/>
            </a:fontRef>
          </p:style>
        </p:cxnSp>
        <p:sp>
          <p:nvSpPr>
            <p:cNvPr id="8" name="Serbest Form 7"/>
            <p:cNvSpPr/>
            <p:nvPr/>
          </p:nvSpPr>
          <p:spPr>
            <a:xfrm>
              <a:off x="2736616" y="0"/>
              <a:ext cx="3703983" cy="2723986"/>
            </a:xfrm>
            <a:custGeom>
              <a:avLst/>
              <a:gdLst>
                <a:gd name="connsiteX0" fmla="*/ 4639709 w 4639709"/>
                <a:gd name="connsiteY0" fmla="*/ 468086 h 3498337"/>
                <a:gd name="connsiteX1" fmla="*/ 4617938 w 4639709"/>
                <a:gd name="connsiteY1" fmla="*/ 413658 h 3498337"/>
                <a:gd name="connsiteX2" fmla="*/ 4607052 w 4639709"/>
                <a:gd name="connsiteY2" fmla="*/ 381000 h 3498337"/>
                <a:gd name="connsiteX3" fmla="*/ 4552623 w 4639709"/>
                <a:gd name="connsiteY3" fmla="*/ 326572 h 3498337"/>
                <a:gd name="connsiteX4" fmla="*/ 4530852 w 4639709"/>
                <a:gd name="connsiteY4" fmla="*/ 304800 h 3498337"/>
                <a:gd name="connsiteX5" fmla="*/ 4476423 w 4639709"/>
                <a:gd name="connsiteY5" fmla="*/ 261258 h 3498337"/>
                <a:gd name="connsiteX6" fmla="*/ 4443766 w 4639709"/>
                <a:gd name="connsiteY6" fmla="*/ 250372 h 3498337"/>
                <a:gd name="connsiteX7" fmla="*/ 4356680 w 4639709"/>
                <a:gd name="connsiteY7" fmla="*/ 228600 h 3498337"/>
                <a:gd name="connsiteX8" fmla="*/ 4324023 w 4639709"/>
                <a:gd name="connsiteY8" fmla="*/ 206829 h 3498337"/>
                <a:gd name="connsiteX9" fmla="*/ 4269595 w 4639709"/>
                <a:gd name="connsiteY9" fmla="*/ 152400 h 3498337"/>
                <a:gd name="connsiteX10" fmla="*/ 4215166 w 4639709"/>
                <a:gd name="connsiteY10" fmla="*/ 97972 h 3498337"/>
                <a:gd name="connsiteX11" fmla="*/ 4160738 w 4639709"/>
                <a:gd name="connsiteY11" fmla="*/ 54429 h 3498337"/>
                <a:gd name="connsiteX12" fmla="*/ 4073652 w 4639709"/>
                <a:gd name="connsiteY12" fmla="*/ 21772 h 3498337"/>
                <a:gd name="connsiteX13" fmla="*/ 3834166 w 4639709"/>
                <a:gd name="connsiteY13" fmla="*/ 10886 h 3498337"/>
                <a:gd name="connsiteX14" fmla="*/ 3801509 w 4639709"/>
                <a:gd name="connsiteY14" fmla="*/ 0 h 3498337"/>
                <a:gd name="connsiteX15" fmla="*/ 3638223 w 4639709"/>
                <a:gd name="connsiteY15" fmla="*/ 32658 h 3498337"/>
                <a:gd name="connsiteX16" fmla="*/ 3518480 w 4639709"/>
                <a:gd name="connsiteY16" fmla="*/ 54429 h 3498337"/>
                <a:gd name="connsiteX17" fmla="*/ 3474938 w 4639709"/>
                <a:gd name="connsiteY17" fmla="*/ 76200 h 3498337"/>
                <a:gd name="connsiteX18" fmla="*/ 3420509 w 4639709"/>
                <a:gd name="connsiteY18" fmla="*/ 87086 h 3498337"/>
                <a:gd name="connsiteX19" fmla="*/ 3387852 w 4639709"/>
                <a:gd name="connsiteY19" fmla="*/ 108858 h 3498337"/>
                <a:gd name="connsiteX20" fmla="*/ 3322538 w 4639709"/>
                <a:gd name="connsiteY20" fmla="*/ 130629 h 3498337"/>
                <a:gd name="connsiteX21" fmla="*/ 3246338 w 4639709"/>
                <a:gd name="connsiteY21" fmla="*/ 195943 h 3498337"/>
                <a:gd name="connsiteX22" fmla="*/ 3213680 w 4639709"/>
                <a:gd name="connsiteY22" fmla="*/ 206829 h 3498337"/>
                <a:gd name="connsiteX23" fmla="*/ 3181023 w 4639709"/>
                <a:gd name="connsiteY23" fmla="*/ 228600 h 3498337"/>
                <a:gd name="connsiteX24" fmla="*/ 3104823 w 4639709"/>
                <a:gd name="connsiteY24" fmla="*/ 261258 h 3498337"/>
                <a:gd name="connsiteX25" fmla="*/ 3072166 w 4639709"/>
                <a:gd name="connsiteY25" fmla="*/ 283029 h 3498337"/>
                <a:gd name="connsiteX26" fmla="*/ 3028623 w 4639709"/>
                <a:gd name="connsiteY26" fmla="*/ 304800 h 3498337"/>
                <a:gd name="connsiteX27" fmla="*/ 2995966 w 4639709"/>
                <a:gd name="connsiteY27" fmla="*/ 326572 h 3498337"/>
                <a:gd name="connsiteX28" fmla="*/ 2908880 w 4639709"/>
                <a:gd name="connsiteY28" fmla="*/ 370115 h 3498337"/>
                <a:gd name="connsiteX29" fmla="*/ 2832680 w 4639709"/>
                <a:gd name="connsiteY29" fmla="*/ 413658 h 3498337"/>
                <a:gd name="connsiteX30" fmla="*/ 2680280 w 4639709"/>
                <a:gd name="connsiteY30" fmla="*/ 478972 h 3498337"/>
                <a:gd name="connsiteX31" fmla="*/ 2636738 w 4639709"/>
                <a:gd name="connsiteY31" fmla="*/ 511629 h 3498337"/>
                <a:gd name="connsiteX32" fmla="*/ 2614966 w 4639709"/>
                <a:gd name="connsiteY32" fmla="*/ 533400 h 3498337"/>
                <a:gd name="connsiteX33" fmla="*/ 2549652 w 4639709"/>
                <a:gd name="connsiteY33" fmla="*/ 555172 h 3498337"/>
                <a:gd name="connsiteX34" fmla="*/ 2516995 w 4639709"/>
                <a:gd name="connsiteY34" fmla="*/ 566058 h 3498337"/>
                <a:gd name="connsiteX35" fmla="*/ 2484338 w 4639709"/>
                <a:gd name="connsiteY35" fmla="*/ 576943 h 3498337"/>
                <a:gd name="connsiteX36" fmla="*/ 2375480 w 4639709"/>
                <a:gd name="connsiteY36" fmla="*/ 620486 h 3498337"/>
                <a:gd name="connsiteX37" fmla="*/ 2310166 w 4639709"/>
                <a:gd name="connsiteY37" fmla="*/ 631372 h 3498337"/>
                <a:gd name="connsiteX38" fmla="*/ 2266623 w 4639709"/>
                <a:gd name="connsiteY38" fmla="*/ 642258 h 3498337"/>
                <a:gd name="connsiteX39" fmla="*/ 2212195 w 4639709"/>
                <a:gd name="connsiteY39" fmla="*/ 653143 h 3498337"/>
                <a:gd name="connsiteX40" fmla="*/ 2168652 w 4639709"/>
                <a:gd name="connsiteY40" fmla="*/ 674915 h 3498337"/>
                <a:gd name="connsiteX41" fmla="*/ 2125109 w 4639709"/>
                <a:gd name="connsiteY41" fmla="*/ 685800 h 3498337"/>
                <a:gd name="connsiteX42" fmla="*/ 1798538 w 4639709"/>
                <a:gd name="connsiteY42" fmla="*/ 707572 h 3498337"/>
                <a:gd name="connsiteX43" fmla="*/ 1744109 w 4639709"/>
                <a:gd name="connsiteY43" fmla="*/ 718458 h 3498337"/>
                <a:gd name="connsiteX44" fmla="*/ 1678795 w 4639709"/>
                <a:gd name="connsiteY44" fmla="*/ 740229 h 3498337"/>
                <a:gd name="connsiteX45" fmla="*/ 1657023 w 4639709"/>
                <a:gd name="connsiteY45" fmla="*/ 762000 h 3498337"/>
                <a:gd name="connsiteX46" fmla="*/ 1569938 w 4639709"/>
                <a:gd name="connsiteY46" fmla="*/ 783772 h 3498337"/>
                <a:gd name="connsiteX47" fmla="*/ 1482852 w 4639709"/>
                <a:gd name="connsiteY47" fmla="*/ 816429 h 3498337"/>
                <a:gd name="connsiteX48" fmla="*/ 1395766 w 4639709"/>
                <a:gd name="connsiteY48" fmla="*/ 859972 h 3498337"/>
                <a:gd name="connsiteX49" fmla="*/ 1330452 w 4639709"/>
                <a:gd name="connsiteY49" fmla="*/ 903515 h 3498337"/>
                <a:gd name="connsiteX50" fmla="*/ 1232480 w 4639709"/>
                <a:gd name="connsiteY50" fmla="*/ 1001486 h 3498337"/>
                <a:gd name="connsiteX51" fmla="*/ 1199823 w 4639709"/>
                <a:gd name="connsiteY51" fmla="*/ 1034143 h 3498337"/>
                <a:gd name="connsiteX52" fmla="*/ 1156280 w 4639709"/>
                <a:gd name="connsiteY52" fmla="*/ 1055915 h 3498337"/>
                <a:gd name="connsiteX53" fmla="*/ 1069195 w 4639709"/>
                <a:gd name="connsiteY53" fmla="*/ 1132115 h 3498337"/>
                <a:gd name="connsiteX54" fmla="*/ 992995 w 4639709"/>
                <a:gd name="connsiteY54" fmla="*/ 1240972 h 3498337"/>
                <a:gd name="connsiteX55" fmla="*/ 971223 w 4639709"/>
                <a:gd name="connsiteY55" fmla="*/ 1284515 h 3498337"/>
                <a:gd name="connsiteX56" fmla="*/ 927680 w 4639709"/>
                <a:gd name="connsiteY56" fmla="*/ 1328058 h 3498337"/>
                <a:gd name="connsiteX57" fmla="*/ 884138 w 4639709"/>
                <a:gd name="connsiteY57" fmla="*/ 1404258 h 3498337"/>
                <a:gd name="connsiteX58" fmla="*/ 797052 w 4639709"/>
                <a:gd name="connsiteY58" fmla="*/ 1534886 h 3498337"/>
                <a:gd name="connsiteX59" fmla="*/ 731738 w 4639709"/>
                <a:gd name="connsiteY59" fmla="*/ 1600200 h 3498337"/>
                <a:gd name="connsiteX60" fmla="*/ 709966 w 4639709"/>
                <a:gd name="connsiteY60" fmla="*/ 1632858 h 3498337"/>
                <a:gd name="connsiteX61" fmla="*/ 655538 w 4639709"/>
                <a:gd name="connsiteY61" fmla="*/ 1730829 h 3498337"/>
                <a:gd name="connsiteX62" fmla="*/ 579338 w 4639709"/>
                <a:gd name="connsiteY62" fmla="*/ 1828800 h 3498337"/>
                <a:gd name="connsiteX63" fmla="*/ 557566 w 4639709"/>
                <a:gd name="connsiteY63" fmla="*/ 1861458 h 3498337"/>
                <a:gd name="connsiteX64" fmla="*/ 535795 w 4639709"/>
                <a:gd name="connsiteY64" fmla="*/ 1937658 h 3498337"/>
                <a:gd name="connsiteX65" fmla="*/ 524909 w 4639709"/>
                <a:gd name="connsiteY65" fmla="*/ 1970315 h 3498337"/>
                <a:gd name="connsiteX66" fmla="*/ 514023 w 4639709"/>
                <a:gd name="connsiteY66" fmla="*/ 2024743 h 3498337"/>
                <a:gd name="connsiteX67" fmla="*/ 492252 w 4639709"/>
                <a:gd name="connsiteY67" fmla="*/ 2100943 h 3498337"/>
                <a:gd name="connsiteX68" fmla="*/ 481366 w 4639709"/>
                <a:gd name="connsiteY68" fmla="*/ 2144486 h 3498337"/>
                <a:gd name="connsiteX69" fmla="*/ 405166 w 4639709"/>
                <a:gd name="connsiteY69" fmla="*/ 2231572 h 3498337"/>
                <a:gd name="connsiteX70" fmla="*/ 372509 w 4639709"/>
                <a:gd name="connsiteY70" fmla="*/ 2275115 h 3498337"/>
                <a:gd name="connsiteX71" fmla="*/ 318080 w 4639709"/>
                <a:gd name="connsiteY71" fmla="*/ 2329543 h 3498337"/>
                <a:gd name="connsiteX72" fmla="*/ 285423 w 4639709"/>
                <a:gd name="connsiteY72" fmla="*/ 2394858 h 3498337"/>
                <a:gd name="connsiteX73" fmla="*/ 241880 w 4639709"/>
                <a:gd name="connsiteY73" fmla="*/ 2471058 h 3498337"/>
                <a:gd name="connsiteX74" fmla="*/ 230995 w 4639709"/>
                <a:gd name="connsiteY74" fmla="*/ 2503715 h 3498337"/>
                <a:gd name="connsiteX75" fmla="*/ 187452 w 4639709"/>
                <a:gd name="connsiteY75" fmla="*/ 2547258 h 3498337"/>
                <a:gd name="connsiteX76" fmla="*/ 154795 w 4639709"/>
                <a:gd name="connsiteY76" fmla="*/ 2579915 h 3498337"/>
                <a:gd name="connsiteX77" fmla="*/ 133023 w 4639709"/>
                <a:gd name="connsiteY77" fmla="*/ 2623458 h 3498337"/>
                <a:gd name="connsiteX78" fmla="*/ 89480 w 4639709"/>
                <a:gd name="connsiteY78" fmla="*/ 2656115 h 3498337"/>
                <a:gd name="connsiteX79" fmla="*/ 2395 w 4639709"/>
                <a:gd name="connsiteY79" fmla="*/ 2754086 h 3498337"/>
                <a:gd name="connsiteX80" fmla="*/ 24166 w 4639709"/>
                <a:gd name="connsiteY80" fmla="*/ 3178629 h 3498337"/>
                <a:gd name="connsiteX81" fmla="*/ 35052 w 4639709"/>
                <a:gd name="connsiteY81" fmla="*/ 3211286 h 3498337"/>
                <a:gd name="connsiteX82" fmla="*/ 45938 w 4639709"/>
                <a:gd name="connsiteY82" fmla="*/ 3298372 h 3498337"/>
                <a:gd name="connsiteX83" fmla="*/ 56823 w 4639709"/>
                <a:gd name="connsiteY83" fmla="*/ 3331029 h 3498337"/>
                <a:gd name="connsiteX84" fmla="*/ 78595 w 4639709"/>
                <a:gd name="connsiteY84" fmla="*/ 3407229 h 3498337"/>
                <a:gd name="connsiteX85" fmla="*/ 89480 w 4639709"/>
                <a:gd name="connsiteY85" fmla="*/ 3494315 h 3498337"/>
                <a:gd name="connsiteX86" fmla="*/ 133023 w 4639709"/>
                <a:gd name="connsiteY86" fmla="*/ 3483429 h 3498337"/>
                <a:gd name="connsiteX87" fmla="*/ 220109 w 4639709"/>
                <a:gd name="connsiteY87" fmla="*/ 3461658 h 3498337"/>
                <a:gd name="connsiteX88" fmla="*/ 622880 w 4639709"/>
                <a:gd name="connsiteY88" fmla="*/ 3429000 h 3498337"/>
                <a:gd name="connsiteX89" fmla="*/ 709966 w 4639709"/>
                <a:gd name="connsiteY89" fmla="*/ 3418115 h 3498337"/>
                <a:gd name="connsiteX90" fmla="*/ 775280 w 4639709"/>
                <a:gd name="connsiteY90" fmla="*/ 3396343 h 3498337"/>
                <a:gd name="connsiteX91" fmla="*/ 829709 w 4639709"/>
                <a:gd name="connsiteY91" fmla="*/ 3385458 h 3498337"/>
                <a:gd name="connsiteX92" fmla="*/ 895023 w 4639709"/>
                <a:gd name="connsiteY92" fmla="*/ 3352800 h 3498337"/>
                <a:gd name="connsiteX93" fmla="*/ 1036538 w 4639709"/>
                <a:gd name="connsiteY93" fmla="*/ 3309258 h 3498337"/>
                <a:gd name="connsiteX94" fmla="*/ 1069195 w 4639709"/>
                <a:gd name="connsiteY94" fmla="*/ 3287486 h 3498337"/>
                <a:gd name="connsiteX95" fmla="*/ 1112738 w 4639709"/>
                <a:gd name="connsiteY95" fmla="*/ 3265715 h 3498337"/>
                <a:gd name="connsiteX96" fmla="*/ 1167166 w 4639709"/>
                <a:gd name="connsiteY96" fmla="*/ 3211286 h 3498337"/>
                <a:gd name="connsiteX97" fmla="*/ 1210709 w 4639709"/>
                <a:gd name="connsiteY97" fmla="*/ 3189515 h 3498337"/>
                <a:gd name="connsiteX98" fmla="*/ 1243366 w 4639709"/>
                <a:gd name="connsiteY98" fmla="*/ 3167743 h 3498337"/>
                <a:gd name="connsiteX99" fmla="*/ 1276023 w 4639709"/>
                <a:gd name="connsiteY99" fmla="*/ 3156858 h 3498337"/>
                <a:gd name="connsiteX100" fmla="*/ 1330452 w 4639709"/>
                <a:gd name="connsiteY100" fmla="*/ 3102429 h 3498337"/>
                <a:gd name="connsiteX101" fmla="*/ 1395766 w 4639709"/>
                <a:gd name="connsiteY101" fmla="*/ 3058886 h 3498337"/>
                <a:gd name="connsiteX102" fmla="*/ 1439309 w 4639709"/>
                <a:gd name="connsiteY102" fmla="*/ 3026229 h 3498337"/>
                <a:gd name="connsiteX103" fmla="*/ 1482852 w 4639709"/>
                <a:gd name="connsiteY103" fmla="*/ 3004458 h 3498337"/>
                <a:gd name="connsiteX104" fmla="*/ 1515509 w 4639709"/>
                <a:gd name="connsiteY104" fmla="*/ 2982686 h 3498337"/>
                <a:gd name="connsiteX105" fmla="*/ 1591709 w 4639709"/>
                <a:gd name="connsiteY105" fmla="*/ 2960915 h 3498337"/>
                <a:gd name="connsiteX106" fmla="*/ 1733223 w 4639709"/>
                <a:gd name="connsiteY106" fmla="*/ 2950029 h 3498337"/>
                <a:gd name="connsiteX107" fmla="*/ 1831195 w 4639709"/>
                <a:gd name="connsiteY107" fmla="*/ 2939143 h 3498337"/>
                <a:gd name="connsiteX108" fmla="*/ 1874738 w 4639709"/>
                <a:gd name="connsiteY108" fmla="*/ 2928258 h 3498337"/>
                <a:gd name="connsiteX109" fmla="*/ 1929166 w 4639709"/>
                <a:gd name="connsiteY109" fmla="*/ 2917372 h 3498337"/>
                <a:gd name="connsiteX110" fmla="*/ 1950938 w 4639709"/>
                <a:gd name="connsiteY110" fmla="*/ 2895600 h 3498337"/>
                <a:gd name="connsiteX111" fmla="*/ 1961823 w 4639709"/>
                <a:gd name="connsiteY111" fmla="*/ 2884715 h 349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639709" h="3498337">
                  <a:moveTo>
                    <a:pt x="4639709" y="468086"/>
                  </a:moveTo>
                  <a:cubicBezTo>
                    <a:pt x="4632452" y="449943"/>
                    <a:pt x="4624799" y="431954"/>
                    <a:pt x="4617938" y="413658"/>
                  </a:cubicBezTo>
                  <a:cubicBezTo>
                    <a:pt x="4613909" y="402914"/>
                    <a:pt x="4613937" y="390180"/>
                    <a:pt x="4607052" y="381000"/>
                  </a:cubicBezTo>
                  <a:cubicBezTo>
                    <a:pt x="4591657" y="360474"/>
                    <a:pt x="4570766" y="344715"/>
                    <a:pt x="4552623" y="326572"/>
                  </a:cubicBezTo>
                  <a:lnTo>
                    <a:pt x="4530852" y="304800"/>
                  </a:lnTo>
                  <a:cubicBezTo>
                    <a:pt x="4510604" y="284552"/>
                    <a:pt x="4503885" y="274989"/>
                    <a:pt x="4476423" y="261258"/>
                  </a:cubicBezTo>
                  <a:cubicBezTo>
                    <a:pt x="4466160" y="256126"/>
                    <a:pt x="4454836" y="253391"/>
                    <a:pt x="4443766" y="250372"/>
                  </a:cubicBezTo>
                  <a:cubicBezTo>
                    <a:pt x="4414898" y="242499"/>
                    <a:pt x="4356680" y="228600"/>
                    <a:pt x="4356680" y="228600"/>
                  </a:cubicBezTo>
                  <a:cubicBezTo>
                    <a:pt x="4345794" y="221343"/>
                    <a:pt x="4333869" y="215444"/>
                    <a:pt x="4324023" y="206829"/>
                  </a:cubicBezTo>
                  <a:cubicBezTo>
                    <a:pt x="4304714" y="189933"/>
                    <a:pt x="4287738" y="170543"/>
                    <a:pt x="4269595" y="152400"/>
                  </a:cubicBezTo>
                  <a:lnTo>
                    <a:pt x="4215166" y="97972"/>
                  </a:lnTo>
                  <a:cubicBezTo>
                    <a:pt x="4191323" y="74129"/>
                    <a:pt x="4192783" y="72740"/>
                    <a:pt x="4160738" y="54429"/>
                  </a:cubicBezTo>
                  <a:cubicBezTo>
                    <a:pt x="4134544" y="39461"/>
                    <a:pt x="4104606" y="24153"/>
                    <a:pt x="4073652" y="21772"/>
                  </a:cubicBezTo>
                  <a:cubicBezTo>
                    <a:pt x="3993976" y="15643"/>
                    <a:pt x="3913995" y="14515"/>
                    <a:pt x="3834166" y="10886"/>
                  </a:cubicBezTo>
                  <a:cubicBezTo>
                    <a:pt x="3823280" y="7257"/>
                    <a:pt x="3812984" y="0"/>
                    <a:pt x="3801509" y="0"/>
                  </a:cubicBezTo>
                  <a:cubicBezTo>
                    <a:pt x="3688350" y="0"/>
                    <a:pt x="3729387" y="9869"/>
                    <a:pt x="3638223" y="32658"/>
                  </a:cubicBezTo>
                  <a:cubicBezTo>
                    <a:pt x="3569788" y="49766"/>
                    <a:pt x="3609491" y="41427"/>
                    <a:pt x="3518480" y="54429"/>
                  </a:cubicBezTo>
                  <a:cubicBezTo>
                    <a:pt x="3503966" y="61686"/>
                    <a:pt x="3490332" y="71069"/>
                    <a:pt x="3474938" y="76200"/>
                  </a:cubicBezTo>
                  <a:cubicBezTo>
                    <a:pt x="3457385" y="82051"/>
                    <a:pt x="3437833" y="80589"/>
                    <a:pt x="3420509" y="87086"/>
                  </a:cubicBezTo>
                  <a:cubicBezTo>
                    <a:pt x="3408259" y="91680"/>
                    <a:pt x="3399807" y="103544"/>
                    <a:pt x="3387852" y="108858"/>
                  </a:cubicBezTo>
                  <a:cubicBezTo>
                    <a:pt x="3366881" y="118179"/>
                    <a:pt x="3322538" y="130629"/>
                    <a:pt x="3322538" y="130629"/>
                  </a:cubicBezTo>
                  <a:cubicBezTo>
                    <a:pt x="3296803" y="156363"/>
                    <a:pt x="3278919" y="177325"/>
                    <a:pt x="3246338" y="195943"/>
                  </a:cubicBezTo>
                  <a:cubicBezTo>
                    <a:pt x="3236375" y="201636"/>
                    <a:pt x="3223943" y="201697"/>
                    <a:pt x="3213680" y="206829"/>
                  </a:cubicBezTo>
                  <a:cubicBezTo>
                    <a:pt x="3201978" y="212680"/>
                    <a:pt x="3192382" y="222109"/>
                    <a:pt x="3181023" y="228600"/>
                  </a:cubicBezTo>
                  <a:cubicBezTo>
                    <a:pt x="3022464" y="319205"/>
                    <a:pt x="3226946" y="200197"/>
                    <a:pt x="3104823" y="261258"/>
                  </a:cubicBezTo>
                  <a:cubicBezTo>
                    <a:pt x="3093121" y="267109"/>
                    <a:pt x="3083525" y="276538"/>
                    <a:pt x="3072166" y="283029"/>
                  </a:cubicBezTo>
                  <a:cubicBezTo>
                    <a:pt x="3058077" y="291080"/>
                    <a:pt x="3042712" y="296749"/>
                    <a:pt x="3028623" y="304800"/>
                  </a:cubicBezTo>
                  <a:cubicBezTo>
                    <a:pt x="3017264" y="311291"/>
                    <a:pt x="3007452" y="320307"/>
                    <a:pt x="2995966" y="326572"/>
                  </a:cubicBezTo>
                  <a:cubicBezTo>
                    <a:pt x="2967474" y="342113"/>
                    <a:pt x="2935884" y="352112"/>
                    <a:pt x="2908880" y="370115"/>
                  </a:cubicBezTo>
                  <a:cubicBezTo>
                    <a:pt x="2879425" y="389751"/>
                    <a:pt x="2867205" y="399848"/>
                    <a:pt x="2832680" y="413658"/>
                  </a:cubicBezTo>
                  <a:cubicBezTo>
                    <a:pt x="2772622" y="437681"/>
                    <a:pt x="2736915" y="436495"/>
                    <a:pt x="2680280" y="478972"/>
                  </a:cubicBezTo>
                  <a:cubicBezTo>
                    <a:pt x="2665766" y="489858"/>
                    <a:pt x="2650676" y="500014"/>
                    <a:pt x="2636738" y="511629"/>
                  </a:cubicBezTo>
                  <a:cubicBezTo>
                    <a:pt x="2628854" y="518199"/>
                    <a:pt x="2624146" y="528810"/>
                    <a:pt x="2614966" y="533400"/>
                  </a:cubicBezTo>
                  <a:cubicBezTo>
                    <a:pt x="2594440" y="543663"/>
                    <a:pt x="2571423" y="547915"/>
                    <a:pt x="2549652" y="555172"/>
                  </a:cubicBezTo>
                  <a:lnTo>
                    <a:pt x="2516995" y="566058"/>
                  </a:lnTo>
                  <a:cubicBezTo>
                    <a:pt x="2506109" y="569686"/>
                    <a:pt x="2494992" y="572682"/>
                    <a:pt x="2484338" y="576943"/>
                  </a:cubicBezTo>
                  <a:cubicBezTo>
                    <a:pt x="2448052" y="591457"/>
                    <a:pt x="2414029" y="614061"/>
                    <a:pt x="2375480" y="620486"/>
                  </a:cubicBezTo>
                  <a:cubicBezTo>
                    <a:pt x="2353709" y="624115"/>
                    <a:pt x="2331809" y="627043"/>
                    <a:pt x="2310166" y="631372"/>
                  </a:cubicBezTo>
                  <a:cubicBezTo>
                    <a:pt x="2295495" y="634306"/>
                    <a:pt x="2281228" y="639013"/>
                    <a:pt x="2266623" y="642258"/>
                  </a:cubicBezTo>
                  <a:cubicBezTo>
                    <a:pt x="2248562" y="646272"/>
                    <a:pt x="2230338" y="649515"/>
                    <a:pt x="2212195" y="653143"/>
                  </a:cubicBezTo>
                  <a:cubicBezTo>
                    <a:pt x="2197681" y="660400"/>
                    <a:pt x="2183846" y="669217"/>
                    <a:pt x="2168652" y="674915"/>
                  </a:cubicBezTo>
                  <a:cubicBezTo>
                    <a:pt x="2154644" y="680168"/>
                    <a:pt x="2139714" y="682555"/>
                    <a:pt x="2125109" y="685800"/>
                  </a:cubicBezTo>
                  <a:cubicBezTo>
                    <a:pt x="1999144" y="713792"/>
                    <a:pt x="2003360" y="699379"/>
                    <a:pt x="1798538" y="707572"/>
                  </a:cubicBezTo>
                  <a:cubicBezTo>
                    <a:pt x="1780395" y="711201"/>
                    <a:pt x="1761959" y="713590"/>
                    <a:pt x="1744109" y="718458"/>
                  </a:cubicBezTo>
                  <a:cubicBezTo>
                    <a:pt x="1721969" y="724496"/>
                    <a:pt x="1678795" y="740229"/>
                    <a:pt x="1678795" y="740229"/>
                  </a:cubicBezTo>
                  <a:cubicBezTo>
                    <a:pt x="1671538" y="747486"/>
                    <a:pt x="1665824" y="756720"/>
                    <a:pt x="1657023" y="762000"/>
                  </a:cubicBezTo>
                  <a:cubicBezTo>
                    <a:pt x="1639248" y="772665"/>
                    <a:pt x="1583319" y="780427"/>
                    <a:pt x="1569938" y="783772"/>
                  </a:cubicBezTo>
                  <a:cubicBezTo>
                    <a:pt x="1550029" y="788749"/>
                    <a:pt x="1494658" y="810980"/>
                    <a:pt x="1482852" y="816429"/>
                  </a:cubicBezTo>
                  <a:cubicBezTo>
                    <a:pt x="1453384" y="830030"/>
                    <a:pt x="1418715" y="837023"/>
                    <a:pt x="1395766" y="859972"/>
                  </a:cubicBezTo>
                  <a:cubicBezTo>
                    <a:pt x="1354995" y="900743"/>
                    <a:pt x="1377714" y="887761"/>
                    <a:pt x="1330452" y="903515"/>
                  </a:cubicBezTo>
                  <a:lnTo>
                    <a:pt x="1232480" y="1001486"/>
                  </a:lnTo>
                  <a:cubicBezTo>
                    <a:pt x="1221594" y="1012372"/>
                    <a:pt x="1213592" y="1027258"/>
                    <a:pt x="1199823" y="1034143"/>
                  </a:cubicBezTo>
                  <a:cubicBezTo>
                    <a:pt x="1185309" y="1041400"/>
                    <a:pt x="1170369" y="1047864"/>
                    <a:pt x="1156280" y="1055915"/>
                  </a:cubicBezTo>
                  <a:cubicBezTo>
                    <a:pt x="1123229" y="1074801"/>
                    <a:pt x="1091778" y="1102004"/>
                    <a:pt x="1069195" y="1132115"/>
                  </a:cubicBezTo>
                  <a:cubicBezTo>
                    <a:pt x="1048716" y="1159420"/>
                    <a:pt x="1006396" y="1214170"/>
                    <a:pt x="992995" y="1240972"/>
                  </a:cubicBezTo>
                  <a:cubicBezTo>
                    <a:pt x="985738" y="1255486"/>
                    <a:pt x="980960" y="1271533"/>
                    <a:pt x="971223" y="1284515"/>
                  </a:cubicBezTo>
                  <a:cubicBezTo>
                    <a:pt x="958907" y="1300936"/>
                    <a:pt x="942194" y="1313544"/>
                    <a:pt x="927680" y="1328058"/>
                  </a:cubicBezTo>
                  <a:cubicBezTo>
                    <a:pt x="906296" y="1392214"/>
                    <a:pt x="931209" y="1328945"/>
                    <a:pt x="884138" y="1404258"/>
                  </a:cubicBezTo>
                  <a:cubicBezTo>
                    <a:pt x="839455" y="1475749"/>
                    <a:pt x="887045" y="1444893"/>
                    <a:pt x="797052" y="1534886"/>
                  </a:cubicBezTo>
                  <a:cubicBezTo>
                    <a:pt x="775281" y="1556657"/>
                    <a:pt x="748817" y="1574582"/>
                    <a:pt x="731738" y="1600200"/>
                  </a:cubicBezTo>
                  <a:cubicBezTo>
                    <a:pt x="724481" y="1611086"/>
                    <a:pt x="715817" y="1621156"/>
                    <a:pt x="709966" y="1632858"/>
                  </a:cubicBezTo>
                  <a:cubicBezTo>
                    <a:pt x="682590" y="1687609"/>
                    <a:pt x="724179" y="1662191"/>
                    <a:pt x="655538" y="1730829"/>
                  </a:cubicBezTo>
                  <a:cubicBezTo>
                    <a:pt x="604377" y="1781988"/>
                    <a:pt x="631420" y="1750676"/>
                    <a:pt x="579338" y="1828800"/>
                  </a:cubicBezTo>
                  <a:cubicBezTo>
                    <a:pt x="572081" y="1839686"/>
                    <a:pt x="561703" y="1849046"/>
                    <a:pt x="557566" y="1861458"/>
                  </a:cubicBezTo>
                  <a:cubicBezTo>
                    <a:pt x="531465" y="1939758"/>
                    <a:pt x="563132" y="1841977"/>
                    <a:pt x="535795" y="1937658"/>
                  </a:cubicBezTo>
                  <a:cubicBezTo>
                    <a:pt x="532643" y="1948691"/>
                    <a:pt x="527692" y="1959183"/>
                    <a:pt x="524909" y="1970315"/>
                  </a:cubicBezTo>
                  <a:cubicBezTo>
                    <a:pt x="520421" y="1988265"/>
                    <a:pt x="518037" y="2006682"/>
                    <a:pt x="514023" y="2024743"/>
                  </a:cubicBezTo>
                  <a:cubicBezTo>
                    <a:pt x="497006" y="2101322"/>
                    <a:pt x="510438" y="2037293"/>
                    <a:pt x="492252" y="2100943"/>
                  </a:cubicBezTo>
                  <a:cubicBezTo>
                    <a:pt x="488142" y="2115328"/>
                    <a:pt x="488057" y="2131104"/>
                    <a:pt x="481366" y="2144486"/>
                  </a:cubicBezTo>
                  <a:cubicBezTo>
                    <a:pt x="463067" y="2181084"/>
                    <a:pt x="431360" y="2201636"/>
                    <a:pt x="405166" y="2231572"/>
                  </a:cubicBezTo>
                  <a:cubicBezTo>
                    <a:pt x="393219" y="2245226"/>
                    <a:pt x="384563" y="2261555"/>
                    <a:pt x="372509" y="2275115"/>
                  </a:cubicBezTo>
                  <a:cubicBezTo>
                    <a:pt x="355463" y="2294292"/>
                    <a:pt x="318080" y="2329543"/>
                    <a:pt x="318080" y="2329543"/>
                  </a:cubicBezTo>
                  <a:cubicBezTo>
                    <a:pt x="298123" y="2389416"/>
                    <a:pt x="319186" y="2335772"/>
                    <a:pt x="285423" y="2394858"/>
                  </a:cubicBezTo>
                  <a:cubicBezTo>
                    <a:pt x="230178" y="2491537"/>
                    <a:pt x="294925" y="2391491"/>
                    <a:pt x="241880" y="2471058"/>
                  </a:cubicBezTo>
                  <a:cubicBezTo>
                    <a:pt x="238252" y="2481944"/>
                    <a:pt x="237664" y="2494378"/>
                    <a:pt x="230995" y="2503715"/>
                  </a:cubicBezTo>
                  <a:cubicBezTo>
                    <a:pt x="219064" y="2520418"/>
                    <a:pt x="201966" y="2532744"/>
                    <a:pt x="187452" y="2547258"/>
                  </a:cubicBezTo>
                  <a:cubicBezTo>
                    <a:pt x="176566" y="2558144"/>
                    <a:pt x="161680" y="2566146"/>
                    <a:pt x="154795" y="2579915"/>
                  </a:cubicBezTo>
                  <a:cubicBezTo>
                    <a:pt x="147538" y="2594429"/>
                    <a:pt x="143584" y="2611137"/>
                    <a:pt x="133023" y="2623458"/>
                  </a:cubicBezTo>
                  <a:cubicBezTo>
                    <a:pt x="121216" y="2637233"/>
                    <a:pt x="102966" y="2643978"/>
                    <a:pt x="89480" y="2656115"/>
                  </a:cubicBezTo>
                  <a:cubicBezTo>
                    <a:pt x="27342" y="2712039"/>
                    <a:pt x="35964" y="2703732"/>
                    <a:pt x="2395" y="2754086"/>
                  </a:cubicBezTo>
                  <a:cubicBezTo>
                    <a:pt x="8087" y="2953302"/>
                    <a:pt x="-16873" y="3034995"/>
                    <a:pt x="24166" y="3178629"/>
                  </a:cubicBezTo>
                  <a:cubicBezTo>
                    <a:pt x="27318" y="3189662"/>
                    <a:pt x="31423" y="3200400"/>
                    <a:pt x="35052" y="3211286"/>
                  </a:cubicBezTo>
                  <a:cubicBezTo>
                    <a:pt x="38681" y="3240315"/>
                    <a:pt x="40705" y="3269589"/>
                    <a:pt x="45938" y="3298372"/>
                  </a:cubicBezTo>
                  <a:cubicBezTo>
                    <a:pt x="47991" y="3309661"/>
                    <a:pt x="53671" y="3319996"/>
                    <a:pt x="56823" y="3331029"/>
                  </a:cubicBezTo>
                  <a:cubicBezTo>
                    <a:pt x="84152" y="3426683"/>
                    <a:pt x="52501" y="3328949"/>
                    <a:pt x="78595" y="3407229"/>
                  </a:cubicBezTo>
                  <a:cubicBezTo>
                    <a:pt x="82223" y="3436258"/>
                    <a:pt x="72476" y="3470510"/>
                    <a:pt x="89480" y="3494315"/>
                  </a:cubicBezTo>
                  <a:cubicBezTo>
                    <a:pt x="98176" y="3506489"/>
                    <a:pt x="118638" y="3487539"/>
                    <a:pt x="133023" y="3483429"/>
                  </a:cubicBezTo>
                  <a:cubicBezTo>
                    <a:pt x="211121" y="3461115"/>
                    <a:pt x="109459" y="3483786"/>
                    <a:pt x="220109" y="3461658"/>
                  </a:cubicBezTo>
                  <a:cubicBezTo>
                    <a:pt x="356655" y="3370624"/>
                    <a:pt x="228420" y="3447783"/>
                    <a:pt x="622880" y="3429000"/>
                  </a:cubicBezTo>
                  <a:cubicBezTo>
                    <a:pt x="652101" y="3427609"/>
                    <a:pt x="680937" y="3421743"/>
                    <a:pt x="709966" y="3418115"/>
                  </a:cubicBezTo>
                  <a:cubicBezTo>
                    <a:pt x="731737" y="3410858"/>
                    <a:pt x="753140" y="3402381"/>
                    <a:pt x="775280" y="3396343"/>
                  </a:cubicBezTo>
                  <a:cubicBezTo>
                    <a:pt x="793130" y="3391475"/>
                    <a:pt x="812385" y="3391955"/>
                    <a:pt x="829709" y="3385458"/>
                  </a:cubicBezTo>
                  <a:cubicBezTo>
                    <a:pt x="961827" y="3335914"/>
                    <a:pt x="771095" y="3386598"/>
                    <a:pt x="895023" y="3352800"/>
                  </a:cubicBezTo>
                  <a:cubicBezTo>
                    <a:pt x="956276" y="3336095"/>
                    <a:pt x="983577" y="3335738"/>
                    <a:pt x="1036538" y="3309258"/>
                  </a:cubicBezTo>
                  <a:cubicBezTo>
                    <a:pt x="1048240" y="3303407"/>
                    <a:pt x="1057836" y="3293977"/>
                    <a:pt x="1069195" y="3287486"/>
                  </a:cubicBezTo>
                  <a:cubicBezTo>
                    <a:pt x="1083284" y="3279435"/>
                    <a:pt x="1098224" y="3272972"/>
                    <a:pt x="1112738" y="3265715"/>
                  </a:cubicBezTo>
                  <a:cubicBezTo>
                    <a:pt x="1130881" y="3247572"/>
                    <a:pt x="1144217" y="3222760"/>
                    <a:pt x="1167166" y="3211286"/>
                  </a:cubicBezTo>
                  <a:cubicBezTo>
                    <a:pt x="1181680" y="3204029"/>
                    <a:pt x="1196620" y="3197566"/>
                    <a:pt x="1210709" y="3189515"/>
                  </a:cubicBezTo>
                  <a:cubicBezTo>
                    <a:pt x="1222068" y="3183024"/>
                    <a:pt x="1231664" y="3173594"/>
                    <a:pt x="1243366" y="3167743"/>
                  </a:cubicBezTo>
                  <a:cubicBezTo>
                    <a:pt x="1253629" y="3162611"/>
                    <a:pt x="1265137" y="3160486"/>
                    <a:pt x="1276023" y="3156858"/>
                  </a:cubicBezTo>
                  <a:cubicBezTo>
                    <a:pt x="1294166" y="3138715"/>
                    <a:pt x="1309103" y="3116662"/>
                    <a:pt x="1330452" y="3102429"/>
                  </a:cubicBezTo>
                  <a:cubicBezTo>
                    <a:pt x="1352223" y="3087915"/>
                    <a:pt x="1374833" y="3074585"/>
                    <a:pt x="1395766" y="3058886"/>
                  </a:cubicBezTo>
                  <a:cubicBezTo>
                    <a:pt x="1410280" y="3048000"/>
                    <a:pt x="1423924" y="3035845"/>
                    <a:pt x="1439309" y="3026229"/>
                  </a:cubicBezTo>
                  <a:cubicBezTo>
                    <a:pt x="1453070" y="3017629"/>
                    <a:pt x="1468763" y="3012509"/>
                    <a:pt x="1482852" y="3004458"/>
                  </a:cubicBezTo>
                  <a:cubicBezTo>
                    <a:pt x="1494211" y="2997967"/>
                    <a:pt x="1503807" y="2988537"/>
                    <a:pt x="1515509" y="2982686"/>
                  </a:cubicBezTo>
                  <a:cubicBezTo>
                    <a:pt x="1527424" y="2976728"/>
                    <a:pt x="1582583" y="2961989"/>
                    <a:pt x="1591709" y="2960915"/>
                  </a:cubicBezTo>
                  <a:cubicBezTo>
                    <a:pt x="1638696" y="2955387"/>
                    <a:pt x="1686107" y="2954312"/>
                    <a:pt x="1733223" y="2950029"/>
                  </a:cubicBezTo>
                  <a:cubicBezTo>
                    <a:pt x="1765946" y="2947054"/>
                    <a:pt x="1798538" y="2942772"/>
                    <a:pt x="1831195" y="2939143"/>
                  </a:cubicBezTo>
                  <a:cubicBezTo>
                    <a:pt x="1845709" y="2935515"/>
                    <a:pt x="1860133" y="2931503"/>
                    <a:pt x="1874738" y="2928258"/>
                  </a:cubicBezTo>
                  <a:cubicBezTo>
                    <a:pt x="1892799" y="2924244"/>
                    <a:pt x="1912160" y="2924660"/>
                    <a:pt x="1929166" y="2917372"/>
                  </a:cubicBezTo>
                  <a:cubicBezTo>
                    <a:pt x="1938600" y="2913329"/>
                    <a:pt x="1943681" y="2902857"/>
                    <a:pt x="1950938" y="2895600"/>
                  </a:cubicBezTo>
                  <a:lnTo>
                    <a:pt x="1961823" y="2884715"/>
                  </a:ln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00"/>
                </a:solidFill>
              </a:endParaRPr>
            </a:p>
          </p:txBody>
        </p:sp>
      </p:grpSp>
      <p:pic>
        <p:nvPicPr>
          <p:cNvPr id="9" name="Picture 2" descr="C:\Users\technopc\Desktop\aaaaa.jpg"/>
          <p:cNvPicPr>
            <a:picLocks noChangeAspect="1" noChangeArrowheads="1"/>
          </p:cNvPicPr>
          <p:nvPr/>
        </p:nvPicPr>
        <p:blipFill>
          <a:blip r:embed="rId3"/>
          <a:srcRect/>
          <a:stretch>
            <a:fillRect/>
          </a:stretch>
        </p:blipFill>
        <p:spPr bwMode="auto">
          <a:xfrm>
            <a:off x="1714480" y="3625736"/>
            <a:ext cx="5671218" cy="3143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Metin kutusu 9"/>
          <p:cNvSpPr txBox="1"/>
          <p:nvPr/>
        </p:nvSpPr>
        <p:spPr>
          <a:xfrm>
            <a:off x="1500166" y="3197108"/>
            <a:ext cx="6498895" cy="307777"/>
          </a:xfrm>
          <a:prstGeom prst="rect">
            <a:avLst/>
          </a:prstGeom>
          <a:noFill/>
        </p:spPr>
        <p:txBody>
          <a:bodyPr wrap="none" rtlCol="0">
            <a:spAutoFit/>
          </a:bodyPr>
          <a:lstStyle/>
          <a:p>
            <a:r>
              <a:rPr lang="tr-TR" sz="1400" dirty="0" smtClean="0">
                <a:solidFill>
                  <a:srgbClr val="FFFF00"/>
                </a:solidFill>
                <a:latin typeface="Comic Sans MS" pitchFamily="66" charset="0"/>
              </a:rPr>
              <a:t>Ruhsat sahasının </a:t>
            </a:r>
            <a:r>
              <a:rPr lang="tr-TR" sz="1400" dirty="0" err="1" smtClean="0">
                <a:solidFill>
                  <a:srgbClr val="FFFF00"/>
                </a:solidFill>
                <a:latin typeface="Comic Sans MS" pitchFamily="66" charset="0"/>
              </a:rPr>
              <a:t>Kelhöyük</a:t>
            </a:r>
            <a:r>
              <a:rPr lang="tr-TR" sz="1400" dirty="0" smtClean="0">
                <a:solidFill>
                  <a:srgbClr val="FFFF00"/>
                </a:solidFill>
                <a:latin typeface="Comic Sans MS" pitchFamily="66" charset="0"/>
              </a:rPr>
              <a:t> mevkiindeki </a:t>
            </a:r>
            <a:r>
              <a:rPr lang="tr-TR" sz="1400" dirty="0" err="1" smtClean="0">
                <a:solidFill>
                  <a:srgbClr val="FFFF00"/>
                </a:solidFill>
                <a:latin typeface="Comic Sans MS" pitchFamily="66" charset="0"/>
              </a:rPr>
              <a:t>huntitlerin</a:t>
            </a:r>
            <a:r>
              <a:rPr lang="tr-TR" sz="1400" dirty="0" smtClean="0">
                <a:solidFill>
                  <a:srgbClr val="FFFF00"/>
                </a:solidFill>
                <a:latin typeface="Comic Sans MS" pitchFamily="66" charset="0"/>
              </a:rPr>
              <a:t>   yayılım alanının sınırları</a:t>
            </a:r>
            <a:endParaRPr lang="tr-TR" sz="1400" dirty="0">
              <a:solidFill>
                <a:srgbClr val="FFFF00"/>
              </a:solidFill>
              <a:latin typeface="Comic Sans MS" pitchFamily="66" charset="0"/>
            </a:endParaRPr>
          </a:p>
        </p:txBody>
      </p:sp>
      <p:sp>
        <p:nvSpPr>
          <p:cNvPr id="12" name="Metin kutusu 1"/>
          <p:cNvSpPr txBox="1"/>
          <p:nvPr/>
        </p:nvSpPr>
        <p:spPr>
          <a:xfrm>
            <a:off x="2143108" y="6126066"/>
            <a:ext cx="4977645" cy="523220"/>
          </a:xfrm>
          <a:prstGeom prst="rect">
            <a:avLst/>
          </a:prstGeom>
          <a:noFill/>
        </p:spPr>
        <p:txBody>
          <a:bodyPr wrap="none" rtlCol="0">
            <a:spAutoFit/>
          </a:bodyPr>
          <a:lstStyle/>
          <a:p>
            <a:pPr algn="ctr"/>
            <a:r>
              <a:rPr lang="tr-TR" sz="1400" dirty="0" smtClean="0">
                <a:solidFill>
                  <a:srgbClr val="FFFF00"/>
                </a:solidFill>
                <a:latin typeface="Comic Sans MS" pitchFamily="66" charset="0"/>
              </a:rPr>
              <a:t>Ruhsat sahasının </a:t>
            </a:r>
            <a:r>
              <a:rPr lang="tr-TR" sz="1400" dirty="0" err="1" smtClean="0">
                <a:solidFill>
                  <a:srgbClr val="FFFF00"/>
                </a:solidFill>
                <a:latin typeface="Comic Sans MS" pitchFamily="66" charset="0"/>
              </a:rPr>
              <a:t>Aktoprak</a:t>
            </a:r>
            <a:r>
              <a:rPr lang="tr-TR" sz="1400" dirty="0" smtClean="0">
                <a:solidFill>
                  <a:srgbClr val="FFFF00"/>
                </a:solidFill>
                <a:latin typeface="Comic Sans MS" pitchFamily="66" charset="0"/>
              </a:rPr>
              <a:t> Tepe mevkiindeki </a:t>
            </a:r>
            <a:r>
              <a:rPr lang="tr-TR" sz="1400" dirty="0" err="1" smtClean="0">
                <a:solidFill>
                  <a:srgbClr val="FFFF00"/>
                </a:solidFill>
                <a:latin typeface="Comic Sans MS" pitchFamily="66" charset="0"/>
              </a:rPr>
              <a:t>huntitlerin</a:t>
            </a:r>
            <a:r>
              <a:rPr lang="tr-TR" sz="1400" dirty="0" smtClean="0">
                <a:solidFill>
                  <a:srgbClr val="FFFF00"/>
                </a:solidFill>
                <a:latin typeface="Comic Sans MS" pitchFamily="66" charset="0"/>
              </a:rPr>
              <a:t>   </a:t>
            </a:r>
          </a:p>
          <a:p>
            <a:pPr algn="ctr"/>
            <a:r>
              <a:rPr lang="tr-TR" sz="1400" dirty="0" smtClean="0">
                <a:solidFill>
                  <a:srgbClr val="FFFF00"/>
                </a:solidFill>
                <a:latin typeface="Comic Sans MS" pitchFamily="66" charset="0"/>
              </a:rPr>
              <a:t>yayılım alanının sınırları</a:t>
            </a:r>
            <a:endParaRPr lang="tr-TR" sz="1400" dirty="0">
              <a:solidFill>
                <a:srgbClr val="FFFF00"/>
              </a:solidFill>
              <a:latin typeface="Comic Sans MS" pitchFamily="66" charset="0"/>
            </a:endParaRPr>
          </a:p>
        </p:txBody>
      </p:sp>
      <p:sp>
        <p:nvSpPr>
          <p:cNvPr id="13" name="11 Serbest Form"/>
          <p:cNvSpPr/>
          <p:nvPr/>
        </p:nvSpPr>
        <p:spPr>
          <a:xfrm>
            <a:off x="3314700" y="4040990"/>
            <a:ext cx="2019300" cy="2100932"/>
          </a:xfrm>
          <a:custGeom>
            <a:avLst/>
            <a:gdLst>
              <a:gd name="connsiteX0" fmla="*/ 1435100 w 2019300"/>
              <a:gd name="connsiteY0" fmla="*/ 1923132 h 2100932"/>
              <a:gd name="connsiteX1" fmla="*/ 1498600 w 2019300"/>
              <a:gd name="connsiteY1" fmla="*/ 1770732 h 2100932"/>
              <a:gd name="connsiteX2" fmla="*/ 1549400 w 2019300"/>
              <a:gd name="connsiteY2" fmla="*/ 1732632 h 2100932"/>
              <a:gd name="connsiteX3" fmla="*/ 1574800 w 2019300"/>
              <a:gd name="connsiteY3" fmla="*/ 1681832 h 2100932"/>
              <a:gd name="connsiteX4" fmla="*/ 1625600 w 2019300"/>
              <a:gd name="connsiteY4" fmla="*/ 1605632 h 2100932"/>
              <a:gd name="connsiteX5" fmla="*/ 1651000 w 2019300"/>
              <a:gd name="connsiteY5" fmla="*/ 1542132 h 2100932"/>
              <a:gd name="connsiteX6" fmla="*/ 1701800 w 2019300"/>
              <a:gd name="connsiteY6" fmla="*/ 1504032 h 2100932"/>
              <a:gd name="connsiteX7" fmla="*/ 1714500 w 2019300"/>
              <a:gd name="connsiteY7" fmla="*/ 1440532 h 2100932"/>
              <a:gd name="connsiteX8" fmla="*/ 1727200 w 2019300"/>
              <a:gd name="connsiteY8" fmla="*/ 1300832 h 2100932"/>
              <a:gd name="connsiteX9" fmla="*/ 1739900 w 2019300"/>
              <a:gd name="connsiteY9" fmla="*/ 1262732 h 2100932"/>
              <a:gd name="connsiteX10" fmla="*/ 1778000 w 2019300"/>
              <a:gd name="connsiteY10" fmla="*/ 1224632 h 2100932"/>
              <a:gd name="connsiteX11" fmla="*/ 1803400 w 2019300"/>
              <a:gd name="connsiteY11" fmla="*/ 1148432 h 2100932"/>
              <a:gd name="connsiteX12" fmla="*/ 1892300 w 2019300"/>
              <a:gd name="connsiteY12" fmla="*/ 1034132 h 2100932"/>
              <a:gd name="connsiteX13" fmla="*/ 1930400 w 2019300"/>
              <a:gd name="connsiteY13" fmla="*/ 932532 h 2100932"/>
              <a:gd name="connsiteX14" fmla="*/ 1955800 w 2019300"/>
              <a:gd name="connsiteY14" fmla="*/ 894432 h 2100932"/>
              <a:gd name="connsiteX15" fmla="*/ 1968500 w 2019300"/>
              <a:gd name="connsiteY15" fmla="*/ 856332 h 2100932"/>
              <a:gd name="connsiteX16" fmla="*/ 1993900 w 2019300"/>
              <a:gd name="connsiteY16" fmla="*/ 754732 h 2100932"/>
              <a:gd name="connsiteX17" fmla="*/ 2006600 w 2019300"/>
              <a:gd name="connsiteY17" fmla="*/ 627732 h 2100932"/>
              <a:gd name="connsiteX18" fmla="*/ 2019300 w 2019300"/>
              <a:gd name="connsiteY18" fmla="*/ 576932 h 2100932"/>
              <a:gd name="connsiteX19" fmla="*/ 2006600 w 2019300"/>
              <a:gd name="connsiteY19" fmla="*/ 297532 h 2100932"/>
              <a:gd name="connsiteX20" fmla="*/ 1943100 w 2019300"/>
              <a:gd name="connsiteY20" fmla="*/ 221332 h 2100932"/>
              <a:gd name="connsiteX21" fmla="*/ 1841500 w 2019300"/>
              <a:gd name="connsiteY21" fmla="*/ 170532 h 2100932"/>
              <a:gd name="connsiteX22" fmla="*/ 1790700 w 2019300"/>
              <a:gd name="connsiteY22" fmla="*/ 145132 h 2100932"/>
              <a:gd name="connsiteX23" fmla="*/ 1701800 w 2019300"/>
              <a:gd name="connsiteY23" fmla="*/ 107032 h 2100932"/>
              <a:gd name="connsiteX24" fmla="*/ 1282700 w 2019300"/>
              <a:gd name="connsiteY24" fmla="*/ 157832 h 2100932"/>
              <a:gd name="connsiteX25" fmla="*/ 1219200 w 2019300"/>
              <a:gd name="connsiteY25" fmla="*/ 107032 h 2100932"/>
              <a:gd name="connsiteX26" fmla="*/ 1066800 w 2019300"/>
              <a:gd name="connsiteY26" fmla="*/ 68932 h 2100932"/>
              <a:gd name="connsiteX27" fmla="*/ 774700 w 2019300"/>
              <a:gd name="connsiteY27" fmla="*/ 56232 h 2100932"/>
              <a:gd name="connsiteX28" fmla="*/ 762000 w 2019300"/>
              <a:gd name="connsiteY28" fmla="*/ 94332 h 2100932"/>
              <a:gd name="connsiteX29" fmla="*/ 723900 w 2019300"/>
              <a:gd name="connsiteY29" fmla="*/ 119732 h 2100932"/>
              <a:gd name="connsiteX30" fmla="*/ 685800 w 2019300"/>
              <a:gd name="connsiteY30" fmla="*/ 170532 h 2100932"/>
              <a:gd name="connsiteX31" fmla="*/ 635000 w 2019300"/>
              <a:gd name="connsiteY31" fmla="*/ 183232 h 2100932"/>
              <a:gd name="connsiteX32" fmla="*/ 546100 w 2019300"/>
              <a:gd name="connsiteY32" fmla="*/ 234032 h 2100932"/>
              <a:gd name="connsiteX33" fmla="*/ 508000 w 2019300"/>
              <a:gd name="connsiteY33" fmla="*/ 246732 h 2100932"/>
              <a:gd name="connsiteX34" fmla="*/ 482600 w 2019300"/>
              <a:gd name="connsiteY34" fmla="*/ 284832 h 2100932"/>
              <a:gd name="connsiteX35" fmla="*/ 393700 w 2019300"/>
              <a:gd name="connsiteY35" fmla="*/ 335632 h 2100932"/>
              <a:gd name="connsiteX36" fmla="*/ 355600 w 2019300"/>
              <a:gd name="connsiteY36" fmla="*/ 386432 h 2100932"/>
              <a:gd name="connsiteX37" fmla="*/ 279400 w 2019300"/>
              <a:gd name="connsiteY37" fmla="*/ 424532 h 2100932"/>
              <a:gd name="connsiteX38" fmla="*/ 254000 w 2019300"/>
              <a:gd name="connsiteY38" fmla="*/ 462632 h 2100932"/>
              <a:gd name="connsiteX39" fmla="*/ 228600 w 2019300"/>
              <a:gd name="connsiteY39" fmla="*/ 526132 h 2100932"/>
              <a:gd name="connsiteX40" fmla="*/ 190500 w 2019300"/>
              <a:gd name="connsiteY40" fmla="*/ 564232 h 2100932"/>
              <a:gd name="connsiteX41" fmla="*/ 177800 w 2019300"/>
              <a:gd name="connsiteY41" fmla="*/ 627732 h 2100932"/>
              <a:gd name="connsiteX42" fmla="*/ 152400 w 2019300"/>
              <a:gd name="connsiteY42" fmla="*/ 729332 h 2100932"/>
              <a:gd name="connsiteX43" fmla="*/ 139700 w 2019300"/>
              <a:gd name="connsiteY43" fmla="*/ 1021432 h 2100932"/>
              <a:gd name="connsiteX44" fmla="*/ 114300 w 2019300"/>
              <a:gd name="connsiteY44" fmla="*/ 1148432 h 2100932"/>
              <a:gd name="connsiteX45" fmla="*/ 76200 w 2019300"/>
              <a:gd name="connsiteY45" fmla="*/ 1173832 h 2100932"/>
              <a:gd name="connsiteX46" fmla="*/ 50800 w 2019300"/>
              <a:gd name="connsiteY46" fmla="*/ 1288132 h 2100932"/>
              <a:gd name="connsiteX47" fmla="*/ 38100 w 2019300"/>
              <a:gd name="connsiteY47" fmla="*/ 1364332 h 2100932"/>
              <a:gd name="connsiteX48" fmla="*/ 0 w 2019300"/>
              <a:gd name="connsiteY48" fmla="*/ 1453232 h 2100932"/>
              <a:gd name="connsiteX49" fmla="*/ 25400 w 2019300"/>
              <a:gd name="connsiteY49" fmla="*/ 1694532 h 2100932"/>
              <a:gd name="connsiteX50" fmla="*/ 63500 w 2019300"/>
              <a:gd name="connsiteY50" fmla="*/ 1732632 h 2100932"/>
              <a:gd name="connsiteX51" fmla="*/ 88900 w 2019300"/>
              <a:gd name="connsiteY51" fmla="*/ 1796132 h 2100932"/>
              <a:gd name="connsiteX52" fmla="*/ 152400 w 2019300"/>
              <a:gd name="connsiteY52" fmla="*/ 1821532 h 2100932"/>
              <a:gd name="connsiteX53" fmla="*/ 190500 w 2019300"/>
              <a:gd name="connsiteY53" fmla="*/ 1910432 h 2100932"/>
              <a:gd name="connsiteX54" fmla="*/ 241300 w 2019300"/>
              <a:gd name="connsiteY54" fmla="*/ 1923132 h 2100932"/>
              <a:gd name="connsiteX55" fmla="*/ 304800 w 2019300"/>
              <a:gd name="connsiteY55" fmla="*/ 1973932 h 2100932"/>
              <a:gd name="connsiteX56" fmla="*/ 419100 w 2019300"/>
              <a:gd name="connsiteY56" fmla="*/ 2024732 h 2100932"/>
              <a:gd name="connsiteX57" fmla="*/ 685800 w 2019300"/>
              <a:gd name="connsiteY57" fmla="*/ 2050132 h 2100932"/>
              <a:gd name="connsiteX58" fmla="*/ 1028700 w 2019300"/>
              <a:gd name="connsiteY58" fmla="*/ 2100932 h 2100932"/>
              <a:gd name="connsiteX59" fmla="*/ 1320800 w 2019300"/>
              <a:gd name="connsiteY59" fmla="*/ 2088232 h 2100932"/>
              <a:gd name="connsiteX60" fmla="*/ 1397000 w 2019300"/>
              <a:gd name="connsiteY60" fmla="*/ 2037432 h 2100932"/>
              <a:gd name="connsiteX61" fmla="*/ 1435100 w 2019300"/>
              <a:gd name="connsiteY61" fmla="*/ 1923132 h 2100932"/>
              <a:gd name="connsiteX62" fmla="*/ 1447800 w 2019300"/>
              <a:gd name="connsiteY62" fmla="*/ 1808832 h 210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19300" h="2100932">
                <a:moveTo>
                  <a:pt x="1435100" y="1923132"/>
                </a:moveTo>
                <a:cubicBezTo>
                  <a:pt x="1435720" y="1921479"/>
                  <a:pt x="1480122" y="1792290"/>
                  <a:pt x="1498600" y="1770732"/>
                </a:cubicBezTo>
                <a:cubicBezTo>
                  <a:pt x="1512375" y="1754661"/>
                  <a:pt x="1532467" y="1745332"/>
                  <a:pt x="1549400" y="1732632"/>
                </a:cubicBezTo>
                <a:cubicBezTo>
                  <a:pt x="1557867" y="1715699"/>
                  <a:pt x="1565060" y="1698066"/>
                  <a:pt x="1574800" y="1681832"/>
                </a:cubicBezTo>
                <a:cubicBezTo>
                  <a:pt x="1590506" y="1655655"/>
                  <a:pt x="1614263" y="1633976"/>
                  <a:pt x="1625600" y="1605632"/>
                </a:cubicBezTo>
                <a:cubicBezTo>
                  <a:pt x="1634067" y="1584465"/>
                  <a:pt x="1637322" y="1560370"/>
                  <a:pt x="1651000" y="1542132"/>
                </a:cubicBezTo>
                <a:cubicBezTo>
                  <a:pt x="1663700" y="1525199"/>
                  <a:pt x="1684867" y="1516732"/>
                  <a:pt x="1701800" y="1504032"/>
                </a:cubicBezTo>
                <a:cubicBezTo>
                  <a:pt x="1706033" y="1482865"/>
                  <a:pt x="1711823" y="1461951"/>
                  <a:pt x="1714500" y="1440532"/>
                </a:cubicBezTo>
                <a:cubicBezTo>
                  <a:pt x="1720300" y="1394134"/>
                  <a:pt x="1720587" y="1347121"/>
                  <a:pt x="1727200" y="1300832"/>
                </a:cubicBezTo>
                <a:cubicBezTo>
                  <a:pt x="1729093" y="1287580"/>
                  <a:pt x="1732474" y="1273871"/>
                  <a:pt x="1739900" y="1262732"/>
                </a:cubicBezTo>
                <a:cubicBezTo>
                  <a:pt x="1749863" y="1247788"/>
                  <a:pt x="1765300" y="1237332"/>
                  <a:pt x="1778000" y="1224632"/>
                </a:cubicBezTo>
                <a:cubicBezTo>
                  <a:pt x="1786467" y="1199232"/>
                  <a:pt x="1784468" y="1167364"/>
                  <a:pt x="1803400" y="1148432"/>
                </a:cubicBezTo>
                <a:cubicBezTo>
                  <a:pt x="1838061" y="1113771"/>
                  <a:pt x="1874071" y="1082742"/>
                  <a:pt x="1892300" y="1034132"/>
                </a:cubicBezTo>
                <a:cubicBezTo>
                  <a:pt x="1905000" y="1000265"/>
                  <a:pt x="1915433" y="965460"/>
                  <a:pt x="1930400" y="932532"/>
                </a:cubicBezTo>
                <a:cubicBezTo>
                  <a:pt x="1936716" y="918637"/>
                  <a:pt x="1948974" y="908084"/>
                  <a:pt x="1955800" y="894432"/>
                </a:cubicBezTo>
                <a:cubicBezTo>
                  <a:pt x="1961787" y="882458"/>
                  <a:pt x="1964978" y="869247"/>
                  <a:pt x="1968500" y="856332"/>
                </a:cubicBezTo>
                <a:cubicBezTo>
                  <a:pt x="1977685" y="822653"/>
                  <a:pt x="1985433" y="788599"/>
                  <a:pt x="1993900" y="754732"/>
                </a:cubicBezTo>
                <a:cubicBezTo>
                  <a:pt x="1998133" y="712399"/>
                  <a:pt x="2000583" y="669849"/>
                  <a:pt x="2006600" y="627732"/>
                </a:cubicBezTo>
                <a:cubicBezTo>
                  <a:pt x="2009068" y="610453"/>
                  <a:pt x="2019300" y="594386"/>
                  <a:pt x="2019300" y="576932"/>
                </a:cubicBezTo>
                <a:cubicBezTo>
                  <a:pt x="2019300" y="483703"/>
                  <a:pt x="2017708" y="390097"/>
                  <a:pt x="2006600" y="297532"/>
                </a:cubicBezTo>
                <a:cubicBezTo>
                  <a:pt x="2004353" y="278809"/>
                  <a:pt x="1953026" y="229840"/>
                  <a:pt x="1943100" y="221332"/>
                </a:cubicBezTo>
                <a:cubicBezTo>
                  <a:pt x="1870301" y="158933"/>
                  <a:pt x="1919461" y="199767"/>
                  <a:pt x="1841500" y="170532"/>
                </a:cubicBezTo>
                <a:cubicBezTo>
                  <a:pt x="1823773" y="163885"/>
                  <a:pt x="1808101" y="152590"/>
                  <a:pt x="1790700" y="145132"/>
                </a:cubicBezTo>
                <a:cubicBezTo>
                  <a:pt x="1659892" y="89071"/>
                  <a:pt x="1870282" y="191273"/>
                  <a:pt x="1701800" y="107032"/>
                </a:cubicBezTo>
                <a:cubicBezTo>
                  <a:pt x="1487630" y="214117"/>
                  <a:pt x="1622085" y="172588"/>
                  <a:pt x="1282700" y="157832"/>
                </a:cubicBezTo>
                <a:cubicBezTo>
                  <a:pt x="1143749" y="111515"/>
                  <a:pt x="1350503" y="189096"/>
                  <a:pt x="1219200" y="107032"/>
                </a:cubicBezTo>
                <a:cubicBezTo>
                  <a:pt x="1182608" y="84162"/>
                  <a:pt x="1107821" y="75769"/>
                  <a:pt x="1066800" y="68932"/>
                </a:cubicBezTo>
                <a:cubicBezTo>
                  <a:pt x="951913" y="0"/>
                  <a:pt x="983243" y="1352"/>
                  <a:pt x="774700" y="56232"/>
                </a:cubicBezTo>
                <a:cubicBezTo>
                  <a:pt x="761754" y="59639"/>
                  <a:pt x="770363" y="83879"/>
                  <a:pt x="762000" y="94332"/>
                </a:cubicBezTo>
                <a:cubicBezTo>
                  <a:pt x="752465" y="106251"/>
                  <a:pt x="734693" y="108939"/>
                  <a:pt x="723900" y="119732"/>
                </a:cubicBezTo>
                <a:cubicBezTo>
                  <a:pt x="708933" y="134699"/>
                  <a:pt x="703024" y="158229"/>
                  <a:pt x="685800" y="170532"/>
                </a:cubicBezTo>
                <a:cubicBezTo>
                  <a:pt x="671597" y="180677"/>
                  <a:pt x="651343" y="177103"/>
                  <a:pt x="635000" y="183232"/>
                </a:cubicBezTo>
                <a:cubicBezTo>
                  <a:pt x="545939" y="216630"/>
                  <a:pt x="619793" y="197186"/>
                  <a:pt x="546100" y="234032"/>
                </a:cubicBezTo>
                <a:cubicBezTo>
                  <a:pt x="534126" y="240019"/>
                  <a:pt x="520700" y="242499"/>
                  <a:pt x="508000" y="246732"/>
                </a:cubicBezTo>
                <a:cubicBezTo>
                  <a:pt x="499533" y="259432"/>
                  <a:pt x="494326" y="275061"/>
                  <a:pt x="482600" y="284832"/>
                </a:cubicBezTo>
                <a:cubicBezTo>
                  <a:pt x="422835" y="334636"/>
                  <a:pt x="443773" y="285559"/>
                  <a:pt x="393700" y="335632"/>
                </a:cubicBezTo>
                <a:cubicBezTo>
                  <a:pt x="378733" y="350599"/>
                  <a:pt x="370567" y="371465"/>
                  <a:pt x="355600" y="386432"/>
                </a:cubicBezTo>
                <a:cubicBezTo>
                  <a:pt x="330981" y="411051"/>
                  <a:pt x="310388" y="414203"/>
                  <a:pt x="279400" y="424532"/>
                </a:cubicBezTo>
                <a:cubicBezTo>
                  <a:pt x="270933" y="437232"/>
                  <a:pt x="260826" y="448980"/>
                  <a:pt x="254000" y="462632"/>
                </a:cubicBezTo>
                <a:cubicBezTo>
                  <a:pt x="243805" y="483022"/>
                  <a:pt x="240682" y="506800"/>
                  <a:pt x="228600" y="526132"/>
                </a:cubicBezTo>
                <a:cubicBezTo>
                  <a:pt x="219081" y="541362"/>
                  <a:pt x="203200" y="551532"/>
                  <a:pt x="190500" y="564232"/>
                </a:cubicBezTo>
                <a:cubicBezTo>
                  <a:pt x="186267" y="585399"/>
                  <a:pt x="182654" y="606699"/>
                  <a:pt x="177800" y="627732"/>
                </a:cubicBezTo>
                <a:cubicBezTo>
                  <a:pt x="169950" y="661747"/>
                  <a:pt x="155763" y="694585"/>
                  <a:pt x="152400" y="729332"/>
                </a:cubicBezTo>
                <a:cubicBezTo>
                  <a:pt x="143012" y="826337"/>
                  <a:pt x="146405" y="924204"/>
                  <a:pt x="139700" y="1021432"/>
                </a:cubicBezTo>
                <a:cubicBezTo>
                  <a:pt x="139686" y="1021642"/>
                  <a:pt x="122702" y="1135830"/>
                  <a:pt x="114300" y="1148432"/>
                </a:cubicBezTo>
                <a:cubicBezTo>
                  <a:pt x="105833" y="1161132"/>
                  <a:pt x="88900" y="1165365"/>
                  <a:pt x="76200" y="1173832"/>
                </a:cubicBezTo>
                <a:cubicBezTo>
                  <a:pt x="62610" y="1228190"/>
                  <a:pt x="61549" y="1229014"/>
                  <a:pt x="50800" y="1288132"/>
                </a:cubicBezTo>
                <a:cubicBezTo>
                  <a:pt x="46194" y="1313467"/>
                  <a:pt x="45673" y="1339720"/>
                  <a:pt x="38100" y="1364332"/>
                </a:cubicBezTo>
                <a:cubicBezTo>
                  <a:pt x="28619" y="1395146"/>
                  <a:pt x="12700" y="1423599"/>
                  <a:pt x="0" y="1453232"/>
                </a:cubicBezTo>
                <a:cubicBezTo>
                  <a:pt x="8467" y="1533665"/>
                  <a:pt x="7476" y="1615665"/>
                  <a:pt x="25400" y="1694532"/>
                </a:cubicBezTo>
                <a:cubicBezTo>
                  <a:pt x="29380" y="1712046"/>
                  <a:pt x="53981" y="1717402"/>
                  <a:pt x="63500" y="1732632"/>
                </a:cubicBezTo>
                <a:cubicBezTo>
                  <a:pt x="75582" y="1751964"/>
                  <a:pt x="72780" y="1780012"/>
                  <a:pt x="88900" y="1796132"/>
                </a:cubicBezTo>
                <a:cubicBezTo>
                  <a:pt x="105020" y="1812252"/>
                  <a:pt x="131233" y="1813065"/>
                  <a:pt x="152400" y="1821532"/>
                </a:cubicBezTo>
                <a:cubicBezTo>
                  <a:pt x="158772" y="1847022"/>
                  <a:pt x="164188" y="1892891"/>
                  <a:pt x="190500" y="1910432"/>
                </a:cubicBezTo>
                <a:cubicBezTo>
                  <a:pt x="205023" y="1920114"/>
                  <a:pt x="224367" y="1918899"/>
                  <a:pt x="241300" y="1923132"/>
                </a:cubicBezTo>
                <a:cubicBezTo>
                  <a:pt x="284118" y="1987358"/>
                  <a:pt x="243456" y="1943260"/>
                  <a:pt x="304800" y="1973932"/>
                </a:cubicBezTo>
                <a:cubicBezTo>
                  <a:pt x="375744" y="2009404"/>
                  <a:pt x="309884" y="2002889"/>
                  <a:pt x="419100" y="2024732"/>
                </a:cubicBezTo>
                <a:cubicBezTo>
                  <a:pt x="458377" y="2032587"/>
                  <a:pt x="662333" y="2048176"/>
                  <a:pt x="685800" y="2050132"/>
                </a:cubicBezTo>
                <a:cubicBezTo>
                  <a:pt x="809245" y="2091280"/>
                  <a:pt x="800805" y="2091234"/>
                  <a:pt x="1028700" y="2100932"/>
                </a:cubicBezTo>
                <a:lnTo>
                  <a:pt x="1320800" y="2088232"/>
                </a:lnTo>
                <a:cubicBezTo>
                  <a:pt x="1346200" y="2071299"/>
                  <a:pt x="1391981" y="2067544"/>
                  <a:pt x="1397000" y="2037432"/>
                </a:cubicBezTo>
                <a:cubicBezTo>
                  <a:pt x="1412209" y="1946176"/>
                  <a:pt x="1395416" y="1982658"/>
                  <a:pt x="1435100" y="1923132"/>
                </a:cubicBezTo>
                <a:cubicBezTo>
                  <a:pt x="1449888" y="1834405"/>
                  <a:pt x="1447800" y="1872682"/>
                  <a:pt x="1447800" y="180883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solidFill>
                <a:srgbClr val="FFFF00"/>
              </a:solidFill>
            </a:endParaRPr>
          </a:p>
        </p:txBody>
      </p:sp>
      <p:sp>
        <p:nvSpPr>
          <p:cNvPr id="14" name="Slayt Numarası Yer Tutucusu 13"/>
          <p:cNvSpPr>
            <a:spLocks noGrp="1"/>
          </p:cNvSpPr>
          <p:nvPr>
            <p:ph type="sldNum" sz="quarter" idx="12"/>
          </p:nvPr>
        </p:nvSpPr>
        <p:spPr/>
        <p:txBody>
          <a:bodyPr/>
          <a:lstStyle/>
          <a:p>
            <a:fld id="{F840E8C4-05BF-453B-821F-D176919BED63}" type="slidenum">
              <a:rPr lang="tr-TR" smtClean="0"/>
              <a:pPr/>
              <a:t>31</a:t>
            </a:fld>
            <a:endParaRPr lang="tr-TR"/>
          </a:p>
        </p:txBody>
      </p:sp>
    </p:spTree>
    <p:extLst>
      <p:ext uri="{BB962C8B-B14F-4D97-AF65-F5344CB8AC3E}">
        <p14:creationId xmlns:p14="http://schemas.microsoft.com/office/powerpoint/2010/main" val="1031144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Bölgenin Stratigrafik Kolon Kesiti</a:t>
            </a:r>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32</a:t>
            </a:fld>
            <a:endParaRPr lang="tr-TR"/>
          </a:p>
        </p:txBody>
      </p:sp>
      <p:pic>
        <p:nvPicPr>
          <p:cNvPr id="5" name="İçerik Yer Tutucusu 4" descr="F:\Lejand-Çendik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96752"/>
            <a:ext cx="4536504" cy="5372475"/>
          </a:xfrm>
          <a:prstGeom prst="rect">
            <a:avLst/>
          </a:prstGeom>
          <a:noFill/>
          <a:ln>
            <a:noFill/>
          </a:ln>
        </p:spPr>
      </p:pic>
      <p:sp>
        <p:nvSpPr>
          <p:cNvPr id="6" name="Dikdörtgen 5"/>
          <p:cNvSpPr/>
          <p:nvPr/>
        </p:nvSpPr>
        <p:spPr>
          <a:xfrm>
            <a:off x="6023063" y="6569227"/>
            <a:ext cx="3057247" cy="276999"/>
          </a:xfrm>
          <a:prstGeom prst="rect">
            <a:avLst/>
          </a:prstGeom>
        </p:spPr>
        <p:txBody>
          <a:bodyPr wrap="none">
            <a:spAutoFit/>
          </a:bodyPr>
          <a:lstStyle/>
          <a:p>
            <a:pPr algn="ctr">
              <a:spcAft>
                <a:spcPts val="0"/>
              </a:spcAft>
            </a:pPr>
            <a:r>
              <a:rPr lang="tr-TR" sz="1200" dirty="0">
                <a:latin typeface="Times New Roman" panose="02020603050405020304" pitchFamily="18" charset="0"/>
                <a:ea typeface="Times New Roman" panose="02020603050405020304" pitchFamily="18" charset="0"/>
              </a:rPr>
              <a:t>(Bozcu vd., 2007’den değiştirilerek alınmıştır)</a:t>
            </a:r>
            <a:endParaRPr lang="tr-T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390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algn="just">
              <a:lnSpc>
                <a:spcPct val="150000"/>
              </a:lnSpc>
            </a:pPr>
            <a:r>
              <a:rPr lang="tr-TR" sz="2800" dirty="0">
                <a:latin typeface="Comic Sans MS" pitchFamily="66" charset="0"/>
              </a:rPr>
              <a:t>Saha, jeolojik konum itibari ile </a:t>
            </a:r>
            <a:r>
              <a:rPr lang="tr-TR" sz="2800" dirty="0" err="1">
                <a:latin typeface="Comic Sans MS" pitchFamily="66" charset="0"/>
              </a:rPr>
              <a:t>Huntit</a:t>
            </a:r>
            <a:r>
              <a:rPr lang="tr-TR" sz="2800" dirty="0">
                <a:latin typeface="Comic Sans MS" pitchFamily="66" charset="0"/>
              </a:rPr>
              <a:t> oluşumuna uygundur. </a:t>
            </a:r>
            <a:endParaRPr lang="tr-TR" sz="2800" dirty="0" smtClean="0">
              <a:latin typeface="Comic Sans MS" pitchFamily="66" charset="0"/>
            </a:endParaRPr>
          </a:p>
          <a:p>
            <a:pPr algn="just">
              <a:lnSpc>
                <a:spcPct val="150000"/>
              </a:lnSpc>
            </a:pPr>
            <a:r>
              <a:rPr lang="tr-TR" sz="2800" dirty="0" smtClean="0">
                <a:latin typeface="Comic Sans MS" pitchFamily="66" charset="0"/>
              </a:rPr>
              <a:t>Ruhsat </a:t>
            </a:r>
            <a:r>
              <a:rPr lang="tr-TR" sz="2800" dirty="0">
                <a:latin typeface="Comic Sans MS" pitchFamily="66" charset="0"/>
              </a:rPr>
              <a:t>alanında yaklaşık 5 m kalınlığında ve devamlılık gösteren </a:t>
            </a:r>
            <a:r>
              <a:rPr lang="tr-TR" sz="2800" dirty="0" err="1">
                <a:latin typeface="Comic Sans MS" pitchFamily="66" charset="0"/>
              </a:rPr>
              <a:t>Huntit</a:t>
            </a:r>
            <a:r>
              <a:rPr lang="tr-TR" sz="2800" dirty="0">
                <a:latin typeface="Comic Sans MS" pitchFamily="66" charset="0"/>
              </a:rPr>
              <a:t> oluşumları yer almaktadır.</a:t>
            </a:r>
          </a:p>
          <a:p>
            <a:pPr algn="just">
              <a:lnSpc>
                <a:spcPct val="150000"/>
              </a:lnSpc>
            </a:pPr>
            <a:r>
              <a:rPr lang="tr-TR" sz="2800" dirty="0">
                <a:latin typeface="Comic Sans MS" pitchFamily="66" charset="0"/>
              </a:rPr>
              <a:t>Bu sahanın jeolojik özellikleri Denizli Acıpayam Çameli </a:t>
            </a:r>
            <a:r>
              <a:rPr lang="tr-TR" sz="2800" dirty="0" err="1">
                <a:latin typeface="Comic Sans MS" pitchFamily="66" charset="0"/>
              </a:rPr>
              <a:t>Huntit</a:t>
            </a:r>
            <a:r>
              <a:rPr lang="tr-TR" sz="2800" dirty="0">
                <a:latin typeface="Comic Sans MS" pitchFamily="66" charset="0"/>
              </a:rPr>
              <a:t> yatağında da gözlenmektedir</a:t>
            </a:r>
            <a:r>
              <a:rPr lang="tr-TR" sz="2800" dirty="0" smtClean="0">
                <a:latin typeface="Comic Sans MS" pitchFamily="66" charset="0"/>
              </a:rPr>
              <a:t>.</a:t>
            </a:r>
          </a:p>
          <a:p>
            <a:pPr marL="0" indent="0" algn="just">
              <a:lnSpc>
                <a:spcPct val="150000"/>
              </a:lnSpc>
              <a:buNone/>
            </a:pPr>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33</a:t>
            </a:fld>
            <a:endParaRPr lang="tr-TR"/>
          </a:p>
        </p:txBody>
      </p:sp>
    </p:spTree>
    <p:extLst>
      <p:ext uri="{BB962C8B-B14F-4D97-AF65-F5344CB8AC3E}">
        <p14:creationId xmlns:p14="http://schemas.microsoft.com/office/powerpoint/2010/main" val="1980553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p:cNvPicPr/>
          <p:nvPr/>
        </p:nvPicPr>
        <p:blipFill rotWithShape="1">
          <a:blip r:embed="rId2" cstate="print">
            <a:extLst>
              <a:ext uri="{28A0092B-C50C-407E-A947-70E740481C1C}">
                <a14:useLocalDpi xmlns:a14="http://schemas.microsoft.com/office/drawing/2010/main" val="0"/>
              </a:ext>
            </a:extLst>
          </a:blip>
          <a:srcRect l="14923" t="11111" r="16616" b="19048"/>
          <a:stretch/>
        </p:blipFill>
        <p:spPr bwMode="auto">
          <a:xfrm>
            <a:off x="785786" y="624282"/>
            <a:ext cx="3960000" cy="2630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5" name="Resim 3"/>
          <p:cNvPicPr/>
          <p:nvPr/>
        </p:nvPicPr>
        <p:blipFill rotWithShape="1">
          <a:blip r:embed="rId3" cstate="print">
            <a:extLst>
              <a:ext uri="{28A0092B-C50C-407E-A947-70E740481C1C}">
                <a14:useLocalDpi xmlns:a14="http://schemas.microsoft.com/office/drawing/2010/main" val="0"/>
              </a:ext>
            </a:extLst>
          </a:blip>
          <a:srcRect l="14348" t="10846" r="15047" b="17460"/>
          <a:stretch/>
        </p:blipFill>
        <p:spPr bwMode="auto">
          <a:xfrm>
            <a:off x="4888662" y="624282"/>
            <a:ext cx="4000528"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6" name="Picture 2" descr="C:\Users\metutdellpre\Desktop\Yeni klasör\Göynük T huntit 2.JPG"/>
          <p:cNvPicPr>
            <a:picLocks noChangeAspect="1" noChangeArrowheads="1"/>
          </p:cNvPicPr>
          <p:nvPr/>
        </p:nvPicPr>
        <p:blipFill>
          <a:blip r:embed="rId4" cstate="print"/>
          <a:srcRect/>
          <a:stretch>
            <a:fillRect/>
          </a:stretch>
        </p:blipFill>
        <p:spPr bwMode="auto">
          <a:xfrm>
            <a:off x="928662" y="3702096"/>
            <a:ext cx="3857652" cy="2563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Documents and Settings\Administrator\Desktop\Burdur çalışmalar\Burdur Çalışmaları\ER 3314891 Merkez-Çendik AR 201400143\Fotoğraflar\Marn Seviyeler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7980" y="3702096"/>
            <a:ext cx="4005740" cy="2500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Dikdörtgen 7"/>
          <p:cNvSpPr/>
          <p:nvPr/>
        </p:nvSpPr>
        <p:spPr>
          <a:xfrm>
            <a:off x="5216833" y="6483234"/>
            <a:ext cx="2896947" cy="276999"/>
          </a:xfrm>
          <a:prstGeom prst="rect">
            <a:avLst/>
          </a:prstGeom>
        </p:spPr>
        <p:txBody>
          <a:bodyPr wrap="none">
            <a:spAutoFit/>
          </a:bodyPr>
          <a:lstStyle/>
          <a:p>
            <a:r>
              <a:rPr lang="tr-TR" sz="1200" dirty="0">
                <a:latin typeface="Comic Sans MS" pitchFamily="66" charset="0"/>
              </a:rPr>
              <a:t>Vadi boyunca uzanan </a:t>
            </a:r>
            <a:r>
              <a:rPr lang="tr-TR" sz="1200" dirty="0" err="1">
                <a:latin typeface="Comic Sans MS" pitchFamily="66" charset="0"/>
              </a:rPr>
              <a:t>huntitli</a:t>
            </a:r>
            <a:r>
              <a:rPr lang="tr-TR" sz="1200" dirty="0">
                <a:latin typeface="Comic Sans MS" pitchFamily="66" charset="0"/>
              </a:rPr>
              <a:t> seviyeler</a:t>
            </a:r>
          </a:p>
        </p:txBody>
      </p:sp>
      <p:sp>
        <p:nvSpPr>
          <p:cNvPr id="9" name="8 Metin kutusu"/>
          <p:cNvSpPr txBox="1"/>
          <p:nvPr/>
        </p:nvSpPr>
        <p:spPr>
          <a:xfrm>
            <a:off x="980682" y="6435600"/>
            <a:ext cx="3570208" cy="276999"/>
          </a:xfrm>
          <a:prstGeom prst="rect">
            <a:avLst/>
          </a:prstGeom>
          <a:noFill/>
        </p:spPr>
        <p:txBody>
          <a:bodyPr wrap="none" rtlCol="0">
            <a:spAutoFit/>
          </a:bodyPr>
          <a:lstStyle/>
          <a:p>
            <a:r>
              <a:rPr lang="tr-TR" sz="1200" dirty="0" smtClean="0">
                <a:latin typeface="Comic Sans MS" pitchFamily="66" charset="0"/>
              </a:rPr>
              <a:t>Gürüz deresinde izlenen </a:t>
            </a:r>
            <a:r>
              <a:rPr lang="tr-TR" sz="1200" dirty="0" err="1" smtClean="0">
                <a:latin typeface="Comic Sans MS" pitchFamily="66" charset="0"/>
              </a:rPr>
              <a:t>huntit</a:t>
            </a:r>
            <a:r>
              <a:rPr lang="tr-TR" sz="1200" dirty="0" smtClean="0">
                <a:latin typeface="Comic Sans MS" pitchFamily="66" charset="0"/>
              </a:rPr>
              <a:t> cevherleşmeleri</a:t>
            </a:r>
          </a:p>
        </p:txBody>
      </p:sp>
      <p:sp>
        <p:nvSpPr>
          <p:cNvPr id="10" name="Slayt Numarası Yer Tutucusu 9"/>
          <p:cNvSpPr>
            <a:spLocks noGrp="1"/>
          </p:cNvSpPr>
          <p:nvPr>
            <p:ph type="sldNum" sz="quarter" idx="12"/>
          </p:nvPr>
        </p:nvSpPr>
        <p:spPr/>
        <p:txBody>
          <a:bodyPr/>
          <a:lstStyle/>
          <a:p>
            <a:fld id="{F840E8C4-05BF-453B-821F-D176919BED63}" type="slidenum">
              <a:rPr lang="tr-TR" smtClean="0"/>
              <a:pPr/>
              <a:t>34</a:t>
            </a:fld>
            <a:endParaRPr lang="tr-TR"/>
          </a:p>
        </p:txBody>
      </p:sp>
    </p:spTree>
    <p:extLst>
      <p:ext uri="{BB962C8B-B14F-4D97-AF65-F5344CB8AC3E}">
        <p14:creationId xmlns:p14="http://schemas.microsoft.com/office/powerpoint/2010/main" val="2519677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tutdellpre\Desktop\Yeni klasör\DSC02357.JPG"/>
          <p:cNvPicPr>
            <a:picLocks noChangeAspect="1" noChangeArrowheads="1"/>
          </p:cNvPicPr>
          <p:nvPr/>
        </p:nvPicPr>
        <p:blipFill>
          <a:blip r:embed="rId2" cstate="print"/>
          <a:srcRect/>
          <a:stretch>
            <a:fillRect/>
          </a:stretch>
        </p:blipFill>
        <p:spPr bwMode="auto">
          <a:xfrm>
            <a:off x="251519" y="188640"/>
            <a:ext cx="4704521"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3140968"/>
            <a:ext cx="4704521"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ayt Numarası Yer Tutucusu 5"/>
          <p:cNvSpPr>
            <a:spLocks noGrp="1"/>
          </p:cNvSpPr>
          <p:nvPr>
            <p:ph type="sldNum" sz="quarter" idx="12"/>
          </p:nvPr>
        </p:nvSpPr>
        <p:spPr/>
        <p:txBody>
          <a:bodyPr/>
          <a:lstStyle/>
          <a:p>
            <a:fld id="{F840E8C4-05BF-453B-821F-D176919BED63}" type="slidenum">
              <a:rPr lang="tr-TR" smtClean="0"/>
              <a:pPr/>
              <a:t>35</a:t>
            </a:fld>
            <a:endParaRPr lang="tr-TR"/>
          </a:p>
        </p:txBody>
      </p:sp>
    </p:spTree>
    <p:extLst>
      <p:ext uri="{BB962C8B-B14F-4D97-AF65-F5344CB8AC3E}">
        <p14:creationId xmlns:p14="http://schemas.microsoft.com/office/powerpoint/2010/main" val="2440646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a:t>
            </a:r>
            <a:endParaRPr lang="tr-TR" dirty="0"/>
          </a:p>
        </p:txBody>
      </p:sp>
      <p:sp>
        <p:nvSpPr>
          <p:cNvPr id="3" name="2 İçerik Yer Tutucusu"/>
          <p:cNvSpPr>
            <a:spLocks noGrp="1"/>
          </p:cNvSpPr>
          <p:nvPr>
            <p:ph idx="1"/>
          </p:nvPr>
        </p:nvSpPr>
        <p:spPr/>
        <p:txBody>
          <a:bodyPr/>
          <a:lstStyle/>
          <a:p>
            <a:r>
              <a:rPr lang="tr-TR" sz="2400" dirty="0" smtClean="0"/>
              <a:t>N. </a:t>
            </a:r>
            <a:r>
              <a:rPr lang="tr-TR" sz="2400" dirty="0" err="1" smtClean="0"/>
              <a:t>Jb</a:t>
            </a:r>
            <a:r>
              <a:rPr lang="tr-TR" sz="2400" dirty="0" smtClean="0"/>
              <a:t>. </a:t>
            </a:r>
            <a:r>
              <a:rPr lang="tr-TR" sz="2400" dirty="0" err="1" smtClean="0"/>
              <a:t>Miner</a:t>
            </a:r>
            <a:r>
              <a:rPr lang="tr-TR" sz="2400" dirty="0" smtClean="0"/>
              <a:t>. </a:t>
            </a:r>
            <a:r>
              <a:rPr lang="tr-TR" sz="2400" dirty="0" err="1" smtClean="0"/>
              <a:t>Abh</a:t>
            </a:r>
            <a:r>
              <a:rPr lang="tr-TR" sz="2400" dirty="0" smtClean="0"/>
              <a:t>., </a:t>
            </a:r>
            <a:r>
              <a:rPr lang="en-US" sz="2400" dirty="0" smtClean="0"/>
              <a:t>2006, Vol.182/2, p. 201–212, Stuttgart, April 2006, published online 2006</a:t>
            </a:r>
            <a:endParaRPr lang="tr-TR" sz="2400" dirty="0" smtClean="0"/>
          </a:p>
          <a:p>
            <a:r>
              <a:rPr lang="tr-TR" sz="2400" dirty="0" smtClean="0"/>
              <a:t>www.</a:t>
            </a:r>
            <a:r>
              <a:rPr lang="tr-TR" sz="2400" dirty="0" err="1" smtClean="0"/>
              <a:t>mta</a:t>
            </a:r>
            <a:r>
              <a:rPr lang="tr-TR" sz="2400" dirty="0" smtClean="0"/>
              <a:t>.gov.tr</a:t>
            </a:r>
          </a:p>
          <a:p>
            <a:r>
              <a:rPr lang="sv-SE" sz="2400" dirty="0" smtClean="0"/>
              <a:t>Huntit Hammadde- Kangal, 2004 Doktora</a:t>
            </a:r>
            <a:endParaRPr lang="tr-TR" sz="2400" dirty="0" smtClean="0"/>
          </a:p>
          <a:p>
            <a:r>
              <a:rPr lang="tr-TR" sz="2400" dirty="0" err="1" smtClean="0"/>
              <a:t>David</a:t>
            </a:r>
            <a:r>
              <a:rPr lang="tr-TR" sz="2400" dirty="0" smtClean="0"/>
              <a:t> J.J. KINSMAN, </a:t>
            </a:r>
            <a:r>
              <a:rPr lang="tr-TR" sz="2400" dirty="0" err="1" smtClean="0"/>
              <a:t>Huntite</a:t>
            </a:r>
            <a:r>
              <a:rPr lang="tr-TR" sz="2400" dirty="0" smtClean="0"/>
              <a:t> </a:t>
            </a:r>
            <a:r>
              <a:rPr lang="tr-TR" sz="2400" dirty="0" err="1" smtClean="0"/>
              <a:t>From</a:t>
            </a:r>
            <a:r>
              <a:rPr lang="tr-TR" sz="2400" dirty="0" smtClean="0"/>
              <a:t> A </a:t>
            </a:r>
            <a:r>
              <a:rPr lang="tr-TR" sz="2400" dirty="0" err="1" smtClean="0"/>
              <a:t>Carbonate-Evaporite</a:t>
            </a:r>
            <a:r>
              <a:rPr lang="tr-TR" sz="2400" dirty="0" smtClean="0"/>
              <a:t> Environment</a:t>
            </a:r>
          </a:p>
          <a:p>
            <a:r>
              <a:rPr lang="tr-TR" sz="2400" dirty="0" err="1" smtClean="0"/>
              <a:t>Industrial</a:t>
            </a:r>
            <a:r>
              <a:rPr lang="tr-TR" sz="2400" dirty="0" smtClean="0"/>
              <a:t> </a:t>
            </a:r>
            <a:r>
              <a:rPr lang="tr-TR" sz="2400" dirty="0" err="1" smtClean="0"/>
              <a:t>Minerals</a:t>
            </a:r>
            <a:endParaRPr lang="tr-TR" sz="2400" dirty="0" smtClean="0"/>
          </a:p>
          <a:p>
            <a:endParaRPr lang="tr-TR"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43000"/>
          </a:xfrm>
          <a:solidFill>
            <a:srgbClr val="FFC000"/>
          </a:solidFill>
        </p:spPr>
        <p:txBody>
          <a:bodyPr/>
          <a:lstStyle/>
          <a:p>
            <a:pPr algn="ctr"/>
            <a:r>
              <a:rPr lang="tr-TR" dirty="0"/>
              <a:t>MİKA</a:t>
            </a:r>
          </a:p>
        </p:txBody>
      </p:sp>
      <p:sp>
        <p:nvSpPr>
          <p:cNvPr id="3" name="İçerik Yer Tutucusu 2"/>
          <p:cNvSpPr>
            <a:spLocks noGrp="1"/>
          </p:cNvSpPr>
          <p:nvPr>
            <p:ph idx="1"/>
          </p:nvPr>
        </p:nvSpPr>
        <p:spPr>
          <a:xfrm>
            <a:off x="457200" y="1600200"/>
            <a:ext cx="8153400" cy="4525963"/>
          </a:xfrm>
        </p:spPr>
        <p:txBody>
          <a:bodyPr/>
          <a:lstStyle/>
          <a:p>
            <a:pPr algn="just"/>
            <a:r>
              <a:rPr lang="tr-TR" dirty="0"/>
              <a:t>Mika terimi, </a:t>
            </a:r>
            <a:endParaRPr lang="tr-TR" dirty="0" smtClean="0"/>
          </a:p>
          <a:p>
            <a:pPr algn="just"/>
            <a:endParaRPr lang="tr-TR" dirty="0" smtClean="0"/>
          </a:p>
          <a:p>
            <a:pPr algn="just"/>
            <a:r>
              <a:rPr lang="tr-TR" dirty="0" smtClean="0"/>
              <a:t>Yunanca </a:t>
            </a:r>
            <a:r>
              <a:rPr lang="tr-TR" dirty="0" smtClean="0"/>
              <a:t>küçük  anlamına </a:t>
            </a:r>
            <a:r>
              <a:rPr lang="tr-TR" dirty="0"/>
              <a:t>gelen </a:t>
            </a:r>
            <a:r>
              <a:rPr lang="tr-TR" i="1" dirty="0" err="1" smtClean="0"/>
              <a:t>micros</a:t>
            </a:r>
            <a:r>
              <a:rPr lang="tr-TR" dirty="0" smtClean="0"/>
              <a:t> </a:t>
            </a:r>
            <a:r>
              <a:rPr lang="tr-TR" dirty="0"/>
              <a:t>ve </a:t>
            </a:r>
            <a:endParaRPr lang="tr-TR" dirty="0" smtClean="0"/>
          </a:p>
          <a:p>
            <a:pPr algn="just"/>
            <a:endParaRPr lang="tr-TR" dirty="0"/>
          </a:p>
          <a:p>
            <a:pPr algn="just"/>
            <a:r>
              <a:rPr lang="tr-TR" dirty="0" smtClean="0"/>
              <a:t>Latince </a:t>
            </a:r>
            <a:r>
              <a:rPr lang="tr-TR" dirty="0"/>
              <a:t>parıldamak veya ışıldamak </a:t>
            </a:r>
            <a:r>
              <a:rPr lang="tr-TR" dirty="0" smtClean="0"/>
              <a:t>anlamına </a:t>
            </a:r>
            <a:r>
              <a:rPr lang="tr-TR" dirty="0"/>
              <a:t>gelen </a:t>
            </a:r>
            <a:r>
              <a:rPr lang="tr-TR" i="1" dirty="0" err="1" smtClean="0"/>
              <a:t>micare</a:t>
            </a:r>
            <a:r>
              <a:rPr lang="tr-TR" dirty="0" smtClean="0"/>
              <a:t> </a:t>
            </a:r>
            <a:r>
              <a:rPr lang="tr-TR" dirty="0"/>
              <a:t>kelimesine benzer</a:t>
            </a:r>
            <a:r>
              <a:rPr lang="tr-TR" dirty="0" smtClean="0"/>
              <a:t> (</a:t>
            </a:r>
            <a:r>
              <a:rPr lang="tr-TR" dirty="0" err="1"/>
              <a:t>Stellman</a:t>
            </a:r>
            <a:r>
              <a:rPr lang="tr-TR" dirty="0"/>
              <a:t>, 1998; </a:t>
            </a:r>
            <a:r>
              <a:rPr lang="tr-TR" dirty="0" err="1"/>
              <a:t>Merriam-Webster</a:t>
            </a:r>
            <a:r>
              <a:rPr lang="tr-TR" dirty="0"/>
              <a:t>, 2009</a:t>
            </a:r>
            <a:r>
              <a:rPr lang="tr-TR" dirty="0" smtClean="0"/>
              <a:t>). </a:t>
            </a:r>
            <a:endParaRPr lang="tr-TR" dirty="0"/>
          </a:p>
        </p:txBody>
      </p:sp>
    </p:spTree>
    <p:extLst>
      <p:ext uri="{BB962C8B-B14F-4D97-AF65-F5344CB8AC3E}">
        <p14:creationId xmlns:p14="http://schemas.microsoft.com/office/powerpoint/2010/main" val="2613262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263" y="0"/>
            <a:ext cx="7467600" cy="1143000"/>
          </a:xfrm>
          <a:solidFill>
            <a:srgbClr val="FFC000"/>
          </a:solidFill>
        </p:spPr>
        <p:txBody>
          <a:bodyPr/>
          <a:lstStyle/>
          <a:p>
            <a:pPr algn="ctr"/>
            <a:r>
              <a:rPr lang="tr-TR" dirty="0" smtClean="0"/>
              <a:t>MİKA</a:t>
            </a:r>
            <a:endParaRPr lang="tr-TR" dirty="0"/>
          </a:p>
        </p:txBody>
      </p:sp>
      <p:sp>
        <p:nvSpPr>
          <p:cNvPr id="3" name="İçerik Yer Tutucusu 2"/>
          <p:cNvSpPr>
            <a:spLocks noGrp="1"/>
          </p:cNvSpPr>
          <p:nvPr>
            <p:ph idx="1"/>
          </p:nvPr>
        </p:nvSpPr>
        <p:spPr>
          <a:xfrm>
            <a:off x="532263" y="1447800"/>
            <a:ext cx="8229600" cy="4525963"/>
          </a:xfrm>
        </p:spPr>
        <p:txBody>
          <a:bodyPr>
            <a:normAutofit fontScale="85000" lnSpcReduction="10000"/>
          </a:bodyPr>
          <a:lstStyle/>
          <a:p>
            <a:pPr algn="just"/>
            <a:r>
              <a:rPr lang="tr-TR" dirty="0"/>
              <a:t>B</a:t>
            </a:r>
            <a:r>
              <a:rPr lang="tr-TR" dirty="0" smtClean="0"/>
              <a:t>aşlıca </a:t>
            </a:r>
            <a:r>
              <a:rPr lang="tr-TR" dirty="0"/>
              <a:t>granit bileşimli </a:t>
            </a:r>
            <a:r>
              <a:rPr lang="tr-TR" dirty="0" smtClean="0"/>
              <a:t>magmatik </a:t>
            </a:r>
            <a:r>
              <a:rPr lang="tr-TR" dirty="0"/>
              <a:t>kayaçlarda, şist ve gnays gibi metamorfik kayaçlarda bulunan bir mineraldir</a:t>
            </a:r>
            <a:r>
              <a:rPr lang="tr-TR" dirty="0" smtClean="0"/>
              <a:t>.</a:t>
            </a:r>
          </a:p>
          <a:p>
            <a:pPr algn="just"/>
            <a:endParaRPr lang="tr-TR" dirty="0"/>
          </a:p>
          <a:p>
            <a:pPr algn="just"/>
            <a:r>
              <a:rPr lang="tr-TR" dirty="0"/>
              <a:t>Granit bileşimli </a:t>
            </a:r>
            <a:r>
              <a:rPr lang="tr-TR" dirty="0" err="1"/>
              <a:t>pegmatitik</a:t>
            </a:r>
            <a:r>
              <a:rPr lang="tr-TR" dirty="0"/>
              <a:t> kayaçlar, levha mikanın ana kaynağını oluştururlar. </a:t>
            </a:r>
            <a:r>
              <a:rPr lang="tr-TR" dirty="0" err="1" smtClean="0"/>
              <a:t>Flogopit</a:t>
            </a:r>
            <a:r>
              <a:rPr lang="tr-TR" dirty="0" smtClean="0"/>
              <a:t> </a:t>
            </a:r>
            <a:r>
              <a:rPr lang="tr-TR" dirty="0"/>
              <a:t>levhalarına ise </a:t>
            </a:r>
            <a:r>
              <a:rPr lang="tr-TR" dirty="0" err="1"/>
              <a:t>granitik</a:t>
            </a:r>
            <a:r>
              <a:rPr lang="tr-TR" dirty="0"/>
              <a:t> kayaçların çevresinde ve </a:t>
            </a:r>
            <a:r>
              <a:rPr lang="tr-TR" dirty="0" err="1"/>
              <a:t>kontakt</a:t>
            </a:r>
            <a:r>
              <a:rPr lang="tr-TR" dirty="0"/>
              <a:t> </a:t>
            </a:r>
            <a:r>
              <a:rPr lang="tr-TR" dirty="0" err="1"/>
              <a:t>metamorfizmadan</a:t>
            </a:r>
            <a:r>
              <a:rPr lang="tr-TR" dirty="0"/>
              <a:t> etkilenmiş </a:t>
            </a:r>
            <a:r>
              <a:rPr lang="tr-TR" dirty="0" err="1"/>
              <a:t>sedimanter</a:t>
            </a:r>
            <a:r>
              <a:rPr lang="tr-TR" dirty="0"/>
              <a:t> kayaçlarda rastlanılmaktadır. </a:t>
            </a:r>
            <a:endParaRPr lang="tr-TR" dirty="0" smtClean="0"/>
          </a:p>
          <a:p>
            <a:pPr algn="just"/>
            <a:endParaRPr lang="tr-TR" dirty="0"/>
          </a:p>
          <a:p>
            <a:pPr algn="just"/>
            <a:r>
              <a:rPr lang="tr-TR" dirty="0" smtClean="0"/>
              <a:t>Pegmatitler </a:t>
            </a:r>
            <a:r>
              <a:rPr lang="tr-TR" dirty="0"/>
              <a:t>genellikle ticari olarak kullanıma uygun levha mikaların ana kaynağını oluştururlar</a:t>
            </a:r>
            <a:r>
              <a:rPr lang="tr-TR" dirty="0" smtClean="0"/>
              <a:t>. </a:t>
            </a:r>
            <a:endParaRPr lang="tr-TR" dirty="0"/>
          </a:p>
        </p:txBody>
      </p:sp>
    </p:spTree>
    <p:extLst>
      <p:ext uri="{BB962C8B-B14F-4D97-AF65-F5344CB8AC3E}">
        <p14:creationId xmlns:p14="http://schemas.microsoft.com/office/powerpoint/2010/main" val="279829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228600"/>
            <a:ext cx="7467600" cy="1143000"/>
          </a:xfrm>
        </p:spPr>
        <p:txBody>
          <a:bodyPr/>
          <a:lstStyle/>
          <a:p>
            <a:endParaRPr lang="tr-TR"/>
          </a:p>
        </p:txBody>
      </p:sp>
      <p:sp>
        <p:nvSpPr>
          <p:cNvPr id="3" name="İçerik Yer Tutucusu 2"/>
          <p:cNvSpPr>
            <a:spLocks noGrp="1"/>
          </p:cNvSpPr>
          <p:nvPr>
            <p:ph idx="1"/>
          </p:nvPr>
        </p:nvSpPr>
        <p:spPr>
          <a:xfrm>
            <a:off x="457200" y="1600200"/>
            <a:ext cx="8077200" cy="4525963"/>
          </a:xfrm>
        </p:spPr>
        <p:txBody>
          <a:bodyPr>
            <a:normAutofit/>
          </a:bodyPr>
          <a:lstStyle/>
          <a:p>
            <a:pPr algn="just"/>
            <a:r>
              <a:rPr lang="tr-TR" sz="2800" dirty="0"/>
              <a:t>Mika grubu mineralleri arasında endüstriyel öneme sahip ana mineral muskovit ve </a:t>
            </a:r>
            <a:r>
              <a:rPr lang="tr-TR" sz="2800" dirty="0" err="1" smtClean="0"/>
              <a:t>flogopittir</a:t>
            </a:r>
            <a:r>
              <a:rPr lang="tr-TR" sz="2800" dirty="0" smtClean="0"/>
              <a:t>.</a:t>
            </a:r>
          </a:p>
          <a:p>
            <a:pPr algn="just"/>
            <a:endParaRPr lang="tr-TR" sz="2800" dirty="0"/>
          </a:p>
          <a:p>
            <a:pPr algn="just"/>
            <a:r>
              <a:rPr lang="tr-TR" sz="2800" dirty="0"/>
              <a:t>Muskovit: KAl2(AlSi3O10)(F,OH)2. </a:t>
            </a:r>
            <a:endParaRPr lang="tr-TR" sz="2800" dirty="0" smtClean="0"/>
          </a:p>
          <a:p>
            <a:pPr algn="just"/>
            <a:endParaRPr lang="tr-TR" sz="2800" dirty="0" smtClean="0"/>
          </a:p>
          <a:p>
            <a:pPr algn="just"/>
            <a:r>
              <a:rPr lang="tr-TR" sz="2800" dirty="0" smtClean="0"/>
              <a:t>Muskovit</a:t>
            </a:r>
            <a:r>
              <a:rPr lang="tr-TR" sz="2800" dirty="0"/>
              <a:t>, Rusya’nın </a:t>
            </a:r>
            <a:r>
              <a:rPr lang="tr-TR" sz="2800" dirty="0" err="1"/>
              <a:t>Muscovy</a:t>
            </a:r>
            <a:r>
              <a:rPr lang="tr-TR" sz="2800" dirty="0"/>
              <a:t> bölgesinde eski zamanlarda binaların dış cephelerinde cam olarak kullanılmaktaydı ve ismi bu bölgeden gelmektedir. </a:t>
            </a:r>
          </a:p>
        </p:txBody>
      </p:sp>
    </p:spTree>
    <p:extLst>
      <p:ext uri="{BB962C8B-B14F-4D97-AF65-F5344CB8AC3E}">
        <p14:creationId xmlns:p14="http://schemas.microsoft.com/office/powerpoint/2010/main" val="724726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5705475" y="462018"/>
            <a:ext cx="3438525" cy="3676650"/>
          </a:xfrm>
          <a:prstGeom prst="rect">
            <a:avLst/>
          </a:prstGeom>
          <a:noFill/>
          <a:ln w="9525">
            <a:noFill/>
            <a:miter lim="800000"/>
            <a:headEnd/>
            <a:tailEnd/>
          </a:ln>
        </p:spPr>
      </p:pic>
      <p:pic>
        <p:nvPicPr>
          <p:cNvPr id="1026" name="Picture 2" descr="http://www.mineralogist.cz/images/clanky/hun_BER/Obr._6.JPG"/>
          <p:cNvPicPr>
            <a:picLocks noChangeAspect="1" noChangeArrowheads="1"/>
          </p:cNvPicPr>
          <p:nvPr/>
        </p:nvPicPr>
        <p:blipFill>
          <a:blip r:embed="rId3" cstate="print"/>
          <a:srcRect/>
          <a:stretch>
            <a:fillRect/>
          </a:stretch>
        </p:blipFill>
        <p:spPr bwMode="auto">
          <a:xfrm>
            <a:off x="1664392" y="3778680"/>
            <a:ext cx="4119995" cy="2746663"/>
          </a:xfrm>
          <a:prstGeom prst="rect">
            <a:avLst/>
          </a:prstGeom>
          <a:noFill/>
        </p:spPr>
      </p:pic>
      <p:grpSp>
        <p:nvGrpSpPr>
          <p:cNvPr id="3" name="Grup 2"/>
          <p:cNvGrpSpPr/>
          <p:nvPr/>
        </p:nvGrpSpPr>
        <p:grpSpPr>
          <a:xfrm>
            <a:off x="0" y="620688"/>
            <a:ext cx="3955976" cy="3024336"/>
            <a:chOff x="0" y="620688"/>
            <a:chExt cx="3955976" cy="3024336"/>
          </a:xfrm>
        </p:grpSpPr>
        <p:pic>
          <p:nvPicPr>
            <p:cNvPr id="1028" name="Picture 4" descr="http://www.hotelroomsearch.net/im/hotels/ch/dolomit-17.jpg"/>
            <p:cNvPicPr>
              <a:picLocks noChangeAspect="1" noChangeArrowheads="1"/>
            </p:cNvPicPr>
            <p:nvPr/>
          </p:nvPicPr>
          <p:blipFill>
            <a:blip r:embed="rId4" cstate="print"/>
            <a:srcRect/>
            <a:stretch>
              <a:fillRect/>
            </a:stretch>
          </p:blipFill>
          <p:spPr bwMode="auto">
            <a:xfrm>
              <a:off x="0" y="620688"/>
              <a:ext cx="3955976" cy="2966982"/>
            </a:xfrm>
            <a:prstGeom prst="rect">
              <a:avLst/>
            </a:prstGeom>
            <a:noFill/>
          </p:spPr>
        </p:pic>
        <p:sp>
          <p:nvSpPr>
            <p:cNvPr id="8" name="7 Metin kutusu"/>
            <p:cNvSpPr txBox="1"/>
            <p:nvPr/>
          </p:nvSpPr>
          <p:spPr>
            <a:xfrm>
              <a:off x="0" y="3275692"/>
              <a:ext cx="3955976" cy="369332"/>
            </a:xfrm>
            <a:prstGeom prst="rect">
              <a:avLst/>
            </a:prstGeom>
            <a:noFill/>
          </p:spPr>
          <p:txBody>
            <a:bodyPr wrap="square" rtlCol="0">
              <a:spAutoFit/>
            </a:bodyPr>
            <a:lstStyle/>
            <a:p>
              <a:r>
                <a:rPr lang="tr-TR" b="1" dirty="0" smtClean="0"/>
                <a:t>Dolomit - </a:t>
              </a:r>
              <a:r>
                <a:rPr lang="tr-TR" b="1" dirty="0" err="1" smtClean="0"/>
                <a:t>CaMg</a:t>
              </a:r>
              <a:r>
                <a:rPr lang="tr-TR" b="1" dirty="0" smtClean="0"/>
                <a:t>(CO</a:t>
              </a:r>
              <a:r>
                <a:rPr lang="tr-TR" b="1" baseline="-25000" dirty="0" smtClean="0"/>
                <a:t>3</a:t>
              </a:r>
              <a:r>
                <a:rPr lang="tr-TR" b="1" dirty="0" smtClean="0"/>
                <a:t>)</a:t>
              </a:r>
              <a:r>
                <a:rPr lang="tr-TR" b="1" baseline="-25000" dirty="0" smtClean="0"/>
                <a:t>2</a:t>
              </a:r>
              <a:endParaRPr lang="tr-TR" b="1" dirty="0"/>
            </a:p>
          </p:txBody>
        </p:sp>
      </p:grpSp>
      <p:sp>
        <p:nvSpPr>
          <p:cNvPr id="9" name="8 Metin kutusu"/>
          <p:cNvSpPr txBox="1"/>
          <p:nvPr/>
        </p:nvSpPr>
        <p:spPr>
          <a:xfrm>
            <a:off x="1664392" y="6156012"/>
            <a:ext cx="4275760" cy="369332"/>
          </a:xfrm>
          <a:prstGeom prst="rect">
            <a:avLst/>
          </a:prstGeom>
          <a:noFill/>
        </p:spPr>
        <p:txBody>
          <a:bodyPr wrap="square" rtlCol="0">
            <a:spAutoFit/>
          </a:bodyPr>
          <a:lstStyle/>
          <a:p>
            <a:r>
              <a:rPr lang="tr-TR" b="1" dirty="0" err="1" smtClean="0">
                <a:solidFill>
                  <a:schemeClr val="bg1"/>
                </a:solidFill>
              </a:rPr>
              <a:t>Huntit</a:t>
            </a:r>
            <a:r>
              <a:rPr lang="tr-TR" b="1" dirty="0" smtClean="0">
                <a:solidFill>
                  <a:schemeClr val="bg1"/>
                </a:solidFill>
              </a:rPr>
              <a:t>  </a:t>
            </a:r>
            <a:r>
              <a:rPr lang="tr-TR" b="1" dirty="0" err="1" smtClean="0">
                <a:solidFill>
                  <a:schemeClr val="bg1"/>
                </a:solidFill>
              </a:rPr>
              <a:t>CaMg</a:t>
            </a:r>
            <a:r>
              <a:rPr lang="tr-TR" b="1" dirty="0" smtClean="0">
                <a:solidFill>
                  <a:schemeClr val="bg1"/>
                </a:solidFill>
              </a:rPr>
              <a:t>(CO</a:t>
            </a:r>
            <a:r>
              <a:rPr lang="tr-TR" b="1" baseline="-25000" dirty="0" smtClean="0">
                <a:solidFill>
                  <a:schemeClr val="bg1"/>
                </a:solidFill>
              </a:rPr>
              <a:t>3</a:t>
            </a:r>
            <a:r>
              <a:rPr lang="tr-TR" b="1" dirty="0" smtClean="0">
                <a:solidFill>
                  <a:schemeClr val="bg1"/>
                </a:solidFill>
              </a:rPr>
              <a:t>)</a:t>
            </a:r>
            <a:r>
              <a:rPr lang="tr-TR" b="1" baseline="-25000" dirty="0" smtClean="0">
                <a:solidFill>
                  <a:schemeClr val="bg1"/>
                </a:solidFill>
              </a:rPr>
              <a:t>4</a:t>
            </a:r>
            <a:endParaRPr lang="tr-TR" b="1" baseline="-25000" dirty="0">
              <a:solidFill>
                <a:schemeClr val="bg1"/>
              </a:solidFill>
            </a:endParaRPr>
          </a:p>
        </p:txBody>
      </p:sp>
      <p:sp>
        <p:nvSpPr>
          <p:cNvPr id="10" name="9 Metin kutusu"/>
          <p:cNvSpPr txBox="1"/>
          <p:nvPr/>
        </p:nvSpPr>
        <p:spPr>
          <a:xfrm>
            <a:off x="6156176" y="3774386"/>
            <a:ext cx="2987824" cy="369332"/>
          </a:xfrm>
          <a:prstGeom prst="rect">
            <a:avLst/>
          </a:prstGeom>
          <a:noFill/>
        </p:spPr>
        <p:txBody>
          <a:bodyPr wrap="square" rtlCol="0">
            <a:spAutoFit/>
          </a:bodyPr>
          <a:lstStyle/>
          <a:p>
            <a:pPr algn="r"/>
            <a:r>
              <a:rPr lang="tr-TR" b="1" dirty="0" smtClean="0">
                <a:solidFill>
                  <a:schemeClr val="bg1"/>
                </a:solidFill>
              </a:rPr>
              <a:t>Manyezit – MgCO</a:t>
            </a:r>
            <a:r>
              <a:rPr lang="tr-TR" b="1" baseline="-25000" dirty="0" smtClean="0">
                <a:solidFill>
                  <a:schemeClr val="bg1"/>
                </a:solidFill>
              </a:rPr>
              <a:t>3</a:t>
            </a:r>
            <a:endParaRPr lang="tr-TR" b="1" baseline="-25000" dirty="0">
              <a:solidFill>
                <a:schemeClr val="bg1"/>
              </a:solidFill>
            </a:endParaRPr>
          </a:p>
        </p:txBody>
      </p:sp>
      <p:sp>
        <p:nvSpPr>
          <p:cNvPr id="2" name="Slayt Numarası Yer Tutucusu 1"/>
          <p:cNvSpPr>
            <a:spLocks noGrp="1"/>
          </p:cNvSpPr>
          <p:nvPr>
            <p:ph type="sldNum" sz="quarter" idx="12"/>
          </p:nvPr>
        </p:nvSpPr>
        <p:spPr/>
        <p:txBody>
          <a:bodyPr/>
          <a:lstStyle/>
          <a:p>
            <a:fld id="{F840E8C4-05BF-453B-821F-D176919BED63}" type="slidenum">
              <a:rPr lang="tr-TR" smtClean="0"/>
              <a:pPr/>
              <a:t>4</a:t>
            </a:fld>
            <a:endParaRPr lang="tr-TR"/>
          </a:p>
        </p:txBody>
      </p:sp>
    </p:spTree>
    <p:extLst>
      <p:ext uri="{BB962C8B-B14F-4D97-AF65-F5344CB8AC3E}">
        <p14:creationId xmlns:p14="http://schemas.microsoft.com/office/powerpoint/2010/main" val="1640584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001000" cy="4525963"/>
          </a:xfrm>
        </p:spPr>
        <p:txBody>
          <a:bodyPr>
            <a:normAutofit fontScale="85000" lnSpcReduction="20000"/>
          </a:bodyPr>
          <a:lstStyle/>
          <a:p>
            <a:pPr algn="just"/>
            <a:r>
              <a:rPr lang="tr-TR" dirty="0" err="1"/>
              <a:t>Oktaedrik</a:t>
            </a:r>
            <a:r>
              <a:rPr lang="tr-TR" dirty="0"/>
              <a:t> durumdaki alüminyum iyonu yerine üç ve iki </a:t>
            </a:r>
            <a:r>
              <a:rPr lang="tr-TR" dirty="0" err="1"/>
              <a:t>değerlikli</a:t>
            </a:r>
            <a:r>
              <a:rPr lang="tr-TR" dirty="0"/>
              <a:t> demir, titanyum, magnezyum, lityum, krom, vanadyum, mangan gibi iyonlar da bulunabilir. Bu yer değişmeleri sonucu, muskovit bazı özel adlar alır. </a:t>
            </a:r>
            <a:endParaRPr lang="tr-TR" dirty="0" smtClean="0"/>
          </a:p>
          <a:p>
            <a:pPr marL="36576" indent="0" algn="just">
              <a:buNone/>
            </a:pPr>
            <a:endParaRPr lang="tr-TR" dirty="0" smtClean="0"/>
          </a:p>
          <a:p>
            <a:pPr algn="just"/>
            <a:r>
              <a:rPr lang="tr-TR" dirty="0" smtClean="0"/>
              <a:t>Kimyasal bileşiminde: </a:t>
            </a:r>
          </a:p>
          <a:p>
            <a:pPr algn="just"/>
            <a:r>
              <a:rPr lang="tr-TR" u="sng" dirty="0" smtClean="0"/>
              <a:t>Krom </a:t>
            </a:r>
            <a:r>
              <a:rPr lang="tr-TR" u="sng" dirty="0"/>
              <a:t>içeren muskovit </a:t>
            </a:r>
            <a:r>
              <a:rPr lang="tr-TR" dirty="0"/>
              <a:t>özel bir isim </a:t>
            </a:r>
            <a:r>
              <a:rPr lang="tr-TR" dirty="0" err="1">
                <a:solidFill>
                  <a:srgbClr val="FF0000"/>
                </a:solidFill>
              </a:rPr>
              <a:t>fuksit</a:t>
            </a:r>
            <a:r>
              <a:rPr lang="tr-TR" dirty="0">
                <a:solidFill>
                  <a:srgbClr val="FF0000"/>
                </a:solidFill>
              </a:rPr>
              <a:t>,</a:t>
            </a:r>
            <a:r>
              <a:rPr lang="tr-TR" dirty="0"/>
              <a:t> </a:t>
            </a:r>
            <a:endParaRPr lang="tr-TR" dirty="0" smtClean="0"/>
          </a:p>
          <a:p>
            <a:pPr algn="just"/>
            <a:r>
              <a:rPr lang="tr-TR" u="sng" dirty="0" smtClean="0"/>
              <a:t>Vanadyum </a:t>
            </a:r>
            <a:r>
              <a:rPr lang="tr-TR" u="sng" dirty="0"/>
              <a:t>içeren </a:t>
            </a:r>
            <a:r>
              <a:rPr lang="tr-TR" dirty="0" err="1">
                <a:solidFill>
                  <a:srgbClr val="00B0F0"/>
                </a:solidFill>
              </a:rPr>
              <a:t>Roskolit</a:t>
            </a:r>
            <a:r>
              <a:rPr lang="tr-TR" dirty="0">
                <a:solidFill>
                  <a:srgbClr val="00B0F0"/>
                </a:solidFill>
              </a:rPr>
              <a:t>, </a:t>
            </a:r>
            <a:endParaRPr lang="tr-TR" dirty="0" smtClean="0">
              <a:solidFill>
                <a:srgbClr val="00B0F0"/>
              </a:solidFill>
            </a:endParaRPr>
          </a:p>
          <a:p>
            <a:pPr algn="just"/>
            <a:r>
              <a:rPr lang="tr-TR" u="sng" dirty="0" smtClean="0"/>
              <a:t>Mg,Fe+3 </a:t>
            </a:r>
            <a:r>
              <a:rPr lang="tr-TR" u="sng" dirty="0"/>
              <a:t>içeren </a:t>
            </a:r>
            <a:r>
              <a:rPr lang="tr-TR" dirty="0" err="1">
                <a:solidFill>
                  <a:srgbClr val="00B050"/>
                </a:solidFill>
              </a:rPr>
              <a:t>Fengit</a:t>
            </a:r>
            <a:r>
              <a:rPr lang="tr-TR" dirty="0"/>
              <a:t>, </a:t>
            </a:r>
            <a:endParaRPr lang="tr-TR" dirty="0" smtClean="0"/>
          </a:p>
          <a:p>
            <a:pPr algn="just"/>
            <a:r>
              <a:rPr lang="tr-TR" u="sng" dirty="0" err="1" smtClean="0"/>
              <a:t>Li</a:t>
            </a:r>
            <a:r>
              <a:rPr lang="tr-TR" u="sng" dirty="0" smtClean="0"/>
              <a:t> </a:t>
            </a:r>
            <a:r>
              <a:rPr lang="tr-TR" u="sng" dirty="0"/>
              <a:t>içeren </a:t>
            </a:r>
            <a:r>
              <a:rPr lang="tr-TR" dirty="0" err="1">
                <a:solidFill>
                  <a:srgbClr val="C00000"/>
                </a:solidFill>
              </a:rPr>
              <a:t>Li-muskovit</a:t>
            </a:r>
            <a:r>
              <a:rPr lang="tr-TR" dirty="0">
                <a:solidFill>
                  <a:srgbClr val="C00000"/>
                </a:solidFill>
              </a:rPr>
              <a:t> (</a:t>
            </a:r>
            <a:r>
              <a:rPr lang="tr-TR" dirty="0" err="1">
                <a:solidFill>
                  <a:srgbClr val="C00000"/>
                </a:solidFill>
              </a:rPr>
              <a:t>lepidolit</a:t>
            </a:r>
            <a:r>
              <a:rPr lang="tr-TR" dirty="0">
                <a:solidFill>
                  <a:srgbClr val="C00000"/>
                </a:solidFill>
              </a:rPr>
              <a:t>) </a:t>
            </a:r>
            <a:r>
              <a:rPr lang="tr-TR" dirty="0"/>
              <a:t>olarak adlandırılır.</a:t>
            </a:r>
          </a:p>
        </p:txBody>
      </p:sp>
    </p:spTree>
    <p:extLst>
      <p:ext uri="{BB962C8B-B14F-4D97-AF65-F5344CB8AC3E}">
        <p14:creationId xmlns:p14="http://schemas.microsoft.com/office/powerpoint/2010/main" val="3030823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1888"/>
            <a:ext cx="91440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4419600" y="4267200"/>
            <a:ext cx="533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Tree>
    <p:extLst>
      <p:ext uri="{BB962C8B-B14F-4D97-AF65-F5344CB8AC3E}">
        <p14:creationId xmlns:p14="http://schemas.microsoft.com/office/powerpoint/2010/main" val="63280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2400"/>
            <a:ext cx="7467600" cy="1143000"/>
          </a:xfrm>
          <a:solidFill>
            <a:schemeClr val="accent2"/>
          </a:solidFill>
        </p:spPr>
        <p:txBody>
          <a:bodyPr>
            <a:normAutofit fontScale="90000"/>
          </a:bodyPr>
          <a:lstStyle/>
          <a:p>
            <a:pPr algn="ctr"/>
            <a:r>
              <a:rPr lang="tr-TR" dirty="0" err="1" smtClean="0"/>
              <a:t>Lepidolit</a:t>
            </a:r>
            <a:r>
              <a:rPr lang="tr-TR" dirty="0"/>
              <a:t> (</a:t>
            </a:r>
            <a:r>
              <a:rPr lang="tr-TR" dirty="0" err="1" smtClean="0"/>
              <a:t>KLiAl</a:t>
            </a:r>
            <a:r>
              <a:rPr lang="tr-TR" dirty="0" smtClean="0"/>
              <a:t> (Al, Si)</a:t>
            </a:r>
            <a:r>
              <a:rPr lang="tr-TR" sz="3100" dirty="0" smtClean="0"/>
              <a:t>3 </a:t>
            </a:r>
            <a:r>
              <a:rPr lang="tr-TR" dirty="0" smtClean="0"/>
              <a:t>O</a:t>
            </a:r>
            <a:r>
              <a:rPr lang="tr-TR" sz="3100" dirty="0" smtClean="0"/>
              <a:t>10</a:t>
            </a:r>
            <a:r>
              <a:rPr lang="tr-TR" dirty="0" smtClean="0"/>
              <a:t> (F,OH)</a:t>
            </a:r>
            <a:r>
              <a:rPr lang="tr-TR" sz="3100" dirty="0" smtClean="0"/>
              <a:t>2</a:t>
            </a:r>
            <a:r>
              <a:rPr lang="tr-TR" dirty="0" smtClean="0"/>
              <a:t>)</a:t>
            </a:r>
            <a:endParaRPr lang="tr-TR" dirty="0"/>
          </a:p>
        </p:txBody>
      </p:sp>
      <p:sp>
        <p:nvSpPr>
          <p:cNvPr id="3" name="İçerik Yer Tutucusu 2"/>
          <p:cNvSpPr>
            <a:spLocks noGrp="1"/>
          </p:cNvSpPr>
          <p:nvPr>
            <p:ph idx="1"/>
          </p:nvPr>
        </p:nvSpPr>
        <p:spPr>
          <a:xfrm>
            <a:off x="457200" y="1600200"/>
            <a:ext cx="8229600" cy="4525963"/>
          </a:xfrm>
        </p:spPr>
        <p:txBody>
          <a:bodyPr/>
          <a:lstStyle/>
          <a:p>
            <a:pPr algn="just"/>
            <a:r>
              <a:rPr lang="tr-TR" dirty="0" smtClean="0"/>
              <a:t>Genellikle </a:t>
            </a:r>
            <a:r>
              <a:rPr lang="tr-TR" dirty="0" err="1"/>
              <a:t>granitik</a:t>
            </a:r>
            <a:r>
              <a:rPr lang="tr-TR" dirty="0"/>
              <a:t> </a:t>
            </a:r>
            <a:r>
              <a:rPr lang="tr-TR" dirty="0" smtClean="0"/>
              <a:t>kütlelerde </a:t>
            </a:r>
            <a:r>
              <a:rPr lang="tr-TR" dirty="0"/>
              <a:t>bulunur. </a:t>
            </a:r>
            <a:r>
              <a:rPr lang="tr-TR" dirty="0" err="1"/>
              <a:t>Lepidolitlerde</a:t>
            </a:r>
            <a:r>
              <a:rPr lang="tr-TR" dirty="0"/>
              <a:t> lityum içeriği genellikle değişmekle beraber düşük lityum içerenlerin cevher olarak kullanılması mümkün değildir</a:t>
            </a:r>
            <a:r>
              <a:rPr lang="tr-TR" dirty="0" smtClean="0"/>
              <a:t>.</a:t>
            </a:r>
          </a:p>
          <a:p>
            <a:pPr algn="just"/>
            <a:endParaRPr lang="tr-TR" dirty="0"/>
          </a:p>
          <a:p>
            <a:pPr algn="just"/>
            <a:r>
              <a:rPr lang="tr-TR" dirty="0" err="1" smtClean="0"/>
              <a:t>Lepidolit</a:t>
            </a:r>
            <a:r>
              <a:rPr lang="tr-TR" dirty="0" smtClean="0"/>
              <a:t> </a:t>
            </a:r>
            <a:r>
              <a:rPr lang="tr-TR" dirty="0"/>
              <a:t>kuvars, </a:t>
            </a:r>
            <a:r>
              <a:rPr lang="tr-TR" dirty="0" err="1"/>
              <a:t>feldispat</a:t>
            </a:r>
            <a:r>
              <a:rPr lang="tr-TR" dirty="0"/>
              <a:t>, </a:t>
            </a:r>
            <a:r>
              <a:rPr lang="tr-TR" dirty="0" err="1"/>
              <a:t>spodumen</a:t>
            </a:r>
            <a:r>
              <a:rPr lang="tr-TR" dirty="0" smtClean="0"/>
              <a:t>, turmalin </a:t>
            </a:r>
            <a:r>
              <a:rPr lang="tr-TR" dirty="0"/>
              <a:t>ve özellikle </a:t>
            </a:r>
            <a:r>
              <a:rPr lang="tr-TR" dirty="0" err="1"/>
              <a:t>elbait</a:t>
            </a:r>
            <a:r>
              <a:rPr lang="tr-TR" dirty="0"/>
              <a:t> ile beraber bulunur.</a:t>
            </a:r>
          </a:p>
        </p:txBody>
      </p:sp>
    </p:spTree>
    <p:extLst>
      <p:ext uri="{BB962C8B-B14F-4D97-AF65-F5344CB8AC3E}">
        <p14:creationId xmlns:p14="http://schemas.microsoft.com/office/powerpoint/2010/main" val="1485751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6200"/>
            <a:ext cx="7467600" cy="1143000"/>
          </a:xfrm>
          <a:solidFill>
            <a:schemeClr val="accent2"/>
          </a:solidFill>
        </p:spPr>
        <p:txBody>
          <a:bodyPr>
            <a:normAutofit fontScale="90000"/>
          </a:bodyPr>
          <a:lstStyle/>
          <a:p>
            <a:pPr algn="ctr"/>
            <a:r>
              <a:rPr lang="tr-TR" dirty="0" err="1" smtClean="0"/>
              <a:t>Zinwaldit</a:t>
            </a:r>
            <a:r>
              <a:rPr lang="tr-TR" dirty="0" smtClean="0"/>
              <a:t> </a:t>
            </a:r>
            <a:r>
              <a:rPr lang="tr-TR" dirty="0" err="1"/>
              <a:t>KLiFeAl</a:t>
            </a:r>
            <a:r>
              <a:rPr lang="tr-TR" dirty="0"/>
              <a:t>(AlSiO3)O10(OH,F)2.</a:t>
            </a:r>
          </a:p>
        </p:txBody>
      </p:sp>
      <p:sp>
        <p:nvSpPr>
          <p:cNvPr id="3" name="İçerik Yer Tutucusu 2"/>
          <p:cNvSpPr>
            <a:spLocks noGrp="1"/>
          </p:cNvSpPr>
          <p:nvPr>
            <p:ph idx="1"/>
          </p:nvPr>
        </p:nvSpPr>
        <p:spPr>
          <a:xfrm>
            <a:off x="457200" y="1905000"/>
            <a:ext cx="8229600" cy="4525963"/>
          </a:xfrm>
        </p:spPr>
        <p:txBody>
          <a:bodyPr>
            <a:normAutofit/>
          </a:bodyPr>
          <a:lstStyle/>
          <a:p>
            <a:pPr algn="just"/>
            <a:r>
              <a:rPr lang="tr-TR" dirty="0" err="1"/>
              <a:t>Zinwaldit</a:t>
            </a:r>
            <a:r>
              <a:rPr lang="tr-TR" dirty="0"/>
              <a:t> mika gurubu </a:t>
            </a:r>
            <a:r>
              <a:rPr lang="tr-TR" dirty="0" smtClean="0"/>
              <a:t>içeresinde </a:t>
            </a:r>
            <a:r>
              <a:rPr lang="tr-TR" dirty="0"/>
              <a:t>oldukça ender gözlenen bir mineraldir. </a:t>
            </a:r>
            <a:r>
              <a:rPr lang="tr-TR" dirty="0" err="1"/>
              <a:t>Zinwaldit</a:t>
            </a:r>
            <a:r>
              <a:rPr lang="tr-TR" dirty="0"/>
              <a:t> muskovit en daha koyu renkli, </a:t>
            </a:r>
            <a:r>
              <a:rPr lang="tr-TR" dirty="0" err="1"/>
              <a:t>flogopit</a:t>
            </a:r>
            <a:r>
              <a:rPr lang="tr-TR" dirty="0"/>
              <a:t> - biyotite nazaran daha açık renklidir. </a:t>
            </a:r>
            <a:endParaRPr lang="tr-TR" dirty="0" smtClean="0"/>
          </a:p>
          <a:p>
            <a:pPr algn="just"/>
            <a:endParaRPr lang="tr-TR" dirty="0" smtClean="0"/>
          </a:p>
          <a:p>
            <a:pPr algn="just"/>
            <a:r>
              <a:rPr lang="tr-TR" dirty="0" err="1" smtClean="0"/>
              <a:t>Zinwaldit</a:t>
            </a:r>
            <a:r>
              <a:rPr lang="tr-TR" dirty="0" smtClean="0"/>
              <a:t> </a:t>
            </a:r>
            <a:r>
              <a:rPr lang="tr-TR" dirty="0"/>
              <a:t>granit ve </a:t>
            </a:r>
            <a:r>
              <a:rPr lang="tr-TR" dirty="0" err="1"/>
              <a:t>pegmatitik</a:t>
            </a:r>
            <a:r>
              <a:rPr lang="tr-TR" dirty="0"/>
              <a:t> kayaçlarda oluşur. Ticari açıdan apatit ile beraber gözlendiği formları satılmaktadır.</a:t>
            </a:r>
          </a:p>
        </p:txBody>
      </p:sp>
    </p:spTree>
    <p:extLst>
      <p:ext uri="{BB962C8B-B14F-4D97-AF65-F5344CB8AC3E}">
        <p14:creationId xmlns:p14="http://schemas.microsoft.com/office/powerpoint/2010/main" val="1923672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C00000"/>
          </a:solidFill>
        </p:spPr>
        <p:txBody>
          <a:bodyPr/>
          <a:lstStyle/>
          <a:p>
            <a:r>
              <a:rPr lang="tr-TR" dirty="0" err="1" smtClean="0"/>
              <a:t>Flogopit</a:t>
            </a:r>
            <a:r>
              <a:rPr lang="tr-TR" dirty="0" smtClean="0"/>
              <a:t> (</a:t>
            </a:r>
            <a:r>
              <a:rPr lang="tr-TR" dirty="0"/>
              <a:t>KMg3AlSiO3O10(OH)2</a:t>
            </a:r>
          </a:p>
        </p:txBody>
      </p:sp>
      <p:sp>
        <p:nvSpPr>
          <p:cNvPr id="3" name="İçerik Yer Tutucusu 2"/>
          <p:cNvSpPr>
            <a:spLocks noGrp="1"/>
          </p:cNvSpPr>
          <p:nvPr>
            <p:ph idx="1"/>
          </p:nvPr>
        </p:nvSpPr>
        <p:spPr/>
        <p:txBody>
          <a:bodyPr>
            <a:normAutofit fontScale="85000" lnSpcReduction="10000"/>
          </a:bodyPr>
          <a:lstStyle/>
          <a:p>
            <a:pPr algn="just"/>
            <a:r>
              <a:rPr lang="tr-TR" dirty="0" err="1" smtClean="0"/>
              <a:t>Flogopit</a:t>
            </a:r>
            <a:r>
              <a:rPr lang="tr-TR" dirty="0"/>
              <a:t>, kırmızı - kahve rengi </a:t>
            </a:r>
            <a:r>
              <a:rPr lang="tr-TR" dirty="0" smtClean="0"/>
              <a:t>nedeniyle </a:t>
            </a:r>
            <a:r>
              <a:rPr lang="tr-TR" dirty="0"/>
              <a:t>Yununca </a:t>
            </a:r>
            <a:r>
              <a:rPr lang="tr-TR" dirty="0" err="1"/>
              <a:t>phlogopas</a:t>
            </a:r>
            <a:r>
              <a:rPr lang="tr-TR" dirty="0"/>
              <a:t> yani ateş görünümlü olarak adlandırılmıştır. </a:t>
            </a:r>
            <a:r>
              <a:rPr lang="tr-TR" dirty="0" err="1"/>
              <a:t>Flogopit</a:t>
            </a:r>
            <a:r>
              <a:rPr lang="tr-TR" dirty="0"/>
              <a:t> mika grubu içerisinde oldukça ender bir mineraldir. </a:t>
            </a:r>
            <a:endParaRPr lang="tr-TR" dirty="0" smtClean="0"/>
          </a:p>
          <a:p>
            <a:pPr algn="just"/>
            <a:r>
              <a:rPr lang="tr-TR" dirty="0" smtClean="0"/>
              <a:t>Diğer </a:t>
            </a:r>
            <a:r>
              <a:rPr lang="tr-TR" dirty="0"/>
              <a:t>mika minerallerine nazaran daha üstün ısı ve elektriksel yalıtım özellikleri nedeniyle üretilmektedir. Açık kahve renkli </a:t>
            </a:r>
            <a:r>
              <a:rPr lang="tr-TR" dirty="0" err="1"/>
              <a:t>flogopit</a:t>
            </a:r>
            <a:r>
              <a:rPr lang="tr-TR" dirty="0"/>
              <a:t> karakteristik olmasına rağmen </a:t>
            </a:r>
            <a:r>
              <a:rPr lang="tr-TR" dirty="0" err="1"/>
              <a:t>biyotitden</a:t>
            </a:r>
            <a:r>
              <a:rPr lang="tr-TR" dirty="0"/>
              <a:t> ayrılması oldukça zordur. İdeal kristal boyutlarında </a:t>
            </a:r>
            <a:r>
              <a:rPr lang="tr-TR" dirty="0" err="1"/>
              <a:t>flogopit</a:t>
            </a:r>
            <a:r>
              <a:rPr lang="tr-TR" dirty="0"/>
              <a:t> levhalarına rastlanmak oldukça zordur. </a:t>
            </a:r>
            <a:endParaRPr lang="tr-TR" dirty="0" smtClean="0"/>
          </a:p>
          <a:p>
            <a:pPr algn="just"/>
            <a:r>
              <a:rPr lang="tr-TR" dirty="0" smtClean="0"/>
              <a:t>Rusya’nın </a:t>
            </a:r>
            <a:r>
              <a:rPr lang="tr-TR" dirty="0"/>
              <a:t>Kola bölgesinde geniş oluşumlar gözlenir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44</a:t>
            </a:fld>
            <a:endParaRPr lang="tr-TR"/>
          </a:p>
        </p:txBody>
      </p:sp>
    </p:spTree>
    <p:extLst>
      <p:ext uri="{BB962C8B-B14F-4D97-AF65-F5344CB8AC3E}">
        <p14:creationId xmlns:p14="http://schemas.microsoft.com/office/powerpoint/2010/main" val="14240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Biyotit: K(</a:t>
            </a:r>
            <a:r>
              <a:rPr lang="tr-TR" dirty="0" err="1"/>
              <a:t>Fe,Mg</a:t>
            </a:r>
            <a:r>
              <a:rPr lang="tr-TR" dirty="0"/>
              <a:t>)3AlSi3O10(F,OH)2</a:t>
            </a:r>
          </a:p>
        </p:txBody>
      </p:sp>
      <p:sp>
        <p:nvSpPr>
          <p:cNvPr id="3" name="İçerik Yer Tutucusu 2"/>
          <p:cNvSpPr>
            <a:spLocks noGrp="1"/>
          </p:cNvSpPr>
          <p:nvPr>
            <p:ph idx="1"/>
          </p:nvPr>
        </p:nvSpPr>
        <p:spPr/>
        <p:txBody>
          <a:bodyPr/>
          <a:lstStyle/>
          <a:p>
            <a:pPr algn="just"/>
            <a:r>
              <a:rPr lang="tr-TR" dirty="0" smtClean="0"/>
              <a:t>Biyotit </a:t>
            </a:r>
            <a:r>
              <a:rPr lang="tr-TR" dirty="0"/>
              <a:t>minerali birçok magmatik kayacın yanı sıra bölgesel ve </a:t>
            </a:r>
            <a:r>
              <a:rPr lang="tr-TR" dirty="0" err="1"/>
              <a:t>kontakt</a:t>
            </a:r>
            <a:r>
              <a:rPr lang="tr-TR" dirty="0"/>
              <a:t> metamorfik kayaçların ana bileşenlerinden birini oluşturur. </a:t>
            </a:r>
            <a:endParaRPr lang="tr-TR" dirty="0" smtClean="0"/>
          </a:p>
          <a:p>
            <a:pPr algn="just"/>
            <a:endParaRPr lang="tr-TR" dirty="0"/>
          </a:p>
          <a:p>
            <a:pPr algn="just"/>
            <a:r>
              <a:rPr lang="tr-TR" dirty="0" smtClean="0"/>
              <a:t>Biyotit</a:t>
            </a:r>
            <a:r>
              <a:rPr lang="tr-TR" dirty="0"/>
              <a:t>, düşük izolasyon özelliği ve yapısındaki demirin kolayca oksitlenmesi nedeni ile endüstriyel önem taşımamaktadır.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45</a:t>
            </a:fld>
            <a:endParaRPr lang="tr-TR"/>
          </a:p>
        </p:txBody>
      </p:sp>
    </p:spTree>
    <p:extLst>
      <p:ext uri="{BB962C8B-B14F-4D97-AF65-F5344CB8AC3E}">
        <p14:creationId xmlns:p14="http://schemas.microsoft.com/office/powerpoint/2010/main" val="418634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0"/>
            <a:ext cx="7467600" cy="1143000"/>
          </a:xfrm>
          <a:solidFill>
            <a:schemeClr val="accent2"/>
          </a:solidFill>
        </p:spPr>
        <p:txBody>
          <a:bodyPr/>
          <a:lstStyle/>
          <a:p>
            <a:pPr algn="ctr"/>
            <a:r>
              <a:rPr lang="tr-TR" dirty="0"/>
              <a:t>Sınıflandırma</a:t>
            </a:r>
          </a:p>
        </p:txBody>
      </p:sp>
      <p:sp>
        <p:nvSpPr>
          <p:cNvPr id="3" name="İçerik Yer Tutucusu 2"/>
          <p:cNvSpPr>
            <a:spLocks noGrp="1"/>
          </p:cNvSpPr>
          <p:nvPr>
            <p:ph idx="1"/>
          </p:nvPr>
        </p:nvSpPr>
        <p:spPr>
          <a:xfrm>
            <a:off x="457200" y="1268760"/>
            <a:ext cx="8382000" cy="4525963"/>
          </a:xfrm>
        </p:spPr>
        <p:txBody>
          <a:bodyPr>
            <a:noAutofit/>
          </a:bodyPr>
          <a:lstStyle/>
          <a:p>
            <a:pPr algn="just"/>
            <a:r>
              <a:rPr lang="tr-TR" sz="2000" dirty="0">
                <a:latin typeface="Times New Roman" panose="02020603050405020304" pitchFamily="18" charset="0"/>
                <a:cs typeface="Times New Roman" panose="02020603050405020304" pitchFamily="18" charset="0"/>
              </a:rPr>
              <a:t>Ticari açıdan mika " işlenmiş " ve " işlenmemiş " olmak üzere iki kısma ayrılmaktadır. </a:t>
            </a:r>
            <a:endParaRPr lang="tr-TR" sz="2000" dirty="0" smtClean="0">
              <a:latin typeface="Times New Roman" panose="02020603050405020304" pitchFamily="18" charset="0"/>
              <a:cs typeface="Times New Roman" panose="02020603050405020304" pitchFamily="18" charset="0"/>
            </a:endParaRPr>
          </a:p>
          <a:p>
            <a:pPr algn="just"/>
            <a:endParaRPr lang="tr-TR" sz="2000" dirty="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Genelde </a:t>
            </a:r>
            <a:r>
              <a:rPr lang="tr-TR" sz="2000" dirty="0">
                <a:latin typeface="Times New Roman" panose="02020603050405020304" pitchFamily="18" charset="0"/>
                <a:cs typeface="Times New Roman" panose="02020603050405020304" pitchFamily="18" charset="0"/>
              </a:rPr>
              <a:t>" işlenmiş mika " terimi ince ve küçük mika pullarının yapay olarak birbirleri üzerine yapıştırılması ile oluşturulmuş mika için kullanılmakta ve aşağıda belirtilen gruplara </a:t>
            </a:r>
            <a:r>
              <a:rPr lang="tr-TR" sz="2000" dirty="0" smtClean="0">
                <a:latin typeface="Times New Roman" panose="02020603050405020304" pitchFamily="18" charset="0"/>
                <a:cs typeface="Times New Roman" panose="02020603050405020304" pitchFamily="18" charset="0"/>
              </a:rPr>
              <a:t>ayrılmaktadır.</a:t>
            </a:r>
          </a:p>
          <a:p>
            <a:pPr algn="just"/>
            <a:endParaRPr lang="tr-TR" sz="2000" dirty="0">
              <a:latin typeface="Times New Roman" panose="02020603050405020304" pitchFamily="18" charset="0"/>
              <a:cs typeface="Times New Roman" panose="02020603050405020304" pitchFamily="18" charset="0"/>
            </a:endParaRPr>
          </a:p>
          <a:p>
            <a:pPr algn="just"/>
            <a:r>
              <a:rPr lang="tr-TR" sz="2000" dirty="0" err="1">
                <a:latin typeface="Times New Roman" panose="02020603050405020304" pitchFamily="18" charset="0"/>
                <a:cs typeface="Times New Roman" panose="02020603050405020304" pitchFamily="18" charset="0"/>
              </a:rPr>
              <a:t>Mikanit</a:t>
            </a:r>
            <a:r>
              <a:rPr lang="tr-TR" sz="2000" dirty="0">
                <a:latin typeface="Times New Roman" panose="02020603050405020304" pitchFamily="18" charset="0"/>
                <a:cs typeface="Times New Roman" panose="02020603050405020304" pitchFamily="18" charset="0"/>
              </a:rPr>
              <a:t> : Genelde organik bir yapıştırıcı ile bağlanmış, ince levhaların bir tabaka boyunca üst üste dizilmesi sonucu oluşmuş, yüksek sıcaklıklarda sıkıştırılmış ürünlerdir</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Mika Kağıdı : Parça mikanın basınçla levha haline preslenmesi işlemi olup, ayrıca bir yapıştırıcı da kullanılmaktadır</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err="1">
                <a:latin typeface="Times New Roman" panose="02020603050405020304" pitchFamily="18" charset="0"/>
                <a:cs typeface="Times New Roman" panose="02020603050405020304" pitchFamily="18" charset="0"/>
              </a:rPr>
              <a:t>Mikalı</a:t>
            </a:r>
            <a:r>
              <a:rPr lang="tr-TR" sz="2000" dirty="0">
                <a:latin typeface="Times New Roman" panose="02020603050405020304" pitchFamily="18" charset="0"/>
                <a:cs typeface="Times New Roman" panose="02020603050405020304" pitchFamily="18" charset="0"/>
              </a:rPr>
              <a:t> Cam : İnce tanelerin, düşük erime noktasına sahip bor veya </a:t>
            </a:r>
            <a:r>
              <a:rPr lang="tr-TR" sz="2000" dirty="0" err="1">
                <a:latin typeface="Times New Roman" panose="02020603050405020304" pitchFamily="18" charset="0"/>
                <a:cs typeface="Times New Roman" panose="02020603050405020304" pitchFamily="18" charset="0"/>
              </a:rPr>
              <a:t>boro</a:t>
            </a:r>
            <a:r>
              <a:rPr lang="tr-TR" sz="2000" dirty="0">
                <a:latin typeface="Times New Roman" panose="02020603050405020304" pitchFamily="18" charset="0"/>
                <a:cs typeface="Times New Roman" panose="02020603050405020304" pitchFamily="18" charset="0"/>
              </a:rPr>
              <a:t> silikat camı ile bağlanması işlemidir.</a:t>
            </a:r>
          </a:p>
        </p:txBody>
      </p:sp>
    </p:spTree>
    <p:extLst>
      <p:ext uri="{BB962C8B-B14F-4D97-AF65-F5344CB8AC3E}">
        <p14:creationId xmlns:p14="http://schemas.microsoft.com/office/powerpoint/2010/main" val="847424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8337" y="152400"/>
            <a:ext cx="7467600" cy="1143000"/>
          </a:xfrm>
          <a:solidFill>
            <a:schemeClr val="accent2"/>
          </a:solidFill>
        </p:spPr>
        <p:txBody>
          <a:bodyPr/>
          <a:lstStyle/>
          <a:p>
            <a:pPr algn="ctr"/>
            <a:r>
              <a:rPr lang="tr-TR" dirty="0"/>
              <a:t>" İşlenmemiş mika "</a:t>
            </a:r>
          </a:p>
        </p:txBody>
      </p:sp>
      <p:sp>
        <p:nvSpPr>
          <p:cNvPr id="3" name="İçerik Yer Tutucusu 2"/>
          <p:cNvSpPr>
            <a:spLocks noGrp="1"/>
          </p:cNvSpPr>
          <p:nvPr>
            <p:ph idx="1"/>
          </p:nvPr>
        </p:nvSpPr>
        <p:spPr>
          <a:xfrm>
            <a:off x="457200" y="1600200"/>
            <a:ext cx="8077200" cy="4525963"/>
          </a:xfrm>
        </p:spPr>
        <p:txBody>
          <a:bodyPr>
            <a:normAutofit fontScale="92500" lnSpcReduction="10000"/>
          </a:bodyPr>
          <a:lstStyle/>
          <a:p>
            <a:pPr algn="just"/>
            <a:r>
              <a:rPr lang="tr-TR" dirty="0" smtClean="0"/>
              <a:t>Basit </a:t>
            </a:r>
            <a:r>
              <a:rPr lang="tr-TR" dirty="0"/>
              <a:t>sallama ve ayırma işlemleri haricinde başka bir işleme tutulmamış malzemeyi karakterize </a:t>
            </a:r>
            <a:r>
              <a:rPr lang="tr-TR" dirty="0" smtClean="0"/>
              <a:t>etmektedir.</a:t>
            </a:r>
          </a:p>
          <a:p>
            <a:pPr algn="just"/>
            <a:endParaRPr lang="tr-TR" dirty="0"/>
          </a:p>
          <a:p>
            <a:pPr algn="just"/>
            <a:r>
              <a:rPr lang="tr-TR" dirty="0" smtClean="0"/>
              <a:t> </a:t>
            </a:r>
            <a:r>
              <a:rPr lang="tr-TR" dirty="0"/>
              <a:t>" İşlenmemiş mika " başlıca </a:t>
            </a:r>
            <a:endParaRPr lang="tr-TR" dirty="0" smtClean="0"/>
          </a:p>
          <a:p>
            <a:pPr algn="just"/>
            <a:r>
              <a:rPr lang="tr-TR" dirty="0" smtClean="0"/>
              <a:t>levha</a:t>
            </a:r>
            <a:r>
              <a:rPr lang="tr-TR" dirty="0"/>
              <a:t>, </a:t>
            </a:r>
            <a:endParaRPr lang="tr-TR" dirty="0" smtClean="0"/>
          </a:p>
          <a:p>
            <a:pPr algn="just"/>
            <a:r>
              <a:rPr lang="tr-TR" dirty="0" smtClean="0"/>
              <a:t>hurda</a:t>
            </a:r>
            <a:r>
              <a:rPr lang="tr-TR" dirty="0"/>
              <a:t>, </a:t>
            </a:r>
            <a:endParaRPr lang="tr-TR" dirty="0" smtClean="0"/>
          </a:p>
          <a:p>
            <a:pPr algn="just"/>
            <a:r>
              <a:rPr lang="tr-TR" dirty="0" smtClean="0"/>
              <a:t>pul </a:t>
            </a:r>
            <a:r>
              <a:rPr lang="tr-TR" dirty="0"/>
              <a:t>ve toz mika olmak üzere üç ayrı grupta değerlendirilmektedir.</a:t>
            </a:r>
          </a:p>
        </p:txBody>
      </p:sp>
    </p:spTree>
    <p:extLst>
      <p:ext uri="{BB962C8B-B14F-4D97-AF65-F5344CB8AC3E}">
        <p14:creationId xmlns:p14="http://schemas.microsoft.com/office/powerpoint/2010/main" val="1876025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a:t>Amerika Standart Enstitüsü ( A.S.T.M. ) levha mikayı on iki ayrı kaliteye ayırmıştır</a:t>
            </a:r>
            <a:r>
              <a:rPr lang="tr-TR" dirty="0" smtClean="0"/>
              <a:t>.</a:t>
            </a:r>
          </a:p>
          <a:p>
            <a:pPr algn="just"/>
            <a:endParaRPr lang="tr-TR" dirty="0" smtClean="0"/>
          </a:p>
          <a:p>
            <a:r>
              <a:rPr lang="tr-TR" dirty="0"/>
              <a:t>Blok </a:t>
            </a:r>
            <a:r>
              <a:rPr lang="tr-TR" dirty="0" smtClean="0"/>
              <a:t>Mika</a:t>
            </a:r>
          </a:p>
          <a:p>
            <a:r>
              <a:rPr lang="tr-TR" dirty="0"/>
              <a:t>Film ( Zar </a:t>
            </a:r>
            <a:r>
              <a:rPr lang="tr-TR" dirty="0" smtClean="0"/>
              <a:t>)</a:t>
            </a:r>
          </a:p>
          <a:p>
            <a:r>
              <a:rPr lang="tr-TR" dirty="0"/>
              <a:t>Bölünmüş </a:t>
            </a:r>
            <a:r>
              <a:rPr lang="tr-TR" dirty="0" smtClean="0"/>
              <a:t>Mika</a:t>
            </a:r>
          </a:p>
          <a:p>
            <a:endParaRPr lang="tr-TR" dirty="0"/>
          </a:p>
        </p:txBody>
      </p:sp>
    </p:spTree>
    <p:extLst>
      <p:ext uri="{BB962C8B-B14F-4D97-AF65-F5344CB8AC3E}">
        <p14:creationId xmlns:p14="http://schemas.microsoft.com/office/powerpoint/2010/main" val="2763777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637" y="96036"/>
            <a:ext cx="8229600" cy="1143000"/>
          </a:xfrm>
          <a:solidFill>
            <a:schemeClr val="accent2"/>
          </a:solidFill>
        </p:spPr>
        <p:txBody>
          <a:bodyPr/>
          <a:lstStyle/>
          <a:p>
            <a:r>
              <a:rPr lang="tr-TR" dirty="0" smtClean="0"/>
              <a:t>Mikanın Tercih Nedenleri</a:t>
            </a:r>
            <a:endParaRPr lang="tr-TR" dirty="0"/>
          </a:p>
        </p:txBody>
      </p:sp>
      <p:sp>
        <p:nvSpPr>
          <p:cNvPr id="3" name="İçerik Yer Tutucusu 2"/>
          <p:cNvSpPr>
            <a:spLocks noGrp="1"/>
          </p:cNvSpPr>
          <p:nvPr>
            <p:ph idx="1"/>
          </p:nvPr>
        </p:nvSpPr>
        <p:spPr>
          <a:xfrm>
            <a:off x="457200" y="1268760"/>
            <a:ext cx="8229600" cy="4525963"/>
          </a:xfrm>
        </p:spPr>
        <p:txBody>
          <a:bodyPr>
            <a:noAutofit/>
          </a:bodyPr>
          <a:lstStyle/>
          <a:p>
            <a:pPr algn="just">
              <a:buFontTx/>
              <a:buChar char="-"/>
            </a:pPr>
            <a:r>
              <a:rPr lang="tr-TR" sz="1600" dirty="0" smtClean="0">
                <a:latin typeface="Times New Roman" panose="02020603050405020304" pitchFamily="18" charset="0"/>
                <a:cs typeface="Times New Roman" panose="02020603050405020304" pitchFamily="18" charset="0"/>
              </a:rPr>
              <a:t>Üstün </a:t>
            </a:r>
            <a:r>
              <a:rPr lang="tr-TR" sz="1600" dirty="0">
                <a:latin typeface="Times New Roman" panose="02020603050405020304" pitchFamily="18" charset="0"/>
                <a:cs typeface="Times New Roman" panose="02020603050405020304" pitchFamily="18" charset="0"/>
              </a:rPr>
              <a:t>mekanik, ısı ve elektriksel özelliklere sahip, yüksek gerilme ve bükülme dayanımı gösteren, şeffaf, elastik, esnek, sert ve nispeten ucuz doğal bir mineral olması</a:t>
            </a:r>
            <a:r>
              <a:rPr lang="tr-TR" sz="1600" dirty="0" smtClean="0">
                <a:latin typeface="Times New Roman" panose="02020603050405020304" pitchFamily="18" charset="0"/>
                <a:cs typeface="Times New Roman" panose="02020603050405020304" pitchFamily="18" charset="0"/>
              </a:rPr>
              <a:t>,</a:t>
            </a:r>
          </a:p>
          <a:p>
            <a:pPr algn="just">
              <a:buFontTx/>
              <a:buChar char="-"/>
            </a:pPr>
            <a:endParaRPr lang="tr-TR" sz="1600" dirty="0" smtClean="0">
              <a:latin typeface="Times New Roman" panose="02020603050405020304" pitchFamily="18" charset="0"/>
              <a:cs typeface="Times New Roman" panose="02020603050405020304" pitchFamily="18" charset="0"/>
            </a:endParaRPr>
          </a:p>
          <a:p>
            <a:pPr algn="just">
              <a:buFontTx/>
              <a:buChar char="-"/>
            </a:pPr>
            <a:r>
              <a:rPr lang="tr-TR" sz="1600" dirty="0" smtClean="0">
                <a:latin typeface="Times New Roman" panose="02020603050405020304" pitchFamily="18" charset="0"/>
                <a:cs typeface="Times New Roman" panose="02020603050405020304" pitchFamily="18" charset="0"/>
              </a:rPr>
              <a:t>Kimyasal </a:t>
            </a:r>
            <a:r>
              <a:rPr lang="tr-TR" sz="1600" dirty="0">
                <a:latin typeface="Times New Roman" panose="02020603050405020304" pitchFamily="18" charset="0"/>
                <a:cs typeface="Times New Roman" panose="02020603050405020304" pitchFamily="18" charset="0"/>
              </a:rPr>
              <a:t>olarak kararlı olup, ışık, elektrik, su, yağ çözücüler, asitler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hidroflorik</a:t>
            </a:r>
            <a:r>
              <a:rPr lang="tr-TR" sz="1600" dirty="0" smtClean="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asit ve konsantre sülfürik asit </a:t>
            </a:r>
            <a:r>
              <a:rPr lang="tr-TR" sz="1600" dirty="0" smtClean="0">
                <a:latin typeface="Times New Roman" panose="02020603050405020304" pitchFamily="18" charset="0"/>
                <a:cs typeface="Times New Roman" panose="02020603050405020304" pitchFamily="18" charset="0"/>
              </a:rPr>
              <a:t>haricinde), </a:t>
            </a:r>
            <a:r>
              <a:rPr lang="tr-TR" sz="1600" dirty="0">
                <a:latin typeface="Times New Roman" panose="02020603050405020304" pitchFamily="18" charset="0"/>
                <a:cs typeface="Times New Roman" panose="02020603050405020304" pitchFamily="18" charset="0"/>
              </a:rPr>
              <a:t>alkaliler ve kimyasal maddelere karşı dayanıklı olması</a:t>
            </a:r>
            <a:r>
              <a:rPr lang="tr-TR" sz="1600" dirty="0" smtClean="0">
                <a:latin typeface="Times New Roman" panose="02020603050405020304" pitchFamily="18" charset="0"/>
                <a:cs typeface="Times New Roman" panose="02020603050405020304" pitchFamily="18" charset="0"/>
              </a:rPr>
              <a:t>,</a:t>
            </a:r>
          </a:p>
          <a:p>
            <a:pPr algn="just">
              <a:buFontTx/>
              <a:buChar char="-"/>
            </a:pPr>
            <a:endParaRPr lang="tr-TR" sz="1600" dirty="0" smtClean="0">
              <a:latin typeface="Times New Roman" panose="02020603050405020304" pitchFamily="18" charset="0"/>
              <a:cs typeface="Times New Roman" panose="02020603050405020304" pitchFamily="18" charset="0"/>
            </a:endParaRPr>
          </a:p>
          <a:p>
            <a:pPr>
              <a:buFontTx/>
              <a:buChar char="-"/>
            </a:pPr>
            <a:r>
              <a:rPr lang="tr-TR" sz="1600" dirty="0" smtClean="0">
                <a:latin typeface="Times New Roman" panose="02020603050405020304" pitchFamily="18" charset="0"/>
                <a:cs typeface="Times New Roman" panose="02020603050405020304" pitchFamily="18" charset="0"/>
              </a:rPr>
              <a:t>Mükemmel </a:t>
            </a:r>
            <a:r>
              <a:rPr lang="tr-TR" sz="1600" dirty="0">
                <a:latin typeface="Times New Roman" panose="02020603050405020304" pitchFamily="18" charset="0"/>
                <a:cs typeface="Times New Roman" panose="02020603050405020304" pitchFamily="18" charset="0"/>
              </a:rPr>
              <a:t>derecede </a:t>
            </a:r>
            <a:r>
              <a:rPr lang="tr-TR" sz="1600" dirty="0" err="1">
                <a:latin typeface="Times New Roman" panose="02020603050405020304" pitchFamily="18" charset="0"/>
                <a:cs typeface="Times New Roman" panose="02020603050405020304" pitchFamily="18" charset="0"/>
              </a:rPr>
              <a:t>dielektrik</a:t>
            </a:r>
            <a:r>
              <a:rPr lang="tr-TR" sz="1600" dirty="0">
                <a:latin typeface="Times New Roman" panose="02020603050405020304" pitchFamily="18" charset="0"/>
                <a:cs typeface="Times New Roman" panose="02020603050405020304" pitchFamily="18" charset="0"/>
              </a:rPr>
              <a:t> dayanımı ve ısı kararlılığına sahip oluşu</a:t>
            </a:r>
            <a:r>
              <a:rPr lang="tr-TR" sz="1600" dirty="0" smtClean="0">
                <a:latin typeface="Times New Roman" panose="02020603050405020304" pitchFamily="18" charset="0"/>
                <a:cs typeface="Times New Roman" panose="02020603050405020304" pitchFamily="18" charset="0"/>
              </a:rPr>
              <a:t>,</a:t>
            </a:r>
          </a:p>
          <a:p>
            <a:pPr>
              <a:buFontTx/>
              <a:buChar char="-"/>
            </a:pPr>
            <a:endParaRPr lang="tr-TR" sz="1600" dirty="0" smtClean="0">
              <a:latin typeface="Times New Roman" panose="02020603050405020304" pitchFamily="18" charset="0"/>
              <a:cs typeface="Times New Roman" panose="02020603050405020304" pitchFamily="18" charset="0"/>
            </a:endParaRPr>
          </a:p>
          <a:p>
            <a:pPr algn="just">
              <a:buFontTx/>
              <a:buChar char="-"/>
            </a:pPr>
            <a:r>
              <a:rPr lang="tr-TR" sz="1600" dirty="0" smtClean="0">
                <a:latin typeface="Times New Roman" panose="02020603050405020304" pitchFamily="18" charset="0"/>
                <a:cs typeface="Times New Roman" panose="02020603050405020304" pitchFamily="18" charset="0"/>
              </a:rPr>
              <a:t>Neme</a:t>
            </a:r>
            <a:r>
              <a:rPr lang="tr-TR" sz="1600" dirty="0">
                <a:latin typeface="Times New Roman" panose="02020603050405020304" pitchFamily="18" charset="0"/>
                <a:cs typeface="Times New Roman" panose="02020603050405020304" pitchFamily="18" charset="0"/>
              </a:rPr>
              <a:t>, yanmaya, erimeye karşı dayanıklı olması, sıcaklık artışı ve azalmasına bağlı olarak ortaya çıkan değişiklikleri göstermemesi</a:t>
            </a:r>
            <a:r>
              <a:rPr lang="tr-TR" sz="1600" dirty="0" smtClean="0">
                <a:latin typeface="Times New Roman" panose="02020603050405020304" pitchFamily="18" charset="0"/>
                <a:cs typeface="Times New Roman" panose="02020603050405020304" pitchFamily="18" charset="0"/>
              </a:rPr>
              <a:t>,</a:t>
            </a:r>
          </a:p>
          <a:p>
            <a:pPr algn="just">
              <a:buFontTx/>
              <a:buChar char="-"/>
            </a:pPr>
            <a:endParaRPr lang="tr-TR" sz="1600" dirty="0" smtClean="0">
              <a:latin typeface="Times New Roman" panose="02020603050405020304" pitchFamily="18" charset="0"/>
              <a:cs typeface="Times New Roman" panose="02020603050405020304" pitchFamily="18" charset="0"/>
            </a:endParaRPr>
          </a:p>
          <a:p>
            <a:pPr algn="just">
              <a:buFontTx/>
              <a:buChar char="-"/>
            </a:pPr>
            <a:r>
              <a:rPr lang="tr-TR" sz="1600" dirty="0" smtClean="0">
                <a:latin typeface="Times New Roman" panose="02020603050405020304" pitchFamily="18" charset="0"/>
                <a:cs typeface="Times New Roman" panose="02020603050405020304" pitchFamily="18" charset="0"/>
              </a:rPr>
              <a:t>Işığı </a:t>
            </a:r>
            <a:r>
              <a:rPr lang="tr-TR" sz="1600" dirty="0">
                <a:latin typeface="Times New Roman" panose="02020603050405020304" pitchFamily="18" charset="0"/>
                <a:cs typeface="Times New Roman" panose="02020603050405020304" pitchFamily="18" charset="0"/>
              </a:rPr>
              <a:t>yansıtan ve geçiren muskovit tanelerinin, dekoratif ve süsleyici bir özellik </a:t>
            </a:r>
            <a:r>
              <a:rPr lang="tr-TR" sz="1600" dirty="0" smtClean="0">
                <a:latin typeface="Times New Roman" panose="02020603050405020304" pitchFamily="18" charset="0"/>
                <a:cs typeface="Times New Roman" panose="02020603050405020304" pitchFamily="18" charset="0"/>
              </a:rPr>
              <a:t>vermesi</a:t>
            </a:r>
            <a:r>
              <a:rPr lang="tr-TR" sz="1600" dirty="0">
                <a:latin typeface="Times New Roman" panose="02020603050405020304" pitchFamily="18" charset="0"/>
                <a:cs typeface="Times New Roman" panose="02020603050405020304" pitchFamily="18" charset="0"/>
              </a:rPr>
              <a:t>, </a:t>
            </a:r>
            <a:endParaRPr lang="tr-TR" sz="1600" dirty="0" smtClean="0">
              <a:latin typeface="Times New Roman" panose="02020603050405020304" pitchFamily="18" charset="0"/>
              <a:cs typeface="Times New Roman" panose="02020603050405020304" pitchFamily="18" charset="0"/>
            </a:endParaRPr>
          </a:p>
          <a:p>
            <a:pPr algn="just">
              <a:buFontTx/>
              <a:buChar char="-"/>
            </a:pPr>
            <a:endParaRPr lang="tr-TR" sz="1600" dirty="0" smtClean="0">
              <a:latin typeface="Times New Roman" panose="02020603050405020304" pitchFamily="18" charset="0"/>
              <a:cs typeface="Times New Roman" panose="02020603050405020304" pitchFamily="18" charset="0"/>
            </a:endParaRPr>
          </a:p>
          <a:p>
            <a:pPr algn="just">
              <a:buFontTx/>
              <a:buChar char="-"/>
            </a:pPr>
            <a:r>
              <a:rPr lang="tr-TR" sz="1600" dirty="0" smtClean="0">
                <a:latin typeface="Times New Roman" panose="02020603050405020304" pitchFamily="18" charset="0"/>
                <a:cs typeface="Times New Roman" panose="02020603050405020304" pitchFamily="18" charset="0"/>
              </a:rPr>
              <a:t>Yapışmaya </a:t>
            </a:r>
            <a:r>
              <a:rPr lang="tr-TR" sz="1600" dirty="0">
                <a:latin typeface="Times New Roman" panose="02020603050405020304" pitchFamily="18" charset="0"/>
                <a:cs typeface="Times New Roman" panose="02020603050405020304" pitchFamily="18" charset="0"/>
              </a:rPr>
              <a:t>ve sürtünmeye karşı önemli özelliklere sahip olan muskovit tanelerinin yüzeylerinin korunmasına yardımcı olması</a:t>
            </a:r>
            <a:r>
              <a:rPr lang="tr-TR" sz="1600" dirty="0" smtClean="0">
                <a:latin typeface="Times New Roman" panose="02020603050405020304" pitchFamily="18" charset="0"/>
                <a:cs typeface="Times New Roman" panose="02020603050405020304" pitchFamily="18" charset="0"/>
              </a:rPr>
              <a:t>,</a:t>
            </a:r>
          </a:p>
          <a:p>
            <a:pPr algn="just">
              <a:buFontTx/>
              <a:buChar char="-"/>
            </a:pPr>
            <a:endParaRPr lang="tr-TR" sz="1600" dirty="0" smtClean="0">
              <a:latin typeface="Times New Roman" panose="02020603050405020304" pitchFamily="18" charset="0"/>
              <a:cs typeface="Times New Roman" panose="02020603050405020304" pitchFamily="18" charset="0"/>
            </a:endParaRPr>
          </a:p>
          <a:p>
            <a:pPr marL="0" indent="0" algn="just">
              <a:buNone/>
            </a:pPr>
            <a:r>
              <a:rPr lang="tr-TR" sz="1600" dirty="0" smtClean="0">
                <a:latin typeface="Times New Roman" panose="02020603050405020304" pitchFamily="18" charset="0"/>
                <a:cs typeface="Times New Roman" panose="02020603050405020304" pitchFamily="18" charset="0"/>
              </a:rPr>
              <a:t>-    Boyalarda </a:t>
            </a:r>
            <a:r>
              <a:rPr lang="tr-TR" sz="1600" dirty="0">
                <a:latin typeface="Times New Roman" panose="02020603050405020304" pitchFamily="18" charset="0"/>
                <a:cs typeface="Times New Roman" panose="02020603050405020304" pitchFamily="18" charset="0"/>
              </a:rPr>
              <a:t>katkı maddesi olarak kullanıldığında düşük özgül ağırlığı ve yapraksı yapısı nedeni ile çökelmemesi ve boyada homojen bir dağılım göstermesi, ayrıca sudan etkilenmemesi, yapıştırıcı ve boyalar ile kolay karışması,</a:t>
            </a:r>
          </a:p>
        </p:txBody>
      </p:sp>
    </p:spTree>
    <p:extLst>
      <p:ext uri="{BB962C8B-B14F-4D97-AF65-F5344CB8AC3E}">
        <p14:creationId xmlns:p14="http://schemas.microsoft.com/office/powerpoint/2010/main" val="1395126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3000"/>
          </a:xfrm>
          <a:solidFill>
            <a:srgbClr val="FFFF00"/>
          </a:solidFill>
        </p:spPr>
        <p:txBody>
          <a:bodyPr/>
          <a:lstStyle/>
          <a:p>
            <a:r>
              <a:rPr lang="tr-TR" dirty="0" smtClean="0">
                <a:cs typeface="Times New Roman" pitchFamily="18" charset="0"/>
              </a:rPr>
              <a:t>Fiziksel Özellikleri</a:t>
            </a:r>
            <a:endParaRPr lang="tr-TR" dirty="0">
              <a:cs typeface="Times New Roman" pitchFamily="18" charset="0"/>
            </a:endParaRPr>
          </a:p>
        </p:txBody>
      </p:sp>
      <p:sp>
        <p:nvSpPr>
          <p:cNvPr id="3" name="2 İçerik Yer Tutucusu"/>
          <p:cNvSpPr>
            <a:spLocks noGrp="1"/>
          </p:cNvSpPr>
          <p:nvPr>
            <p:ph idx="1"/>
          </p:nvPr>
        </p:nvSpPr>
        <p:spPr/>
        <p:txBody>
          <a:bodyPr>
            <a:normAutofit/>
          </a:bodyPr>
          <a:lstStyle/>
          <a:p>
            <a:endParaRPr lang="tr-TR" sz="2800" dirty="0" smtClean="0">
              <a:latin typeface="+mj-lt"/>
              <a:cs typeface="Times New Roman" pitchFamily="18" charset="0"/>
            </a:endParaRPr>
          </a:p>
          <a:p>
            <a:pPr>
              <a:buNone/>
            </a:pPr>
            <a:endParaRPr lang="tr-TR" sz="2800" dirty="0">
              <a:latin typeface="+mj-lt"/>
              <a:cs typeface="Times New Roman" pitchFamily="18" charset="0"/>
            </a:endParaRPr>
          </a:p>
          <a:p>
            <a:pPr>
              <a:buNone/>
            </a:pPr>
            <a:endParaRPr lang="tr-TR" sz="2800" dirty="0" smtClean="0">
              <a:latin typeface="+mj-lt"/>
              <a:cs typeface="Times New Roman" pitchFamily="18" charset="0"/>
            </a:endParaRPr>
          </a:p>
        </p:txBody>
      </p:sp>
      <p:sp>
        <p:nvSpPr>
          <p:cNvPr id="4" name="2 İçerik Yer Tutucusu"/>
          <p:cNvSpPr txBox="1">
            <a:spLocks/>
          </p:cNvSpPr>
          <p:nvPr/>
        </p:nvSpPr>
        <p:spPr>
          <a:xfrm>
            <a:off x="457200" y="14176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Beyaz ve limon beyazı rengindedir.</a:t>
            </a:r>
          </a:p>
          <a:p>
            <a:pPr algn="just"/>
            <a:endParaRPr lang="tr-TR" sz="2800" dirty="0"/>
          </a:p>
          <a:p>
            <a:pPr algn="just"/>
            <a:r>
              <a:rPr lang="tr-TR" sz="2800" dirty="0" smtClean="0"/>
              <a:t>Sertlik derecesi 1-2 arasındadır.</a:t>
            </a:r>
          </a:p>
          <a:p>
            <a:pPr marL="0" indent="0" algn="just">
              <a:buNone/>
            </a:pPr>
            <a:endParaRPr lang="tr-TR" sz="2800" dirty="0"/>
          </a:p>
          <a:p>
            <a:pPr algn="just"/>
            <a:r>
              <a:rPr lang="tr-TR" sz="2800" dirty="0" smtClean="0"/>
              <a:t>Gözenekli yapıya sahiptir.</a:t>
            </a:r>
          </a:p>
          <a:p>
            <a:pPr algn="just"/>
            <a:endParaRPr lang="tr-TR" sz="2800" dirty="0" smtClean="0"/>
          </a:p>
          <a:p>
            <a:pPr algn="just"/>
            <a:r>
              <a:rPr lang="tr-TR" sz="2800" dirty="0" smtClean="0"/>
              <a:t>Yoğunluğu 2,88 g/cm</a:t>
            </a:r>
            <a:r>
              <a:rPr lang="tr-TR" sz="2800" baseline="30000" dirty="0" smtClean="0"/>
              <a:t>3</a:t>
            </a:r>
            <a:r>
              <a:rPr lang="tr-TR" sz="2800" dirty="0" smtClean="0"/>
              <a:t>’tür.</a:t>
            </a:r>
          </a:p>
          <a:p>
            <a:pPr algn="just"/>
            <a:endParaRPr lang="tr-TR" sz="2800" dirty="0"/>
          </a:p>
          <a:p>
            <a:pPr algn="just"/>
            <a:r>
              <a:rPr lang="tr-TR" sz="2800" dirty="0" err="1" smtClean="0"/>
              <a:t>Rombohedral</a:t>
            </a:r>
            <a:r>
              <a:rPr lang="tr-TR" sz="2800" dirty="0" smtClean="0"/>
              <a:t> ve </a:t>
            </a:r>
            <a:r>
              <a:rPr lang="tr-TR" sz="2800" dirty="0" err="1" smtClean="0"/>
              <a:t>hekzagonal</a:t>
            </a:r>
            <a:r>
              <a:rPr lang="tr-TR" sz="2800" dirty="0" smtClean="0"/>
              <a:t> sistemde </a:t>
            </a:r>
            <a:r>
              <a:rPr lang="tr-TR" sz="2800" dirty="0" err="1" smtClean="0"/>
              <a:t>kristallenirler</a:t>
            </a:r>
            <a:r>
              <a:rPr lang="tr-TR" sz="2800" dirty="0" smtClean="0"/>
              <a:t>.</a:t>
            </a:r>
          </a:p>
          <a:p>
            <a:pPr algn="just"/>
            <a:endParaRPr lang="tr-TR" sz="2800" dirty="0"/>
          </a:p>
          <a:p>
            <a:pPr marL="0" indent="0" algn="just">
              <a:buNone/>
            </a:pPr>
            <a:endParaRPr lang="tr-TR" sz="2800" dirty="0" smtClean="0"/>
          </a:p>
          <a:p>
            <a:pPr algn="just"/>
            <a:endParaRPr lang="tr-TR" sz="2800" dirty="0"/>
          </a:p>
          <a:p>
            <a:pPr algn="just"/>
            <a:endParaRPr lang="tr-TR" sz="28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039268"/>
            <a:ext cx="2771775" cy="1647825"/>
          </a:xfrm>
          <a:prstGeom prst="rect">
            <a:avLst/>
          </a:prstGeom>
        </p:spPr>
      </p:pic>
      <p:sp>
        <p:nvSpPr>
          <p:cNvPr id="6" name="Slayt Numarası Yer Tutucusu 5"/>
          <p:cNvSpPr>
            <a:spLocks noGrp="1"/>
          </p:cNvSpPr>
          <p:nvPr>
            <p:ph type="sldNum" sz="quarter" idx="12"/>
          </p:nvPr>
        </p:nvSpPr>
        <p:spPr/>
        <p:txBody>
          <a:bodyPr/>
          <a:lstStyle/>
          <a:p>
            <a:fld id="{F840E8C4-05BF-453B-821F-D176919BED63}" type="slidenum">
              <a:rPr lang="tr-TR" smtClean="0"/>
              <a:pPr/>
              <a:t>5</a:t>
            </a:fld>
            <a:endParaRPr lang="tr-TR"/>
          </a:p>
        </p:txBody>
      </p:sp>
    </p:spTree>
    <p:extLst>
      <p:ext uri="{BB962C8B-B14F-4D97-AF65-F5344CB8AC3E}">
        <p14:creationId xmlns:p14="http://schemas.microsoft.com/office/powerpoint/2010/main" val="30189412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143000"/>
          </a:xfrm>
          <a:solidFill>
            <a:srgbClr val="FFC000"/>
          </a:solidFill>
        </p:spPr>
        <p:txBody>
          <a:bodyPr/>
          <a:lstStyle/>
          <a:p>
            <a:r>
              <a:rPr lang="tr-TR" dirty="0" err="1">
                <a:latin typeface="Times New Roman" panose="02020603050405020304" pitchFamily="18" charset="0"/>
                <a:cs typeface="Times New Roman" panose="02020603050405020304" pitchFamily="18" charset="0"/>
              </a:rPr>
              <a:t>Mikronize</a:t>
            </a:r>
            <a:r>
              <a:rPr lang="tr-TR" dirty="0">
                <a:latin typeface="Times New Roman" panose="02020603050405020304" pitchFamily="18" charset="0"/>
                <a:cs typeface="Times New Roman" panose="02020603050405020304" pitchFamily="18" charset="0"/>
              </a:rPr>
              <a:t> mika</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sz="2400" dirty="0" err="1">
                <a:latin typeface="Times New Roman" panose="02020603050405020304" pitchFamily="18" charset="0"/>
                <a:cs typeface="Times New Roman" panose="02020603050405020304" pitchFamily="18" charset="0"/>
              </a:rPr>
              <a:t>Mikronize</a:t>
            </a:r>
            <a:r>
              <a:rPr lang="tr-TR" sz="2400" dirty="0">
                <a:latin typeface="Times New Roman" panose="02020603050405020304" pitchFamily="18" charset="0"/>
                <a:cs typeface="Times New Roman" panose="02020603050405020304" pitchFamily="18" charset="0"/>
              </a:rPr>
              <a:t> mika % 10 ila % 20 oranında emülsiyon boyalarda kullanılmaktadır</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Plastik endüstrisinde, mukavemet artırıcı dolgu maddesi olarak kullanılmakta ve ürünlere yüksek çekme dayanımı ve esneklik kazandırmaktadır</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Ateşe dayanıklı yapılarda yoğun olarak kullanılan asbestin yasaklanması ve mikanın da yer aldığı değişik alternatif malzemelerin asbest yerine kullanılması ile, özellikle </a:t>
            </a:r>
            <a:r>
              <a:rPr lang="tr-TR" sz="2400" dirty="0" err="1">
                <a:latin typeface="Times New Roman" panose="02020603050405020304" pitchFamily="18" charset="0"/>
                <a:cs typeface="Times New Roman" panose="02020603050405020304" pitchFamily="18" charset="0"/>
              </a:rPr>
              <a:t>kalsilikatik</a:t>
            </a:r>
            <a:r>
              <a:rPr lang="tr-TR" sz="2400" dirty="0">
                <a:latin typeface="Times New Roman" panose="02020603050405020304" pitchFamily="18" charset="0"/>
                <a:cs typeface="Times New Roman" panose="02020603050405020304" pitchFamily="18" charset="0"/>
              </a:rPr>
              <a:t> ve </a:t>
            </a:r>
            <a:r>
              <a:rPr lang="tr-TR" sz="2400" dirty="0" err="1">
                <a:latin typeface="Times New Roman" panose="02020603050405020304" pitchFamily="18" charset="0"/>
                <a:cs typeface="Times New Roman" panose="02020603050405020304" pitchFamily="18" charset="0"/>
              </a:rPr>
              <a:t>portland</a:t>
            </a:r>
            <a:r>
              <a:rPr lang="tr-TR" sz="2400" dirty="0">
                <a:latin typeface="Times New Roman" panose="02020603050405020304" pitchFamily="18" charset="0"/>
                <a:cs typeface="Times New Roman" panose="02020603050405020304" pitchFamily="18" charset="0"/>
              </a:rPr>
              <a:t> çimento üretiminde, kuru öğütülmüş mikanın önemi giderek artmıştır. </a:t>
            </a:r>
            <a:endParaRPr lang="tr-TR" sz="2400" dirty="0" smtClean="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Bu </a:t>
            </a:r>
            <a:r>
              <a:rPr lang="tr-TR" sz="2400" dirty="0">
                <a:latin typeface="Times New Roman" panose="02020603050405020304" pitchFamily="18" charset="0"/>
                <a:cs typeface="Times New Roman" panose="02020603050405020304" pitchFamily="18" charset="0"/>
              </a:rPr>
              <a:t>ürünlerde mikanın kullanımını etkileyen parametreler, büzülmeye karşı olan dayanımı ve yüksek koşullarında göstermiş olduğu ısısal kararlılıktır.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50</a:t>
            </a:fld>
            <a:endParaRPr lang="tr-TR"/>
          </a:p>
        </p:txBody>
      </p:sp>
    </p:spTree>
    <p:extLst>
      <p:ext uri="{BB962C8B-B14F-4D97-AF65-F5344CB8AC3E}">
        <p14:creationId xmlns:p14="http://schemas.microsoft.com/office/powerpoint/2010/main" val="2954308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algn="just"/>
            <a:r>
              <a:rPr lang="tr-TR" dirty="0"/>
              <a:t>Tane boyu 10 ila 30 mesh arasında değişen mika, özellikle çatı ve yüzey kaplamalarında , ziftle kaplanmış alanlarda sonradan meydana gelen yapışmayı önlemektedir. </a:t>
            </a:r>
            <a:endParaRPr lang="tr-TR" dirty="0" smtClean="0"/>
          </a:p>
          <a:p>
            <a:pPr algn="just"/>
            <a:r>
              <a:rPr lang="tr-TR" dirty="0" err="1" smtClean="0"/>
              <a:t>Refrakter</a:t>
            </a:r>
            <a:r>
              <a:rPr lang="tr-TR" dirty="0" smtClean="0"/>
              <a:t> </a:t>
            </a:r>
            <a:r>
              <a:rPr lang="tr-TR" dirty="0"/>
              <a:t>tuğla üretiminde kullanıldığında, tuğlanın yalıtım ve mekanik özelliklerini etkilemektedir. Bu tip tuğlaların, ısı iletiminin düşük olması, yalıtım kapasitesini artırması ve diğer dolgu maddelerine kıyasla daha yüksek oranda dayanım göstermesi, 1000 °C sıcaklığa dayanması gibi özellikler, bu alanda mika kullanımını artırmıştır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51</a:t>
            </a:fld>
            <a:endParaRPr lang="tr-TR"/>
          </a:p>
        </p:txBody>
      </p:sp>
    </p:spTree>
    <p:extLst>
      <p:ext uri="{BB962C8B-B14F-4D97-AF65-F5344CB8AC3E}">
        <p14:creationId xmlns:p14="http://schemas.microsoft.com/office/powerpoint/2010/main" val="596346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a:t>Kauçuk endüstrisinde de dolgu maddesi olarak kullanılan mika, </a:t>
            </a:r>
            <a:endParaRPr lang="tr-TR" dirty="0" smtClean="0"/>
          </a:p>
          <a:p>
            <a:pPr algn="just"/>
            <a:endParaRPr lang="tr-TR" dirty="0" smtClean="0"/>
          </a:p>
          <a:p>
            <a:pPr algn="just"/>
            <a:r>
              <a:rPr lang="tr-TR" dirty="0" smtClean="0"/>
              <a:t>cerrah </a:t>
            </a:r>
            <a:r>
              <a:rPr lang="tr-TR" dirty="0"/>
              <a:t>eldivenlerinden oto lastik üretimine kadar değişen geniş bir kullanım alanına sahiptir.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52</a:t>
            </a:fld>
            <a:endParaRPr lang="tr-TR"/>
          </a:p>
        </p:txBody>
      </p:sp>
    </p:spTree>
    <p:extLst>
      <p:ext uri="{BB962C8B-B14F-4D97-AF65-F5344CB8AC3E}">
        <p14:creationId xmlns:p14="http://schemas.microsoft.com/office/powerpoint/2010/main" val="123192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Mika </a:t>
            </a:r>
            <a:r>
              <a:rPr lang="tr-TR" dirty="0"/>
              <a:t>Üretim Yöntemi ve Teknoloji</a:t>
            </a:r>
          </a:p>
        </p:txBody>
      </p:sp>
      <p:sp>
        <p:nvSpPr>
          <p:cNvPr id="3" name="İçerik Yer Tutucusu 2"/>
          <p:cNvSpPr>
            <a:spLocks noGrp="1"/>
          </p:cNvSpPr>
          <p:nvPr>
            <p:ph idx="1"/>
          </p:nvPr>
        </p:nvSpPr>
        <p:spPr/>
        <p:txBody>
          <a:bodyPr/>
          <a:lstStyle/>
          <a:p>
            <a:pPr algn="just"/>
            <a:r>
              <a:rPr lang="tr-TR" dirty="0"/>
              <a:t>Toz mika üç ayrı metot ile </a:t>
            </a:r>
            <a:r>
              <a:rPr lang="tr-TR" dirty="0" smtClean="0"/>
              <a:t>üretilmektedir. Bu </a:t>
            </a:r>
            <a:r>
              <a:rPr lang="tr-TR" dirty="0"/>
              <a:t>işlemler kullanım alanına bağlı olarak başlıca kuru, </a:t>
            </a:r>
            <a:r>
              <a:rPr lang="tr-TR" dirty="0" err="1"/>
              <a:t>mikronize</a:t>
            </a:r>
            <a:r>
              <a:rPr lang="tr-TR" dirty="0"/>
              <a:t> (5 - 45 mikron </a:t>
            </a:r>
            <a:r>
              <a:rPr lang="tr-TR" dirty="0" smtClean="0"/>
              <a:t>incelik) ve </a:t>
            </a:r>
            <a:r>
              <a:rPr lang="tr-TR" dirty="0"/>
              <a:t>yaş öğütmeyi kapsamaktadır. </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53</a:t>
            </a:fld>
            <a:endParaRPr lang="tr-TR"/>
          </a:p>
        </p:txBody>
      </p:sp>
    </p:spTree>
    <p:extLst>
      <p:ext uri="{BB962C8B-B14F-4D97-AF65-F5344CB8AC3E}">
        <p14:creationId xmlns:p14="http://schemas.microsoft.com/office/powerpoint/2010/main" val="1708065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Ülkemizde mika yatakları</a:t>
            </a:r>
            <a:endParaRPr lang="tr-TR" dirty="0"/>
          </a:p>
        </p:txBody>
      </p:sp>
      <p:sp>
        <p:nvSpPr>
          <p:cNvPr id="3" name="İçerik Yer Tutucusu 2"/>
          <p:cNvSpPr>
            <a:spLocks noGrp="1"/>
          </p:cNvSpPr>
          <p:nvPr>
            <p:ph idx="1"/>
          </p:nvPr>
        </p:nvSpPr>
        <p:spPr/>
        <p:txBody>
          <a:bodyPr>
            <a:normAutofit fontScale="55000" lnSpcReduction="20000"/>
          </a:bodyPr>
          <a:lstStyle/>
          <a:p>
            <a:r>
              <a:rPr lang="tr-TR" dirty="0" smtClean="0"/>
              <a:t>Akhisar </a:t>
            </a:r>
            <a:r>
              <a:rPr lang="tr-TR" dirty="0"/>
              <a:t>bölgesinde, Balıkesir - Edremit- Sındırgı, </a:t>
            </a:r>
            <a:endParaRPr lang="tr-TR" dirty="0" smtClean="0"/>
          </a:p>
          <a:p>
            <a:r>
              <a:rPr lang="tr-TR" dirty="0" smtClean="0"/>
              <a:t>Bitlis </a:t>
            </a:r>
            <a:r>
              <a:rPr lang="tr-TR" dirty="0"/>
              <a:t>- Tatvan </a:t>
            </a:r>
            <a:r>
              <a:rPr lang="tr-TR" dirty="0" smtClean="0"/>
              <a:t>–</a:t>
            </a:r>
          </a:p>
          <a:p>
            <a:r>
              <a:rPr lang="tr-TR" dirty="0" smtClean="0"/>
              <a:t> </a:t>
            </a:r>
            <a:r>
              <a:rPr lang="tr-TR" dirty="0"/>
              <a:t>Merkez, Bolu - Mudurnu - Düzce, </a:t>
            </a:r>
            <a:endParaRPr lang="tr-TR" dirty="0" smtClean="0"/>
          </a:p>
          <a:p>
            <a:r>
              <a:rPr lang="tr-TR" dirty="0" smtClean="0"/>
              <a:t>Diyarbakır </a:t>
            </a:r>
            <a:r>
              <a:rPr lang="tr-TR" dirty="0"/>
              <a:t>- Çermik, Elazığ - Merkez, </a:t>
            </a:r>
            <a:endParaRPr lang="tr-TR" dirty="0" smtClean="0"/>
          </a:p>
          <a:p>
            <a:r>
              <a:rPr lang="tr-TR" dirty="0" smtClean="0"/>
              <a:t>Eskişehir </a:t>
            </a:r>
            <a:r>
              <a:rPr lang="tr-TR" dirty="0"/>
              <a:t>- Merkez - Sarıcakaya, </a:t>
            </a:r>
            <a:endParaRPr lang="tr-TR" dirty="0" smtClean="0"/>
          </a:p>
          <a:p>
            <a:r>
              <a:rPr lang="tr-TR" dirty="0" smtClean="0"/>
              <a:t>Gümüşhane </a:t>
            </a:r>
            <a:r>
              <a:rPr lang="tr-TR" dirty="0"/>
              <a:t>- Merkez, </a:t>
            </a:r>
            <a:endParaRPr lang="tr-TR" dirty="0" smtClean="0"/>
          </a:p>
          <a:p>
            <a:r>
              <a:rPr lang="tr-TR" dirty="0" smtClean="0"/>
              <a:t>İzmir </a:t>
            </a:r>
            <a:r>
              <a:rPr lang="tr-TR" dirty="0"/>
              <a:t>- Merkez - Menemen - Ödemiş, </a:t>
            </a:r>
            <a:endParaRPr lang="tr-TR" dirty="0" smtClean="0"/>
          </a:p>
          <a:p>
            <a:r>
              <a:rPr lang="tr-TR" dirty="0" smtClean="0"/>
              <a:t>Kastamonu </a:t>
            </a:r>
            <a:r>
              <a:rPr lang="tr-TR" dirty="0"/>
              <a:t>- Daday, </a:t>
            </a:r>
            <a:endParaRPr lang="tr-TR" dirty="0" smtClean="0"/>
          </a:p>
          <a:p>
            <a:r>
              <a:rPr lang="tr-TR" dirty="0" smtClean="0"/>
              <a:t>Kırklareli </a:t>
            </a:r>
            <a:r>
              <a:rPr lang="tr-TR" dirty="0"/>
              <a:t>- </a:t>
            </a:r>
            <a:r>
              <a:rPr lang="tr-TR" dirty="0" err="1"/>
              <a:t>Üskülüp</a:t>
            </a:r>
            <a:r>
              <a:rPr lang="tr-TR" dirty="0"/>
              <a:t> - Lalapaşa, </a:t>
            </a:r>
            <a:endParaRPr lang="tr-TR" dirty="0" smtClean="0"/>
          </a:p>
          <a:p>
            <a:r>
              <a:rPr lang="tr-TR" dirty="0" smtClean="0"/>
              <a:t>Kütahya </a:t>
            </a:r>
            <a:r>
              <a:rPr lang="tr-TR" dirty="0"/>
              <a:t>- Simav, Manisa - Gördes - Demirci, </a:t>
            </a:r>
            <a:endParaRPr lang="tr-TR" dirty="0" smtClean="0"/>
          </a:p>
          <a:p>
            <a:r>
              <a:rPr lang="tr-TR" dirty="0" smtClean="0"/>
              <a:t>Tunceli </a:t>
            </a:r>
            <a:r>
              <a:rPr lang="tr-TR" dirty="0"/>
              <a:t>- Nazimiye</a:t>
            </a:r>
            <a:r>
              <a:rPr lang="tr-TR" dirty="0" smtClean="0"/>
              <a:t>,</a:t>
            </a:r>
          </a:p>
          <a:p>
            <a:r>
              <a:rPr lang="tr-TR" dirty="0" smtClean="0"/>
              <a:t> </a:t>
            </a:r>
            <a:r>
              <a:rPr lang="tr-TR" dirty="0"/>
              <a:t>Sivas - Divriği - Kangal - İnhisar - Sorgun, </a:t>
            </a:r>
            <a:endParaRPr lang="tr-TR" dirty="0" smtClean="0"/>
          </a:p>
          <a:p>
            <a:r>
              <a:rPr lang="tr-TR" dirty="0" smtClean="0"/>
              <a:t>Bursa </a:t>
            </a:r>
            <a:r>
              <a:rPr lang="tr-TR" dirty="0"/>
              <a:t>- Uludağ, </a:t>
            </a:r>
            <a:endParaRPr lang="tr-TR" dirty="0" smtClean="0"/>
          </a:p>
          <a:p>
            <a:r>
              <a:rPr lang="tr-TR" dirty="0" smtClean="0"/>
              <a:t>Kars </a:t>
            </a:r>
            <a:r>
              <a:rPr lang="tr-TR" dirty="0"/>
              <a:t>- </a:t>
            </a:r>
            <a:r>
              <a:rPr lang="tr-TR" dirty="0" err="1"/>
              <a:t>Torman</a:t>
            </a:r>
            <a:r>
              <a:rPr lang="tr-TR" dirty="0"/>
              <a:t> bölgelerinde </a:t>
            </a:r>
            <a:r>
              <a:rPr lang="tr-TR" dirty="0" err="1"/>
              <a:t>pegmatitik</a:t>
            </a:r>
            <a:r>
              <a:rPr lang="tr-TR" dirty="0"/>
              <a:t> oluşumlara bağlı olarak büyük ve küçük çapta mika yatakları bulunmaktadır.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54</a:t>
            </a:fld>
            <a:endParaRPr lang="tr-TR"/>
          </a:p>
        </p:txBody>
      </p:sp>
    </p:spTree>
    <p:extLst>
      <p:ext uri="{BB962C8B-B14F-4D97-AF65-F5344CB8AC3E}">
        <p14:creationId xmlns:p14="http://schemas.microsoft.com/office/powerpoint/2010/main" val="2166321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pPr algn="just"/>
            <a:r>
              <a:rPr lang="tr-TR" dirty="0"/>
              <a:t>Eskişehir - Sarıcakaya, Aydın - Çine, Diyarbakır - Zile ve Gördes pegmatitlerinde yapılan incelemelerde önemli olabilecek kaynaklar saptanmıştır. </a:t>
            </a:r>
            <a:endParaRPr lang="tr-TR" dirty="0" smtClean="0"/>
          </a:p>
          <a:p>
            <a:pPr algn="just"/>
            <a:endParaRPr lang="tr-TR" dirty="0" smtClean="0"/>
          </a:p>
          <a:p>
            <a:pPr algn="just"/>
            <a:r>
              <a:rPr lang="tr-TR" dirty="0" smtClean="0"/>
              <a:t>Diyarbakır </a:t>
            </a:r>
            <a:r>
              <a:rPr lang="tr-TR" dirty="0"/>
              <a:t>- Çermik bölgesinde </a:t>
            </a:r>
            <a:r>
              <a:rPr lang="tr-TR" dirty="0" err="1"/>
              <a:t>yüzeylenen</a:t>
            </a:r>
            <a:r>
              <a:rPr lang="tr-TR" dirty="0"/>
              <a:t> pegmatitler, </a:t>
            </a:r>
            <a:r>
              <a:rPr lang="tr-TR" dirty="0" err="1"/>
              <a:t>pnömatolitik</a:t>
            </a:r>
            <a:r>
              <a:rPr lang="tr-TR" dirty="0"/>
              <a:t> ve </a:t>
            </a:r>
            <a:r>
              <a:rPr lang="tr-TR" dirty="0" err="1"/>
              <a:t>hidrotermal</a:t>
            </a:r>
            <a:r>
              <a:rPr lang="tr-TR" dirty="0"/>
              <a:t> olarak oluşmuş, kalın kuvars damarlarının kontaklarında iri plakalar halinde renksiz ve gümüşü renkte </a:t>
            </a:r>
            <a:r>
              <a:rPr lang="tr-TR" dirty="0" smtClean="0"/>
              <a:t>bulunmaktadır.</a:t>
            </a:r>
          </a:p>
          <a:p>
            <a:pPr algn="just"/>
            <a:endParaRPr lang="tr-TR" dirty="0" smtClean="0"/>
          </a:p>
          <a:p>
            <a:r>
              <a:rPr lang="tr-TR" dirty="0" smtClean="0"/>
              <a:t>Gördes </a:t>
            </a:r>
            <a:r>
              <a:rPr lang="tr-TR" dirty="0"/>
              <a:t>- Demirci pegmatitleri bir çok araştırmacı tarafından incelenmiştir. </a:t>
            </a:r>
            <a:endParaRPr lang="tr-TR" dirty="0" smtClean="0"/>
          </a:p>
          <a:p>
            <a:endParaRPr lang="tr-TR" dirty="0"/>
          </a:p>
          <a:p>
            <a:pPr algn="just"/>
            <a:r>
              <a:rPr lang="tr-TR" dirty="0" smtClean="0"/>
              <a:t>Bölgedeki </a:t>
            </a:r>
            <a:r>
              <a:rPr lang="tr-TR" dirty="0"/>
              <a:t>işletmeler genellikle pegmatitlerden feldspat üretimi yapmaktadır. Seçimli madenciliğin ön planda olduğu işletmelerde, mika atık olarak değerlendirilmektedir. Atık olarak değerlendirilen mikanın milli bir servet olduğu üreticiler anlatılmalıdır. İşletmeler, feldspat üretimi esnasında atık olarak değerlendirilen kuvars ve mikanın değerlendirilmesi ile üretim maliyeti de düşürmüş olacaklardır.</a:t>
            </a:r>
          </a:p>
        </p:txBody>
      </p:sp>
      <p:sp>
        <p:nvSpPr>
          <p:cNvPr id="4" name="Slayt Numarası Yer Tutucusu 3"/>
          <p:cNvSpPr>
            <a:spLocks noGrp="1"/>
          </p:cNvSpPr>
          <p:nvPr>
            <p:ph type="sldNum" sz="quarter" idx="12"/>
          </p:nvPr>
        </p:nvSpPr>
        <p:spPr/>
        <p:txBody>
          <a:bodyPr/>
          <a:lstStyle/>
          <a:p>
            <a:fld id="{F840E8C4-05BF-453B-821F-D176919BED63}" type="slidenum">
              <a:rPr lang="tr-TR" smtClean="0"/>
              <a:pPr/>
              <a:t>55</a:t>
            </a:fld>
            <a:endParaRPr lang="tr-TR"/>
          </a:p>
        </p:txBody>
      </p:sp>
    </p:spTree>
    <p:extLst>
      <p:ext uri="{BB962C8B-B14F-4D97-AF65-F5344CB8AC3E}">
        <p14:creationId xmlns:p14="http://schemas.microsoft.com/office/powerpoint/2010/main" val="411655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1579" y="44451"/>
            <a:ext cx="8229600" cy="1143000"/>
          </a:xfrm>
          <a:solidFill>
            <a:srgbClr val="FFFF00"/>
          </a:solidFill>
        </p:spPr>
        <p:txBody>
          <a:bodyPr/>
          <a:lstStyle/>
          <a:p>
            <a:r>
              <a:rPr lang="tr-TR" dirty="0" smtClean="0">
                <a:cs typeface="Times New Roman" pitchFamily="18" charset="0"/>
              </a:rPr>
              <a:t>Fiziksel Özellikleri</a:t>
            </a:r>
            <a:endParaRPr lang="tr-TR" dirty="0">
              <a:cs typeface="Times New Roman" pitchFamily="18" charset="0"/>
            </a:endParaRPr>
          </a:p>
        </p:txBody>
      </p:sp>
      <p:sp>
        <p:nvSpPr>
          <p:cNvPr id="3" name="2 İçerik Yer Tutucusu"/>
          <p:cNvSpPr>
            <a:spLocks noGrp="1"/>
          </p:cNvSpPr>
          <p:nvPr>
            <p:ph idx="1"/>
          </p:nvPr>
        </p:nvSpPr>
        <p:spPr/>
        <p:txBody>
          <a:bodyPr>
            <a:normAutofit/>
          </a:bodyPr>
          <a:lstStyle/>
          <a:p>
            <a:endParaRPr lang="tr-TR" sz="2800" dirty="0" smtClean="0">
              <a:latin typeface="+mj-lt"/>
              <a:cs typeface="Times New Roman" pitchFamily="18" charset="0"/>
            </a:endParaRPr>
          </a:p>
          <a:p>
            <a:pPr>
              <a:buNone/>
            </a:pPr>
            <a:endParaRPr lang="tr-TR" sz="2800" dirty="0">
              <a:latin typeface="+mj-lt"/>
              <a:cs typeface="Times New Roman" pitchFamily="18" charset="0"/>
            </a:endParaRPr>
          </a:p>
          <a:p>
            <a:pPr>
              <a:buNone/>
            </a:pPr>
            <a:endParaRPr lang="tr-TR" sz="2800" dirty="0" smtClean="0">
              <a:latin typeface="+mj-lt"/>
              <a:cs typeface="Times New Roman" pitchFamily="18" charset="0"/>
            </a:endParaRPr>
          </a:p>
        </p:txBody>
      </p:sp>
      <p:sp>
        <p:nvSpPr>
          <p:cNvPr id="4" name="2 İçerik Yer Tutucusu"/>
          <p:cNvSpPr txBox="1">
            <a:spLocks/>
          </p:cNvSpPr>
          <p:nvPr/>
        </p:nvSpPr>
        <p:spPr>
          <a:xfrm>
            <a:off x="457200" y="1417638"/>
            <a:ext cx="8229600" cy="4708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800" dirty="0" smtClean="0"/>
              <a:t>Çoğunlukla </a:t>
            </a:r>
            <a:r>
              <a:rPr lang="tr-TR" sz="2800" dirty="0" err="1"/>
              <a:t>hidromanyezit</a:t>
            </a:r>
            <a:r>
              <a:rPr lang="tr-TR" sz="2800" dirty="0"/>
              <a:t> ve/veya manyezitle birlikte bulunup; </a:t>
            </a:r>
            <a:r>
              <a:rPr lang="tr-TR" sz="2800" dirty="0" err="1"/>
              <a:t>dağılgan</a:t>
            </a:r>
            <a:r>
              <a:rPr lang="tr-TR" sz="2800" dirty="0"/>
              <a:t>, saf beyaz görünümlüdür</a:t>
            </a:r>
            <a:r>
              <a:rPr lang="tr-TR" sz="2800" dirty="0" smtClean="0"/>
              <a:t>.</a:t>
            </a:r>
          </a:p>
          <a:p>
            <a:pPr algn="just"/>
            <a:endParaRPr lang="tr-TR" sz="2800" dirty="0"/>
          </a:p>
          <a:p>
            <a:pPr algn="just"/>
            <a:r>
              <a:rPr lang="tr-TR" sz="2800" dirty="0" smtClean="0"/>
              <a:t>Yapısına </a:t>
            </a:r>
            <a:r>
              <a:rPr lang="tr-TR" sz="2800" dirty="0"/>
              <a:t>bağlı olarak oldukça </a:t>
            </a:r>
            <a:r>
              <a:rPr lang="tr-TR" sz="2800" dirty="0" err="1"/>
              <a:t>dağılgandır</a:t>
            </a:r>
            <a:r>
              <a:rPr lang="tr-TR" sz="2800" dirty="0" smtClean="0"/>
              <a:t>.</a:t>
            </a:r>
          </a:p>
          <a:p>
            <a:pPr algn="just"/>
            <a:endParaRPr lang="tr-TR" sz="2800" dirty="0"/>
          </a:p>
          <a:p>
            <a:pPr algn="just"/>
            <a:r>
              <a:rPr lang="tr-TR" sz="2800" dirty="0"/>
              <a:t>Islak olduğu zaman çok plastiktir. Çamuru, mantar yüzeyleri gibi kırılıp çatlamalar gösterir. </a:t>
            </a:r>
            <a:endParaRPr lang="tr-TR" sz="2800" dirty="0" smtClean="0"/>
          </a:p>
          <a:p>
            <a:pPr algn="just"/>
            <a:endParaRPr lang="tr-TR" sz="2800" dirty="0"/>
          </a:p>
          <a:p>
            <a:pPr algn="just"/>
            <a:r>
              <a:rPr lang="tr-TR" sz="2800" dirty="0"/>
              <a:t>Yarı </a:t>
            </a:r>
            <a:r>
              <a:rPr lang="tr-TR" sz="2800" dirty="0" err="1"/>
              <a:t>duraylı</a:t>
            </a:r>
            <a:r>
              <a:rPr lang="tr-TR" sz="2800" dirty="0"/>
              <a:t> olduğundan ancak iyi korunduğu yataklarda varlığını sürdürür</a:t>
            </a:r>
            <a:r>
              <a:rPr lang="tr-TR" sz="2800" dirty="0" smtClean="0"/>
              <a:t>.</a:t>
            </a:r>
          </a:p>
          <a:p>
            <a:pPr marL="0" indent="0" algn="just">
              <a:buNone/>
            </a:pPr>
            <a:endParaRPr lang="tr-TR" sz="2800" dirty="0" smtClean="0"/>
          </a:p>
          <a:p>
            <a:pPr marL="0" indent="0" algn="just">
              <a:buNone/>
            </a:pPr>
            <a:endParaRPr lang="tr-TR" sz="2800" dirty="0"/>
          </a:p>
          <a:p>
            <a:pPr marL="0" indent="0" algn="just">
              <a:buNone/>
            </a:pPr>
            <a:endParaRPr lang="tr-TR" sz="2800" dirty="0" smtClean="0"/>
          </a:p>
          <a:p>
            <a:pPr algn="just"/>
            <a:endParaRPr lang="tr-TR" sz="2800" dirty="0"/>
          </a:p>
          <a:p>
            <a:pPr algn="just"/>
            <a:endParaRPr lang="tr-TR" sz="2800" dirty="0"/>
          </a:p>
        </p:txBody>
      </p:sp>
      <p:sp>
        <p:nvSpPr>
          <p:cNvPr id="5" name="Slayt Numarası Yer Tutucusu 4"/>
          <p:cNvSpPr>
            <a:spLocks noGrp="1"/>
          </p:cNvSpPr>
          <p:nvPr>
            <p:ph type="sldNum" sz="quarter" idx="12"/>
          </p:nvPr>
        </p:nvSpPr>
        <p:spPr/>
        <p:txBody>
          <a:bodyPr/>
          <a:lstStyle/>
          <a:p>
            <a:fld id="{F840E8C4-05BF-453B-821F-D176919BED63}" type="slidenum">
              <a:rPr lang="tr-TR" smtClean="0"/>
              <a:pPr/>
              <a:t>6</a:t>
            </a:fld>
            <a:endParaRPr lang="tr-TR"/>
          </a:p>
        </p:txBody>
      </p:sp>
    </p:spTree>
    <p:extLst>
      <p:ext uri="{BB962C8B-B14F-4D97-AF65-F5344CB8AC3E}">
        <p14:creationId xmlns:p14="http://schemas.microsoft.com/office/powerpoint/2010/main" val="125664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43000"/>
          </a:xfrm>
          <a:solidFill>
            <a:srgbClr val="FFFF00"/>
          </a:solidFill>
        </p:spPr>
        <p:txBody>
          <a:bodyPr/>
          <a:lstStyle/>
          <a:p>
            <a:r>
              <a:rPr lang="tr-TR" dirty="0" smtClean="0"/>
              <a:t>Oluşum Ortamları</a:t>
            </a:r>
            <a:endParaRPr lang="tr-TR" dirty="0"/>
          </a:p>
        </p:txBody>
      </p:sp>
      <p:sp>
        <p:nvSpPr>
          <p:cNvPr id="3" name="2 İçerik Yer Tutucusu"/>
          <p:cNvSpPr>
            <a:spLocks noGrp="1"/>
          </p:cNvSpPr>
          <p:nvPr>
            <p:ph idx="1"/>
          </p:nvPr>
        </p:nvSpPr>
        <p:spPr>
          <a:xfrm>
            <a:off x="457200" y="1417638"/>
            <a:ext cx="8229600" cy="4708525"/>
          </a:xfrm>
        </p:spPr>
        <p:txBody>
          <a:bodyPr>
            <a:noAutofit/>
          </a:bodyPr>
          <a:lstStyle/>
          <a:p>
            <a:pPr algn="just"/>
            <a:r>
              <a:rPr lang="tr-TR" sz="2800" dirty="0"/>
              <a:t>Dolomit veya manyezit içeren kayaçların yüzeysel ayrışması veya </a:t>
            </a:r>
            <a:r>
              <a:rPr lang="tr-TR" sz="2800" dirty="0" err="1"/>
              <a:t>alterasyonu</a:t>
            </a:r>
            <a:r>
              <a:rPr lang="tr-TR" sz="2800" dirty="0"/>
              <a:t> sonucu oluşmaktadır </a:t>
            </a:r>
            <a:r>
              <a:rPr lang="tr-TR" sz="2000" i="1" dirty="0"/>
              <a:t>(</a:t>
            </a:r>
            <a:r>
              <a:rPr lang="tr-TR" sz="2000" i="1" dirty="0" err="1"/>
              <a:t>Faust</a:t>
            </a:r>
            <a:r>
              <a:rPr lang="tr-TR" sz="2000" i="1" dirty="0"/>
              <a:t>, G. T., 1953).</a:t>
            </a:r>
          </a:p>
          <a:p>
            <a:pPr algn="just"/>
            <a:endParaRPr lang="tr-TR" sz="2800" dirty="0"/>
          </a:p>
          <a:p>
            <a:pPr algn="just"/>
            <a:r>
              <a:rPr lang="tr-TR" sz="2800" dirty="0"/>
              <a:t>Manyezit içeren kayaçların boşluklarında, travertenlerde, soğuk yeraltı suyundan çok ince taneler halinde çökelmiş olarak mağaralarda ve fay </a:t>
            </a:r>
            <a:r>
              <a:rPr lang="tr-TR" sz="2800" dirty="0" err="1"/>
              <a:t>zonlarında</a:t>
            </a:r>
            <a:r>
              <a:rPr lang="tr-TR" sz="2800" dirty="0"/>
              <a:t> </a:t>
            </a:r>
            <a:r>
              <a:rPr lang="tr-TR" sz="2800" dirty="0" smtClean="0"/>
              <a:t>bulunabilmektedir</a:t>
            </a:r>
            <a:r>
              <a:rPr lang="tr-TR" sz="2800" dirty="0"/>
              <a:t> </a:t>
            </a:r>
            <a:r>
              <a:rPr lang="tr-TR" sz="2000" i="1" dirty="0" smtClean="0"/>
              <a:t>(</a:t>
            </a:r>
            <a:r>
              <a:rPr lang="tr-TR" sz="2000" i="1" dirty="0" err="1" smtClean="0"/>
              <a:t>Faust</a:t>
            </a:r>
            <a:r>
              <a:rPr lang="tr-TR" sz="2000" i="1" dirty="0" smtClean="0"/>
              <a:t>, G. T., 1953).</a:t>
            </a:r>
            <a:endParaRPr lang="tr-TR" sz="2000" i="1" dirty="0"/>
          </a:p>
          <a:p>
            <a:pPr algn="just"/>
            <a:endParaRPr lang="tr-TR" sz="2800" dirty="0" smtClean="0"/>
          </a:p>
          <a:p>
            <a:pPr algn="just"/>
            <a:endParaRPr lang="tr-TR" sz="28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7</a:t>
            </a:fld>
            <a:endParaRPr lang="tr-TR"/>
          </a:p>
        </p:txBody>
      </p:sp>
    </p:spTree>
    <p:extLst>
      <p:ext uri="{BB962C8B-B14F-4D97-AF65-F5344CB8AC3E}">
        <p14:creationId xmlns:p14="http://schemas.microsoft.com/office/powerpoint/2010/main" val="1922040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7638"/>
            <a:ext cx="8229600" cy="4708525"/>
          </a:xfrm>
        </p:spPr>
        <p:txBody>
          <a:bodyPr>
            <a:noAutofit/>
          </a:bodyPr>
          <a:lstStyle/>
          <a:p>
            <a:pPr algn="just"/>
            <a:r>
              <a:rPr lang="tr-TR" sz="2800" dirty="0" err="1" smtClean="0"/>
              <a:t>Kinsman</a:t>
            </a:r>
            <a:r>
              <a:rPr lang="tr-TR" sz="2800" dirty="0" smtClean="0"/>
              <a:t> (1967), </a:t>
            </a:r>
            <a:r>
              <a:rPr lang="tr-TR" sz="2800" dirty="0" err="1" smtClean="0"/>
              <a:t>huntitin</a:t>
            </a:r>
            <a:r>
              <a:rPr lang="tr-TR" sz="2800" dirty="0" smtClean="0"/>
              <a:t> Basra körfezi kıyılarında denizel ya da karasal </a:t>
            </a:r>
            <a:r>
              <a:rPr lang="tr-TR" sz="2800" dirty="0" err="1" smtClean="0"/>
              <a:t>evaporitik</a:t>
            </a:r>
            <a:r>
              <a:rPr lang="tr-TR" sz="2800" dirty="0" smtClean="0"/>
              <a:t> ortamda yüzeye yakın yeraltı suyunun etkisi altında manyezit ve/veya dolomitin tepkimesiyle oluştuğunu kabul eder.</a:t>
            </a:r>
          </a:p>
          <a:p>
            <a:pPr algn="just"/>
            <a:endParaRPr lang="tr-TR" sz="2800" dirty="0"/>
          </a:p>
          <a:p>
            <a:pPr algn="just"/>
            <a:r>
              <a:rPr lang="tr-TR" sz="2800" dirty="0" smtClean="0"/>
              <a:t>Daha sonra yapılan araştırmalarda ise bazı karstik, karasal, </a:t>
            </a:r>
            <a:r>
              <a:rPr lang="tr-TR" sz="2800" dirty="0" err="1" smtClean="0"/>
              <a:t>gölsel</a:t>
            </a:r>
            <a:r>
              <a:rPr lang="tr-TR" sz="2800" dirty="0" smtClean="0"/>
              <a:t> ve denizel </a:t>
            </a:r>
            <a:r>
              <a:rPr lang="tr-TR" sz="2800" dirty="0" err="1" smtClean="0"/>
              <a:t>evaporitik</a:t>
            </a:r>
            <a:r>
              <a:rPr lang="tr-TR" sz="2800" dirty="0" smtClean="0"/>
              <a:t> ortamlarında da bulunmuştur.</a:t>
            </a:r>
          </a:p>
          <a:p>
            <a:pPr algn="just"/>
            <a:endParaRPr lang="tr-TR" sz="2800" dirty="0"/>
          </a:p>
        </p:txBody>
      </p:sp>
      <p:sp>
        <p:nvSpPr>
          <p:cNvPr id="5" name="1 Başlık"/>
          <p:cNvSpPr>
            <a:spLocks noGrp="1"/>
          </p:cNvSpPr>
          <p:nvPr>
            <p:ph type="title"/>
          </p:nvPr>
        </p:nvSpPr>
        <p:spPr>
          <a:xfrm>
            <a:off x="457200" y="44451"/>
            <a:ext cx="8229600" cy="1143000"/>
          </a:xfrm>
          <a:solidFill>
            <a:srgbClr val="FFFF00"/>
          </a:solidFill>
        </p:spPr>
        <p:txBody>
          <a:bodyPr/>
          <a:lstStyle/>
          <a:p>
            <a:r>
              <a:rPr lang="tr-TR" dirty="0" smtClean="0"/>
              <a:t>Oluşum Ortamları</a:t>
            </a:r>
            <a:endParaRPr lang="tr-TR" dirty="0"/>
          </a:p>
        </p:txBody>
      </p:sp>
      <p:sp>
        <p:nvSpPr>
          <p:cNvPr id="2" name="Slayt Numarası Yer Tutucusu 1"/>
          <p:cNvSpPr>
            <a:spLocks noGrp="1"/>
          </p:cNvSpPr>
          <p:nvPr>
            <p:ph type="sldNum" sz="quarter" idx="12"/>
          </p:nvPr>
        </p:nvSpPr>
        <p:spPr/>
        <p:txBody>
          <a:bodyPr/>
          <a:lstStyle/>
          <a:p>
            <a:fld id="{F840E8C4-05BF-453B-821F-D176919BED63}" type="slidenum">
              <a:rPr lang="tr-TR" smtClean="0"/>
              <a:pPr/>
              <a:t>8</a:t>
            </a:fld>
            <a:endParaRPr lang="tr-TR"/>
          </a:p>
        </p:txBody>
      </p:sp>
    </p:spTree>
    <p:extLst>
      <p:ext uri="{BB962C8B-B14F-4D97-AF65-F5344CB8AC3E}">
        <p14:creationId xmlns:p14="http://schemas.microsoft.com/office/powerpoint/2010/main" val="934761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42641" y="-42672"/>
            <a:ext cx="8229600" cy="1143000"/>
          </a:xfrm>
          <a:solidFill>
            <a:srgbClr val="FFFF00"/>
          </a:solidFill>
        </p:spPr>
        <p:txBody>
          <a:bodyPr/>
          <a:lstStyle/>
          <a:p>
            <a:r>
              <a:rPr lang="tr-TR" dirty="0" smtClean="0"/>
              <a:t>Oluşum Ortamları</a:t>
            </a:r>
            <a:endParaRPr lang="tr-TR" dirty="0"/>
          </a:p>
        </p:txBody>
      </p:sp>
      <p:sp>
        <p:nvSpPr>
          <p:cNvPr id="3" name="2 İçerik Yer Tutucusu"/>
          <p:cNvSpPr>
            <a:spLocks noGrp="1"/>
          </p:cNvSpPr>
          <p:nvPr>
            <p:ph idx="1"/>
          </p:nvPr>
        </p:nvSpPr>
        <p:spPr>
          <a:xfrm>
            <a:off x="442641" y="1842306"/>
            <a:ext cx="8229600" cy="4708525"/>
          </a:xfrm>
        </p:spPr>
        <p:txBody>
          <a:bodyPr>
            <a:noAutofit/>
          </a:bodyPr>
          <a:lstStyle/>
          <a:p>
            <a:pPr algn="just"/>
            <a:r>
              <a:rPr lang="tr-TR" sz="2800" dirty="0" smtClean="0"/>
              <a:t>Dolomit ve manyezitin oluştuğu ortamlar bazı koşullarda uygun değişimler gösterirse </a:t>
            </a:r>
            <a:r>
              <a:rPr lang="tr-TR" sz="2800" dirty="0" err="1" smtClean="0"/>
              <a:t>huntitin</a:t>
            </a:r>
            <a:r>
              <a:rPr lang="tr-TR" sz="2800" dirty="0" smtClean="0"/>
              <a:t> de oluşum ortamı olabilirler.</a:t>
            </a:r>
          </a:p>
          <a:p>
            <a:pPr marL="0" indent="0" algn="just">
              <a:buNone/>
            </a:pPr>
            <a:r>
              <a:rPr lang="tr-TR" sz="2800" dirty="0" smtClean="0"/>
              <a:t> </a:t>
            </a:r>
          </a:p>
          <a:p>
            <a:pPr algn="just"/>
            <a:r>
              <a:rPr lang="tr-TR" sz="2800" dirty="0"/>
              <a:t>Bu nedenle </a:t>
            </a:r>
            <a:r>
              <a:rPr lang="tr-TR" sz="2800" dirty="0" err="1"/>
              <a:t>huntit</a:t>
            </a:r>
            <a:r>
              <a:rPr lang="tr-TR" sz="2800" dirty="0"/>
              <a:t>, manyezit ve dolomitle </a:t>
            </a:r>
            <a:r>
              <a:rPr lang="tr-TR" sz="2800" dirty="0" err="1" smtClean="0"/>
              <a:t>parajenez</a:t>
            </a:r>
            <a:r>
              <a:rPr lang="tr-TR" sz="2800" dirty="0" smtClean="0"/>
              <a:t> minerallerdir.</a:t>
            </a:r>
            <a:endParaRPr lang="tr-TR" sz="2800" dirty="0"/>
          </a:p>
          <a:p>
            <a:pPr marL="0" indent="0" algn="just">
              <a:buNone/>
            </a:pPr>
            <a:endParaRPr lang="tr-TR" sz="2800" dirty="0" smtClean="0"/>
          </a:p>
          <a:p>
            <a:pPr marL="0" indent="0" algn="just">
              <a:buNone/>
            </a:pPr>
            <a:endParaRPr lang="tr-TR" sz="2800" dirty="0"/>
          </a:p>
          <a:p>
            <a:pPr algn="just"/>
            <a:endParaRPr lang="tr-TR" sz="2800" dirty="0"/>
          </a:p>
          <a:p>
            <a:pPr algn="just"/>
            <a:endParaRPr lang="tr-TR" sz="2800" dirty="0" smtClean="0"/>
          </a:p>
          <a:p>
            <a:pPr algn="just"/>
            <a:endParaRPr lang="tr-TR" sz="2800" dirty="0"/>
          </a:p>
        </p:txBody>
      </p:sp>
      <p:sp>
        <p:nvSpPr>
          <p:cNvPr id="4" name="Slayt Numarası Yer Tutucusu 3"/>
          <p:cNvSpPr>
            <a:spLocks noGrp="1"/>
          </p:cNvSpPr>
          <p:nvPr>
            <p:ph type="sldNum" sz="quarter" idx="12"/>
          </p:nvPr>
        </p:nvSpPr>
        <p:spPr/>
        <p:txBody>
          <a:bodyPr/>
          <a:lstStyle/>
          <a:p>
            <a:fld id="{F840E8C4-05BF-453B-821F-D176919BED63}" type="slidenum">
              <a:rPr lang="tr-TR" smtClean="0"/>
              <a:pPr/>
              <a:t>9</a:t>
            </a:fld>
            <a:endParaRPr lang="tr-TR"/>
          </a:p>
        </p:txBody>
      </p:sp>
    </p:spTree>
    <p:extLst>
      <p:ext uri="{BB962C8B-B14F-4D97-AF65-F5344CB8AC3E}">
        <p14:creationId xmlns:p14="http://schemas.microsoft.com/office/powerpoint/2010/main" val="3265310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2314</Words>
  <Application>Microsoft Office PowerPoint</Application>
  <PresentationFormat>Ekran Gösterisi (4:3)</PresentationFormat>
  <Paragraphs>369</Paragraphs>
  <Slides>55</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55</vt:i4>
      </vt:variant>
    </vt:vector>
  </HeadingPairs>
  <TitlesOfParts>
    <vt:vector size="60" baseType="lpstr">
      <vt:lpstr>Arial</vt:lpstr>
      <vt:lpstr>Calibri</vt:lpstr>
      <vt:lpstr>Comic Sans MS</vt:lpstr>
      <vt:lpstr>Times New Roman</vt:lpstr>
      <vt:lpstr>Ofis Teması</vt:lpstr>
      <vt:lpstr>HUNTİT OLUŞUMU  VE  ENDÜSTRİYEL KULLANIM ALANLARI</vt:lpstr>
      <vt:lpstr>Huntit</vt:lpstr>
      <vt:lpstr>Huntit</vt:lpstr>
      <vt:lpstr>PowerPoint Sunusu</vt:lpstr>
      <vt:lpstr>Fiziksel Özellikleri</vt:lpstr>
      <vt:lpstr>Fiziksel Özellikleri</vt:lpstr>
      <vt:lpstr>Oluşum Ortamları</vt:lpstr>
      <vt:lpstr>Oluşum Ortamları</vt:lpstr>
      <vt:lpstr>Oluşum Ortamları</vt:lpstr>
      <vt:lpstr>Oluşum Ortamları</vt:lpstr>
      <vt:lpstr>Türkiye’de ve Dünya’daki Başlıca Yataklar</vt:lpstr>
      <vt:lpstr>Türkiye’de ve Dünya’daki Başlıca Yataklar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Dünya’da Huntit Üretimi ve Ticareti</vt:lpstr>
      <vt:lpstr>Dünya’da Huntit Üretimi ve Ticareti</vt:lpstr>
      <vt:lpstr>Dünya’da Huntit Üretimi ve Ticareti</vt:lpstr>
      <vt:lpstr>PowerPoint Sunusu</vt:lpstr>
      <vt:lpstr>Endüstriyel Kullanım Alanları</vt:lpstr>
      <vt:lpstr>Endüstriyel Kullanım Alanları</vt:lpstr>
      <vt:lpstr>Endüstriyel Kullanım Alanları</vt:lpstr>
      <vt:lpstr>Endüstriyel Kullanım Alanları</vt:lpstr>
      <vt:lpstr>MTA Göller Bölgesi Huntit Aramaları Çalışması</vt:lpstr>
      <vt:lpstr>PowerPoint Sunusu</vt:lpstr>
      <vt:lpstr>Bölgenin Stratigrafik Kolon Kesiti</vt:lpstr>
      <vt:lpstr>PowerPoint Sunusu</vt:lpstr>
      <vt:lpstr>PowerPoint Sunusu</vt:lpstr>
      <vt:lpstr>PowerPoint Sunusu</vt:lpstr>
      <vt:lpstr>KAYNAKLAR</vt:lpstr>
      <vt:lpstr>MİKA</vt:lpstr>
      <vt:lpstr>MİKA</vt:lpstr>
      <vt:lpstr>PowerPoint Sunusu</vt:lpstr>
      <vt:lpstr>PowerPoint Sunusu</vt:lpstr>
      <vt:lpstr>PowerPoint Sunusu</vt:lpstr>
      <vt:lpstr>Lepidolit (KLiAl (Al, Si)3 O10 (F,OH)2)</vt:lpstr>
      <vt:lpstr>Zinwaldit KLiFeAl(AlSiO3)O10(OH,F)2.</vt:lpstr>
      <vt:lpstr>Flogopit (KMg3AlSiO3O10(OH)2</vt:lpstr>
      <vt:lpstr>Biyotit: K(Fe,Mg)3AlSi3O10(F,OH)2</vt:lpstr>
      <vt:lpstr>Sınıflandırma</vt:lpstr>
      <vt:lpstr>" İşlenmemiş mika "</vt:lpstr>
      <vt:lpstr>PowerPoint Sunusu</vt:lpstr>
      <vt:lpstr>Mikanın Tercih Nedenleri</vt:lpstr>
      <vt:lpstr>Mikronize mika</vt:lpstr>
      <vt:lpstr>PowerPoint Sunusu</vt:lpstr>
      <vt:lpstr>PowerPoint Sunusu</vt:lpstr>
      <vt:lpstr>Mika Üretim Yöntemi ve Teknoloji</vt:lpstr>
      <vt:lpstr>Ülkemizde mika yatakları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Yunus TZGL</dc:creator>
  <cp:lastModifiedBy>A</cp:lastModifiedBy>
  <cp:revision>140</cp:revision>
  <dcterms:created xsi:type="dcterms:W3CDTF">2016-12-06T15:15:08Z</dcterms:created>
  <dcterms:modified xsi:type="dcterms:W3CDTF">2019-12-26T07:32:41Z</dcterms:modified>
</cp:coreProperties>
</file>