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5" dt="2021-02-21T22:10:42.032"/>
    <p1510:client id="{A94FC0CE-60F9-4D0D-821A-361AE20AE53B}" v="10" dt="2021-02-21T00:00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1T22:15:48.375" v="1358" actId="20577"/>
      <pc:docMkLst>
        <pc:docMk/>
      </pc:docMkLst>
      <pc:sldChg chg="modSp mod">
        <pc:chgData name="Kazim Sedat SIRMEN" userId="73af17368f4a9938" providerId="LiveId" clId="{2F4005D8-7AD4-4144-996F-745C81A53CF8}" dt="2021-02-21T14:02:36.419" v="499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1T14:00:20.116" v="496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14:02:36.419" v="499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2F4005D8-7AD4-4144-996F-745C81A53CF8}" dt="2021-02-21T14:42:39.608" v="746" actId="20577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1T14:03:17.191" v="500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1T14:42:39.608" v="746" actId="20577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1T22:09:32.782" v="1156" actId="207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1T14:43:06.444" v="74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1T22:09:32.782" v="1156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mod">
        <pc:chgData name="Kazim Sedat SIRMEN" userId="73af17368f4a9938" providerId="LiveId" clId="{2F4005D8-7AD4-4144-996F-745C81A53CF8}" dt="2021-02-21T22:05:54.227" v="1135" actId="20577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mod">
        <pc:chgData name="Kazim Sedat SIRMEN" userId="73af17368f4a9938" providerId="LiveId" clId="{2F4005D8-7AD4-4144-996F-745C81A53CF8}" dt="2021-02-21T22:10:02.431" v="1158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mod">
        <pc:chgData name="Kazim Sedat SIRMEN" userId="73af17368f4a9938" providerId="LiveId" clId="{2F4005D8-7AD4-4144-996F-745C81A53CF8}" dt="2021-02-21T22:10:42.032" v="1169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mod">
        <pc:chgData name="Kazim Sedat SIRMEN" userId="73af17368f4a9938" providerId="LiveId" clId="{2F4005D8-7AD4-4144-996F-745C81A53CF8}" dt="2021-02-21T22:15:48.375" v="1358" actId="20577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9697"/>
            <a:ext cx="9144000" cy="795458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SOYBAĞI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1466042"/>
            <a:ext cx="1024563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MADDE 16 – (1)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Soybağının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kuruluşu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anındaki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kurulamaması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hâlinde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mutad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meskeni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Soybağı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hukuklara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kurulamıyorsa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ananın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babanın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anındaki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millî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hukuklarına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bunlara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kurulamaması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hâlinde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ana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babanın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anındaki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müşterek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mutad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mesken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buna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kurulamıyorsa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çocuğun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doğum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yeri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hukukuna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kurulur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 defTabSz="914400">
              <a:buClrTx/>
            </a:pPr>
            <a:endParaRPr lang="en-US" altLang="en-US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(2)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Soybağı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hangi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kurulmuşsa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iptali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o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hukuka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tâbidir</a:t>
            </a: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SOYBAĞI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1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dirty="0"/>
              <a:t>*</a:t>
            </a:r>
            <a:r>
              <a:rPr lang="en-US" sz="3600" dirty="0" err="1">
                <a:solidFill>
                  <a:srgbClr val="FF0000"/>
                </a:solidFill>
              </a:rPr>
              <a:t>Soybağının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Kuruluşu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Çocuğun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menfatinin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korunması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amaçlanmaktadır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Amaç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soybağının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kurulmasıdır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en-US" sz="2800" dirty="0" err="1">
                <a:solidFill>
                  <a:schemeClr val="tx1"/>
                </a:solidFill>
              </a:rPr>
              <a:t>Basamaklı</a:t>
            </a:r>
            <a:r>
              <a:rPr lang="en-US" sz="2800" dirty="0">
                <a:solidFill>
                  <a:schemeClr val="tx1"/>
                </a:solidFill>
              </a:rPr>
              <a:t> baglama </a:t>
            </a:r>
            <a:r>
              <a:rPr lang="en-US" sz="2800" dirty="0" err="1">
                <a:solidFill>
                  <a:schemeClr val="tx1"/>
                </a:solidFill>
              </a:rPr>
              <a:t>kuralıdır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n-US" sz="2800" dirty="0" err="1">
                <a:solidFill>
                  <a:schemeClr val="tx1"/>
                </a:solidFill>
              </a:rPr>
              <a:t>Soybağının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kurulması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sebepleri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tanıma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ve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nesebin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düzeltilmesi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konularını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içermektedir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SOYBAĞI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lvl="1" indent="0" algn="just">
              <a:buNone/>
            </a:pPr>
            <a:r>
              <a:rPr lang="en-US" sz="2200" dirty="0" err="1">
                <a:solidFill>
                  <a:srgbClr val="FF0000"/>
                </a:solidFill>
              </a:rPr>
              <a:t>Soybağının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Hükümleri</a:t>
            </a:r>
            <a:endParaRPr lang="en-US" sz="2200" dirty="0">
              <a:solidFill>
                <a:srgbClr val="FF0000"/>
              </a:solidFill>
            </a:endParaRPr>
          </a:p>
          <a:p>
            <a:pPr marL="457200" lvl="1" indent="0" algn="just">
              <a:buNone/>
            </a:pPr>
            <a:r>
              <a:rPr lang="en-US" sz="2400" b="1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MADDE 17 –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(1)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Soybağının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hükümleri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soybağını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kuran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hukuka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tâbidir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Ancak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ana, baba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ve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çocuğun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müşterek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millî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hukuku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bulunuyorsa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soybağının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hükümlerine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o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hukuk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bulunmadığı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takdirde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müşterek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mutad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mesken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hukuku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2400" b="0" i="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uygulanır</a:t>
            </a:r>
            <a:r>
              <a:rPr lang="en-US" sz="2400" b="0" i="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Çocuğun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Adı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soyadı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Yerleşim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yeri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Çocukla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Kişisel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İlişki</a:t>
            </a:r>
            <a:endParaRPr lang="en-US" sz="22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200" dirty="0" err="1">
                <a:solidFill>
                  <a:schemeClr val="tx1"/>
                </a:solidFill>
              </a:rPr>
              <a:t>Çocuğun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Bakımı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eğitimi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400" dirty="0" err="1">
                <a:solidFill>
                  <a:schemeClr val="tx1"/>
                </a:solidFill>
              </a:rPr>
              <a:t>Çocuğun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mallarının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idaresi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2400" dirty="0">
                <a:solidFill>
                  <a:schemeClr val="tx1"/>
                </a:solidFill>
              </a:rPr>
              <a:t>Ana baba </a:t>
            </a:r>
            <a:r>
              <a:rPr lang="en-US" sz="2400" dirty="0" err="1">
                <a:solidFill>
                  <a:schemeClr val="tx1"/>
                </a:solidFill>
              </a:rPr>
              <a:t>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çocuğun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karşılıklı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görev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yükümlülükleri</a:t>
            </a:r>
            <a:endParaRPr lang="en-US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8D0571-71AE-4B66-959B-6FBBC9C1A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SOYBAĞINA İLİŞKİN ULUSLARARASI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ANLAŞMALAR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E8A7DA-2234-4AFA-AC63-EE5199AB6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Velayet</a:t>
            </a:r>
            <a:r>
              <a:rPr lang="en-US" dirty="0"/>
              <a:t> </a:t>
            </a:r>
            <a:r>
              <a:rPr lang="en-US" dirty="0" err="1"/>
              <a:t>Sorumluluğu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Çocukların</a:t>
            </a:r>
            <a:r>
              <a:rPr lang="en-US" dirty="0"/>
              <a:t> </a:t>
            </a:r>
            <a:r>
              <a:rPr lang="en-US" dirty="0" err="1"/>
              <a:t>Korunması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Tedbirler</a:t>
            </a:r>
            <a:r>
              <a:rPr lang="en-US" dirty="0"/>
              <a:t> </a:t>
            </a:r>
            <a:r>
              <a:rPr lang="en-US" dirty="0" err="1"/>
              <a:t>Yönünden</a:t>
            </a:r>
            <a:r>
              <a:rPr lang="en-US" dirty="0"/>
              <a:t> </a:t>
            </a:r>
            <a:r>
              <a:rPr lang="en-US" dirty="0" err="1"/>
              <a:t>Yetki</a:t>
            </a:r>
            <a:r>
              <a:rPr lang="en-US" dirty="0"/>
              <a:t>,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, </a:t>
            </a:r>
            <a:r>
              <a:rPr lang="en-US" dirty="0" err="1"/>
              <a:t>Tanıma</a:t>
            </a:r>
            <a:r>
              <a:rPr lang="en-US" dirty="0"/>
              <a:t>, </a:t>
            </a:r>
            <a:r>
              <a:rPr lang="en-US" dirty="0" err="1"/>
              <a:t>Tenfiz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İşbirliğine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1996 </a:t>
            </a:r>
            <a:r>
              <a:rPr lang="en-US" dirty="0" err="1"/>
              <a:t>Tarihli</a:t>
            </a:r>
            <a:r>
              <a:rPr lang="en-US" dirty="0"/>
              <a:t> Lahey </a:t>
            </a:r>
            <a:r>
              <a:rPr lang="en-US" dirty="0" err="1"/>
              <a:t>Sözleşmesi</a:t>
            </a:r>
            <a:r>
              <a:rPr lang="en-US" dirty="0"/>
              <a:t>”,</a:t>
            </a:r>
          </a:p>
          <a:p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Çocuk</a:t>
            </a:r>
            <a:r>
              <a:rPr lang="en-US" dirty="0"/>
              <a:t> </a:t>
            </a:r>
            <a:r>
              <a:rPr lang="en-US" dirty="0" err="1"/>
              <a:t>Kaçırmalarının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Veçhelerine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Sözleşme</a:t>
            </a:r>
            <a:endParaRPr lang="en-US" dirty="0"/>
          </a:p>
          <a:p>
            <a:r>
              <a:rPr lang="en-US" dirty="0" err="1"/>
              <a:t>Çocuklarla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İlişki</a:t>
            </a:r>
            <a:r>
              <a:rPr lang="en-US" dirty="0"/>
              <a:t> </a:t>
            </a:r>
            <a:r>
              <a:rPr lang="en-US" dirty="0" err="1"/>
              <a:t>Kurulmasına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Sözleşme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260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B48EEB-1B3E-4B30-B4E0-29D88B7D2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EVLAT EDİNME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A6C0121-AFE6-48FE-BB82-CBEBB3B61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MADDE 18 – (1)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edinme</a:t>
            </a:r>
            <a:r>
              <a:rPr lang="en-US" dirty="0"/>
              <a:t> </a:t>
            </a:r>
            <a:r>
              <a:rPr lang="en-US" dirty="0" err="1"/>
              <a:t>ehliyeti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şartları</a:t>
            </a:r>
            <a:r>
              <a:rPr lang="en-US" dirty="0"/>
              <a:t>, </a:t>
            </a:r>
            <a:r>
              <a:rPr lang="en-US" dirty="0" err="1"/>
              <a:t>taraflardan</a:t>
            </a:r>
            <a:r>
              <a:rPr lang="en-US" dirty="0"/>
              <a:t> her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edinme</a:t>
            </a:r>
            <a:r>
              <a:rPr lang="en-US" dirty="0"/>
              <a:t> </a:t>
            </a:r>
            <a:r>
              <a:rPr lang="en-US" dirty="0" err="1"/>
              <a:t>anındaki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edinmeye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edinilmeye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eşin</a:t>
            </a:r>
            <a:r>
              <a:rPr lang="en-US" dirty="0"/>
              <a:t> </a:t>
            </a:r>
            <a:r>
              <a:rPr lang="en-US" dirty="0" err="1"/>
              <a:t>rızası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eşlerin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hukukları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edinmenin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edinenin</a:t>
            </a:r>
            <a:r>
              <a:rPr lang="en-US" dirty="0"/>
              <a:t> </a:t>
            </a:r>
            <a:r>
              <a:rPr lang="en-US" dirty="0" err="1"/>
              <a:t>millî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, </a:t>
            </a:r>
            <a:r>
              <a:rPr lang="en-US" dirty="0" err="1"/>
              <a:t>eşlerin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evlât</a:t>
            </a:r>
            <a:r>
              <a:rPr lang="en-US" dirty="0"/>
              <a:t> </a:t>
            </a:r>
            <a:r>
              <a:rPr lang="en-US" dirty="0" err="1"/>
              <a:t>edinmesi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evlenmenin</a:t>
            </a:r>
            <a:r>
              <a:rPr lang="en-US" dirty="0"/>
              <a:t> </a:t>
            </a:r>
            <a:r>
              <a:rPr lang="en-US" dirty="0" err="1"/>
              <a:t>genel</a:t>
            </a:r>
            <a:r>
              <a:rPr lang="en-US" dirty="0"/>
              <a:t> </a:t>
            </a:r>
            <a:r>
              <a:rPr lang="en-US" dirty="0" err="1"/>
              <a:t>hükümlerini</a:t>
            </a:r>
            <a:r>
              <a:rPr lang="en-US" dirty="0"/>
              <a:t> </a:t>
            </a:r>
            <a:r>
              <a:rPr lang="en-US" dirty="0" err="1"/>
              <a:t>düzenleyen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2902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ABA29C8-91B4-4DC3-99ED-93E6D2540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NAFAKA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E19F83-FA86-464B-AF25-7D2886F5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Nafaka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         MADDE 19 – (1) </a:t>
            </a:r>
            <a:r>
              <a:rPr lang="en-US" dirty="0" err="1"/>
              <a:t>Nafaka</a:t>
            </a:r>
            <a:r>
              <a:rPr lang="en-US" dirty="0"/>
              <a:t> </a:t>
            </a:r>
            <a:r>
              <a:rPr lang="en-US" dirty="0" err="1"/>
              <a:t>talepleri</a:t>
            </a:r>
            <a:r>
              <a:rPr lang="en-US" dirty="0"/>
              <a:t>, </a:t>
            </a:r>
            <a:r>
              <a:rPr lang="en-US" dirty="0" err="1"/>
              <a:t>nafaka</a:t>
            </a:r>
            <a:r>
              <a:rPr lang="en-US" dirty="0"/>
              <a:t> </a:t>
            </a:r>
            <a:r>
              <a:rPr lang="en-US" dirty="0" err="1"/>
              <a:t>alacaklısının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1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2D3277-DC89-4BBE-909C-6729557F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NAFAKA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ULUSLARARASI SÖZLEŞMELER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C790A2-E191-4ED6-B7E3-21F3458EC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Nafaka</a:t>
            </a:r>
            <a:r>
              <a:rPr lang="en-US" dirty="0"/>
              <a:t> </a:t>
            </a:r>
            <a:r>
              <a:rPr lang="en-US" dirty="0" err="1"/>
              <a:t>Yükümlülüğüne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Kanuna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 dirty="0" err="1"/>
              <a:t>Sözleşme</a:t>
            </a:r>
            <a:endParaRPr lang="en-US" dirty="0"/>
          </a:p>
          <a:p>
            <a:r>
              <a:rPr lang="en-US" dirty="0" err="1"/>
              <a:t>Çocuklara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Nafaka</a:t>
            </a:r>
            <a:r>
              <a:rPr lang="en-US" dirty="0"/>
              <a:t> </a:t>
            </a:r>
            <a:r>
              <a:rPr lang="en-US" dirty="0" err="1"/>
              <a:t>Mükellefiyetine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Kanuna</a:t>
            </a:r>
            <a:r>
              <a:rPr lang="en-US" dirty="0"/>
              <a:t> </a:t>
            </a:r>
            <a:r>
              <a:rPr lang="en-US" dirty="0" err="1"/>
              <a:t>Dair</a:t>
            </a:r>
            <a:r>
              <a:rPr lang="en-US" dirty="0"/>
              <a:t> </a:t>
            </a:r>
            <a:r>
              <a:rPr lang="en-US"/>
              <a:t>Sözleşme</a:t>
            </a:r>
          </a:p>
        </p:txBody>
      </p:sp>
    </p:spTree>
    <p:extLst>
      <p:ext uri="{BB962C8B-B14F-4D97-AF65-F5344CB8AC3E}">
        <p14:creationId xmlns:p14="http://schemas.microsoft.com/office/powerpoint/2010/main" val="853853792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9514</TotalTime>
  <Words>324</Words>
  <Application>Microsoft Office PowerPoint</Application>
  <PresentationFormat>Geniş ekran</PresentationFormat>
  <Paragraphs>35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Duman</vt:lpstr>
      <vt:lpstr>SOYBAĞI</vt:lpstr>
      <vt:lpstr>SOYBAĞI</vt:lpstr>
      <vt:lpstr>SOYBAĞI</vt:lpstr>
      <vt:lpstr>SOYBAĞINA İLİŞKİN ULUSLARARASI ANLAŞMALAR</vt:lpstr>
      <vt:lpstr>EVLAT EDİNME</vt:lpstr>
      <vt:lpstr>NAFAKA</vt:lpstr>
      <vt:lpstr>NAFAKA ULUSLARARASI SÖZLEŞMELER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2021-02-21T22:16:13Z</dcterms:modified>
</cp:coreProperties>
</file>