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7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Buğdayda kara pas 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Etmeni </a:t>
            </a:r>
            <a:r>
              <a:rPr lang="tr-TR" i="1" dirty="0" err="1" smtClean="0"/>
              <a:t>Puccinia</a:t>
            </a:r>
            <a:r>
              <a:rPr lang="tr-TR" i="1" dirty="0" smtClean="0"/>
              <a:t> </a:t>
            </a:r>
            <a:r>
              <a:rPr lang="tr-TR" i="1" dirty="0" err="1" smtClean="0"/>
              <a:t>graminis</a:t>
            </a:r>
            <a:r>
              <a:rPr lang="tr-TR" i="1" dirty="0" smtClean="0"/>
              <a:t> </a:t>
            </a:r>
            <a:r>
              <a:rPr lang="tr-TR" dirty="0" smtClean="0"/>
              <a:t>f. sp. </a:t>
            </a:r>
            <a:r>
              <a:rPr lang="tr-TR" i="1" dirty="0" err="1" smtClean="0"/>
              <a:t>tritici</a:t>
            </a:r>
            <a:r>
              <a:rPr lang="tr-TR" dirty="0" smtClean="0"/>
              <a:t> isimli </a:t>
            </a:r>
            <a:r>
              <a:rPr lang="tr-TR" dirty="0" err="1" smtClean="0"/>
              <a:t>fungustur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Fungus</a:t>
            </a:r>
            <a:r>
              <a:rPr lang="tr-TR" dirty="0" smtClean="0"/>
              <a:t> en önemli bitki patojenlerinden birisidir.</a:t>
            </a:r>
          </a:p>
          <a:p>
            <a:r>
              <a:rPr lang="tr-TR" dirty="0" smtClean="0"/>
              <a:t>Türkiye’de de görülmekte ve ürün kayıplarına yol açmaktadır.</a:t>
            </a:r>
          </a:p>
          <a:p>
            <a:r>
              <a:rPr lang="tr-TR" dirty="0" smtClean="0"/>
              <a:t>Hastalık etmeni zaman zaman epidemiler meydana getirebilmekte ve büyük zararlara yol açmaktadır.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610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dirty="0" smtClean="0">
                <a:latin typeface="Tahoma"/>
              </a:rPr>
              <a:t>Kara </a:t>
            </a:r>
            <a:r>
              <a:rPr lang="tr-TR" sz="4000" dirty="0" err="1" smtClean="0">
                <a:latin typeface="Tahoma"/>
              </a:rPr>
              <a:t>pas'ın</a:t>
            </a:r>
            <a:r>
              <a:rPr lang="tr-TR" sz="4000" dirty="0" smtClean="0">
                <a:latin typeface="Tahoma"/>
              </a:rPr>
              <a:t> çok sayıda farklı ırklarının </a:t>
            </a:r>
            <a:r>
              <a:rPr lang="tr-TR" sz="4000" dirty="0" err="1" smtClean="0">
                <a:latin typeface="Tahoma"/>
              </a:rPr>
              <a:t>oldugu</a:t>
            </a:r>
            <a:r>
              <a:rPr lang="tr-TR" sz="4000" dirty="0" smtClean="0">
                <a:latin typeface="Tahoma"/>
              </a:rPr>
              <a:t> bilinmektedir. Son zamanlarda ortaya çıkan Ug99 kara pas ırkı bir çok ülkeye yayılmıştır.</a:t>
            </a:r>
          </a:p>
          <a:p>
            <a:r>
              <a:rPr lang="tr-TR" sz="4000" dirty="0">
                <a:latin typeface="Tahoma"/>
              </a:rPr>
              <a:t>B</a:t>
            </a:r>
            <a:r>
              <a:rPr lang="tr-TR" sz="4000" dirty="0" smtClean="0">
                <a:latin typeface="Tahoma"/>
              </a:rPr>
              <a:t>uğday </a:t>
            </a:r>
            <a:r>
              <a:rPr lang="tr-TR" sz="4000" dirty="0">
                <a:latin typeface="Tahoma"/>
              </a:rPr>
              <a:t>genetik </a:t>
            </a:r>
            <a:r>
              <a:rPr lang="tr-TR" sz="4000" dirty="0" smtClean="0">
                <a:latin typeface="Tahoma"/>
              </a:rPr>
              <a:t>materyalinin büyük bir kısmının bu </a:t>
            </a:r>
            <a:r>
              <a:rPr lang="tr-TR" sz="4000" dirty="0">
                <a:latin typeface="Tahoma"/>
              </a:rPr>
              <a:t>ırka karsı hassas olduğu </a:t>
            </a:r>
            <a:r>
              <a:rPr lang="tr-TR" sz="4000" dirty="0" smtClean="0">
                <a:latin typeface="Tahoma"/>
              </a:rPr>
              <a:t>bildirilmektedir.</a:t>
            </a:r>
            <a:endParaRPr lang="tr-TR" sz="3600" dirty="0" smtClean="0">
              <a:latin typeface="Tahoma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93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Hastalık ile mücadelede kültürel tedbirler ve kimyasal mücadele fayda sağlayabilir. Ancak hastalık ile mücadelede en önemlisi dayanıklı çeşit geliştirme ve bunların ekilmesidir.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23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>
                <a:latin typeface="Tahoma"/>
              </a:rPr>
              <a:t>Hayat çemberinde 5 </a:t>
            </a:r>
            <a:r>
              <a:rPr lang="tr-TR" dirty="0" err="1">
                <a:latin typeface="Tahoma"/>
              </a:rPr>
              <a:t>fark|ı</a:t>
            </a:r>
            <a:r>
              <a:rPr lang="tr-TR" dirty="0">
                <a:latin typeface="Tahoma"/>
              </a:rPr>
              <a:t> evresi (</a:t>
            </a:r>
            <a:r>
              <a:rPr lang="tr-TR" dirty="0" err="1" smtClean="0">
                <a:latin typeface="Tahoma"/>
              </a:rPr>
              <a:t>eziospor</a:t>
            </a:r>
            <a:endParaRPr lang="tr-TR" dirty="0">
              <a:latin typeface="Tahoma"/>
            </a:endParaRPr>
          </a:p>
          <a:p>
            <a:r>
              <a:rPr lang="es-ES" dirty="0">
                <a:latin typeface="Tahoma"/>
              </a:rPr>
              <a:t>ürediospor, teliospor, bazidiospor, ve </a:t>
            </a:r>
            <a:r>
              <a:rPr lang="es-ES" dirty="0" smtClean="0">
                <a:latin typeface="Tahoma"/>
              </a:rPr>
              <a:t>pikniospor</a:t>
            </a:r>
            <a:r>
              <a:rPr lang="tr-TR" dirty="0" smtClean="0">
                <a:latin typeface="Tahoma"/>
              </a:rPr>
              <a:t> devreleri) görülen kara </a:t>
            </a:r>
            <a:r>
              <a:rPr lang="tr-TR" dirty="0">
                <a:latin typeface="Tahoma"/>
              </a:rPr>
              <a:t>pas hastalık etmeni bu </a:t>
            </a:r>
            <a:r>
              <a:rPr lang="tr-TR" dirty="0" smtClean="0">
                <a:latin typeface="Tahoma"/>
              </a:rPr>
              <a:t>dönemlerden </a:t>
            </a:r>
            <a:r>
              <a:rPr lang="tr-TR" dirty="0" err="1" smtClean="0">
                <a:latin typeface="Tahoma"/>
              </a:rPr>
              <a:t>eziospor</a:t>
            </a:r>
            <a:r>
              <a:rPr lang="tr-TR" dirty="0" smtClean="0">
                <a:latin typeface="Tahoma"/>
              </a:rPr>
              <a:t> </a:t>
            </a:r>
            <a:r>
              <a:rPr lang="tr-TR" dirty="0">
                <a:latin typeface="Tahoma"/>
              </a:rPr>
              <a:t>ve </a:t>
            </a:r>
            <a:r>
              <a:rPr lang="tr-TR" dirty="0" err="1">
                <a:latin typeface="Tahoma"/>
              </a:rPr>
              <a:t>pikniospor</a:t>
            </a:r>
            <a:r>
              <a:rPr lang="tr-TR" dirty="0">
                <a:latin typeface="Tahoma"/>
              </a:rPr>
              <a:t> devresini konukçusu olduğu</a:t>
            </a:r>
          </a:p>
          <a:p>
            <a:r>
              <a:rPr lang="tr-TR" dirty="0">
                <a:latin typeface="Tahoma"/>
              </a:rPr>
              <a:t>bitkinin </a:t>
            </a:r>
            <a:r>
              <a:rPr lang="tr-TR" dirty="0" smtClean="0">
                <a:latin typeface="Tahoma"/>
              </a:rPr>
              <a:t>dışında </a:t>
            </a:r>
            <a:r>
              <a:rPr lang="tr-TR" dirty="0">
                <a:latin typeface="Tahoma"/>
              </a:rPr>
              <a:t>ara konukçu </a:t>
            </a:r>
            <a:r>
              <a:rPr lang="tr-TR" dirty="0" smtClean="0">
                <a:latin typeface="Tahoma"/>
              </a:rPr>
              <a:t>bitkiler</a:t>
            </a:r>
            <a:endParaRPr lang="tr-TR" dirty="0">
              <a:latin typeface="Tahoma"/>
            </a:endParaRPr>
          </a:p>
          <a:p>
            <a:r>
              <a:rPr lang="tr-TR" dirty="0">
                <a:latin typeface="Tahoma"/>
              </a:rPr>
              <a:t>üzerinde geçirmektedir.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ahoma"/>
              </a:rPr>
              <a:t>Bu ara </a:t>
            </a:r>
            <a:r>
              <a:rPr lang="tr-TR" sz="3600" dirty="0" smtClean="0">
                <a:latin typeface="Tahoma"/>
              </a:rPr>
              <a:t>konukçu bitkiler </a:t>
            </a:r>
            <a:r>
              <a:rPr lang="tr-TR" sz="3600" i="1" dirty="0" err="1" smtClean="0">
                <a:latin typeface="Tahoma"/>
              </a:rPr>
              <a:t>Berberis</a:t>
            </a:r>
            <a:r>
              <a:rPr lang="tr-TR" sz="3600" i="1" dirty="0" smtClean="0">
                <a:latin typeface="Tahoma"/>
              </a:rPr>
              <a:t> </a:t>
            </a:r>
            <a:r>
              <a:rPr lang="tr-TR" sz="3600" dirty="0" smtClean="0">
                <a:latin typeface="Tahoma"/>
              </a:rPr>
              <a:t>ve</a:t>
            </a:r>
            <a:endParaRPr lang="tr-TR" sz="3600" dirty="0">
              <a:latin typeface="Tahoma"/>
            </a:endParaRPr>
          </a:p>
          <a:p>
            <a:r>
              <a:rPr lang="tr-TR" sz="3600" i="1" dirty="0" err="1">
                <a:latin typeface="Tahoma"/>
              </a:rPr>
              <a:t>Mahonia</a:t>
            </a:r>
            <a:r>
              <a:rPr lang="tr-TR" sz="3600" dirty="0">
                <a:latin typeface="Tahoma"/>
              </a:rPr>
              <a:t> türleridir. Etmen buğdayın </a:t>
            </a:r>
            <a:r>
              <a:rPr lang="tr-TR" sz="3600" dirty="0" smtClean="0">
                <a:latin typeface="Tahoma"/>
              </a:rPr>
              <a:t>dışında bazı arpa</a:t>
            </a:r>
            <a:r>
              <a:rPr lang="tr-TR" sz="3600" dirty="0">
                <a:latin typeface="Tahoma"/>
              </a:rPr>
              <a:t>, çavdar ve yulaf </a:t>
            </a:r>
            <a:r>
              <a:rPr lang="tr-TR" sz="3600" dirty="0" smtClean="0">
                <a:latin typeface="Tahoma"/>
              </a:rPr>
              <a:t>çeşitleri</a:t>
            </a:r>
            <a:r>
              <a:rPr lang="tr-TR" sz="3600" dirty="0">
                <a:latin typeface="Tahoma"/>
              </a:rPr>
              <a:t>, yabani arpa ve </a:t>
            </a:r>
            <a:r>
              <a:rPr lang="tr-TR" sz="3600" i="1" dirty="0" err="1">
                <a:latin typeface="Tahoma"/>
              </a:rPr>
              <a:t>Aegilops</a:t>
            </a:r>
            <a:endParaRPr lang="tr-TR" sz="3600" i="1" dirty="0">
              <a:latin typeface="Tahoma"/>
            </a:endParaRPr>
          </a:p>
          <a:p>
            <a:r>
              <a:rPr lang="tr-TR" sz="3600" dirty="0">
                <a:latin typeface="Tahoma"/>
              </a:rPr>
              <a:t>sp. üzerinde de </a:t>
            </a:r>
            <a:r>
              <a:rPr lang="tr-TR" sz="3600" dirty="0" smtClean="0">
                <a:latin typeface="Tahoma"/>
              </a:rPr>
              <a:t>hastalık oluşturmaktadır.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9636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ahoma"/>
              </a:rPr>
              <a:t>Kara pas hastalığı hava </a:t>
            </a:r>
            <a:r>
              <a:rPr lang="tr-TR" dirty="0">
                <a:latin typeface="Tahoma"/>
              </a:rPr>
              <a:t>sıcaklığının yükseldiği, </a:t>
            </a:r>
            <a:r>
              <a:rPr lang="tr-TR" dirty="0" smtClean="0">
                <a:latin typeface="Tahoma"/>
              </a:rPr>
              <a:t>bitki gelişiminin </a:t>
            </a:r>
            <a:r>
              <a:rPr lang="tr-TR" dirty="0">
                <a:latin typeface="Tahoma"/>
              </a:rPr>
              <a:t>ileri dönemlerinde ortaya </a:t>
            </a:r>
            <a:r>
              <a:rPr lang="tr-TR" dirty="0" smtClean="0">
                <a:latin typeface="Tahoma"/>
              </a:rPr>
              <a:t>çıkmaktadır</a:t>
            </a:r>
            <a:r>
              <a:rPr lang="tr-TR" dirty="0">
                <a:latin typeface="Tahoma"/>
              </a:rPr>
              <a:t>.</a:t>
            </a:r>
          </a:p>
          <a:p>
            <a:r>
              <a:rPr lang="tr-TR" dirty="0" smtClean="0">
                <a:latin typeface="Tahoma"/>
              </a:rPr>
              <a:t>Hastalık geç ortaya çıktığı için pestisitlerle mücadele de güçleşmektedir.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26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ahoma"/>
              </a:rPr>
              <a:t>Hastalık </a:t>
            </a:r>
            <a:r>
              <a:rPr lang="tr-TR" dirty="0" smtClean="0">
                <a:latin typeface="Tahoma"/>
              </a:rPr>
              <a:t>gelişimi </a:t>
            </a:r>
            <a:r>
              <a:rPr lang="tr-TR" dirty="0">
                <a:latin typeface="Tahoma"/>
              </a:rPr>
              <a:t>için en uygun sıcaklık </a:t>
            </a:r>
            <a:r>
              <a:rPr lang="tr-TR" dirty="0" smtClean="0">
                <a:latin typeface="Tahoma"/>
              </a:rPr>
              <a:t>20 C </a:t>
            </a:r>
            <a:r>
              <a:rPr lang="tr-TR" dirty="0">
                <a:latin typeface="Tahoma"/>
              </a:rPr>
              <a:t>civarıdır.</a:t>
            </a:r>
          </a:p>
          <a:p>
            <a:r>
              <a:rPr lang="tr-TR" dirty="0" smtClean="0">
                <a:latin typeface="Tahoma"/>
              </a:rPr>
              <a:t>15 C </a:t>
            </a:r>
            <a:r>
              <a:rPr lang="tr-TR" dirty="0">
                <a:latin typeface="Tahoma"/>
              </a:rPr>
              <a:t>altında ve </a:t>
            </a:r>
            <a:r>
              <a:rPr lang="tr-TR" dirty="0" smtClean="0">
                <a:latin typeface="Tahoma"/>
              </a:rPr>
              <a:t>40 C'nin </a:t>
            </a:r>
            <a:r>
              <a:rPr lang="tr-TR" dirty="0">
                <a:latin typeface="Tahoma"/>
              </a:rPr>
              <a:t>üstünde sıcaklıklarda </a:t>
            </a:r>
            <a:r>
              <a:rPr lang="tr-TR" dirty="0" smtClean="0">
                <a:latin typeface="Tahoma"/>
              </a:rPr>
              <a:t>gelişimi önemli </a:t>
            </a:r>
            <a:r>
              <a:rPr lang="tr-TR" dirty="0">
                <a:latin typeface="Tahoma"/>
              </a:rPr>
              <a:t>ölçüde olumsuz etkilenmektedir</a:t>
            </a:r>
            <a:r>
              <a:rPr lang="tr-TR" dirty="0" smtClean="0">
                <a:latin typeface="Tahoma"/>
              </a:rPr>
              <a:t>.</a:t>
            </a:r>
          </a:p>
          <a:p>
            <a:r>
              <a:rPr lang="tr-TR" dirty="0" smtClean="0">
                <a:latin typeface="Tahoma"/>
              </a:rPr>
              <a:t>Hastalık bitkide fotosentez oranını azaltmaktadır.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41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latin typeface="Baskerville Old Face" pitchFamily="18" charset="0"/>
              </a:rPr>
              <a:t>Üredosporlar</a:t>
            </a:r>
            <a:r>
              <a:rPr lang="tr-TR" sz="4000" dirty="0" smtClean="0">
                <a:latin typeface="Baskerville Old Face" pitchFamily="18" charset="0"/>
              </a:rPr>
              <a:t> rüzgar yardımı ile uzak mesafelere yayılabilirler.</a:t>
            </a:r>
          </a:p>
          <a:p>
            <a:r>
              <a:rPr lang="tr-TR" sz="4000" dirty="0" smtClean="0">
                <a:latin typeface="Baskerville Old Face" pitchFamily="18" charset="0"/>
              </a:rPr>
              <a:t>Sezon sonunda </a:t>
            </a:r>
            <a:r>
              <a:rPr lang="tr-TR" sz="4000" dirty="0" err="1" smtClean="0">
                <a:latin typeface="Baskerville Old Face" pitchFamily="18" charset="0"/>
              </a:rPr>
              <a:t>fungusun</a:t>
            </a:r>
            <a:r>
              <a:rPr lang="tr-TR" sz="4000" dirty="0" smtClean="0">
                <a:latin typeface="Baskerville Old Face" pitchFamily="18" charset="0"/>
              </a:rPr>
              <a:t> olumsuz koşullara </a:t>
            </a:r>
            <a:r>
              <a:rPr lang="tr-TR" sz="4000" dirty="0">
                <a:latin typeface="Baskerville Old Face" pitchFamily="18" charset="0"/>
              </a:rPr>
              <a:t>dayanıklı formu </a:t>
            </a:r>
            <a:r>
              <a:rPr lang="tr-TR" sz="4000" dirty="0" smtClean="0">
                <a:latin typeface="Baskerville Old Face" pitchFamily="18" charset="0"/>
              </a:rPr>
              <a:t>olan </a:t>
            </a:r>
            <a:r>
              <a:rPr lang="tr-TR" sz="4000" dirty="0" err="1" smtClean="0">
                <a:latin typeface="Baskerville Old Face" pitchFamily="18" charset="0"/>
              </a:rPr>
              <a:t>teliosporlar</a:t>
            </a:r>
            <a:r>
              <a:rPr lang="tr-TR" sz="4000" dirty="0" smtClean="0">
                <a:latin typeface="Baskerville Old Face" pitchFamily="18" charset="0"/>
              </a:rPr>
              <a:t> üretilir. </a:t>
            </a:r>
            <a:endParaRPr lang="tr-TR" sz="4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3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>
                <a:latin typeface="Tahoma"/>
              </a:rPr>
              <a:t>Kışı takiben </a:t>
            </a:r>
            <a:r>
              <a:rPr lang="tr-TR" sz="2800" dirty="0" err="1">
                <a:latin typeface="Tahoma"/>
              </a:rPr>
              <a:t>teliosporlardan</a:t>
            </a:r>
            <a:r>
              <a:rPr lang="tr-TR" sz="2800" dirty="0">
                <a:latin typeface="Tahoma"/>
              </a:rPr>
              <a:t> </a:t>
            </a:r>
            <a:r>
              <a:rPr lang="tr-TR" sz="2800" dirty="0" err="1">
                <a:latin typeface="Tahoma"/>
              </a:rPr>
              <a:t>bazidiosporlar</a:t>
            </a:r>
            <a:endParaRPr lang="tr-TR" sz="2800" dirty="0">
              <a:latin typeface="Tahoma"/>
            </a:endParaRPr>
          </a:p>
          <a:p>
            <a:r>
              <a:rPr lang="tr-TR" sz="2800" dirty="0">
                <a:latin typeface="Tahoma"/>
              </a:rPr>
              <a:t>o</a:t>
            </a:r>
            <a:r>
              <a:rPr lang="tr-TR" sz="2800" dirty="0" smtClean="0">
                <a:latin typeface="Tahoma"/>
              </a:rPr>
              <a:t>luşur. </a:t>
            </a:r>
            <a:r>
              <a:rPr lang="tr-TR" sz="2800" dirty="0" err="1" smtClean="0">
                <a:latin typeface="Tahoma"/>
              </a:rPr>
              <a:t>Teliosporlar</a:t>
            </a:r>
            <a:r>
              <a:rPr lang="tr-TR" sz="2800" dirty="0" smtClean="0">
                <a:latin typeface="Tahoma"/>
              </a:rPr>
              <a:t> rüzgarla taşınarak ara </a:t>
            </a:r>
            <a:r>
              <a:rPr lang="tr-TR" sz="2800" dirty="0">
                <a:latin typeface="Tahoma"/>
              </a:rPr>
              <a:t>konukçu </a:t>
            </a:r>
            <a:r>
              <a:rPr lang="tr-TR" sz="2800" i="1" dirty="0" err="1" smtClean="0">
                <a:latin typeface="Tahoma"/>
              </a:rPr>
              <a:t>Berberis</a:t>
            </a:r>
            <a:r>
              <a:rPr lang="tr-TR" sz="2800" i="1" dirty="0" smtClean="0">
                <a:latin typeface="Tahoma"/>
              </a:rPr>
              <a:t> </a:t>
            </a:r>
            <a:r>
              <a:rPr lang="tr-TR" sz="2800" dirty="0" smtClean="0">
                <a:latin typeface="Tahoma"/>
              </a:rPr>
              <a:t>ve </a:t>
            </a:r>
            <a:r>
              <a:rPr lang="tr-TR" sz="2800" i="1" dirty="0" err="1">
                <a:latin typeface="Tahoma"/>
              </a:rPr>
              <a:t>Mahonia</a:t>
            </a:r>
            <a:r>
              <a:rPr lang="tr-TR" sz="2800" dirty="0">
                <a:latin typeface="Tahoma"/>
              </a:rPr>
              <a:t> bitkilerini </a:t>
            </a:r>
            <a:r>
              <a:rPr lang="tr-TR" sz="2800" dirty="0" err="1">
                <a:latin typeface="Tahoma"/>
              </a:rPr>
              <a:t>enfekte</a:t>
            </a:r>
            <a:r>
              <a:rPr lang="tr-TR" sz="2800" dirty="0">
                <a:latin typeface="Tahoma"/>
              </a:rPr>
              <a:t> eder. Bu süreç </a:t>
            </a:r>
            <a:r>
              <a:rPr lang="tr-TR" sz="2800" dirty="0" smtClean="0">
                <a:latin typeface="Tahoma"/>
              </a:rPr>
              <a:t>sonunda </a:t>
            </a:r>
            <a:r>
              <a:rPr lang="tr-TR" sz="2800" i="1" dirty="0" err="1" smtClean="0">
                <a:latin typeface="Tahoma"/>
              </a:rPr>
              <a:t>Berberis</a:t>
            </a:r>
            <a:r>
              <a:rPr lang="tr-TR" sz="2800" dirty="0" smtClean="0">
                <a:latin typeface="Tahoma"/>
              </a:rPr>
              <a:t>  bitkisinin </a:t>
            </a:r>
            <a:r>
              <a:rPr lang="tr-TR" sz="2800" dirty="0">
                <a:latin typeface="Tahoma"/>
              </a:rPr>
              <a:t>yaprakları üzerinde </a:t>
            </a:r>
            <a:r>
              <a:rPr lang="tr-TR" sz="2800" dirty="0" smtClean="0">
                <a:latin typeface="Tahoma"/>
              </a:rPr>
              <a:t>çok </a:t>
            </a:r>
            <a:r>
              <a:rPr lang="tr-TR" sz="2800" dirty="0">
                <a:latin typeface="Tahoma"/>
              </a:rPr>
              <a:t>sayıda </a:t>
            </a:r>
            <a:r>
              <a:rPr lang="tr-TR" sz="2800" dirty="0" err="1" smtClean="0">
                <a:latin typeface="Tahoma"/>
              </a:rPr>
              <a:t>piknium</a:t>
            </a:r>
            <a:r>
              <a:rPr lang="tr-TR" sz="2800" dirty="0" smtClean="0">
                <a:latin typeface="Tahoma"/>
              </a:rPr>
              <a:t> yapıları oluşur</a:t>
            </a:r>
            <a:r>
              <a:rPr lang="tr-TR" sz="2800" dirty="0">
                <a:latin typeface="Tahoma"/>
              </a:rPr>
              <a:t>. </a:t>
            </a:r>
            <a:r>
              <a:rPr lang="tr-TR" sz="2800" dirty="0" err="1">
                <a:latin typeface="Tahoma"/>
              </a:rPr>
              <a:t>Pikniumlar</a:t>
            </a:r>
            <a:r>
              <a:rPr lang="tr-TR" sz="2800" dirty="0">
                <a:latin typeface="Tahoma"/>
              </a:rPr>
              <a:t> + ve </a:t>
            </a:r>
            <a:r>
              <a:rPr lang="tr-TR" sz="2800" dirty="0" smtClean="0">
                <a:latin typeface="Tahoma"/>
              </a:rPr>
              <a:t>- karakterdedir</a:t>
            </a:r>
            <a:r>
              <a:rPr lang="tr-TR" sz="2800" dirty="0">
                <a:latin typeface="Tahoma"/>
              </a:rPr>
              <a:t>. </a:t>
            </a:r>
            <a:r>
              <a:rPr lang="tr-TR" sz="2800" dirty="0" err="1">
                <a:latin typeface="Tahoma"/>
              </a:rPr>
              <a:t>Pikniumlardan</a:t>
            </a:r>
            <a:r>
              <a:rPr lang="tr-TR" sz="2800" dirty="0">
                <a:latin typeface="Tahoma"/>
              </a:rPr>
              <a:t> çıkan </a:t>
            </a:r>
            <a:r>
              <a:rPr lang="tr-TR" sz="2800" dirty="0" err="1" smtClean="0">
                <a:latin typeface="Tahoma"/>
              </a:rPr>
              <a:t>pikniosporlar</a:t>
            </a:r>
            <a:r>
              <a:rPr lang="tr-TR" sz="2800" dirty="0" smtClean="0">
                <a:latin typeface="Tahoma"/>
              </a:rPr>
              <a:t> erkek </a:t>
            </a:r>
            <a:r>
              <a:rPr lang="tr-TR" sz="2800" dirty="0">
                <a:latin typeface="Tahoma"/>
              </a:rPr>
              <a:t>gamet </a:t>
            </a:r>
            <a:r>
              <a:rPr lang="tr-TR" sz="2800" dirty="0" smtClean="0">
                <a:latin typeface="Tahoma"/>
              </a:rPr>
              <a:t>olarak görev yapmaktadır.</a:t>
            </a:r>
            <a:endParaRPr lang="tr-TR" sz="2800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7146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72A376"/>
              </a:buClr>
            </a:pPr>
            <a:r>
              <a:rPr lang="tr-TR" sz="2800" dirty="0" err="1" smtClean="0">
                <a:solidFill>
                  <a:prstClr val="white"/>
                </a:solidFill>
                <a:latin typeface="Tahoma"/>
              </a:rPr>
              <a:t>Pikniosporlar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bir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piknidiumdan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 diğerine</a:t>
            </a:r>
          </a:p>
          <a:p>
            <a:pPr lvl="0">
              <a:buClr>
                <a:srgbClr val="72A376"/>
              </a:buClr>
            </a:pP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böcekler,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yağmur damlaları veya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rüzgarla yaprakların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birbiriyle teması yoluyla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taşınmaktadır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. </a:t>
            </a:r>
            <a:r>
              <a:rPr lang="tr-TR" sz="2800" dirty="0" err="1" smtClean="0">
                <a:solidFill>
                  <a:prstClr val="white"/>
                </a:solidFill>
                <a:latin typeface="Tahoma"/>
              </a:rPr>
              <a:t>Pikniumlar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 içerisinde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dişi gamet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özelliğinde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hif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 yapıları mevcuttur.</a:t>
            </a:r>
          </a:p>
          <a:p>
            <a:pPr lvl="0">
              <a:buClr>
                <a:srgbClr val="72A376"/>
              </a:buClr>
            </a:pPr>
            <a:r>
              <a:rPr lang="tr-TR" sz="2800" dirty="0">
                <a:solidFill>
                  <a:prstClr val="white"/>
                </a:solidFill>
                <a:latin typeface="Tahoma"/>
              </a:rPr>
              <a:t>Farklı bir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piknium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 yapısından gelen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pikniospor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yapıları ile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bu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hif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 yapıları arasında eşleşmeler </a:t>
            </a:r>
            <a:r>
              <a:rPr lang="tr-TR" sz="2800" dirty="0" err="1">
                <a:solidFill>
                  <a:prstClr val="white"/>
                </a:solidFill>
                <a:latin typeface="Tahoma"/>
              </a:rPr>
              <a:t>gercekleşir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.</a:t>
            </a:r>
          </a:p>
          <a:p>
            <a:pPr lvl="0">
              <a:buClr>
                <a:srgbClr val="72A376"/>
              </a:buClr>
            </a:pPr>
            <a:r>
              <a:rPr lang="tr-TR" sz="2800" dirty="0">
                <a:solidFill>
                  <a:prstClr val="white"/>
                </a:solidFill>
                <a:latin typeface="Tahoma"/>
              </a:rPr>
              <a:t>Uygun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eşleşmeler </a:t>
            </a:r>
            <a:r>
              <a:rPr lang="tr-TR" sz="2800" dirty="0">
                <a:solidFill>
                  <a:prstClr val="white"/>
                </a:solidFill>
                <a:latin typeface="Tahoma"/>
              </a:rPr>
              <a:t>ancak + ve - karakterler arasında </a:t>
            </a:r>
            <a:r>
              <a:rPr lang="tr-TR" sz="2800" dirty="0" smtClean="0">
                <a:solidFill>
                  <a:prstClr val="white"/>
                </a:solidFill>
                <a:latin typeface="Tahoma"/>
              </a:rPr>
              <a:t>olmaktadır.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7035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72A376"/>
              </a:buClr>
            </a:pPr>
            <a:r>
              <a:rPr lang="es-ES" sz="2400" dirty="0">
                <a:solidFill>
                  <a:prstClr val="white"/>
                </a:solidFill>
                <a:latin typeface="Tahoma"/>
              </a:rPr>
              <a:t>Bunun sonucu olarak </a:t>
            </a:r>
            <a:r>
              <a:rPr lang="es-ES" sz="2400" i="1" dirty="0">
                <a:solidFill>
                  <a:prstClr val="white"/>
                </a:solidFill>
                <a:latin typeface="Tahoma"/>
              </a:rPr>
              <a:t>Berberıs</a:t>
            </a:r>
            <a:r>
              <a:rPr lang="es-ES" sz="2400" dirty="0">
                <a:solidFill>
                  <a:prstClr val="white"/>
                </a:solidFill>
                <a:latin typeface="Tahoma"/>
              </a:rPr>
              <a:t> ve </a:t>
            </a:r>
            <a:r>
              <a:rPr lang="es-ES" sz="2400" i="1" dirty="0">
                <a:solidFill>
                  <a:prstClr val="white"/>
                </a:solidFill>
                <a:latin typeface="Tahoma"/>
              </a:rPr>
              <a:t>Mahonia</a:t>
            </a:r>
          </a:p>
          <a:p>
            <a:pPr lvl="0">
              <a:buClr>
                <a:srgbClr val="72A376"/>
              </a:buClr>
            </a:pPr>
            <a:r>
              <a:rPr lang="tr-TR" sz="2400" dirty="0">
                <a:solidFill>
                  <a:prstClr val="white"/>
                </a:solidFill>
                <a:latin typeface="Tahoma"/>
              </a:rPr>
              <a:t>yapraklarının alt yüzeyinde </a:t>
            </a:r>
            <a:r>
              <a:rPr lang="tr-TR" sz="2400" dirty="0" err="1" smtClean="0">
                <a:solidFill>
                  <a:prstClr val="white"/>
                </a:solidFill>
                <a:latin typeface="Tahoma"/>
              </a:rPr>
              <a:t>ezium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yatakları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oluşur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. Bu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yataklarda </a:t>
            </a:r>
            <a:r>
              <a:rPr lang="tr-TR" sz="2400" dirty="0" err="1" smtClean="0">
                <a:solidFill>
                  <a:prstClr val="white"/>
                </a:solidFill>
                <a:latin typeface="Tahoma"/>
              </a:rPr>
              <a:t>dikaryotik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çekirdek yapısına sahip olan </a:t>
            </a:r>
            <a:r>
              <a:rPr lang="tr-TR" sz="2400" dirty="0" err="1" smtClean="0">
                <a:solidFill>
                  <a:prstClr val="white"/>
                </a:solidFill>
                <a:latin typeface="Tahoma"/>
              </a:rPr>
              <a:t>miselyal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 hücrelerin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yer aldığı </a:t>
            </a:r>
            <a:r>
              <a:rPr lang="tr-TR" sz="2400" dirty="0" err="1">
                <a:solidFill>
                  <a:prstClr val="white"/>
                </a:solidFill>
                <a:latin typeface="Tahoma"/>
              </a:rPr>
              <a:t>miselyum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 yapıları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oluşmaktadır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.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Her bir </a:t>
            </a:r>
            <a:r>
              <a:rPr lang="tr-TR" sz="2400" dirty="0" err="1">
                <a:solidFill>
                  <a:prstClr val="white"/>
                </a:solidFill>
                <a:latin typeface="Tahoma"/>
              </a:rPr>
              <a:t>eziumda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çok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sayıda zincir şeklinde </a:t>
            </a:r>
            <a:r>
              <a:rPr lang="tr-TR" sz="2400" dirty="0" err="1">
                <a:solidFill>
                  <a:prstClr val="white"/>
                </a:solidFill>
                <a:latin typeface="Tahoma"/>
              </a:rPr>
              <a:t>eziosporlar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 bulunmaktadır.</a:t>
            </a:r>
          </a:p>
          <a:p>
            <a:pPr lvl="0">
              <a:buClr>
                <a:srgbClr val="72A376"/>
              </a:buClr>
            </a:pPr>
            <a:r>
              <a:rPr lang="tr-TR" sz="2400" dirty="0">
                <a:solidFill>
                  <a:prstClr val="white"/>
                </a:solidFill>
                <a:latin typeface="Tahoma"/>
              </a:rPr>
              <a:t>Çok sayıda üretilen bu </a:t>
            </a:r>
            <a:r>
              <a:rPr lang="tr-TR" sz="2400" dirty="0" err="1">
                <a:solidFill>
                  <a:prstClr val="white"/>
                </a:solidFill>
                <a:latin typeface="Tahoma"/>
              </a:rPr>
              <a:t>eziosporlar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 çevrede</a:t>
            </a:r>
          </a:p>
          <a:p>
            <a:pPr lvl="0">
              <a:buClr>
                <a:srgbClr val="72A376"/>
              </a:buClr>
            </a:pPr>
            <a:r>
              <a:rPr lang="tr-TR" sz="2400" dirty="0">
                <a:solidFill>
                  <a:prstClr val="white"/>
                </a:solidFill>
                <a:latin typeface="Tahoma"/>
              </a:rPr>
              <a:t>bulunan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buğday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bitkilerini </a:t>
            </a:r>
            <a:r>
              <a:rPr lang="tr-TR" sz="2400" dirty="0" err="1">
                <a:solidFill>
                  <a:prstClr val="white"/>
                </a:solidFill>
                <a:latin typeface="Tahoma"/>
              </a:rPr>
              <a:t>enfekte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 etmektedir. Bu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enfeksiyon sonrasında 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buğday sap ve yapraklarında </a:t>
            </a:r>
            <a:r>
              <a:rPr lang="tr-TR" sz="2400" dirty="0" err="1" smtClean="0">
                <a:solidFill>
                  <a:prstClr val="white"/>
                </a:solidFill>
                <a:latin typeface="Tahoma"/>
              </a:rPr>
              <a:t>üredium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 yatakları oluşur</a:t>
            </a:r>
            <a:r>
              <a:rPr lang="tr-TR" sz="2400" dirty="0">
                <a:solidFill>
                  <a:prstClr val="white"/>
                </a:solidFill>
                <a:latin typeface="Tahoma"/>
              </a:rPr>
              <a:t>. Böylece kara pasın hayat </a:t>
            </a:r>
            <a:r>
              <a:rPr lang="tr-TR" sz="2400" dirty="0" smtClean="0">
                <a:solidFill>
                  <a:prstClr val="white"/>
                </a:solidFill>
                <a:latin typeface="Tahoma"/>
              </a:rPr>
              <a:t>çemberi de tamamlanmaktadır.</a:t>
            </a:r>
            <a:endParaRPr lang="tr-TR" sz="2400" dirty="0">
              <a:solidFill>
                <a:prstClr val="white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830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1072</TotalTime>
  <Words>410</Words>
  <Application>Microsoft Office PowerPoint</Application>
  <PresentationFormat>Ekran Gösterisi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Döküm</vt:lpstr>
      <vt:lpstr>Buğdayda kara pas  hastalığı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VİRÜSLERİ</dc:title>
  <dc:creator>OZARFLOADA</dc:creator>
  <cp:lastModifiedBy>Reviewer</cp:lastModifiedBy>
  <cp:revision>84</cp:revision>
  <dcterms:created xsi:type="dcterms:W3CDTF">2013-04-18T07:59:18Z</dcterms:created>
  <dcterms:modified xsi:type="dcterms:W3CDTF">2021-02-22T20:16:53Z</dcterms:modified>
</cp:coreProperties>
</file>