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8" r:id="rId1"/>
  </p:sldMasterIdLst>
  <p:sldIdLst>
    <p:sldId id="257" r:id="rId2"/>
    <p:sldId id="267" r:id="rId3"/>
    <p:sldId id="265" r:id="rId4"/>
    <p:sldId id="258" r:id="rId5"/>
    <p:sldId id="259" r:id="rId6"/>
    <p:sldId id="260" r:id="rId7"/>
    <p:sldId id="261" r:id="rId8"/>
    <p:sldId id="262" r:id="rId9"/>
    <p:sldId id="263" r:id="rId10"/>
    <p:sldId id="264" r:id="rId11"/>
    <p:sldId id="268" r:id="rId12"/>
    <p:sldId id="269" r:id="rId13"/>
    <p:sldId id="271" r:id="rId14"/>
    <p:sldId id="272" r:id="rId15"/>
    <p:sldId id="277" r:id="rId16"/>
    <p:sldId id="278" r:id="rId17"/>
    <p:sldId id="286" r:id="rId18"/>
    <p:sldId id="279" r:id="rId19"/>
    <p:sldId id="280" r:id="rId20"/>
    <p:sldId id="281" r:id="rId21"/>
    <p:sldId id="283" r:id="rId22"/>
    <p:sldId id="28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inmeyen Kullanıcı"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94660"/>
  </p:normalViewPr>
  <p:slideViewPr>
    <p:cSldViewPr snapToGrid="0">
      <p:cViewPr varScale="1">
        <p:scale>
          <a:sx n="68" d="100"/>
          <a:sy n="68" d="100"/>
        </p:scale>
        <p:origin x="-81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Yuvarlatılmış Çapraz Köşeli Dikdörtgen"/>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Başlık"/>
          <p:cNvSpPr>
            <a:spLocks noGrp="1"/>
          </p:cNvSpPr>
          <p:nvPr>
            <p:ph type="ctrTitle"/>
          </p:nvPr>
        </p:nvSpPr>
        <p:spPr>
          <a:xfrm>
            <a:off x="618979" y="381001"/>
            <a:ext cx="10972800" cy="2209800"/>
          </a:xfrm>
        </p:spPr>
        <p:txBody>
          <a:bodyPr lIns="45720" rIns="228600" anchor="b">
            <a:normAutofit/>
          </a:bodyPr>
          <a:lstStyle>
            <a:lvl1pPr marL="0" algn="r">
              <a:defRPr sz="4800"/>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0" name="9 Veri Yer Tutucusu"/>
          <p:cNvSpPr>
            <a:spLocks noGrp="1"/>
          </p:cNvSpPr>
          <p:nvPr>
            <p:ph type="dt" sz="half" idx="10"/>
          </p:nvPr>
        </p:nvSpPr>
        <p:spPr>
          <a:xfrm>
            <a:off x="7416800" y="6509004"/>
            <a:ext cx="4003040" cy="274320"/>
          </a:xfrm>
        </p:spPr>
        <p:txBody>
          <a:bodyPr vert="horz" rtlCol="0"/>
          <a:lstStyle>
            <a:extLst/>
          </a:lstStyle>
          <a:p>
            <a:fld id="{83284890-85D2-4D7B-8EF5-15A9C1DB8F42}" type="datetimeFigureOut">
              <a:rPr lang="en-US" smtClean="0"/>
              <a:pPr/>
              <a:t>10/26/2020</a:t>
            </a:fld>
            <a:endParaRPr lang="en-US" dirty="0"/>
          </a:p>
        </p:txBody>
      </p:sp>
      <p:sp>
        <p:nvSpPr>
          <p:cNvPr id="11" name="10 Slayt Numarası Yer Tutucusu"/>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4FAB73BC-B049-4115-A692-8D63A059BFB8}" type="slidenum">
              <a:rPr lang="en-US" smtClean="0"/>
              <a:pPr/>
              <a:t>‹#›</a:t>
            </a:fld>
            <a:endParaRPr lang="en-US" dirty="0"/>
          </a:p>
        </p:txBody>
      </p:sp>
      <p:sp>
        <p:nvSpPr>
          <p:cNvPr id="12" name="11 Altbilgi Yer Tutucusu"/>
          <p:cNvSpPr>
            <a:spLocks noGrp="1"/>
          </p:cNvSpPr>
          <p:nvPr>
            <p:ph type="ftr" sz="quarter" idx="12"/>
          </p:nvPr>
        </p:nvSpPr>
        <p:spPr>
          <a:xfrm>
            <a:off x="2133600" y="6509004"/>
            <a:ext cx="5209952" cy="274320"/>
          </a:xfrm>
        </p:spPr>
        <p:txBody>
          <a:bodyPr vert="horz" rtlCol="0"/>
          <a:lstStyle>
            <a:extLst/>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664C608-40B1-4030-A28D-5B74BC98ADCE}" type="datetimeFigureOut">
              <a:rPr lang="en-US" smtClean="0"/>
              <a:pPr/>
              <a:t>10/26/2020</a:t>
            </a:fld>
            <a:endParaRPr lang="en-US" dirty="0"/>
          </a:p>
        </p:txBody>
      </p:sp>
      <p:sp>
        <p:nvSpPr>
          <p:cNvPr id="5" name="4 Altbilgi Yer Tutucusu"/>
          <p:cNvSpPr>
            <a:spLocks noGrp="1"/>
          </p:cNvSpPr>
          <p:nvPr>
            <p:ph type="ftr" sz="quarter" idx="11"/>
          </p:nvPr>
        </p:nvSpPr>
        <p:spPr/>
        <p:txBody>
          <a:bodyPr/>
          <a:lstStyle>
            <a:extLst/>
          </a:lstStyle>
          <a:p>
            <a:endParaRPr lang="en-US" dirty="0"/>
          </a:p>
        </p:txBody>
      </p:sp>
      <p:sp>
        <p:nvSpPr>
          <p:cNvPr id="6" name="5 Slayt Numarası Yer Tutucusu"/>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lvl1pPr algn="l">
              <a:defRPr/>
            </a:lvl1pPr>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80264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6764DA5-CD3D-4590-A511-FCD3BC7A793E}" type="datetimeFigureOut">
              <a:rPr lang="en-US" smtClean="0"/>
              <a:pPr/>
              <a:t>10/26/2020</a:t>
            </a:fld>
            <a:endParaRPr lang="en-US" dirty="0"/>
          </a:p>
        </p:txBody>
      </p:sp>
      <p:sp>
        <p:nvSpPr>
          <p:cNvPr id="5" name="4 Altbilgi Yer Tutucusu"/>
          <p:cNvSpPr>
            <a:spLocks noGrp="1"/>
          </p:cNvSpPr>
          <p:nvPr>
            <p:ph type="ftr" sz="quarter" idx="11"/>
          </p:nvPr>
        </p:nvSpPr>
        <p:spPr/>
        <p:txBody>
          <a:bodyPr/>
          <a:lstStyle>
            <a:extLst/>
          </a:lstStyle>
          <a:p>
            <a:endParaRPr lang="en-US" dirty="0"/>
          </a:p>
        </p:txBody>
      </p:sp>
      <p:sp>
        <p:nvSpPr>
          <p:cNvPr id="6" name="5 Slayt Numarası Yer Tutucusu"/>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6 Dikdörtgen"/>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2F5661D-6934-4B32-B92C-470368BF1EC6}" type="datetimeFigureOut">
              <a:rPr lang="en-US" smtClean="0"/>
              <a:pPr/>
              <a:t>10/26/2020</a:t>
            </a:fld>
            <a:endParaRPr lang="en-US" dirty="0"/>
          </a:p>
        </p:txBody>
      </p:sp>
      <p:sp>
        <p:nvSpPr>
          <p:cNvPr id="5" name="4 Altbilgi Yer Tutucusu"/>
          <p:cNvSpPr>
            <a:spLocks noGrp="1"/>
          </p:cNvSpPr>
          <p:nvPr>
            <p:ph type="ftr" sz="quarter" idx="11"/>
          </p:nvPr>
        </p:nvSpPr>
        <p:spPr/>
        <p:txBody>
          <a:bodyPr/>
          <a:lstStyle>
            <a:extLst/>
          </a:lstStyle>
          <a:p>
            <a:endParaRPr lang="en-US" dirty="0"/>
          </a:p>
        </p:txBody>
      </p:sp>
      <p:sp>
        <p:nvSpPr>
          <p:cNvPr id="6" name="5 Slayt Numarası Yer Tutucusu"/>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6 Dikdörtgen"/>
          <p:cNvSpPr/>
          <p:nvPr/>
        </p:nvSpPr>
        <p:spPr>
          <a:xfrm>
            <a:off x="1333504" y="3267456"/>
            <a:ext cx="98755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63084" y="3287713"/>
            <a:ext cx="103632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a:xfrm>
            <a:off x="7416800" y="6513670"/>
            <a:ext cx="4003040" cy="274320"/>
          </a:xfrm>
        </p:spPr>
        <p:txBody>
          <a:bodyPr vert="horz" rtlCol="0"/>
          <a:lstStyle>
            <a:extLst/>
          </a:lstStyle>
          <a:p>
            <a:fld id="{8664C608-40B1-4030-A28D-5B74BC98ADCE}" type="datetimeFigureOut">
              <a:rPr lang="en-US" smtClean="0"/>
              <a:pPr/>
              <a:t>10/26/2020</a:t>
            </a:fld>
            <a:endParaRPr lang="en-US" dirty="0"/>
          </a:p>
        </p:txBody>
      </p:sp>
      <p:sp>
        <p:nvSpPr>
          <p:cNvPr id="9" name="8 Slayt Numarası Yer Tutucusu"/>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4FAB73BC-B049-4115-A692-8D63A059BFB8}" type="slidenum">
              <a:rPr lang="en-US" smtClean="0"/>
              <a:pPr/>
              <a:t>‹#›</a:t>
            </a:fld>
            <a:endParaRPr lang="en-US" dirty="0"/>
          </a:p>
        </p:txBody>
      </p:sp>
      <p:sp>
        <p:nvSpPr>
          <p:cNvPr id="10" name="9 Altbilgi Yer Tutucusu"/>
          <p:cNvSpPr>
            <a:spLocks noGrp="1"/>
          </p:cNvSpPr>
          <p:nvPr>
            <p:ph type="ftr" sz="quarter" idx="12"/>
          </p:nvPr>
        </p:nvSpPr>
        <p:spPr>
          <a:xfrm>
            <a:off x="2133600" y="6513670"/>
            <a:ext cx="5209952"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E548D31E-DCDA-41A7-9C67-C4B11B94D21D}" type="datetimeFigureOut">
              <a:rPr lang="en-US" smtClean="0"/>
              <a:pPr/>
              <a:t>10/26/2020</a:t>
            </a:fld>
            <a:endParaRPr lang="en-US" dirty="0"/>
          </a:p>
        </p:txBody>
      </p:sp>
      <p:sp>
        <p:nvSpPr>
          <p:cNvPr id="6" name="5 Altbilgi Yer Tutucusu"/>
          <p:cNvSpPr>
            <a:spLocks noGrp="1"/>
          </p:cNvSpPr>
          <p:nvPr>
            <p:ph type="ftr" sz="quarter" idx="11"/>
          </p:nvPr>
        </p:nvSpPr>
        <p:spPr/>
        <p:txBody>
          <a:bodyPr/>
          <a:lstStyle>
            <a:extLst/>
          </a:lstStyle>
          <a:p>
            <a:endParaRPr lang="en-US" dirty="0"/>
          </a:p>
        </p:txBody>
      </p:sp>
      <p:sp>
        <p:nvSpPr>
          <p:cNvPr id="7" name="6 Slayt Numarası Yer Tutucusu"/>
          <p:cNvSpPr>
            <a:spLocks noGrp="1"/>
          </p:cNvSpPr>
          <p:nvPr>
            <p:ph type="sldNum" sz="quarter" idx="12"/>
          </p:nvPr>
        </p:nvSpPr>
        <p:spPr>
          <a:xfrm>
            <a:off x="11521440" y="6514568"/>
            <a:ext cx="619051" cy="274320"/>
          </a:xfrm>
        </p:spPr>
        <p:txBody>
          <a:bodyPr/>
          <a:lstStyle>
            <a:extLst/>
          </a:lstStyle>
          <a:p>
            <a:fld id="{4FAB73BC-B049-4115-A692-8D63A059BFB8}" type="slidenum">
              <a:rPr lang="en-US" smtClean="0"/>
              <a:pPr/>
              <a:t>‹#›</a:t>
            </a:fld>
            <a:endParaRPr lang="en-US" dirty="0"/>
          </a:p>
        </p:txBody>
      </p:sp>
      <p:sp>
        <p:nvSpPr>
          <p:cNvPr id="10" name="9 Dikdörtgen"/>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9 Dikdörtgen"/>
          <p:cNvSpPr/>
          <p:nvPr/>
        </p:nvSpPr>
        <p:spPr>
          <a:xfrm>
            <a:off x="822325"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Dikdörtgen"/>
          <p:cNvSpPr/>
          <p:nvPr/>
        </p:nvSpPr>
        <p:spPr>
          <a:xfrm>
            <a:off x="6400800"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Başlık"/>
          <p:cNvSpPr>
            <a:spLocks noGrp="1"/>
          </p:cNvSpPr>
          <p:nvPr>
            <p:ph type="title"/>
          </p:nvPr>
        </p:nvSpPr>
        <p:spPr>
          <a:xfrm>
            <a:off x="609600" y="251948"/>
            <a:ext cx="10972800"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2362201"/>
            <a:ext cx="5386917"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9B3762C0-B258-48F1-ADE6-176B4174CCDD}" type="datetimeFigureOut">
              <a:rPr lang="en-US" smtClean="0"/>
              <a:pPr/>
              <a:t>10/26/2020</a:t>
            </a:fld>
            <a:endParaRPr lang="en-US" dirty="0"/>
          </a:p>
        </p:txBody>
      </p:sp>
      <p:sp>
        <p:nvSpPr>
          <p:cNvPr id="8" name="7 Altbilgi Yer Tutucusu"/>
          <p:cNvSpPr>
            <a:spLocks noGrp="1"/>
          </p:cNvSpPr>
          <p:nvPr>
            <p:ph type="ftr" sz="quarter" idx="11"/>
          </p:nvPr>
        </p:nvSpPr>
        <p:spPr/>
        <p:txBody>
          <a:bodyPr/>
          <a:lstStyle>
            <a:extLst/>
          </a:lstStyle>
          <a:p>
            <a:endParaRPr lang="en-US" dirty="0"/>
          </a:p>
        </p:txBody>
      </p:sp>
      <p:sp>
        <p:nvSpPr>
          <p:cNvPr id="9" name="8 Slayt Numarası Yer Tutucusu"/>
          <p:cNvSpPr>
            <a:spLocks noGrp="1"/>
          </p:cNvSpPr>
          <p:nvPr>
            <p:ph type="sldNum" sz="quarter" idx="12"/>
          </p:nvPr>
        </p:nvSpPr>
        <p:spPr>
          <a:xfrm>
            <a:off x="11521440" y="6514568"/>
            <a:ext cx="619051" cy="274320"/>
          </a:xfrm>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53218"/>
            <a:ext cx="10972800"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677919A6-33EB-49BD-A62F-1FA56B9F9712}" type="datetimeFigureOut">
              <a:rPr lang="en-US" smtClean="0"/>
              <a:pPr/>
              <a:t>10/26/2020</a:t>
            </a:fld>
            <a:endParaRPr lang="en-US" dirty="0"/>
          </a:p>
        </p:txBody>
      </p:sp>
      <p:sp>
        <p:nvSpPr>
          <p:cNvPr id="4" name="3 Altbilgi Yer Tutucusu"/>
          <p:cNvSpPr>
            <a:spLocks noGrp="1"/>
          </p:cNvSpPr>
          <p:nvPr>
            <p:ph type="ftr" sz="quarter" idx="11"/>
          </p:nvPr>
        </p:nvSpPr>
        <p:spPr/>
        <p:txBody>
          <a:bodyPr/>
          <a:lstStyle>
            <a:extLst/>
          </a:lstStyle>
          <a:p>
            <a:endParaRPr lang="en-US" dirty="0"/>
          </a:p>
        </p:txBody>
      </p:sp>
      <p:sp>
        <p:nvSpPr>
          <p:cNvPr id="5" name="4 Slayt Numarası Yer Tutucusu"/>
          <p:cNvSpPr>
            <a:spLocks noGrp="1"/>
          </p:cNvSpPr>
          <p:nvPr>
            <p:ph type="sldNum" sz="quarter" idx="12"/>
          </p:nvPr>
        </p:nvSpPr>
        <p:spPr/>
        <p:txBody>
          <a:bodyPr/>
          <a:lstStyle>
            <a:extLst/>
          </a:lstStyle>
          <a:p>
            <a:fld id="{4FAB73BC-B049-4115-A692-8D63A059BFB8}" type="slidenum">
              <a:rPr lang="en-US" smtClean="0"/>
              <a:pPr/>
              <a:t>‹#›</a:t>
            </a:fld>
            <a:endParaRPr lang="en-US" dirty="0"/>
          </a:p>
        </p:txBody>
      </p:sp>
      <p:sp>
        <p:nvSpPr>
          <p:cNvPr id="7" name="6 Dikdörtgen"/>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CA4E7D1B-D673-4CF6-8672-009D42ABD2A0}" type="datetimeFigureOut">
              <a:rPr lang="en-US" smtClean="0"/>
              <a:pPr/>
              <a:t>10/26/2020</a:t>
            </a:fld>
            <a:endParaRPr lang="en-US" dirty="0"/>
          </a:p>
        </p:txBody>
      </p:sp>
      <p:sp>
        <p:nvSpPr>
          <p:cNvPr id="3" name="2 Altbilgi Yer Tutucusu"/>
          <p:cNvSpPr>
            <a:spLocks noGrp="1"/>
          </p:cNvSpPr>
          <p:nvPr>
            <p:ph type="ftr" sz="quarter" idx="11"/>
          </p:nvPr>
        </p:nvSpPr>
        <p:spPr/>
        <p:txBody>
          <a:bodyPr/>
          <a:lstStyle>
            <a:extLst/>
          </a:lstStyle>
          <a:p>
            <a:endParaRPr lang="en-US" dirty="0"/>
          </a:p>
        </p:txBody>
      </p:sp>
      <p:sp>
        <p:nvSpPr>
          <p:cNvPr id="4" name="3 Slayt Numarası Yer Tutucusu"/>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7 Dikdörtgen"/>
          <p:cNvSpPr/>
          <p:nvPr/>
        </p:nvSpPr>
        <p:spPr>
          <a:xfrm>
            <a:off x="6743403" y="105765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6617515" y="304800"/>
            <a:ext cx="5242560" cy="762000"/>
          </a:xfrm>
        </p:spPr>
        <p:txBody>
          <a:bodyPr anchor="b"/>
          <a:lstStyle>
            <a:lvl1pPr marL="0" algn="r">
              <a:buNone/>
              <a:defRPr sz="2000" b="1"/>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9" name="8 Veri Yer Tutucusu"/>
          <p:cNvSpPr>
            <a:spLocks noGrp="1"/>
          </p:cNvSpPr>
          <p:nvPr>
            <p:ph type="dt" sz="half" idx="10"/>
          </p:nvPr>
        </p:nvSpPr>
        <p:spPr>
          <a:xfrm>
            <a:off x="7416800" y="6513670"/>
            <a:ext cx="4003040" cy="274320"/>
          </a:xfrm>
        </p:spPr>
        <p:txBody>
          <a:bodyPr vert="horz" rtlCol="0"/>
          <a:lstStyle>
            <a:extLst/>
          </a:lstStyle>
          <a:p>
            <a:fld id="{DA16AA21-1863-4931-97CB-99D0A168701B}" type="datetimeFigureOut">
              <a:rPr lang="en-US" smtClean="0"/>
              <a:pPr/>
              <a:t>10/26/2020</a:t>
            </a:fld>
            <a:endParaRPr lang="en-US" dirty="0"/>
          </a:p>
        </p:txBody>
      </p:sp>
      <p:sp>
        <p:nvSpPr>
          <p:cNvPr id="10" name="9 Slayt Numarası Yer Tutucusu"/>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4FAB73BC-B049-4115-A692-8D63A059BFB8}" type="slidenum">
              <a:rPr lang="en-US" smtClean="0"/>
              <a:pPr/>
              <a:t>‹#›</a:t>
            </a:fld>
            <a:endParaRPr lang="en-US" dirty="0"/>
          </a:p>
        </p:txBody>
      </p:sp>
      <p:sp>
        <p:nvSpPr>
          <p:cNvPr id="11" name="10 Altbilgi Yer Tutucusu"/>
          <p:cNvSpPr>
            <a:spLocks noGrp="1"/>
          </p:cNvSpPr>
          <p:nvPr>
            <p:ph type="ftr" sz="quarter" idx="12"/>
          </p:nvPr>
        </p:nvSpPr>
        <p:spPr>
          <a:xfrm>
            <a:off x="2133600" y="6513670"/>
            <a:ext cx="5209952"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4053924" y="4724400"/>
            <a:ext cx="7315200" cy="664536"/>
          </a:xfrm>
        </p:spPr>
        <p:txBody>
          <a:bodyPr anchor="b"/>
          <a:lstStyle>
            <a:lvl1pPr marL="0" algn="r">
              <a:buNone/>
              <a:defRPr sz="2000" b="1"/>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13" name="12 Resim Yer Tutucusu"/>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7 Veri Yer Tutucusu"/>
          <p:cNvSpPr>
            <a:spLocks noGrp="1"/>
          </p:cNvSpPr>
          <p:nvPr>
            <p:ph type="dt" sz="half" idx="10"/>
          </p:nvPr>
        </p:nvSpPr>
        <p:spPr>
          <a:xfrm>
            <a:off x="7416800" y="6509004"/>
            <a:ext cx="4003040" cy="274320"/>
          </a:xfrm>
        </p:spPr>
        <p:txBody>
          <a:bodyPr vert="horz" rtlCol="0"/>
          <a:lstStyle>
            <a:extLst/>
          </a:lstStyle>
          <a:p>
            <a:fld id="{3772C379-9A7C-4C87-A116-CBE9F58B04C5}" type="datetimeFigureOut">
              <a:rPr lang="en-US" smtClean="0"/>
              <a:pPr/>
              <a:t>10/26/2020</a:t>
            </a:fld>
            <a:endParaRPr lang="en-US" dirty="0"/>
          </a:p>
        </p:txBody>
      </p:sp>
      <p:sp>
        <p:nvSpPr>
          <p:cNvPr id="9" name="8 Slayt Numarası Yer Tutucusu"/>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4FAB73BC-B049-4115-A692-8D63A059BFB8}" type="slidenum">
              <a:rPr lang="en-US" smtClean="0"/>
              <a:pPr/>
              <a:t>‹#›</a:t>
            </a:fld>
            <a:endParaRPr lang="en-US" dirty="0"/>
          </a:p>
        </p:txBody>
      </p:sp>
      <p:sp>
        <p:nvSpPr>
          <p:cNvPr id="10" name="9 Altbilgi Yer Tutucusu"/>
          <p:cNvSpPr>
            <a:spLocks noGrp="1"/>
          </p:cNvSpPr>
          <p:nvPr>
            <p:ph type="ftr" sz="quarter" idx="12"/>
          </p:nvPr>
        </p:nvSpPr>
        <p:spPr>
          <a:xfrm>
            <a:off x="2133600" y="6509004"/>
            <a:ext cx="5209952" cy="274320"/>
          </a:xfrm>
        </p:spPr>
        <p:txBody>
          <a:bodyPr vert="horz" rtlCol="0"/>
          <a:lstStyle>
            <a:extLst/>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Altbilgi Yer Tutucusu"/>
          <p:cNvSpPr>
            <a:spLocks noGrp="1"/>
          </p:cNvSpPr>
          <p:nvPr>
            <p:ph type="ftr" sz="quarter" idx="3"/>
          </p:nvPr>
        </p:nvSpPr>
        <p:spPr>
          <a:xfrm>
            <a:off x="1727200" y="6400800"/>
            <a:ext cx="5616352"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13 Veri Yer Tutucusu"/>
          <p:cNvSpPr>
            <a:spLocks noGrp="1"/>
          </p:cNvSpPr>
          <p:nvPr>
            <p:ph type="dt" sz="half" idx="2"/>
          </p:nvPr>
        </p:nvSpPr>
        <p:spPr>
          <a:xfrm>
            <a:off x="7416800" y="6400800"/>
            <a:ext cx="400304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664C608-40B1-4030-A28D-5B74BC98ADCE}" type="datetimeFigureOut">
              <a:rPr lang="en-US" smtClean="0"/>
              <a:pPr/>
              <a:t>10/26/2020</a:t>
            </a:fld>
            <a:endParaRPr lang="en-US" dirty="0"/>
          </a:p>
        </p:txBody>
      </p:sp>
      <p:sp>
        <p:nvSpPr>
          <p:cNvPr id="23" name="22 Slayt Numarası Yer Tutucusu"/>
          <p:cNvSpPr>
            <a:spLocks noGrp="1"/>
          </p:cNvSpPr>
          <p:nvPr>
            <p:ph type="sldNum" sz="quarter" idx="4"/>
          </p:nvPr>
        </p:nvSpPr>
        <p:spPr>
          <a:xfrm>
            <a:off x="11518603" y="6514568"/>
            <a:ext cx="619051"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FAB73BC-B049-4115-A692-8D63A059BFB8}" type="slidenum">
              <a:rPr lang="en-US" smtClean="0"/>
              <a:pPr/>
              <a:t>‹#›</a:t>
            </a:fld>
            <a:endParaRPr lang="en-US" dirty="0"/>
          </a:p>
        </p:txBody>
      </p:sp>
      <p:sp>
        <p:nvSpPr>
          <p:cNvPr id="22" name="21 Başlık Yer Tutucusu"/>
          <p:cNvSpPr>
            <a:spLocks noGrp="1"/>
          </p:cNvSpPr>
          <p:nvPr>
            <p:ph type="title"/>
          </p:nvPr>
        </p:nvSpPr>
        <p:spPr>
          <a:xfrm>
            <a:off x="609600" y="253536"/>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09600" y="1646237"/>
            <a:ext cx="10972800" cy="452628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tr.wikipedia.org/w/index.php?title=Hayber_Ge%C3%A7idi&amp;action=edit&amp;redlink=1" TargetMode="External"/><Relationship Id="rId3" Type="http://schemas.openxmlformats.org/officeDocument/2006/relationships/hyperlink" Target="https://tr.wikipedia.org/wiki/Pakistan" TargetMode="External"/><Relationship Id="rId7" Type="http://schemas.openxmlformats.org/officeDocument/2006/relationships/hyperlink" Target="https://tr.wikipedia.org/wiki/Lahor"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s://tr.wikipedia.org/w/index.php?title=Bara&amp;action=edit&amp;redlink=1" TargetMode="External"/><Relationship Id="rId5" Type="http://schemas.openxmlformats.org/officeDocument/2006/relationships/hyperlink" Target="https://tr.wikipedia.org/w/index.php?title=K%C3%A2bil_Irma%C4%9F%C4%B1&amp;action=edit&amp;redlink=1" TargetMode="External"/><Relationship Id="rId4" Type="http://schemas.openxmlformats.org/officeDocument/2006/relationships/hyperlink" Target="https://tr.wikipedia.org/wiki/Hayber-Pahtunhv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r.wikipedia.org/wiki/Pakistan" TargetMode="External"/><Relationship Id="rId2" Type="http://schemas.openxmlformats.org/officeDocument/2006/relationships/hyperlink" Target="https://tr.wikipedia.org/wiki/Afganistan" TargetMode="External"/><Relationship Id="rId1" Type="http://schemas.openxmlformats.org/officeDocument/2006/relationships/slideLayout" Target="../slideLayouts/slideLayout7.xml"/><Relationship Id="rId6" Type="http://schemas.openxmlformats.org/officeDocument/2006/relationships/hyperlink" Target="https://tr.wikipedia.org/wiki/Hint-iran_dilleri" TargetMode="External"/><Relationship Id="rId5" Type="http://schemas.openxmlformats.org/officeDocument/2006/relationships/hyperlink" Target="https://tr.wikipedia.org/wiki/Hint-Avrupa_dil_ailesi" TargetMode="External"/><Relationship Id="rId4" Type="http://schemas.openxmlformats.org/officeDocument/2006/relationships/hyperlink" Target="https://tr.wikipedia.org/wiki/Pe%C5%9Ftu"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tr.wikipedia.org/wiki/Fars%C3%A7a" TargetMode="External"/><Relationship Id="rId7" Type="http://schemas.openxmlformats.org/officeDocument/2006/relationships/image" Target="../media/image17.jpeg"/><Relationship Id="rId2" Type="http://schemas.openxmlformats.org/officeDocument/2006/relationships/hyperlink" Target="https://tr.wikipedia.org/wiki/Afganistan" TargetMode="External"/><Relationship Id="rId1" Type="http://schemas.openxmlformats.org/officeDocument/2006/relationships/slideLayout" Target="../slideLayouts/slideLayout7.xml"/><Relationship Id="rId6" Type="http://schemas.openxmlformats.org/officeDocument/2006/relationships/hyperlink" Target="https://tr.wikipedia.org/wiki/Banglade%C5%9F" TargetMode="External"/><Relationship Id="rId5" Type="http://schemas.openxmlformats.org/officeDocument/2006/relationships/hyperlink" Target="https://tr.wikipedia.org/wiki/Hindistan" TargetMode="External"/><Relationship Id="rId4" Type="http://schemas.openxmlformats.org/officeDocument/2006/relationships/hyperlink" Target="https://tr.wikipedia.org/wiki/Pakista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tr.wikipedia.org/wiki/Hint_Okyanusu" TargetMode="External"/><Relationship Id="rId2" Type="http://schemas.openxmlformats.org/officeDocument/2006/relationships/hyperlink" Target="https://tr.wikipedia.org/wiki/Kara%C3%A7i" TargetMode="Externa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s://tr.wikipedia.org/wiki/%C4%B0ndus_Nehri" TargetMode="External"/><Relationship Id="rId4" Type="http://schemas.openxmlformats.org/officeDocument/2006/relationships/hyperlink" Target="https://tr.wikipedia.org/wiki/Sindhil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https://tr.wikipedia.org/w/index.php?title=Pakistan_Milli_M%C3%BCzesi&amp;action=edit&amp;redlink=1" TargetMode="Externa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s://tr.wikipedia.org/wiki/Mohenjo-daro"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Sindh" TargetMode="External"/><Relationship Id="rId7" Type="http://schemas.openxmlformats.org/officeDocument/2006/relationships/hyperlink" Target="https://en.wikipedia.org/wiki/Sindhi_language" TargetMode="External"/><Relationship Id="rId2" Type="http://schemas.openxmlformats.org/officeDocument/2006/relationships/hyperlink" Target="https://en.wikipedia.org/wiki/Pakistan" TargetMode="External"/><Relationship Id="rId1" Type="http://schemas.openxmlformats.org/officeDocument/2006/relationships/slideLayout" Target="../slideLayouts/slideLayout7.xml"/><Relationship Id="rId6" Type="http://schemas.openxmlformats.org/officeDocument/2006/relationships/hyperlink" Target="https://en.wikipedia.org/wiki/Madhya_Pradesh" TargetMode="External"/><Relationship Id="rId5" Type="http://schemas.openxmlformats.org/officeDocument/2006/relationships/hyperlink" Target="https://en.wikipedia.org/wiki/Gujarat" TargetMode="External"/><Relationship Id="rId4" Type="http://schemas.openxmlformats.org/officeDocument/2006/relationships/hyperlink" Target="https://en.wikipedia.org/wiki/Rajastha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524C93C-6EA9-5C45-8BAF-00443986BD0A}"/>
              </a:ext>
            </a:extLst>
          </p:cNvPr>
          <p:cNvSpPr>
            <a:spLocks noGrp="1"/>
          </p:cNvSpPr>
          <p:nvPr>
            <p:ph type="title"/>
          </p:nvPr>
        </p:nvSpPr>
        <p:spPr>
          <a:xfrm>
            <a:off x="3427412" y="484632"/>
            <a:ext cx="10058400" cy="1647380"/>
          </a:xfrm>
        </p:spPr>
        <p:txBody>
          <a:bodyPr/>
          <a:lstStyle/>
          <a:p>
            <a:r>
              <a:rPr lang="ur-PK" dirty="0">
                <a:effectLst/>
              </a:rPr>
              <a:t>پاکستان میں </a:t>
            </a:r>
            <a:r>
              <a:rPr lang="ur-PK" dirty="0"/>
              <a:t>صوبے</a:t>
            </a:r>
            <a:endParaRPr lang="tr-TR" dirty="0"/>
          </a:p>
        </p:txBody>
      </p:sp>
      <p:pic>
        <p:nvPicPr>
          <p:cNvPr id="4" name="Resim 4">
            <a:extLst>
              <a:ext uri="{FF2B5EF4-FFF2-40B4-BE49-F238E27FC236}">
                <a16:creationId xmlns="" xmlns:a16="http://schemas.microsoft.com/office/drawing/2014/main" id="{0F69728C-901B-2B48-9295-5DC5B3B1AB46}"/>
              </a:ext>
            </a:extLst>
          </p:cNvPr>
          <p:cNvPicPr>
            <a:picLocks noGrp="1" noChangeAspect="1"/>
          </p:cNvPicPr>
          <p:nvPr>
            <p:ph idx="1"/>
          </p:nvPr>
        </p:nvPicPr>
        <p:blipFill>
          <a:blip r:embed="rId2"/>
          <a:stretch>
            <a:fillRect/>
          </a:stretch>
        </p:blipFill>
        <p:spPr>
          <a:xfrm>
            <a:off x="3215538" y="2132012"/>
            <a:ext cx="5343525" cy="4029075"/>
          </a:xfrm>
          <a:prstGeom prst="rect">
            <a:avLst/>
          </a:prstGeom>
        </p:spPr>
      </p:pic>
    </p:spTree>
    <p:extLst>
      <p:ext uri="{BB962C8B-B14F-4D97-AF65-F5344CB8AC3E}">
        <p14:creationId xmlns="" xmlns:p14="http://schemas.microsoft.com/office/powerpoint/2010/main" val="177733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21F8A46-E3C8-7340-ADA3-C471FA33104F}"/>
              </a:ext>
            </a:extLst>
          </p:cNvPr>
          <p:cNvSpPr>
            <a:spLocks noGrp="1"/>
          </p:cNvSpPr>
          <p:nvPr>
            <p:ph type="title"/>
          </p:nvPr>
        </p:nvSpPr>
        <p:spPr>
          <a:xfrm>
            <a:off x="4125283" y="373119"/>
            <a:ext cx="10058400" cy="1609344"/>
          </a:xfrm>
        </p:spPr>
        <p:txBody>
          <a:bodyPr/>
          <a:lstStyle/>
          <a:p>
            <a:r>
              <a:rPr lang="ar-AE" b="0" i="0" dirty="0">
                <a:solidFill>
                  <a:srgbClr val="3C4043"/>
                </a:solidFill>
                <a:effectLst/>
                <a:latin typeface="Roboto"/>
              </a:rPr>
              <a:t>شالیمار </a:t>
            </a:r>
            <a:r>
              <a:rPr lang="tr-TR" b="0" i="0" dirty="0" err="1">
                <a:solidFill>
                  <a:srgbClr val="3C4043"/>
                </a:solidFill>
                <a:effectLst/>
                <a:latin typeface="Roboto"/>
              </a:rPr>
              <a:t>باغ</a:t>
            </a:r>
            <a:endParaRPr lang="tr-TR" dirty="0"/>
          </a:p>
        </p:txBody>
      </p:sp>
      <p:pic>
        <p:nvPicPr>
          <p:cNvPr id="4" name="Resim 4">
            <a:extLst>
              <a:ext uri="{FF2B5EF4-FFF2-40B4-BE49-F238E27FC236}">
                <a16:creationId xmlns="" xmlns:a16="http://schemas.microsoft.com/office/drawing/2014/main" id="{956B9AC9-7A1B-DA4F-B890-109B8E0FB8E7}"/>
              </a:ext>
            </a:extLst>
          </p:cNvPr>
          <p:cNvPicPr>
            <a:picLocks noGrp="1" noChangeAspect="1"/>
          </p:cNvPicPr>
          <p:nvPr>
            <p:ph idx="1"/>
          </p:nvPr>
        </p:nvPicPr>
        <p:blipFill>
          <a:blip r:embed="rId2"/>
          <a:stretch>
            <a:fillRect/>
          </a:stretch>
        </p:blipFill>
        <p:spPr>
          <a:xfrm>
            <a:off x="2008294" y="1549575"/>
            <a:ext cx="7639601" cy="4797670"/>
          </a:xfrm>
          <a:prstGeom prst="rect">
            <a:avLst/>
          </a:prstGeom>
        </p:spPr>
      </p:pic>
    </p:spTree>
    <p:extLst>
      <p:ext uri="{BB962C8B-B14F-4D97-AF65-F5344CB8AC3E}">
        <p14:creationId xmlns="" xmlns:p14="http://schemas.microsoft.com/office/powerpoint/2010/main" val="990596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A144985-81BD-FE4D-85E1-22182ED7DED8}"/>
              </a:ext>
            </a:extLst>
          </p:cNvPr>
          <p:cNvSpPr>
            <a:spLocks noGrp="1"/>
          </p:cNvSpPr>
          <p:nvPr>
            <p:ph type="title"/>
          </p:nvPr>
        </p:nvSpPr>
        <p:spPr/>
        <p:txBody>
          <a:bodyPr>
            <a:normAutofit/>
          </a:bodyPr>
          <a:lstStyle/>
          <a:p>
            <a:r>
              <a:rPr lang="ur-PK" sz="4000">
                <a:effectLst/>
              </a:rPr>
              <a:t>بلوچستان</a:t>
            </a:r>
            <a:endParaRPr lang="tr-TR" sz="4000"/>
          </a:p>
        </p:txBody>
      </p:sp>
      <p:sp>
        <p:nvSpPr>
          <p:cNvPr id="4" name="Metin Yer Tutucusu 3">
            <a:extLst>
              <a:ext uri="{FF2B5EF4-FFF2-40B4-BE49-F238E27FC236}">
                <a16:creationId xmlns="" xmlns:a16="http://schemas.microsoft.com/office/drawing/2014/main" id="{AA1B79E0-A67E-E144-BD04-7E0533C6CC72}"/>
              </a:ext>
            </a:extLst>
          </p:cNvPr>
          <p:cNvSpPr>
            <a:spLocks noGrp="1"/>
          </p:cNvSpPr>
          <p:nvPr>
            <p:ph type="body" idx="2"/>
          </p:nvPr>
        </p:nvSpPr>
        <p:spPr>
          <a:xfrm>
            <a:off x="8549640" y="2423159"/>
            <a:ext cx="3200400" cy="3518059"/>
          </a:xfrm>
        </p:spPr>
        <p:txBody>
          <a:bodyPr>
            <a:normAutofit/>
          </a:bodyPr>
          <a:lstStyle/>
          <a:p>
            <a:r>
              <a:rPr lang="tr-TR"/>
              <a:t>Pakistan’ın en batıdaki ve en büyük Eyaleti </a:t>
            </a:r>
          </a:p>
          <a:p>
            <a:endParaRPr lang="tr-TR" b="0" i="0">
              <a:solidFill>
                <a:schemeClr val="accent2"/>
              </a:solidFill>
              <a:effectLst/>
              <a:latin typeface="Roboto"/>
            </a:endParaRPr>
          </a:p>
          <a:p>
            <a:r>
              <a:rPr lang="tr-TR" b="0" i="0">
                <a:solidFill>
                  <a:schemeClr val="accent2"/>
                </a:solidFill>
                <a:effectLst/>
                <a:latin typeface="Roboto"/>
              </a:rPr>
              <a:t>Batıdan İran, kuzeybatıdan Afganistan, kuzeydoğudan ve doğudan da Kuzeybatı Sınır, Pencab ve Sind eyâletleri ile çevrilidir. Güneyde Umman Denizine kıyısı vardır. </a:t>
            </a:r>
            <a:endParaRPr lang="tr-TR">
              <a:solidFill>
                <a:schemeClr val="accent2"/>
              </a:solidFill>
            </a:endParaRPr>
          </a:p>
          <a:p>
            <a:endParaRPr lang="tr-TR"/>
          </a:p>
          <a:p>
            <a:r>
              <a:rPr lang="tr-TR" b="0" i="0">
                <a:solidFill>
                  <a:schemeClr val="accent2"/>
                </a:solidFill>
                <a:effectLst/>
                <a:latin typeface="Droid Sans"/>
              </a:rPr>
              <a:t>Ekonomik şartların zor ve gelir seviyesinin düşük olması</a:t>
            </a:r>
          </a:p>
          <a:p>
            <a:r>
              <a:rPr lang="tr-TR" b="0" i="0">
                <a:solidFill>
                  <a:schemeClr val="accent2"/>
                </a:solidFill>
                <a:effectLst/>
                <a:latin typeface="Droid Sans"/>
              </a:rPr>
              <a:t>Maden kaynakları zengin ve sanayi nisbeten gelişmiş olmakla birlikte bölgede en önemli iş kolu tarımdır.</a:t>
            </a:r>
          </a:p>
          <a:p>
            <a:endParaRPr lang="tr-TR">
              <a:solidFill>
                <a:schemeClr val="accent2"/>
              </a:solidFill>
              <a:latin typeface="Droid Sans"/>
            </a:endParaRPr>
          </a:p>
          <a:p>
            <a:endParaRPr lang="tr-TR">
              <a:solidFill>
                <a:schemeClr val="accent2"/>
              </a:solidFill>
            </a:endParaRPr>
          </a:p>
        </p:txBody>
      </p:sp>
      <p:pic>
        <p:nvPicPr>
          <p:cNvPr id="5" name="Resim 5">
            <a:extLst>
              <a:ext uri="{FF2B5EF4-FFF2-40B4-BE49-F238E27FC236}">
                <a16:creationId xmlns="" xmlns:a16="http://schemas.microsoft.com/office/drawing/2014/main" id="{F9A2CAAF-0130-A647-A6F0-7AF5F23813EE}"/>
              </a:ext>
            </a:extLst>
          </p:cNvPr>
          <p:cNvPicPr>
            <a:picLocks noGrp="1" noChangeAspect="1"/>
          </p:cNvPicPr>
          <p:nvPr>
            <p:ph sz="half" idx="1"/>
          </p:nvPr>
        </p:nvPicPr>
        <p:blipFill>
          <a:blip r:embed="rId2"/>
          <a:stretch>
            <a:fillRect/>
          </a:stretch>
        </p:blipFill>
        <p:spPr>
          <a:xfrm>
            <a:off x="-1" y="685800"/>
            <a:ext cx="8002251" cy="5767388"/>
          </a:xfrm>
          <a:prstGeom prst="rect">
            <a:avLst/>
          </a:prstGeom>
        </p:spPr>
      </p:pic>
    </p:spTree>
    <p:extLst>
      <p:ext uri="{BB962C8B-B14F-4D97-AF65-F5344CB8AC3E}">
        <p14:creationId xmlns="" xmlns:p14="http://schemas.microsoft.com/office/powerpoint/2010/main" val="1054068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5B0D56C-2F58-8344-9BA4-8C6021CE3549}"/>
              </a:ext>
            </a:extLst>
          </p:cNvPr>
          <p:cNvSpPr>
            <a:spLocks noGrp="1"/>
          </p:cNvSpPr>
          <p:nvPr>
            <p:ph type="ctrTitle"/>
          </p:nvPr>
        </p:nvSpPr>
        <p:spPr>
          <a:xfrm>
            <a:off x="1005364" y="1155144"/>
            <a:ext cx="9966960" cy="3035808"/>
          </a:xfrm>
        </p:spPr>
        <p:txBody>
          <a:bodyPr anchor="ctr"/>
          <a:lstStyle/>
          <a:p>
            <a:pPr algn="ctr"/>
            <a:r>
              <a:rPr lang="tr-TR" sz="2000" i="0" dirty="0" err="1">
                <a:solidFill>
                  <a:schemeClr val="accent2"/>
                </a:solidFill>
                <a:effectLst/>
                <a:latin typeface="+mn-lt"/>
              </a:rPr>
              <a:t>Belucistan</a:t>
            </a:r>
            <a:r>
              <a:rPr lang="tr-TR" sz="2000" i="0" dirty="0">
                <a:solidFill>
                  <a:schemeClr val="accent2"/>
                </a:solidFill>
                <a:effectLst/>
                <a:latin typeface="+mn-lt"/>
              </a:rPr>
              <a:t>, Güneybatı Asya'da </a:t>
            </a:r>
            <a:r>
              <a:rPr lang="tr-TR" sz="2000" i="0" dirty="0" err="1">
                <a:solidFill>
                  <a:schemeClr val="accent2"/>
                </a:solidFill>
                <a:effectLst/>
                <a:latin typeface="+mn-lt"/>
              </a:rPr>
              <a:t>Beluçların</a:t>
            </a:r>
            <a:r>
              <a:rPr lang="tr-TR" sz="2000" i="0" dirty="0">
                <a:solidFill>
                  <a:schemeClr val="accent2"/>
                </a:solidFill>
                <a:effectLst/>
                <a:latin typeface="+mn-lt"/>
              </a:rPr>
              <a:t> yaşadığı kurak ve dağlık </a:t>
            </a:r>
            <a:r>
              <a:rPr lang="tr-TR" sz="2000" i="0" dirty="0" smtClean="0">
                <a:solidFill>
                  <a:schemeClr val="accent2"/>
                </a:solidFill>
                <a:effectLst/>
                <a:latin typeface="+mn-lt"/>
              </a:rPr>
              <a:t>bir</a:t>
            </a:r>
            <a:br>
              <a:rPr lang="tr-TR" sz="2000" i="0" dirty="0" smtClean="0">
                <a:solidFill>
                  <a:schemeClr val="accent2"/>
                </a:solidFill>
                <a:effectLst/>
                <a:latin typeface="+mn-lt"/>
              </a:rPr>
            </a:br>
            <a:r>
              <a:rPr lang="tr-TR" sz="2000" dirty="0">
                <a:solidFill>
                  <a:schemeClr val="accent2"/>
                </a:solidFill>
                <a:latin typeface="+mn-lt"/>
              </a:rPr>
              <a:t/>
            </a:r>
            <a:br>
              <a:rPr lang="tr-TR" sz="2000" dirty="0">
                <a:solidFill>
                  <a:schemeClr val="accent2"/>
                </a:solidFill>
                <a:latin typeface="+mn-lt"/>
              </a:rPr>
            </a:br>
            <a:r>
              <a:rPr lang="tr-TR" sz="2000" i="0" dirty="0" smtClean="0">
                <a:solidFill>
                  <a:schemeClr val="accent2"/>
                </a:solidFill>
                <a:effectLst/>
                <a:latin typeface="+mn-lt"/>
              </a:rPr>
              <a:t> </a:t>
            </a:r>
            <a:r>
              <a:rPr lang="tr-TR" sz="2000" i="0" dirty="0">
                <a:solidFill>
                  <a:schemeClr val="accent2"/>
                </a:solidFill>
                <a:effectLst/>
                <a:latin typeface="+mn-lt"/>
              </a:rPr>
              <a:t>bölgedir. Pakistan'ın </a:t>
            </a:r>
            <a:r>
              <a:rPr lang="tr-TR" sz="2000" i="0" dirty="0" err="1">
                <a:solidFill>
                  <a:schemeClr val="accent2"/>
                </a:solidFill>
                <a:effectLst/>
                <a:latin typeface="+mn-lt"/>
              </a:rPr>
              <a:t>Belucistan</a:t>
            </a:r>
            <a:r>
              <a:rPr lang="tr-TR" sz="2000" i="0" dirty="0">
                <a:solidFill>
                  <a:schemeClr val="accent2"/>
                </a:solidFill>
                <a:effectLst/>
                <a:latin typeface="+mn-lt"/>
              </a:rPr>
              <a:t> eyaleti, İran'ın </a:t>
            </a:r>
            <a:r>
              <a:rPr lang="tr-TR" sz="2000" i="0" dirty="0" err="1">
                <a:solidFill>
                  <a:schemeClr val="accent2"/>
                </a:solidFill>
                <a:effectLst/>
                <a:latin typeface="+mn-lt"/>
              </a:rPr>
              <a:t>Sistan</a:t>
            </a:r>
            <a:r>
              <a:rPr lang="tr-TR" sz="2000" i="0" dirty="0">
                <a:solidFill>
                  <a:schemeClr val="accent2"/>
                </a:solidFill>
                <a:effectLst/>
                <a:latin typeface="+mn-lt"/>
              </a:rPr>
              <a:t> ve </a:t>
            </a:r>
            <a:r>
              <a:rPr lang="tr-TR" sz="2000" i="0" dirty="0" err="1">
                <a:solidFill>
                  <a:schemeClr val="accent2"/>
                </a:solidFill>
                <a:effectLst/>
                <a:latin typeface="+mn-lt"/>
              </a:rPr>
              <a:t>Belucistan</a:t>
            </a:r>
            <a:r>
              <a:rPr lang="tr-TR" sz="2000" i="0" dirty="0">
                <a:solidFill>
                  <a:schemeClr val="accent2"/>
                </a:solidFill>
                <a:effectLst/>
                <a:latin typeface="+mn-lt"/>
              </a:rPr>
              <a:t> </a:t>
            </a:r>
            <a:r>
              <a:rPr lang="tr-TR" sz="2000" i="0" dirty="0" smtClean="0">
                <a:solidFill>
                  <a:schemeClr val="accent2"/>
                </a:solidFill>
                <a:effectLst/>
                <a:latin typeface="+mn-lt"/>
              </a:rPr>
              <a:t/>
            </a:r>
            <a:br>
              <a:rPr lang="tr-TR" sz="2000" i="0" dirty="0" smtClean="0">
                <a:solidFill>
                  <a:schemeClr val="accent2"/>
                </a:solidFill>
                <a:effectLst/>
                <a:latin typeface="+mn-lt"/>
              </a:rPr>
            </a:br>
            <a:r>
              <a:rPr lang="tr-TR" sz="2000" dirty="0">
                <a:solidFill>
                  <a:schemeClr val="accent2"/>
                </a:solidFill>
                <a:latin typeface="+mn-lt"/>
              </a:rPr>
              <a:t/>
            </a:r>
            <a:br>
              <a:rPr lang="tr-TR" sz="2000" dirty="0">
                <a:solidFill>
                  <a:schemeClr val="accent2"/>
                </a:solidFill>
                <a:latin typeface="+mn-lt"/>
              </a:rPr>
            </a:br>
            <a:r>
              <a:rPr lang="tr-TR" sz="2000" i="0" dirty="0" smtClean="0">
                <a:solidFill>
                  <a:schemeClr val="accent2"/>
                </a:solidFill>
                <a:effectLst/>
                <a:latin typeface="+mn-lt"/>
              </a:rPr>
              <a:t>eyaleti </a:t>
            </a:r>
            <a:r>
              <a:rPr lang="tr-TR" sz="2000" i="0" dirty="0">
                <a:solidFill>
                  <a:schemeClr val="accent2"/>
                </a:solidFill>
                <a:effectLst/>
                <a:latin typeface="+mn-lt"/>
              </a:rPr>
              <a:t>ile Afganistan'ın </a:t>
            </a:r>
            <a:r>
              <a:rPr lang="tr-TR" sz="2000" i="0" dirty="0" err="1">
                <a:solidFill>
                  <a:schemeClr val="accent2"/>
                </a:solidFill>
                <a:effectLst/>
                <a:latin typeface="+mn-lt"/>
              </a:rPr>
              <a:t>Nimruz</a:t>
            </a:r>
            <a:r>
              <a:rPr lang="tr-TR" sz="2000" i="0" dirty="0">
                <a:solidFill>
                  <a:schemeClr val="accent2"/>
                </a:solidFill>
                <a:effectLst/>
                <a:latin typeface="+mn-lt"/>
              </a:rPr>
              <a:t>, </a:t>
            </a:r>
            <a:r>
              <a:rPr lang="tr-TR" sz="2000" i="0" dirty="0" err="1">
                <a:solidFill>
                  <a:schemeClr val="accent2"/>
                </a:solidFill>
                <a:effectLst/>
                <a:latin typeface="+mn-lt"/>
              </a:rPr>
              <a:t>Helmend</a:t>
            </a:r>
            <a:r>
              <a:rPr lang="tr-TR" sz="2000" i="0" dirty="0">
                <a:solidFill>
                  <a:schemeClr val="accent2"/>
                </a:solidFill>
                <a:effectLst/>
                <a:latin typeface="+mn-lt"/>
              </a:rPr>
              <a:t> ve </a:t>
            </a:r>
            <a:r>
              <a:rPr lang="tr-TR" sz="2000" i="0" dirty="0" err="1">
                <a:solidFill>
                  <a:schemeClr val="accent2"/>
                </a:solidFill>
                <a:effectLst/>
                <a:latin typeface="+mn-lt"/>
              </a:rPr>
              <a:t>Kandehar</a:t>
            </a:r>
            <a:r>
              <a:rPr lang="tr-TR" sz="2000" i="0" dirty="0">
                <a:solidFill>
                  <a:schemeClr val="accent2"/>
                </a:solidFill>
                <a:effectLst/>
                <a:latin typeface="+mn-lt"/>
              </a:rPr>
              <a:t> </a:t>
            </a:r>
            <a:r>
              <a:rPr lang="tr-TR" sz="2000" i="0" dirty="0" err="1" smtClean="0">
                <a:solidFill>
                  <a:schemeClr val="accent2"/>
                </a:solidFill>
                <a:effectLst/>
                <a:latin typeface="+mn-lt"/>
              </a:rPr>
              <a:t>vilayetlerininde</a:t>
            </a:r>
            <a:r>
              <a:rPr lang="tr-TR" sz="2000" i="0" dirty="0" smtClean="0">
                <a:solidFill>
                  <a:schemeClr val="accent2"/>
                </a:solidFill>
                <a:effectLst/>
                <a:latin typeface="+mn-lt"/>
              </a:rPr>
              <a:t> </a:t>
            </a:r>
            <a:r>
              <a:rPr lang="tr-TR" sz="2000" i="0" dirty="0">
                <a:solidFill>
                  <a:schemeClr val="accent2"/>
                </a:solidFill>
                <a:effectLst/>
                <a:latin typeface="+mn-lt"/>
              </a:rPr>
              <a:t>bulunduğu güney bölgelerini içeriyor</a:t>
            </a:r>
            <a:r>
              <a:rPr lang="tr-TR" b="0" i="0" dirty="0">
                <a:solidFill>
                  <a:schemeClr val="accent2"/>
                </a:solidFill>
                <a:effectLst/>
                <a:latin typeface="Roboto"/>
              </a:rPr>
              <a:t>.</a:t>
            </a:r>
            <a:endParaRPr lang="tr-TR" dirty="0">
              <a:solidFill>
                <a:schemeClr val="accent2"/>
              </a:solidFill>
            </a:endParaRPr>
          </a:p>
        </p:txBody>
      </p:sp>
    </p:spTree>
    <p:extLst>
      <p:ext uri="{BB962C8B-B14F-4D97-AF65-F5344CB8AC3E}">
        <p14:creationId xmlns="" xmlns:p14="http://schemas.microsoft.com/office/powerpoint/2010/main" val="1304083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B6D76B9-E988-7542-8AAD-334E4E7C9874}"/>
              </a:ext>
            </a:extLst>
          </p:cNvPr>
          <p:cNvSpPr>
            <a:spLocks noGrp="1"/>
          </p:cNvSpPr>
          <p:nvPr>
            <p:ph type="title"/>
          </p:nvPr>
        </p:nvSpPr>
        <p:spPr>
          <a:xfrm>
            <a:off x="3769111" y="172398"/>
            <a:ext cx="10057731" cy="1609344"/>
          </a:xfrm>
        </p:spPr>
        <p:txBody>
          <a:bodyPr/>
          <a:lstStyle/>
          <a:p>
            <a:r>
              <a:rPr lang="ar-AE" dirty="0"/>
              <a:t>خیبر پختونخواہ</a:t>
            </a:r>
            <a:endParaRPr lang="tr-TR" dirty="0"/>
          </a:p>
        </p:txBody>
      </p:sp>
      <p:pic>
        <p:nvPicPr>
          <p:cNvPr id="3" name="Resim 3">
            <a:extLst>
              <a:ext uri="{FF2B5EF4-FFF2-40B4-BE49-F238E27FC236}">
                <a16:creationId xmlns="" xmlns:a16="http://schemas.microsoft.com/office/drawing/2014/main" id="{C69549E4-07DE-084A-8A2E-D23A9B9D128B}"/>
              </a:ext>
            </a:extLst>
          </p:cNvPr>
          <p:cNvPicPr>
            <a:picLocks noChangeAspect="1"/>
          </p:cNvPicPr>
          <p:nvPr/>
        </p:nvPicPr>
        <p:blipFill>
          <a:blip r:embed="rId2"/>
          <a:stretch>
            <a:fillRect/>
          </a:stretch>
        </p:blipFill>
        <p:spPr>
          <a:xfrm>
            <a:off x="3251975" y="1598021"/>
            <a:ext cx="4944172" cy="5081559"/>
          </a:xfrm>
          <a:prstGeom prst="rect">
            <a:avLst/>
          </a:prstGeom>
        </p:spPr>
      </p:pic>
    </p:spTree>
    <p:extLst>
      <p:ext uri="{BB962C8B-B14F-4D97-AF65-F5344CB8AC3E}">
        <p14:creationId xmlns="" xmlns:p14="http://schemas.microsoft.com/office/powerpoint/2010/main" val="445149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 xmlns:a16="http://schemas.microsoft.com/office/drawing/2014/main" id="{D745E71C-6DB5-B94C-BE25-70A17B4150C8}"/>
              </a:ext>
            </a:extLst>
          </p:cNvPr>
          <p:cNvSpPr txBox="1"/>
          <p:nvPr/>
        </p:nvSpPr>
        <p:spPr>
          <a:xfrm>
            <a:off x="642937" y="505896"/>
            <a:ext cx="7012781" cy="2677656"/>
          </a:xfrm>
          <a:prstGeom prst="rect">
            <a:avLst/>
          </a:prstGeom>
          <a:noFill/>
        </p:spPr>
        <p:txBody>
          <a:bodyPr wrap="square">
            <a:spAutoFit/>
          </a:bodyPr>
          <a:lstStyle/>
          <a:p>
            <a:r>
              <a:rPr lang="tr-TR" sz="2800" b="0" i="0" dirty="0">
                <a:solidFill>
                  <a:schemeClr val="accent2">
                    <a:lumMod val="50000"/>
                  </a:schemeClr>
                </a:solidFill>
                <a:effectLst/>
              </a:rPr>
              <a:t>Hayber-</a:t>
            </a:r>
            <a:r>
              <a:rPr lang="tr-TR" sz="2800" b="0" i="0" dirty="0" err="1">
                <a:solidFill>
                  <a:schemeClr val="accent2">
                    <a:lumMod val="50000"/>
                  </a:schemeClr>
                </a:solidFill>
                <a:effectLst/>
              </a:rPr>
              <a:t>Pahtunhva</a:t>
            </a:r>
            <a:r>
              <a:rPr lang="tr-TR" sz="2800" b="0" i="0" dirty="0">
                <a:solidFill>
                  <a:schemeClr val="accent2">
                    <a:lumMod val="50000"/>
                  </a:schemeClr>
                </a:solidFill>
                <a:effectLst/>
              </a:rPr>
              <a:t> Kuzeybatı Sınır Eyaleti, Pakistan'ın kuzeybatı alanında yer alan bölge. Bu bölgedeki dağlar Pakistan ve Afganistan arasındaki sınırı oluşturmaktadır. Bu bölgede yaşayan insanlara </a:t>
            </a:r>
            <a:r>
              <a:rPr lang="tr-TR" sz="2800" b="0" i="0" dirty="0" err="1">
                <a:solidFill>
                  <a:schemeClr val="accent2">
                    <a:lumMod val="50000"/>
                  </a:schemeClr>
                </a:solidFill>
                <a:effectLst/>
              </a:rPr>
              <a:t>Peştun</a:t>
            </a:r>
            <a:r>
              <a:rPr lang="tr-TR" sz="2800" b="0" i="0" dirty="0">
                <a:solidFill>
                  <a:schemeClr val="accent2">
                    <a:lumMod val="50000"/>
                  </a:schemeClr>
                </a:solidFill>
                <a:effectLst/>
              </a:rPr>
              <a:t> denmektedir.</a:t>
            </a:r>
            <a:endParaRPr lang="tr-TR" sz="2800" dirty="0">
              <a:solidFill>
                <a:schemeClr val="accent2">
                  <a:lumMod val="50000"/>
                </a:schemeClr>
              </a:solidFill>
            </a:endParaRPr>
          </a:p>
        </p:txBody>
      </p:sp>
      <p:pic>
        <p:nvPicPr>
          <p:cNvPr id="2"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85277" y="1290808"/>
            <a:ext cx="4300839" cy="5020781"/>
          </a:xfrm>
          <a:prstGeom prst="rect">
            <a:avLst/>
          </a:prstGeom>
        </p:spPr>
      </p:pic>
    </p:spTree>
    <p:extLst>
      <p:ext uri="{BB962C8B-B14F-4D97-AF65-F5344CB8AC3E}">
        <p14:creationId xmlns="" xmlns:p14="http://schemas.microsoft.com/office/powerpoint/2010/main" val="3372570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86551" y="110842"/>
            <a:ext cx="1723549" cy="1015663"/>
          </a:xfrm>
          <a:prstGeom prst="rect">
            <a:avLst/>
          </a:prstGeom>
        </p:spPr>
        <p:txBody>
          <a:bodyPr wrap="none">
            <a:spAutoFit/>
          </a:bodyPr>
          <a:lstStyle/>
          <a:p>
            <a:r>
              <a:rPr lang="ur-PK" sz="6000" dirty="0">
                <a:solidFill>
                  <a:srgbClr val="000000"/>
                </a:solidFill>
                <a:latin typeface="Times New Roman" panose="02020603050405020304" pitchFamily="18" charset="0"/>
                <a:cs typeface="Times New Roman" panose="02020603050405020304" pitchFamily="18" charset="0"/>
              </a:rPr>
              <a:t>پشاور</a:t>
            </a:r>
            <a:endParaRPr lang="tr-TR" sz="6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989638" y="1338147"/>
            <a:ext cx="3193826" cy="4259766"/>
          </a:xfrm>
          <a:prstGeom prst="rect">
            <a:avLst/>
          </a:prstGeom>
        </p:spPr>
      </p:pic>
      <p:sp>
        <p:nvSpPr>
          <p:cNvPr id="5" name="Dikdörtgen 4"/>
          <p:cNvSpPr/>
          <p:nvPr/>
        </p:nvSpPr>
        <p:spPr>
          <a:xfrm>
            <a:off x="895815" y="618673"/>
            <a:ext cx="6096000" cy="1938992"/>
          </a:xfrm>
          <a:prstGeom prst="rect">
            <a:avLst/>
          </a:prstGeom>
        </p:spPr>
        <p:txBody>
          <a:bodyPr>
            <a:spAutoFit/>
          </a:bodyPr>
          <a:lstStyle/>
          <a:p>
            <a:r>
              <a:rPr lang="tr-TR" sz="2000" b="1" dirty="0" err="1">
                <a:latin typeface="Times New Roman" panose="02020603050405020304" pitchFamily="18" charset="0"/>
                <a:cs typeface="Times New Roman" panose="02020603050405020304" pitchFamily="18" charset="0"/>
              </a:rPr>
              <a:t>Peşaver</a:t>
            </a:r>
            <a:r>
              <a:rPr lang="tr-TR"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hlinkClick r:id="rId3" tooltip="Pakistan"/>
              </a:rPr>
              <a:t>Pakistan</a:t>
            </a:r>
            <a:r>
              <a:rPr lang="tr-TR" sz="2000" dirty="0">
                <a:latin typeface="Times New Roman" panose="02020603050405020304" pitchFamily="18" charset="0"/>
                <a:cs typeface="Times New Roman" panose="02020603050405020304" pitchFamily="18" charset="0"/>
              </a:rPr>
              <a:t>'da, </a:t>
            </a:r>
            <a:r>
              <a:rPr lang="tr-TR" sz="2000" dirty="0">
                <a:latin typeface="Times New Roman" panose="02020603050405020304" pitchFamily="18" charset="0"/>
                <a:cs typeface="Times New Roman" panose="02020603050405020304" pitchFamily="18" charset="0"/>
                <a:hlinkClick r:id="rId4" tooltip="Hayber-Pahtunhva"/>
              </a:rPr>
              <a:t>Hayber-</a:t>
            </a:r>
            <a:r>
              <a:rPr lang="tr-TR" sz="2000" dirty="0" err="1">
                <a:latin typeface="Times New Roman" panose="02020603050405020304" pitchFamily="18" charset="0"/>
                <a:cs typeface="Times New Roman" panose="02020603050405020304" pitchFamily="18" charset="0"/>
                <a:hlinkClick r:id="rId4" tooltip="Hayber-Pahtunhva"/>
              </a:rPr>
              <a:t>Pahtunhva</a:t>
            </a:r>
            <a:r>
              <a:rPr lang="tr-TR" sz="2000" dirty="0">
                <a:latin typeface="Times New Roman" panose="02020603050405020304" pitchFamily="18" charset="0"/>
                <a:cs typeface="Times New Roman" panose="02020603050405020304" pitchFamily="18" charset="0"/>
              </a:rPr>
              <a:t> eyaletinin merkezi olan şehir. </a:t>
            </a:r>
            <a:r>
              <a:rPr lang="tr-TR" sz="2000" dirty="0">
                <a:latin typeface="Times New Roman" panose="02020603050405020304" pitchFamily="18" charset="0"/>
                <a:cs typeface="Times New Roman" panose="02020603050405020304" pitchFamily="18" charset="0"/>
                <a:hlinkClick r:id="rId5" tooltip="Kâbil Irmağı (sayfa mevcut değil)"/>
              </a:rPr>
              <a:t>Kâbil Irmağı</a:t>
            </a:r>
            <a:r>
              <a:rPr lang="tr-TR" sz="2000" dirty="0">
                <a:latin typeface="Times New Roman" panose="02020603050405020304" pitchFamily="18" charset="0"/>
                <a:cs typeface="Times New Roman" panose="02020603050405020304" pitchFamily="18" charset="0"/>
              </a:rPr>
              <a:t>'nın kolu </a:t>
            </a:r>
            <a:r>
              <a:rPr lang="tr-TR" sz="2000" dirty="0">
                <a:latin typeface="Times New Roman" panose="02020603050405020304" pitchFamily="18" charset="0"/>
                <a:cs typeface="Times New Roman" panose="02020603050405020304" pitchFamily="18" charset="0"/>
                <a:hlinkClick r:id="rId6" tooltip="Bara (sayfa mevcut değil)"/>
              </a:rPr>
              <a:t>Bara</a:t>
            </a:r>
            <a:r>
              <a:rPr lang="tr-TR" sz="2000" dirty="0">
                <a:latin typeface="Times New Roman" panose="02020603050405020304" pitchFamily="18" charset="0"/>
                <a:cs typeface="Times New Roman" panose="02020603050405020304" pitchFamily="18" charset="0"/>
              </a:rPr>
              <a:t> kıyısında, </a:t>
            </a:r>
            <a:r>
              <a:rPr lang="tr-TR" sz="2000" dirty="0">
                <a:latin typeface="Times New Roman" panose="02020603050405020304" pitchFamily="18" charset="0"/>
                <a:cs typeface="Times New Roman" panose="02020603050405020304" pitchFamily="18" charset="0"/>
                <a:hlinkClick r:id="rId7" tooltip="Lahor"/>
              </a:rPr>
              <a:t>Lahor</a:t>
            </a:r>
            <a:r>
              <a:rPr lang="tr-TR" sz="2000" dirty="0">
                <a:latin typeface="Times New Roman" panose="02020603050405020304" pitchFamily="18" charset="0"/>
                <a:cs typeface="Times New Roman" panose="02020603050405020304" pitchFamily="18" charset="0"/>
              </a:rPr>
              <a:t>'un 385 km kuzeybatısındadır. Ünlü </a:t>
            </a:r>
            <a:r>
              <a:rPr lang="tr-TR" sz="2000" dirty="0">
                <a:latin typeface="Times New Roman" panose="02020603050405020304" pitchFamily="18" charset="0"/>
                <a:cs typeface="Times New Roman" panose="02020603050405020304" pitchFamily="18" charset="0"/>
                <a:hlinkClick r:id="rId8" tooltip="Hayber Geçidi (sayfa mevcut değil)"/>
              </a:rPr>
              <a:t>Hayber Geçidi</a:t>
            </a:r>
            <a:r>
              <a:rPr lang="tr-TR" sz="2000" dirty="0">
                <a:latin typeface="Times New Roman" panose="02020603050405020304" pitchFamily="18" charset="0"/>
                <a:cs typeface="Times New Roman" panose="02020603050405020304" pitchFamily="18" charset="0"/>
              </a:rPr>
              <a:t>'nin 15 km güneyinde yer alan kentin stratejik yeri önemlidir. Anlamı «sınır kenti» demektir. Geçmişte İpekyolu'nun önemli duraklarından biridir.</a:t>
            </a:r>
          </a:p>
        </p:txBody>
      </p:sp>
    </p:spTree>
    <p:extLst>
      <p:ext uri="{BB962C8B-B14F-4D97-AF65-F5344CB8AC3E}">
        <p14:creationId xmlns="" xmlns:p14="http://schemas.microsoft.com/office/powerpoint/2010/main" val="303919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1814" y="0"/>
            <a:ext cx="4113627" cy="1015663"/>
          </a:xfrm>
          <a:prstGeom prst="rect">
            <a:avLst/>
          </a:prstGeom>
        </p:spPr>
        <p:txBody>
          <a:bodyPr wrap="none">
            <a:spAutoFit/>
          </a:bodyPr>
          <a:lstStyle/>
          <a:p>
            <a:r>
              <a:rPr lang="tr-TR" sz="6000" dirty="0">
                <a:solidFill>
                  <a:srgbClr val="222222"/>
                </a:solidFill>
                <a:latin typeface="Times New Roman" panose="02020603050405020304" pitchFamily="18" charset="0"/>
                <a:cs typeface="Times New Roman" panose="02020603050405020304" pitchFamily="18" charset="0"/>
              </a:rPr>
              <a:t>Peştuca: </a:t>
            </a:r>
            <a:r>
              <a:rPr lang="ps-AF" sz="6000" dirty="0">
                <a:solidFill>
                  <a:srgbClr val="222222"/>
                </a:solidFill>
                <a:latin typeface="Times New Roman" panose="02020603050405020304" pitchFamily="18" charset="0"/>
                <a:cs typeface="Times New Roman" panose="02020603050405020304" pitchFamily="18" charset="0"/>
              </a:rPr>
              <a:t>پښتو</a:t>
            </a:r>
            <a:r>
              <a:rPr lang="ps-AF" dirty="0">
                <a:solidFill>
                  <a:srgbClr val="222222"/>
                </a:solidFill>
                <a:latin typeface="Arial" panose="020B0604020202020204" pitchFamily="34" charset="0"/>
              </a:rPr>
              <a:t> </a:t>
            </a:r>
            <a:endParaRPr lang="tr-TR" dirty="0"/>
          </a:p>
        </p:txBody>
      </p:sp>
      <p:sp>
        <p:nvSpPr>
          <p:cNvPr id="3" name="Dikdörtgen 2"/>
          <p:cNvSpPr/>
          <p:nvPr/>
        </p:nvSpPr>
        <p:spPr>
          <a:xfrm>
            <a:off x="431814" y="1274132"/>
            <a:ext cx="6096000" cy="3539430"/>
          </a:xfrm>
          <a:prstGeom prst="rect">
            <a:avLst/>
          </a:prstGeom>
        </p:spPr>
        <p:txBody>
          <a:bodyPr>
            <a:spAutoFit/>
          </a:bodyPr>
          <a:lstStyle/>
          <a:p>
            <a:r>
              <a:rPr lang="tr-TR" dirty="0">
                <a:solidFill>
                  <a:srgbClr val="222222"/>
                </a:solidFill>
                <a:latin typeface="Arial" panose="020B0604020202020204" pitchFamily="34" charset="0"/>
              </a:rPr>
              <a:t> </a:t>
            </a:r>
            <a:r>
              <a:rPr lang="tr-TR" sz="3200" i="1" dirty="0" err="1">
                <a:solidFill>
                  <a:srgbClr val="222222"/>
                </a:solidFill>
                <a:latin typeface="Times New Roman" panose="02020603050405020304" pitchFamily="18" charset="0"/>
                <a:cs typeface="Times New Roman" panose="02020603050405020304" pitchFamily="18" charset="0"/>
              </a:rPr>
              <a:t>Afganca</a:t>
            </a:r>
            <a:r>
              <a:rPr lang="tr-TR" sz="3200" dirty="0">
                <a:solidFill>
                  <a:srgbClr val="222222"/>
                </a:solidFill>
                <a:latin typeface="Times New Roman" panose="02020603050405020304" pitchFamily="18" charset="0"/>
                <a:cs typeface="Times New Roman" panose="02020603050405020304" pitchFamily="18" charset="0"/>
              </a:rPr>
              <a:t>, </a:t>
            </a:r>
            <a:r>
              <a:rPr lang="tr-TR" sz="3200" i="1" dirty="0" err="1">
                <a:solidFill>
                  <a:srgbClr val="222222"/>
                </a:solidFill>
                <a:latin typeface="Times New Roman" panose="02020603050405020304" pitchFamily="18" charset="0"/>
                <a:cs typeface="Times New Roman" panose="02020603050405020304" pitchFamily="18" charset="0"/>
              </a:rPr>
              <a:t>Paştuca</a:t>
            </a:r>
            <a:r>
              <a:rPr lang="tr-TR" sz="3200" dirty="0">
                <a:solidFill>
                  <a:srgbClr val="222222"/>
                </a:solidFill>
                <a:latin typeface="Times New Roman" panose="02020603050405020304" pitchFamily="18" charset="0"/>
                <a:cs typeface="Times New Roman" panose="02020603050405020304" pitchFamily="18" charset="0"/>
              </a:rPr>
              <a:t> ve </a:t>
            </a:r>
            <a:r>
              <a:rPr lang="tr-TR" sz="3200" i="1" dirty="0" err="1">
                <a:solidFill>
                  <a:srgbClr val="222222"/>
                </a:solidFill>
                <a:latin typeface="Times New Roman" panose="02020603050405020304" pitchFamily="18" charset="0"/>
                <a:cs typeface="Times New Roman" panose="02020603050405020304" pitchFamily="18" charset="0"/>
              </a:rPr>
              <a:t>Pahtuca</a:t>
            </a:r>
            <a:r>
              <a:rPr lang="tr-TR" sz="3200" dirty="0">
                <a:solidFill>
                  <a:srgbClr val="222222"/>
                </a:solidFill>
                <a:latin typeface="Times New Roman" panose="02020603050405020304" pitchFamily="18" charset="0"/>
                <a:cs typeface="Times New Roman" panose="02020603050405020304" pitchFamily="18" charset="0"/>
              </a:rPr>
              <a:t> olarak da bilinen, </a:t>
            </a:r>
            <a:r>
              <a:rPr lang="tr-TR" sz="3200" dirty="0">
                <a:solidFill>
                  <a:srgbClr val="0B0080"/>
                </a:solidFill>
                <a:latin typeface="Times New Roman" panose="02020603050405020304" pitchFamily="18" charset="0"/>
                <a:cs typeface="Times New Roman" panose="02020603050405020304" pitchFamily="18" charset="0"/>
                <a:hlinkClick r:id="rId2" tooltip="Afganistan"/>
              </a:rPr>
              <a:t>Afganistan</a:t>
            </a:r>
            <a:r>
              <a:rPr lang="tr-TR" sz="3200" dirty="0">
                <a:solidFill>
                  <a:srgbClr val="222222"/>
                </a:solidFill>
                <a:latin typeface="Times New Roman" panose="02020603050405020304" pitchFamily="18" charset="0"/>
                <a:cs typeface="Times New Roman" panose="02020603050405020304" pitchFamily="18" charset="0"/>
              </a:rPr>
              <a:t>’da ve </a:t>
            </a:r>
            <a:r>
              <a:rPr lang="tr-TR" sz="3200" dirty="0">
                <a:solidFill>
                  <a:srgbClr val="0B0080"/>
                </a:solidFill>
                <a:latin typeface="Times New Roman" panose="02020603050405020304" pitchFamily="18" charset="0"/>
                <a:cs typeface="Times New Roman" panose="02020603050405020304" pitchFamily="18" charset="0"/>
                <a:hlinkClick r:id="rId3" tooltip="Pakistan"/>
              </a:rPr>
              <a:t>Pakistan</a:t>
            </a:r>
            <a:r>
              <a:rPr lang="tr-TR" sz="3200" dirty="0">
                <a:solidFill>
                  <a:srgbClr val="222222"/>
                </a:solidFill>
                <a:latin typeface="Times New Roman" panose="02020603050405020304" pitchFamily="18" charset="0"/>
                <a:cs typeface="Times New Roman" panose="02020603050405020304" pitchFamily="18" charset="0"/>
              </a:rPr>
              <a:t>’ın batı kesiminde yaşayan </a:t>
            </a:r>
            <a:r>
              <a:rPr lang="tr-TR" sz="3200" dirty="0">
                <a:solidFill>
                  <a:srgbClr val="0B0080"/>
                </a:solidFill>
                <a:latin typeface="Times New Roman" panose="02020603050405020304" pitchFamily="18" charset="0"/>
                <a:cs typeface="Times New Roman" panose="02020603050405020304" pitchFamily="18" charset="0"/>
                <a:hlinkClick r:id="rId4" tooltip="Peştu"/>
              </a:rPr>
              <a:t>Peştuların</a:t>
            </a:r>
            <a:r>
              <a:rPr lang="tr-TR" sz="3200" dirty="0">
                <a:solidFill>
                  <a:srgbClr val="222222"/>
                </a:solidFill>
                <a:latin typeface="Times New Roman" panose="02020603050405020304" pitchFamily="18" charset="0"/>
                <a:cs typeface="Times New Roman" panose="02020603050405020304" pitchFamily="18" charset="0"/>
              </a:rPr>
              <a:t> konuştuğu dil. </a:t>
            </a:r>
            <a:r>
              <a:rPr lang="tr-TR" sz="3200" dirty="0">
                <a:solidFill>
                  <a:srgbClr val="0B0080"/>
                </a:solidFill>
                <a:latin typeface="Times New Roman" panose="02020603050405020304" pitchFamily="18" charset="0"/>
                <a:cs typeface="Times New Roman" panose="02020603050405020304" pitchFamily="18" charset="0"/>
                <a:hlinkClick r:id="rId5" tooltip="Hint-Avrupa dil ailesi"/>
              </a:rPr>
              <a:t>Hint-Avrupa dillerinin</a:t>
            </a:r>
            <a:r>
              <a:rPr lang="tr-TR" sz="3200" dirty="0">
                <a:solidFill>
                  <a:srgbClr val="222222"/>
                </a:solidFill>
                <a:latin typeface="Times New Roman" panose="02020603050405020304" pitchFamily="18" charset="0"/>
                <a:cs typeface="Times New Roman" panose="02020603050405020304" pitchFamily="18" charset="0"/>
              </a:rPr>
              <a:t> </a:t>
            </a:r>
            <a:r>
              <a:rPr lang="tr-TR" sz="3200" dirty="0">
                <a:solidFill>
                  <a:srgbClr val="0B0080"/>
                </a:solidFill>
                <a:latin typeface="Times New Roman" panose="02020603050405020304" pitchFamily="18" charset="0"/>
                <a:cs typeface="Times New Roman" panose="02020603050405020304" pitchFamily="18" charset="0"/>
                <a:hlinkClick r:id="rId6" tooltip="Hint-iran dilleri"/>
              </a:rPr>
              <a:t>Hint-</a:t>
            </a:r>
            <a:r>
              <a:rPr lang="tr-TR" sz="3200" dirty="0" err="1">
                <a:solidFill>
                  <a:srgbClr val="0B0080"/>
                </a:solidFill>
                <a:latin typeface="Times New Roman" panose="02020603050405020304" pitchFamily="18" charset="0"/>
                <a:cs typeface="Times New Roman" panose="02020603050405020304" pitchFamily="18" charset="0"/>
                <a:hlinkClick r:id="rId6" tooltip="Hint-iran dilleri"/>
              </a:rPr>
              <a:t>iran</a:t>
            </a:r>
            <a:r>
              <a:rPr lang="tr-TR" sz="3200" dirty="0">
                <a:solidFill>
                  <a:srgbClr val="0B0080"/>
                </a:solidFill>
                <a:latin typeface="Times New Roman" panose="02020603050405020304" pitchFamily="18" charset="0"/>
                <a:cs typeface="Times New Roman" panose="02020603050405020304" pitchFamily="18" charset="0"/>
                <a:hlinkClick r:id="rId6" tooltip="Hint-iran dilleri"/>
              </a:rPr>
              <a:t> dilleri</a:t>
            </a:r>
            <a:r>
              <a:rPr lang="tr-TR" sz="3200" dirty="0">
                <a:solidFill>
                  <a:srgbClr val="222222"/>
                </a:solidFill>
                <a:latin typeface="Times New Roman" panose="02020603050405020304" pitchFamily="18" charset="0"/>
                <a:cs typeface="Times New Roman" panose="02020603050405020304" pitchFamily="18" charset="0"/>
              </a:rPr>
              <a:t> öbeğine bağlıdır. Otuz sekiz harfli bir alfabesi vardır. </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10823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20342" y="234176"/>
            <a:ext cx="6834448" cy="5796624"/>
          </a:xfrm>
          <a:prstGeom prst="rect">
            <a:avLst/>
          </a:prstGeom>
        </p:spPr>
      </p:pic>
    </p:spTree>
    <p:extLst>
      <p:ext uri="{BB962C8B-B14F-4D97-AF65-F5344CB8AC3E}">
        <p14:creationId xmlns="" xmlns:p14="http://schemas.microsoft.com/office/powerpoint/2010/main" val="285985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6673" y="191341"/>
            <a:ext cx="6096000" cy="6124754"/>
          </a:xfrm>
          <a:prstGeom prst="rect">
            <a:avLst/>
          </a:prstGeom>
        </p:spPr>
        <p:txBody>
          <a:bodyPr>
            <a:spAutoFit/>
          </a:bodyPr>
          <a:lstStyle/>
          <a:p>
            <a:r>
              <a:rPr lang="tr-TR" sz="2800" dirty="0">
                <a:solidFill>
                  <a:srgbClr val="222222"/>
                </a:solidFill>
                <a:latin typeface="Times New Roman" panose="02020603050405020304" pitchFamily="18" charset="0"/>
                <a:cs typeface="Times New Roman" panose="02020603050405020304" pitchFamily="18" charset="0"/>
              </a:rPr>
              <a:t>1936 yılında Afganistan’ın resmî dili oldu. Günümüzde Peştuca </a:t>
            </a:r>
            <a:r>
              <a:rPr lang="tr-TR" sz="2800" dirty="0">
                <a:solidFill>
                  <a:srgbClr val="0B0080"/>
                </a:solidFill>
                <a:latin typeface="Times New Roman" panose="02020603050405020304" pitchFamily="18" charset="0"/>
                <a:cs typeface="Times New Roman" panose="02020603050405020304" pitchFamily="18" charset="0"/>
                <a:hlinkClick r:id="rId2" tooltip="Afganistan"/>
              </a:rPr>
              <a:t>Afganistan</a:t>
            </a:r>
            <a:r>
              <a:rPr lang="tr-TR" sz="2800" dirty="0">
                <a:solidFill>
                  <a:srgbClr val="222222"/>
                </a:solidFill>
                <a:latin typeface="Times New Roman" panose="02020603050405020304" pitchFamily="18" charset="0"/>
                <a:cs typeface="Times New Roman" panose="02020603050405020304" pitchFamily="18" charset="0"/>
              </a:rPr>
              <a:t>’da eğitim dilidir. Ülkedeki ikinci dil ise </a:t>
            </a:r>
            <a:r>
              <a:rPr lang="tr-TR" sz="2800" dirty="0">
                <a:solidFill>
                  <a:srgbClr val="0B0080"/>
                </a:solidFill>
                <a:latin typeface="Times New Roman" panose="02020603050405020304" pitchFamily="18" charset="0"/>
                <a:cs typeface="Times New Roman" panose="02020603050405020304" pitchFamily="18" charset="0"/>
                <a:hlinkClick r:id="rId3" tooltip="Farsça"/>
              </a:rPr>
              <a:t>Farsçadır</a:t>
            </a:r>
            <a:r>
              <a:rPr lang="tr-TR" sz="2800" dirty="0">
                <a:solidFill>
                  <a:srgbClr val="222222"/>
                </a:solidFill>
                <a:latin typeface="Times New Roman" panose="02020603050405020304" pitchFamily="18" charset="0"/>
                <a:cs typeface="Times New Roman" panose="02020603050405020304" pitchFamily="18" charset="0"/>
              </a:rPr>
              <a:t>. </a:t>
            </a:r>
            <a:r>
              <a:rPr lang="tr-TR" sz="2800" dirty="0">
                <a:solidFill>
                  <a:srgbClr val="0B0080"/>
                </a:solidFill>
                <a:latin typeface="Times New Roman" panose="02020603050405020304" pitchFamily="18" charset="0"/>
                <a:cs typeface="Times New Roman" panose="02020603050405020304" pitchFamily="18" charset="0"/>
                <a:hlinkClick r:id="rId2" tooltip="Afganistan"/>
              </a:rPr>
              <a:t>Afganistan</a:t>
            </a:r>
            <a:r>
              <a:rPr lang="tr-TR" sz="2800" dirty="0">
                <a:solidFill>
                  <a:srgbClr val="222222"/>
                </a:solidFill>
                <a:latin typeface="Times New Roman" panose="02020603050405020304" pitchFamily="18" charset="0"/>
                <a:cs typeface="Times New Roman" panose="02020603050405020304" pitchFamily="18" charset="0"/>
              </a:rPr>
              <a:t> ve </a:t>
            </a:r>
            <a:r>
              <a:rPr lang="tr-TR" sz="2800" dirty="0">
                <a:solidFill>
                  <a:srgbClr val="0B0080"/>
                </a:solidFill>
                <a:latin typeface="Times New Roman" panose="02020603050405020304" pitchFamily="18" charset="0"/>
                <a:cs typeface="Times New Roman" panose="02020603050405020304" pitchFamily="18" charset="0"/>
                <a:hlinkClick r:id="rId4" tooltip="Pakistan"/>
              </a:rPr>
              <a:t>Pakistan</a:t>
            </a:r>
            <a:r>
              <a:rPr lang="tr-TR" sz="2800" dirty="0">
                <a:solidFill>
                  <a:srgbClr val="222222"/>
                </a:solidFill>
                <a:latin typeface="Times New Roman" panose="02020603050405020304" pitchFamily="18" charset="0"/>
                <a:cs typeface="Times New Roman" panose="02020603050405020304" pitchFamily="18" charset="0"/>
              </a:rPr>
              <a:t>’ın dışında </a:t>
            </a:r>
            <a:r>
              <a:rPr lang="tr-TR" sz="2800" dirty="0">
                <a:solidFill>
                  <a:srgbClr val="0B0080"/>
                </a:solidFill>
                <a:latin typeface="Times New Roman" panose="02020603050405020304" pitchFamily="18" charset="0"/>
                <a:cs typeface="Times New Roman" panose="02020603050405020304" pitchFamily="18" charset="0"/>
                <a:hlinkClick r:id="rId5" tooltip="Hindistan"/>
              </a:rPr>
              <a:t>Hindistan</a:t>
            </a:r>
            <a:r>
              <a:rPr lang="tr-TR" sz="2800" dirty="0">
                <a:solidFill>
                  <a:srgbClr val="222222"/>
                </a:solidFill>
                <a:latin typeface="Times New Roman" panose="02020603050405020304" pitchFamily="18" charset="0"/>
                <a:cs typeface="Times New Roman" panose="02020603050405020304" pitchFamily="18" charset="0"/>
              </a:rPr>
              <a:t> ve </a:t>
            </a:r>
            <a:r>
              <a:rPr lang="tr-TR" sz="2800" dirty="0">
                <a:solidFill>
                  <a:srgbClr val="0B0080"/>
                </a:solidFill>
                <a:latin typeface="Times New Roman" panose="02020603050405020304" pitchFamily="18" charset="0"/>
                <a:cs typeface="Times New Roman" panose="02020603050405020304" pitchFamily="18" charset="0"/>
                <a:hlinkClick r:id="rId6" tooltip="Bangladeş"/>
              </a:rPr>
              <a:t>Bangladeş</a:t>
            </a:r>
            <a:r>
              <a:rPr lang="tr-TR" sz="2800" dirty="0">
                <a:solidFill>
                  <a:srgbClr val="222222"/>
                </a:solidFill>
                <a:latin typeface="Times New Roman" panose="02020603050405020304" pitchFamily="18" charset="0"/>
                <a:cs typeface="Times New Roman" panose="02020603050405020304" pitchFamily="18" charset="0"/>
              </a:rPr>
              <a:t>’te konuşulabilir. Bazı dil bilimciler Peştucayı, Urduca ve Farsçanın bir lehçesi olarak kabul ederler. Yazıya geçirilmesi çok geç olduğu için kelime birliği sağlanamamış, büyük ölçüde Arapça, Farsça ve Hintçenin etkisi altına girmiştir. Bu dilde verilen yapıtlar daha çok İslami medrese ürünleridir. 10'a yakın Kur'an çevirisi bulunmaktadır.</a:t>
            </a:r>
            <a:endParaRPr lang="tr-TR" sz="28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804359" y="1484698"/>
            <a:ext cx="5112578" cy="3834433"/>
          </a:xfrm>
          <a:prstGeom prst="rect">
            <a:avLst/>
          </a:prstGeom>
        </p:spPr>
      </p:pic>
    </p:spTree>
    <p:extLst>
      <p:ext uri="{BB962C8B-B14F-4D97-AF65-F5344CB8AC3E}">
        <p14:creationId xmlns="" xmlns:p14="http://schemas.microsoft.com/office/powerpoint/2010/main" val="208366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70138" y="-145637"/>
            <a:ext cx="2109873" cy="1569660"/>
          </a:xfrm>
          <a:prstGeom prst="rect">
            <a:avLst/>
          </a:prstGeom>
        </p:spPr>
        <p:txBody>
          <a:bodyPr wrap="none">
            <a:spAutoFit/>
          </a:bodyPr>
          <a:lstStyle/>
          <a:p>
            <a:r>
              <a:rPr lang="ar-AE" sz="9600" dirty="0">
                <a:solidFill>
                  <a:srgbClr val="222222"/>
                </a:solidFill>
                <a:latin typeface="Arial" panose="020B0604020202020204" pitchFamily="34" charset="0"/>
              </a:rPr>
              <a:t>سندھ</a:t>
            </a:r>
            <a:endParaRPr lang="tr-TR" sz="9600" dirty="0"/>
          </a:p>
        </p:txBody>
      </p:sp>
      <p:pic>
        <p:nvPicPr>
          <p:cNvPr id="3" name="Resim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13408" y="1608687"/>
            <a:ext cx="5718717" cy="4299628"/>
          </a:xfrm>
          <a:prstGeom prst="rect">
            <a:avLst/>
          </a:prstGeom>
        </p:spPr>
      </p:pic>
    </p:spTree>
    <p:extLst>
      <p:ext uri="{BB962C8B-B14F-4D97-AF65-F5344CB8AC3E}">
        <p14:creationId xmlns="" xmlns:p14="http://schemas.microsoft.com/office/powerpoint/2010/main" val="37657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FF28635-B0AE-5B45-A1F9-13E4B4082F29}"/>
              </a:ext>
            </a:extLst>
          </p:cNvPr>
          <p:cNvSpPr>
            <a:spLocks noGrp="1"/>
          </p:cNvSpPr>
          <p:nvPr>
            <p:ph type="title"/>
          </p:nvPr>
        </p:nvSpPr>
        <p:spPr>
          <a:xfrm>
            <a:off x="8549640" y="685800"/>
            <a:ext cx="3200400" cy="921544"/>
          </a:xfrm>
        </p:spPr>
        <p:txBody>
          <a:bodyPr>
            <a:normAutofit fontScale="90000"/>
          </a:bodyPr>
          <a:lstStyle/>
          <a:p>
            <a:r>
              <a:rPr lang="ur-PK" sz="6000">
                <a:effectLst/>
              </a:rPr>
              <a:t>پنجاب</a:t>
            </a:r>
            <a:endParaRPr lang="tr-TR" sz="6000"/>
          </a:p>
        </p:txBody>
      </p:sp>
      <p:sp>
        <p:nvSpPr>
          <p:cNvPr id="3" name="İçerik Yer Tutucusu 2">
            <a:extLst>
              <a:ext uri="{FF2B5EF4-FFF2-40B4-BE49-F238E27FC236}">
                <a16:creationId xmlns="" xmlns:a16="http://schemas.microsoft.com/office/drawing/2014/main" id="{C9D5F561-B947-3C4A-AE2C-1BA60F03A9EA}"/>
              </a:ext>
            </a:extLst>
          </p:cNvPr>
          <p:cNvSpPr>
            <a:spLocks noGrp="1"/>
          </p:cNvSpPr>
          <p:nvPr>
            <p:ph type="body" idx="2"/>
          </p:nvPr>
        </p:nvSpPr>
        <p:spPr>
          <a:xfrm>
            <a:off x="8549640" y="2788921"/>
            <a:ext cx="3200400" cy="3291840"/>
          </a:xfrm>
        </p:spPr>
        <p:txBody>
          <a:bodyPr>
            <a:normAutofit/>
          </a:bodyPr>
          <a:lstStyle/>
          <a:p>
            <a:r>
              <a:rPr lang="tr-TR" sz="2000"/>
              <a:t>Pencap ismi </a:t>
            </a:r>
            <a:r>
              <a:rPr lang="tr-TR" sz="2400">
                <a:solidFill>
                  <a:schemeClr val="accent2"/>
                </a:solidFill>
                <a:effectLst/>
              </a:rPr>
              <a:t>İçinden geçen İndus nehriyle onun dört kolundan dolayı “beş su” (penç âb) anlamına gelmektedir</a:t>
            </a:r>
            <a:endParaRPr lang="tr-TR" sz="2400">
              <a:solidFill>
                <a:schemeClr val="accent2"/>
              </a:solidFill>
            </a:endParaRPr>
          </a:p>
          <a:p>
            <a:r>
              <a:rPr lang="tr-TR" sz="2000"/>
              <a:t>Başkenti LAHOR</a:t>
            </a:r>
          </a:p>
          <a:p>
            <a:r>
              <a:rPr lang="tr-TR" sz="2000"/>
              <a:t>Pakistan’ın ikinci büyük metropol şehri</a:t>
            </a:r>
          </a:p>
          <a:p>
            <a:endParaRPr lang="tr-TR" sz="2000"/>
          </a:p>
        </p:txBody>
      </p:sp>
      <p:pic>
        <p:nvPicPr>
          <p:cNvPr id="4" name="Resim 5">
            <a:extLst>
              <a:ext uri="{FF2B5EF4-FFF2-40B4-BE49-F238E27FC236}">
                <a16:creationId xmlns="" xmlns:a16="http://schemas.microsoft.com/office/drawing/2014/main" id="{132A6440-A3F1-5845-BF88-488F7F3739ED}"/>
              </a:ext>
            </a:extLst>
          </p:cNvPr>
          <p:cNvPicPr>
            <a:picLocks noGrp="1" noChangeAspect="1"/>
          </p:cNvPicPr>
          <p:nvPr>
            <p:ph sz="half" idx="1"/>
          </p:nvPr>
        </p:nvPicPr>
        <p:blipFill>
          <a:blip r:embed="rId2"/>
          <a:stretch>
            <a:fillRect/>
          </a:stretch>
        </p:blipFill>
        <p:spPr>
          <a:xfrm>
            <a:off x="315389" y="150017"/>
            <a:ext cx="7447486" cy="6528843"/>
          </a:xfrm>
          <a:prstGeom prst="rect">
            <a:avLst/>
          </a:prstGeom>
        </p:spPr>
      </p:pic>
    </p:spTree>
    <p:extLst>
      <p:ext uri="{BB962C8B-B14F-4D97-AF65-F5344CB8AC3E}">
        <p14:creationId xmlns="" xmlns:p14="http://schemas.microsoft.com/office/powerpoint/2010/main" val="1742879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4370" y="230602"/>
            <a:ext cx="6096000" cy="3108543"/>
          </a:xfrm>
          <a:prstGeom prst="rect">
            <a:avLst/>
          </a:prstGeom>
        </p:spPr>
        <p:txBody>
          <a:bodyPr>
            <a:spAutoFit/>
          </a:bodyPr>
          <a:lstStyle/>
          <a:p>
            <a:r>
              <a:rPr lang="tr-TR" sz="2800" dirty="0">
                <a:solidFill>
                  <a:schemeClr val="accent2">
                    <a:lumMod val="50000"/>
                  </a:schemeClr>
                </a:solidFill>
                <a:latin typeface="Times New Roman" panose="02020603050405020304" pitchFamily="18" charset="0"/>
                <a:cs typeface="Times New Roman" panose="02020603050405020304" pitchFamily="18" charset="0"/>
              </a:rPr>
              <a:t>Ülkenin en büyük kenti </a:t>
            </a:r>
            <a:r>
              <a:rPr lang="tr-TR" sz="2800" dirty="0" err="1">
                <a:solidFill>
                  <a:schemeClr val="accent2">
                    <a:lumMod val="50000"/>
                  </a:schemeClr>
                </a:solidFill>
                <a:latin typeface="Times New Roman" panose="02020603050405020304" pitchFamily="18" charset="0"/>
                <a:cs typeface="Times New Roman" panose="02020603050405020304" pitchFamily="18" charset="0"/>
                <a:hlinkClick r:id="rId2" tooltip="Karaçi"/>
              </a:rPr>
              <a:t>Karaçi</a:t>
            </a:r>
            <a:r>
              <a:rPr lang="tr-TR" sz="2800" dirty="0" err="1">
                <a:solidFill>
                  <a:schemeClr val="accent2">
                    <a:lumMod val="50000"/>
                  </a:schemeClr>
                </a:solidFill>
                <a:latin typeface="Times New Roman" panose="02020603050405020304" pitchFamily="18" charset="0"/>
                <a:cs typeface="Times New Roman" panose="02020603050405020304" pitchFamily="18" charset="0"/>
              </a:rPr>
              <a:t>'nin</a:t>
            </a:r>
            <a:r>
              <a:rPr lang="tr-TR" sz="2800" dirty="0">
                <a:solidFill>
                  <a:schemeClr val="accent2">
                    <a:lumMod val="50000"/>
                  </a:schemeClr>
                </a:solidFill>
                <a:latin typeface="Times New Roman" panose="02020603050405020304" pitchFamily="18" charset="0"/>
                <a:cs typeface="Times New Roman" panose="02020603050405020304" pitchFamily="18" charset="0"/>
              </a:rPr>
              <a:t> içinde bulunduğu bu eyalet, ülkenin güneyinde ve </a:t>
            </a:r>
            <a:r>
              <a:rPr lang="tr-TR" sz="2800" dirty="0">
                <a:solidFill>
                  <a:schemeClr val="accent2">
                    <a:lumMod val="50000"/>
                  </a:schemeClr>
                </a:solidFill>
                <a:latin typeface="Times New Roman" panose="02020603050405020304" pitchFamily="18" charset="0"/>
                <a:cs typeface="Times New Roman" panose="02020603050405020304" pitchFamily="18" charset="0"/>
                <a:hlinkClick r:id="rId3" tooltip="Hint Okyanusu"/>
              </a:rPr>
              <a:t>Hint Okyanusu</a:t>
            </a:r>
            <a:r>
              <a:rPr lang="tr-TR" sz="2800" dirty="0">
                <a:solidFill>
                  <a:schemeClr val="accent2">
                    <a:lumMod val="50000"/>
                  </a:schemeClr>
                </a:solidFill>
                <a:latin typeface="Times New Roman" panose="02020603050405020304" pitchFamily="18" charset="0"/>
                <a:cs typeface="Times New Roman" panose="02020603050405020304" pitchFamily="18" charset="0"/>
              </a:rPr>
              <a:t> kıyısında bulunmaktadır. </a:t>
            </a:r>
            <a:r>
              <a:rPr lang="tr-TR" sz="2800" dirty="0" err="1">
                <a:solidFill>
                  <a:schemeClr val="accent2">
                    <a:lumMod val="50000"/>
                  </a:schemeClr>
                </a:solidFill>
                <a:latin typeface="Times New Roman" panose="02020603050405020304" pitchFamily="18" charset="0"/>
                <a:cs typeface="Times New Roman" panose="02020603050405020304" pitchFamily="18" charset="0"/>
                <a:hlinkClick r:id="rId4" tooltip="Sindhiler"/>
              </a:rPr>
              <a:t>Sindhiler</a:t>
            </a:r>
            <a:r>
              <a:rPr lang="tr-TR" sz="2800" dirty="0" err="1">
                <a:solidFill>
                  <a:schemeClr val="accent2">
                    <a:lumMod val="50000"/>
                  </a:schemeClr>
                </a:solidFill>
                <a:latin typeface="Times New Roman" panose="02020603050405020304" pitchFamily="18" charset="0"/>
                <a:cs typeface="Times New Roman" panose="02020603050405020304" pitchFamily="18" charset="0"/>
              </a:rPr>
              <a:t>'in</a:t>
            </a:r>
            <a:r>
              <a:rPr lang="tr-TR" sz="2800" dirty="0">
                <a:solidFill>
                  <a:schemeClr val="accent2">
                    <a:lumMod val="50000"/>
                  </a:schemeClr>
                </a:solidFill>
                <a:latin typeface="Times New Roman" panose="02020603050405020304" pitchFamily="18" charset="0"/>
                <a:cs typeface="Times New Roman" panose="02020603050405020304" pitchFamily="18" charset="0"/>
              </a:rPr>
              <a:t> anavatanı olan eyaletin yerel adı "</a:t>
            </a:r>
            <a:r>
              <a:rPr lang="tr-TR" sz="2800" dirty="0" err="1">
                <a:solidFill>
                  <a:schemeClr val="accent2">
                    <a:lumMod val="50000"/>
                  </a:schemeClr>
                </a:solidFill>
                <a:latin typeface="Times New Roman" panose="02020603050405020304" pitchFamily="18" charset="0"/>
                <a:cs typeface="Times New Roman" panose="02020603050405020304" pitchFamily="18" charset="0"/>
              </a:rPr>
              <a:t>Mehran"dır</a:t>
            </a:r>
            <a:r>
              <a:rPr lang="tr-TR" sz="2800" dirty="0">
                <a:solidFill>
                  <a:schemeClr val="accent2">
                    <a:lumMod val="50000"/>
                  </a:schemeClr>
                </a:solidFill>
                <a:latin typeface="Times New Roman" panose="02020603050405020304" pitchFamily="18" charset="0"/>
                <a:cs typeface="Times New Roman" panose="02020603050405020304" pitchFamily="18" charset="0"/>
              </a:rPr>
              <a:t>. Eyalet adını </a:t>
            </a:r>
            <a:r>
              <a:rPr lang="tr-TR" sz="2800" u="sng" dirty="0" err="1">
                <a:solidFill>
                  <a:schemeClr val="accent2">
                    <a:lumMod val="50000"/>
                  </a:schemeClr>
                </a:solidFill>
                <a:latin typeface="Times New Roman" panose="02020603050405020304" pitchFamily="18" charset="0"/>
                <a:cs typeface="Times New Roman" panose="02020603050405020304" pitchFamily="18" charset="0"/>
                <a:hlinkClick r:id="rId5"/>
              </a:rPr>
              <a:t>İndus</a:t>
            </a:r>
            <a:r>
              <a:rPr lang="tr-TR" sz="2800" u="sng" dirty="0">
                <a:solidFill>
                  <a:schemeClr val="accent2">
                    <a:lumMod val="50000"/>
                  </a:schemeClr>
                </a:solidFill>
                <a:latin typeface="Times New Roman" panose="02020603050405020304" pitchFamily="18" charset="0"/>
                <a:cs typeface="Times New Roman" panose="02020603050405020304" pitchFamily="18" charset="0"/>
                <a:hlinkClick r:id="rId5"/>
              </a:rPr>
              <a:t> Nehri</a:t>
            </a:r>
            <a:r>
              <a:rPr lang="tr-TR" sz="2800" dirty="0">
                <a:solidFill>
                  <a:schemeClr val="accent2">
                    <a:lumMod val="50000"/>
                  </a:schemeClr>
                </a:solidFill>
                <a:latin typeface="Times New Roman" panose="02020603050405020304" pitchFamily="18" charset="0"/>
                <a:cs typeface="Times New Roman" panose="02020603050405020304" pitchFamily="18" charset="0"/>
              </a:rPr>
              <a:t>'nden almaktadır.</a:t>
            </a:r>
          </a:p>
        </p:txBody>
      </p:sp>
      <p:pic>
        <p:nvPicPr>
          <p:cNvPr id="3" name="Resim 2"/>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548429" y="2431896"/>
            <a:ext cx="5948944" cy="4102720"/>
          </a:xfrm>
          <a:prstGeom prst="rect">
            <a:avLst/>
          </a:prstGeom>
        </p:spPr>
      </p:pic>
    </p:spTree>
    <p:extLst>
      <p:ext uri="{BB962C8B-B14F-4D97-AF65-F5344CB8AC3E}">
        <p14:creationId xmlns="" xmlns:p14="http://schemas.microsoft.com/office/powerpoint/2010/main" val="424778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7152" y="178420"/>
            <a:ext cx="4429320" cy="3144644"/>
          </a:xfrm>
          <a:prstGeom prst="rect">
            <a:avLst/>
          </a:prstGeom>
        </p:spPr>
      </p:pic>
      <p:sp>
        <p:nvSpPr>
          <p:cNvPr id="3" name="Dikdörtgen 2"/>
          <p:cNvSpPr/>
          <p:nvPr/>
        </p:nvSpPr>
        <p:spPr>
          <a:xfrm>
            <a:off x="195038" y="3244334"/>
            <a:ext cx="2189574" cy="369332"/>
          </a:xfrm>
          <a:prstGeom prst="rect">
            <a:avLst/>
          </a:prstGeom>
        </p:spPr>
        <p:txBody>
          <a:bodyPr wrap="none">
            <a:spAutoFit/>
          </a:bodyPr>
          <a:lstStyle/>
          <a:p>
            <a:r>
              <a:rPr lang="tr-TR" dirty="0" err="1">
                <a:solidFill>
                  <a:srgbClr val="222222"/>
                </a:solidFill>
                <a:latin typeface="Arial" panose="020B0604020202020204" pitchFamily="34" charset="0"/>
              </a:rPr>
              <a:t>Manora</a:t>
            </a:r>
            <a:r>
              <a:rPr lang="tr-TR" dirty="0">
                <a:solidFill>
                  <a:srgbClr val="222222"/>
                </a:solidFill>
                <a:latin typeface="Arial" panose="020B0604020202020204" pitchFamily="34" charset="0"/>
              </a:rPr>
              <a:t> Yarımadası</a:t>
            </a:r>
            <a:endParaRPr lang="tr-TR" dirty="0"/>
          </a:p>
        </p:txBody>
      </p:sp>
      <p:pic>
        <p:nvPicPr>
          <p:cNvPr id="4" name="Resim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163062" y="280743"/>
            <a:ext cx="4657072" cy="2963591"/>
          </a:xfrm>
          <a:prstGeom prst="rect">
            <a:avLst/>
          </a:prstGeom>
        </p:spPr>
      </p:pic>
      <p:sp>
        <p:nvSpPr>
          <p:cNvPr id="5" name="Dikdörtgen 4"/>
          <p:cNvSpPr/>
          <p:nvPr/>
        </p:nvSpPr>
        <p:spPr>
          <a:xfrm>
            <a:off x="6072518" y="3138398"/>
            <a:ext cx="1608133" cy="369332"/>
          </a:xfrm>
          <a:prstGeom prst="rect">
            <a:avLst/>
          </a:prstGeom>
        </p:spPr>
        <p:txBody>
          <a:bodyPr wrap="none">
            <a:spAutoFit/>
          </a:bodyPr>
          <a:lstStyle/>
          <a:p>
            <a:r>
              <a:rPr lang="tr-TR" u="sng" dirty="0" err="1">
                <a:solidFill>
                  <a:srgbClr val="0B0080"/>
                </a:solidFill>
                <a:latin typeface="Arial" panose="020B0604020202020204" pitchFamily="34" charset="0"/>
                <a:hlinkClick r:id="rId4" tooltip="Mohenjo-daro"/>
              </a:rPr>
              <a:t>Mohenjo-daro</a:t>
            </a:r>
            <a:endParaRPr lang="tr-TR" dirty="0"/>
          </a:p>
        </p:txBody>
      </p:sp>
      <p:pic>
        <p:nvPicPr>
          <p:cNvPr id="6" name="Resim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163062" y="4001260"/>
            <a:ext cx="4436843" cy="2918497"/>
          </a:xfrm>
          <a:prstGeom prst="rect">
            <a:avLst/>
          </a:prstGeom>
        </p:spPr>
      </p:pic>
      <p:pic>
        <p:nvPicPr>
          <p:cNvPr id="8" name="Resim 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06152" y="3961366"/>
            <a:ext cx="3310781" cy="2483086"/>
          </a:xfrm>
          <a:prstGeom prst="rect">
            <a:avLst/>
          </a:prstGeom>
        </p:spPr>
      </p:pic>
      <p:sp>
        <p:nvSpPr>
          <p:cNvPr id="9" name="Dikdörtgen 8"/>
          <p:cNvSpPr/>
          <p:nvPr/>
        </p:nvSpPr>
        <p:spPr>
          <a:xfrm>
            <a:off x="2234266" y="6422820"/>
            <a:ext cx="2326278" cy="369332"/>
          </a:xfrm>
          <a:prstGeom prst="rect">
            <a:avLst/>
          </a:prstGeom>
        </p:spPr>
        <p:txBody>
          <a:bodyPr wrap="none">
            <a:spAutoFit/>
          </a:bodyPr>
          <a:lstStyle/>
          <a:p>
            <a:r>
              <a:rPr lang="tr-TR" u="sng" dirty="0">
                <a:solidFill>
                  <a:srgbClr val="A55858"/>
                </a:solidFill>
                <a:latin typeface="Arial" panose="020B0604020202020204" pitchFamily="34" charset="0"/>
                <a:hlinkClick r:id="rId7" tooltip="Pakistan Milli Müzesi (sayfa mevcut değil)"/>
              </a:rPr>
              <a:t>Pakistan Milli Müzesi</a:t>
            </a:r>
            <a:endParaRPr lang="tr-TR" dirty="0"/>
          </a:p>
        </p:txBody>
      </p:sp>
    </p:spTree>
    <p:extLst>
      <p:ext uri="{BB962C8B-B14F-4D97-AF65-F5344CB8AC3E}">
        <p14:creationId xmlns="" xmlns:p14="http://schemas.microsoft.com/office/powerpoint/2010/main" val="316944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90427" y="356168"/>
            <a:ext cx="3534942" cy="369332"/>
          </a:xfrm>
          <a:prstGeom prst="rect">
            <a:avLst/>
          </a:prstGeom>
        </p:spPr>
        <p:txBody>
          <a:bodyPr wrap="none">
            <a:spAutoFit/>
          </a:bodyPr>
          <a:lstStyle/>
          <a:p>
            <a:r>
              <a:rPr lang="tr-TR" dirty="0">
                <a:solidFill>
                  <a:srgbClr val="222222"/>
                </a:solidFill>
                <a:latin typeface="Arial" panose="020B0604020202020204" pitchFamily="34" charset="0"/>
              </a:rPr>
              <a:t> </a:t>
            </a:r>
            <a:r>
              <a:rPr lang="tr-TR" dirty="0">
                <a:solidFill>
                  <a:srgbClr val="0B0080"/>
                </a:solidFill>
                <a:latin typeface="Times New Roman" panose="02020603050405020304" pitchFamily="18" charset="0"/>
                <a:cs typeface="Times New Roman" panose="02020603050405020304" pitchFamily="18" charset="0"/>
                <a:hlinkClick r:id="rId2" tooltip="Pakistan"/>
              </a:rPr>
              <a:t>Pakistan'ın </a:t>
            </a:r>
            <a:r>
              <a:rPr lang="tr-TR" dirty="0" err="1">
                <a:solidFill>
                  <a:srgbClr val="0B0080"/>
                </a:solidFill>
                <a:latin typeface="Times New Roman" panose="02020603050405020304" pitchFamily="18" charset="0"/>
                <a:cs typeface="Times New Roman" panose="02020603050405020304" pitchFamily="18" charset="0"/>
                <a:hlinkClick r:id="rId3" tooltip="Sindh"/>
              </a:rPr>
              <a:t>Sind</a:t>
            </a:r>
            <a:r>
              <a:rPr lang="tr-TR" dirty="0">
                <a:solidFill>
                  <a:srgbClr val="222222"/>
                </a:solidFill>
                <a:latin typeface="Times New Roman" panose="02020603050405020304" pitchFamily="18" charset="0"/>
                <a:cs typeface="Times New Roman" panose="02020603050405020304" pitchFamily="18" charset="0"/>
              </a:rPr>
              <a:t> ilinin resmi dilidir</a:t>
            </a:r>
            <a:r>
              <a:rPr lang="tr-TR" dirty="0">
                <a:solidFill>
                  <a:srgbClr val="222222"/>
                </a:solidFill>
                <a:latin typeface="Arial" panose="020B0604020202020204" pitchFamily="34" charset="0"/>
              </a:rPr>
              <a:t> </a:t>
            </a:r>
            <a:endParaRPr lang="tr-TR" dirty="0"/>
          </a:p>
        </p:txBody>
      </p:sp>
      <p:sp>
        <p:nvSpPr>
          <p:cNvPr id="4" name="Dikdörtgen 3"/>
          <p:cNvSpPr/>
          <p:nvPr/>
        </p:nvSpPr>
        <p:spPr>
          <a:xfrm>
            <a:off x="290427" y="1342821"/>
            <a:ext cx="6096000" cy="2246769"/>
          </a:xfrm>
          <a:prstGeom prst="rect">
            <a:avLst/>
          </a:prstGeom>
        </p:spPr>
        <p:txBody>
          <a:bodyPr>
            <a:spAutoFit/>
          </a:bodyPr>
          <a:lstStyle/>
          <a:p>
            <a:r>
              <a:rPr lang="tr-TR" sz="2000" dirty="0">
                <a:solidFill>
                  <a:srgbClr val="222222"/>
                </a:solidFill>
                <a:latin typeface="Times New Roman" panose="02020603050405020304" pitchFamily="18" charset="0"/>
                <a:cs typeface="Times New Roman" panose="02020603050405020304" pitchFamily="18" charset="0"/>
              </a:rPr>
              <a:t>Hindistan Hükümeti, </a:t>
            </a:r>
            <a:r>
              <a:rPr lang="tr-TR" sz="2000" dirty="0" err="1">
                <a:solidFill>
                  <a:srgbClr val="222222"/>
                </a:solidFill>
                <a:latin typeface="Times New Roman" panose="02020603050405020304" pitchFamily="18" charset="0"/>
                <a:cs typeface="Times New Roman" panose="02020603050405020304" pitchFamily="18" charset="0"/>
              </a:rPr>
              <a:t>Sindhi'yi</a:t>
            </a:r>
            <a:r>
              <a:rPr lang="tr-TR" sz="2000" dirty="0">
                <a:solidFill>
                  <a:srgbClr val="222222"/>
                </a:solidFill>
                <a:latin typeface="Times New Roman" panose="02020603050405020304" pitchFamily="18" charset="0"/>
                <a:cs typeface="Times New Roman" panose="02020603050405020304" pitchFamily="18" charset="0"/>
              </a:rPr>
              <a:t> Hindistan'da bir seçenek dili ve bir çalışma ortamı olarak yasalaştırmıştır, böylece öğrenciler </a:t>
            </a:r>
            <a:r>
              <a:rPr lang="tr-TR" sz="2000" dirty="0" err="1">
                <a:solidFill>
                  <a:srgbClr val="222222"/>
                </a:solidFill>
                <a:latin typeface="Times New Roman" panose="02020603050405020304" pitchFamily="18" charset="0"/>
                <a:cs typeface="Times New Roman" panose="02020603050405020304" pitchFamily="18" charset="0"/>
              </a:rPr>
              <a:t>Sindhi'yi</a:t>
            </a:r>
            <a:r>
              <a:rPr lang="tr-TR" sz="2000" dirty="0">
                <a:solidFill>
                  <a:srgbClr val="222222"/>
                </a:solidFill>
                <a:latin typeface="Times New Roman" panose="02020603050405020304" pitchFamily="18" charset="0"/>
                <a:cs typeface="Times New Roman" panose="02020603050405020304" pitchFamily="18" charset="0"/>
              </a:rPr>
              <a:t> öğrenmeyi seçebilir. </a:t>
            </a:r>
            <a:r>
              <a:rPr lang="tr-TR" sz="2000" dirty="0" err="1">
                <a:solidFill>
                  <a:srgbClr val="222222"/>
                </a:solidFill>
                <a:latin typeface="Times New Roman" panose="02020603050405020304" pitchFamily="18" charset="0"/>
                <a:cs typeface="Times New Roman" panose="02020603050405020304" pitchFamily="18" charset="0"/>
              </a:rPr>
              <a:t>Sindhi</a:t>
            </a:r>
            <a:r>
              <a:rPr lang="tr-TR" sz="2000" dirty="0">
                <a:solidFill>
                  <a:srgbClr val="222222"/>
                </a:solidFill>
                <a:latin typeface="Times New Roman" panose="02020603050405020304" pitchFamily="18" charset="0"/>
                <a:cs typeface="Times New Roman" panose="02020603050405020304" pitchFamily="18" charset="0"/>
              </a:rPr>
              <a:t>, Hindistan'ın </a:t>
            </a:r>
            <a:r>
              <a:rPr lang="tr-TR" sz="2000" dirty="0" err="1">
                <a:solidFill>
                  <a:srgbClr val="0B0080"/>
                </a:solidFill>
                <a:latin typeface="Times New Roman" panose="02020603050405020304" pitchFamily="18" charset="0"/>
                <a:cs typeface="Times New Roman" panose="02020603050405020304" pitchFamily="18" charset="0"/>
                <a:hlinkClick r:id="rId4" tooltip="Rajasthan"/>
              </a:rPr>
              <a:t>Rajasthan</a:t>
            </a:r>
            <a:r>
              <a:rPr lang="tr-TR" sz="2000" dirty="0">
                <a:solidFill>
                  <a:srgbClr val="222222"/>
                </a:solidFill>
                <a:latin typeface="Times New Roman" panose="02020603050405020304" pitchFamily="18" charset="0"/>
                <a:cs typeface="Times New Roman" panose="02020603050405020304" pitchFamily="18" charset="0"/>
              </a:rPr>
              <a:t> , </a:t>
            </a:r>
            <a:r>
              <a:rPr lang="tr-TR" sz="2000" dirty="0" err="1">
                <a:solidFill>
                  <a:srgbClr val="0B0080"/>
                </a:solidFill>
                <a:latin typeface="Times New Roman" panose="02020603050405020304" pitchFamily="18" charset="0"/>
                <a:cs typeface="Times New Roman" panose="02020603050405020304" pitchFamily="18" charset="0"/>
                <a:hlinkClick r:id="rId5" tooltip="Gujarat"/>
              </a:rPr>
              <a:t>Gujarat</a:t>
            </a:r>
            <a:r>
              <a:rPr lang="tr-TR" sz="2000" dirty="0">
                <a:solidFill>
                  <a:srgbClr val="222222"/>
                </a:solidFill>
                <a:latin typeface="Times New Roman" panose="02020603050405020304" pitchFamily="18" charset="0"/>
                <a:cs typeface="Times New Roman" panose="02020603050405020304" pitchFamily="18" charset="0"/>
              </a:rPr>
              <a:t> ve </a:t>
            </a:r>
            <a:r>
              <a:rPr lang="tr-TR" sz="2000" dirty="0" err="1">
                <a:solidFill>
                  <a:srgbClr val="0B0080"/>
                </a:solidFill>
                <a:latin typeface="Times New Roman" panose="02020603050405020304" pitchFamily="18" charset="0"/>
                <a:cs typeface="Times New Roman" panose="02020603050405020304" pitchFamily="18" charset="0"/>
                <a:hlinkClick r:id="rId6" tooltip="Madya Pradeş"/>
              </a:rPr>
              <a:t>Madhya</a:t>
            </a:r>
            <a:r>
              <a:rPr lang="tr-TR" sz="2000" dirty="0">
                <a:solidFill>
                  <a:srgbClr val="0B0080"/>
                </a:solidFill>
                <a:latin typeface="Times New Roman" panose="02020603050405020304" pitchFamily="18" charset="0"/>
                <a:cs typeface="Times New Roman" panose="02020603050405020304" pitchFamily="18" charset="0"/>
                <a:hlinkClick r:id="rId6" tooltip="Madya Pradeş"/>
              </a:rPr>
              <a:t> </a:t>
            </a:r>
            <a:r>
              <a:rPr lang="tr-TR" sz="2000" dirty="0" err="1">
                <a:solidFill>
                  <a:srgbClr val="0B0080"/>
                </a:solidFill>
                <a:latin typeface="Times New Roman" panose="02020603050405020304" pitchFamily="18" charset="0"/>
                <a:cs typeface="Times New Roman" panose="02020603050405020304" pitchFamily="18" charset="0"/>
                <a:hlinkClick r:id="rId6" tooltip="Madya Pradeş"/>
              </a:rPr>
              <a:t>Pradesh</a:t>
            </a:r>
            <a:r>
              <a:rPr lang="tr-TR" sz="2000" dirty="0">
                <a:solidFill>
                  <a:srgbClr val="222222"/>
                </a:solidFill>
                <a:latin typeface="Times New Roman" panose="02020603050405020304" pitchFamily="18" charset="0"/>
                <a:cs typeface="Times New Roman" panose="02020603050405020304" pitchFamily="18" charset="0"/>
              </a:rPr>
              <a:t> eyaletlerinde isteğe bağlı üçüncü bir dildir . </a:t>
            </a:r>
            <a:r>
              <a:rPr lang="tr-TR" sz="2000" baseline="30000" dirty="0">
                <a:solidFill>
                  <a:srgbClr val="0B0080"/>
                </a:solidFill>
                <a:latin typeface="Times New Roman" panose="02020603050405020304" pitchFamily="18" charset="0"/>
                <a:cs typeface="Times New Roman" panose="02020603050405020304" pitchFamily="18" charset="0"/>
                <a:hlinkClick r:id="rId7"/>
              </a:rPr>
              <a:t>[12]</a:t>
            </a:r>
            <a:endParaRPr lang="tr-TR" sz="2000" dirty="0">
              <a:solidFill>
                <a:srgbClr val="222222"/>
              </a:solidFill>
              <a:latin typeface="Times New Roman" panose="02020603050405020304" pitchFamily="18" charset="0"/>
              <a:cs typeface="Times New Roman" panose="02020603050405020304" pitchFamily="18" charset="0"/>
            </a:endParaRPr>
          </a:p>
          <a:p>
            <a:r>
              <a:rPr lang="tr-TR" sz="2000" dirty="0">
                <a:solidFill>
                  <a:srgbClr val="222222"/>
                </a:solidFill>
                <a:latin typeface="Times New Roman" panose="02020603050405020304" pitchFamily="18" charset="0"/>
                <a:cs typeface="Times New Roman" panose="02020603050405020304" pitchFamily="18" charset="0"/>
              </a:rPr>
              <a:t>Pakistan'ın kuruluşundan önce </a:t>
            </a:r>
            <a:r>
              <a:rPr lang="tr-TR" sz="2000" dirty="0" err="1">
                <a:solidFill>
                  <a:srgbClr val="222222"/>
                </a:solidFill>
                <a:latin typeface="Times New Roman" panose="02020603050405020304" pitchFamily="18" charset="0"/>
                <a:cs typeface="Times New Roman" panose="02020603050405020304" pitchFamily="18" charset="0"/>
              </a:rPr>
              <a:t>Sindhi</a:t>
            </a:r>
            <a:r>
              <a:rPr lang="tr-TR" sz="2000" dirty="0">
                <a:solidFill>
                  <a:srgbClr val="222222"/>
                </a:solidFill>
                <a:latin typeface="Times New Roman" panose="02020603050405020304" pitchFamily="18" charset="0"/>
                <a:cs typeface="Times New Roman" panose="02020603050405020304" pitchFamily="18" charset="0"/>
              </a:rPr>
              <a:t>, </a:t>
            </a:r>
            <a:r>
              <a:rPr lang="tr-TR" sz="2000" dirty="0" err="1">
                <a:solidFill>
                  <a:srgbClr val="222222"/>
                </a:solidFill>
                <a:latin typeface="Times New Roman" panose="02020603050405020304" pitchFamily="18" charset="0"/>
                <a:cs typeface="Times New Roman" panose="02020603050405020304" pitchFamily="18" charset="0"/>
              </a:rPr>
              <a:t>Sindh'in</a:t>
            </a:r>
            <a:r>
              <a:rPr lang="tr-TR" sz="2000" dirty="0">
                <a:solidFill>
                  <a:srgbClr val="222222"/>
                </a:solidFill>
                <a:latin typeface="Times New Roman" panose="02020603050405020304" pitchFamily="18" charset="0"/>
                <a:cs typeface="Times New Roman" panose="02020603050405020304" pitchFamily="18" charset="0"/>
              </a:rPr>
              <a:t> ulusal diliydi.</a:t>
            </a:r>
            <a:endParaRPr lang="tr-TR" sz="2000" b="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4241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8983B89-B6B1-D34B-98C3-07EFD92B01D0}"/>
              </a:ext>
            </a:extLst>
          </p:cNvPr>
          <p:cNvSpPr>
            <a:spLocks noGrp="1"/>
          </p:cNvSpPr>
          <p:nvPr>
            <p:ph type="title"/>
          </p:nvPr>
        </p:nvSpPr>
        <p:spPr>
          <a:xfrm>
            <a:off x="4905868" y="127793"/>
            <a:ext cx="10058400" cy="1609344"/>
          </a:xfrm>
        </p:spPr>
        <p:txBody>
          <a:bodyPr/>
          <a:lstStyle/>
          <a:p>
            <a:r>
              <a:rPr lang="ur-PK" dirty="0">
                <a:effectLst/>
              </a:rPr>
              <a:t>لاہور</a:t>
            </a:r>
            <a:endParaRPr lang="tr-TR" dirty="0"/>
          </a:p>
        </p:txBody>
      </p:sp>
      <p:pic>
        <p:nvPicPr>
          <p:cNvPr id="4" name="Resim 4">
            <a:extLst>
              <a:ext uri="{FF2B5EF4-FFF2-40B4-BE49-F238E27FC236}">
                <a16:creationId xmlns="" xmlns:a16="http://schemas.microsoft.com/office/drawing/2014/main" id="{642DC419-C2D3-784E-B88D-0F974A87719F}"/>
              </a:ext>
            </a:extLst>
          </p:cNvPr>
          <p:cNvPicPr>
            <a:picLocks noGrp="1" noChangeAspect="1"/>
          </p:cNvPicPr>
          <p:nvPr>
            <p:ph idx="1"/>
          </p:nvPr>
        </p:nvPicPr>
        <p:blipFill>
          <a:blip r:embed="rId2"/>
          <a:stretch>
            <a:fillRect/>
          </a:stretch>
        </p:blipFill>
        <p:spPr>
          <a:xfrm>
            <a:off x="2462403" y="1606550"/>
            <a:ext cx="6674832" cy="5006124"/>
          </a:xfrm>
          <a:prstGeom prst="rect">
            <a:avLst/>
          </a:prstGeom>
        </p:spPr>
      </p:pic>
    </p:spTree>
    <p:extLst>
      <p:ext uri="{BB962C8B-B14F-4D97-AF65-F5344CB8AC3E}">
        <p14:creationId xmlns="" xmlns:p14="http://schemas.microsoft.com/office/powerpoint/2010/main" val="92888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A26C180-A847-F04B-B362-A9BE79FA3A53}"/>
              </a:ext>
            </a:extLst>
          </p:cNvPr>
          <p:cNvSpPr>
            <a:spLocks noGrp="1"/>
          </p:cNvSpPr>
          <p:nvPr>
            <p:ph type="title"/>
          </p:nvPr>
        </p:nvSpPr>
        <p:spPr>
          <a:xfrm>
            <a:off x="3755898" y="301752"/>
            <a:ext cx="10058400" cy="1607058"/>
          </a:xfrm>
        </p:spPr>
        <p:txBody>
          <a:bodyPr>
            <a:normAutofit/>
          </a:bodyPr>
          <a:lstStyle/>
          <a:p>
            <a:r>
              <a:rPr lang="ar-AE" dirty="0">
                <a:effectLst/>
              </a:rPr>
              <a:t>منار پاکستان</a:t>
            </a:r>
            <a:endParaRPr lang="tr-TR" dirty="0"/>
          </a:p>
        </p:txBody>
      </p:sp>
      <p:pic>
        <p:nvPicPr>
          <p:cNvPr id="4" name="Resim 4">
            <a:extLst>
              <a:ext uri="{FF2B5EF4-FFF2-40B4-BE49-F238E27FC236}">
                <a16:creationId xmlns="" xmlns:a16="http://schemas.microsoft.com/office/drawing/2014/main" id="{435B6953-E68E-6E4B-968B-22FBE457AFBD}"/>
              </a:ext>
            </a:extLst>
          </p:cNvPr>
          <p:cNvPicPr>
            <a:picLocks noGrp="1" noChangeAspect="1"/>
          </p:cNvPicPr>
          <p:nvPr>
            <p:ph idx="1"/>
          </p:nvPr>
        </p:nvPicPr>
        <p:blipFill>
          <a:blip r:embed="rId2"/>
          <a:stretch>
            <a:fillRect/>
          </a:stretch>
        </p:blipFill>
        <p:spPr>
          <a:xfrm>
            <a:off x="3641883" y="1811285"/>
            <a:ext cx="3401265" cy="4966705"/>
          </a:xfrm>
          <a:prstGeom prst="rect">
            <a:avLst/>
          </a:prstGeom>
        </p:spPr>
      </p:pic>
    </p:spTree>
    <p:extLst>
      <p:ext uri="{BB962C8B-B14F-4D97-AF65-F5344CB8AC3E}">
        <p14:creationId xmlns="" xmlns:p14="http://schemas.microsoft.com/office/powerpoint/2010/main" val="122574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BCD8D38-043F-DC41-AAAB-EFA0D6A485FF}"/>
              </a:ext>
            </a:extLst>
          </p:cNvPr>
          <p:cNvSpPr>
            <a:spLocks noGrp="1"/>
          </p:cNvSpPr>
          <p:nvPr>
            <p:ph type="title"/>
          </p:nvPr>
        </p:nvSpPr>
        <p:spPr>
          <a:xfrm>
            <a:off x="4192190" y="484632"/>
            <a:ext cx="10058400" cy="1609344"/>
          </a:xfrm>
        </p:spPr>
        <p:txBody>
          <a:bodyPr/>
          <a:lstStyle/>
          <a:p>
            <a:r>
              <a:rPr lang="ar-AE" dirty="0"/>
              <a:t>بادشاہی مسجد</a:t>
            </a:r>
            <a:endParaRPr lang="tr-TR" dirty="0"/>
          </a:p>
        </p:txBody>
      </p:sp>
      <p:pic>
        <p:nvPicPr>
          <p:cNvPr id="4" name="Resim 4">
            <a:extLst>
              <a:ext uri="{FF2B5EF4-FFF2-40B4-BE49-F238E27FC236}">
                <a16:creationId xmlns="" xmlns:a16="http://schemas.microsoft.com/office/drawing/2014/main" id="{9BF921EF-BFE6-084E-B4A6-6B5173BD9D10}"/>
              </a:ext>
            </a:extLst>
          </p:cNvPr>
          <p:cNvPicPr>
            <a:picLocks noGrp="1" noChangeAspect="1"/>
          </p:cNvPicPr>
          <p:nvPr>
            <p:ph idx="1"/>
          </p:nvPr>
        </p:nvPicPr>
        <p:blipFill>
          <a:blip r:embed="rId2"/>
          <a:stretch>
            <a:fillRect/>
          </a:stretch>
        </p:blipFill>
        <p:spPr>
          <a:xfrm>
            <a:off x="2952750" y="2004219"/>
            <a:ext cx="6286500" cy="3810000"/>
          </a:xfrm>
          <a:prstGeom prst="rect">
            <a:avLst/>
          </a:prstGeom>
        </p:spPr>
      </p:pic>
    </p:spTree>
    <p:extLst>
      <p:ext uri="{BB962C8B-B14F-4D97-AF65-F5344CB8AC3E}">
        <p14:creationId xmlns="" xmlns:p14="http://schemas.microsoft.com/office/powerpoint/2010/main" val="267828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A5B3ADE-FDAD-0B42-A640-A8AB830FCBED}"/>
              </a:ext>
            </a:extLst>
          </p:cNvPr>
          <p:cNvSpPr>
            <a:spLocks noGrp="1"/>
          </p:cNvSpPr>
          <p:nvPr>
            <p:ph type="title"/>
          </p:nvPr>
        </p:nvSpPr>
        <p:spPr>
          <a:xfrm>
            <a:off x="3400453" y="228154"/>
            <a:ext cx="10058400" cy="1609344"/>
          </a:xfrm>
        </p:spPr>
        <p:txBody>
          <a:bodyPr/>
          <a:lstStyle/>
          <a:p>
            <a:r>
              <a:rPr lang="ur-PK" dirty="0">
                <a:effectLst/>
              </a:rPr>
              <a:t>لاہور میوزیم</a:t>
            </a:r>
            <a:endParaRPr lang="tr-TR" dirty="0"/>
          </a:p>
        </p:txBody>
      </p:sp>
      <p:pic>
        <p:nvPicPr>
          <p:cNvPr id="4" name="Resim 4">
            <a:extLst>
              <a:ext uri="{FF2B5EF4-FFF2-40B4-BE49-F238E27FC236}">
                <a16:creationId xmlns="" xmlns:a16="http://schemas.microsoft.com/office/drawing/2014/main" id="{6BD232CB-F30B-164B-9BEA-D0C9CF550BA6}"/>
              </a:ext>
            </a:extLst>
          </p:cNvPr>
          <p:cNvPicPr>
            <a:picLocks noGrp="1" noChangeAspect="1"/>
          </p:cNvPicPr>
          <p:nvPr>
            <p:ph idx="1"/>
          </p:nvPr>
        </p:nvPicPr>
        <p:blipFill>
          <a:blip r:embed="rId2"/>
          <a:stretch>
            <a:fillRect/>
          </a:stretch>
        </p:blipFill>
        <p:spPr>
          <a:xfrm>
            <a:off x="1835828" y="1683504"/>
            <a:ext cx="6905878" cy="4857133"/>
          </a:xfrm>
          <a:prstGeom prst="rect">
            <a:avLst/>
          </a:prstGeom>
        </p:spPr>
      </p:pic>
    </p:spTree>
    <p:extLst>
      <p:ext uri="{BB962C8B-B14F-4D97-AF65-F5344CB8AC3E}">
        <p14:creationId xmlns="" xmlns:p14="http://schemas.microsoft.com/office/powerpoint/2010/main" val="99319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684FF25-7A6D-F643-9CA1-13411486439D}"/>
              </a:ext>
            </a:extLst>
          </p:cNvPr>
          <p:cNvSpPr>
            <a:spLocks noGrp="1"/>
          </p:cNvSpPr>
          <p:nvPr>
            <p:ph type="title"/>
          </p:nvPr>
        </p:nvSpPr>
        <p:spPr>
          <a:xfrm>
            <a:off x="5061985" y="395422"/>
            <a:ext cx="10058400" cy="1609344"/>
          </a:xfrm>
        </p:spPr>
        <p:txBody>
          <a:bodyPr/>
          <a:lstStyle/>
          <a:p>
            <a:r>
              <a:rPr lang="ar-AE" dirty="0"/>
              <a:t>لاہور چڑیا</a:t>
            </a:r>
            <a:endParaRPr lang="tr-TR" dirty="0"/>
          </a:p>
        </p:txBody>
      </p:sp>
      <p:pic>
        <p:nvPicPr>
          <p:cNvPr id="4" name="Resim 4">
            <a:extLst>
              <a:ext uri="{FF2B5EF4-FFF2-40B4-BE49-F238E27FC236}">
                <a16:creationId xmlns="" xmlns:a16="http://schemas.microsoft.com/office/drawing/2014/main" id="{F1E38859-2686-C74B-B2FD-ACE89A13CAED}"/>
              </a:ext>
            </a:extLst>
          </p:cNvPr>
          <p:cNvPicPr>
            <a:picLocks noGrp="1" noChangeAspect="1"/>
          </p:cNvPicPr>
          <p:nvPr>
            <p:ph idx="1"/>
          </p:nvPr>
        </p:nvPicPr>
        <p:blipFill>
          <a:blip r:embed="rId2"/>
          <a:stretch>
            <a:fillRect/>
          </a:stretch>
        </p:blipFill>
        <p:spPr>
          <a:xfrm>
            <a:off x="1754935" y="1646238"/>
            <a:ext cx="8682130" cy="4525962"/>
          </a:xfrm>
          <a:prstGeom prst="rect">
            <a:avLst/>
          </a:prstGeom>
        </p:spPr>
      </p:pic>
    </p:spTree>
    <p:extLst>
      <p:ext uri="{BB962C8B-B14F-4D97-AF65-F5344CB8AC3E}">
        <p14:creationId xmlns="" xmlns:p14="http://schemas.microsoft.com/office/powerpoint/2010/main" val="3765554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CC4BC06-5E8C-B14C-8576-3400981B315A}"/>
              </a:ext>
            </a:extLst>
          </p:cNvPr>
          <p:cNvSpPr>
            <a:spLocks noGrp="1"/>
          </p:cNvSpPr>
          <p:nvPr>
            <p:ph type="title"/>
          </p:nvPr>
        </p:nvSpPr>
        <p:spPr>
          <a:xfrm>
            <a:off x="4453128" y="-86868"/>
            <a:ext cx="10058400" cy="1609344"/>
          </a:xfrm>
        </p:spPr>
        <p:txBody>
          <a:bodyPr/>
          <a:lstStyle/>
          <a:p>
            <a:r>
              <a:rPr lang="ar-AE" dirty="0"/>
              <a:t>لاہور قلعہ</a:t>
            </a:r>
            <a:endParaRPr lang="tr-TR" dirty="0"/>
          </a:p>
        </p:txBody>
      </p:sp>
      <p:pic>
        <p:nvPicPr>
          <p:cNvPr id="4" name="Resim 4">
            <a:extLst>
              <a:ext uri="{FF2B5EF4-FFF2-40B4-BE49-F238E27FC236}">
                <a16:creationId xmlns="" xmlns:a16="http://schemas.microsoft.com/office/drawing/2014/main" id="{AAE1FF4A-96B2-A043-8E36-379EA15BDCB5}"/>
              </a:ext>
            </a:extLst>
          </p:cNvPr>
          <p:cNvPicPr>
            <a:picLocks noGrp="1" noChangeAspect="1"/>
          </p:cNvPicPr>
          <p:nvPr>
            <p:ph idx="1"/>
          </p:nvPr>
        </p:nvPicPr>
        <p:blipFill>
          <a:blip r:embed="rId2"/>
          <a:stretch>
            <a:fillRect/>
          </a:stretch>
        </p:blipFill>
        <p:spPr>
          <a:xfrm>
            <a:off x="2112391" y="1289304"/>
            <a:ext cx="7683188" cy="5130006"/>
          </a:xfrm>
          <a:prstGeom prst="rect">
            <a:avLst/>
          </a:prstGeom>
        </p:spPr>
      </p:pic>
    </p:spTree>
    <p:extLst>
      <p:ext uri="{BB962C8B-B14F-4D97-AF65-F5344CB8AC3E}">
        <p14:creationId xmlns="" xmlns:p14="http://schemas.microsoft.com/office/powerpoint/2010/main" val="282167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31A65C0-7DFA-EB4E-AC6D-FFE15922443F}"/>
              </a:ext>
            </a:extLst>
          </p:cNvPr>
          <p:cNvSpPr>
            <a:spLocks noGrp="1"/>
          </p:cNvSpPr>
          <p:nvPr>
            <p:ph type="title"/>
          </p:nvPr>
        </p:nvSpPr>
        <p:spPr>
          <a:xfrm>
            <a:off x="3824414" y="47211"/>
            <a:ext cx="10058400" cy="1609344"/>
          </a:xfrm>
        </p:spPr>
        <p:txBody>
          <a:bodyPr/>
          <a:lstStyle/>
          <a:p>
            <a:r>
              <a:rPr lang="ar-AE" dirty="0"/>
              <a:t>وزیر خان </a:t>
            </a:r>
            <a:r>
              <a:rPr lang="tr-TR" dirty="0"/>
              <a:t> </a:t>
            </a:r>
            <a:r>
              <a:rPr lang="ar-AE" dirty="0"/>
              <a:t>مسجد</a:t>
            </a:r>
            <a:endParaRPr lang="tr-TR" dirty="0"/>
          </a:p>
        </p:txBody>
      </p:sp>
      <p:pic>
        <p:nvPicPr>
          <p:cNvPr id="4" name="Resim 4">
            <a:extLst>
              <a:ext uri="{FF2B5EF4-FFF2-40B4-BE49-F238E27FC236}">
                <a16:creationId xmlns="" xmlns:a16="http://schemas.microsoft.com/office/drawing/2014/main" id="{ADFC807F-0A7B-9B48-8BFD-63BCD52C6AE2}"/>
              </a:ext>
            </a:extLst>
          </p:cNvPr>
          <p:cNvPicPr>
            <a:picLocks noGrp="1" noChangeAspect="1"/>
          </p:cNvPicPr>
          <p:nvPr>
            <p:ph idx="1"/>
          </p:nvPr>
        </p:nvPicPr>
        <p:blipFill>
          <a:blip r:embed="rId2"/>
          <a:stretch>
            <a:fillRect/>
          </a:stretch>
        </p:blipFill>
        <p:spPr>
          <a:xfrm>
            <a:off x="2701528" y="1646238"/>
            <a:ext cx="6788943" cy="4525962"/>
          </a:xfrm>
          <a:prstGeom prst="rect">
            <a:avLst/>
          </a:prstGeom>
        </p:spPr>
      </p:pic>
    </p:spTree>
    <p:extLst>
      <p:ext uri="{BB962C8B-B14F-4D97-AF65-F5344CB8AC3E}">
        <p14:creationId xmlns="" xmlns:p14="http://schemas.microsoft.com/office/powerpoint/2010/main" val="29983901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83</TotalTime>
  <Words>167</Words>
  <Application>Microsoft Office PowerPoint</Application>
  <PresentationFormat>Özel</PresentationFormat>
  <Paragraphs>36</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Döküm</vt:lpstr>
      <vt:lpstr>پاکستان میں صوبے</vt:lpstr>
      <vt:lpstr>پنجاب</vt:lpstr>
      <vt:lpstr>لاہور</vt:lpstr>
      <vt:lpstr>منار پاکستان</vt:lpstr>
      <vt:lpstr>بادشاہی مسجد</vt:lpstr>
      <vt:lpstr>لاہور میوزیم</vt:lpstr>
      <vt:lpstr>لاہور چڑیا</vt:lpstr>
      <vt:lpstr>لاہور قلعہ</vt:lpstr>
      <vt:lpstr>وزیر خان  مسجد</vt:lpstr>
      <vt:lpstr>شالیمار باغ</vt:lpstr>
      <vt:lpstr>بلوچستان</vt:lpstr>
      <vt:lpstr>Belucistan, Güneybatı Asya'da Beluçların yaşadığı kurak ve dağlık bir   bölgedir. Pakistan'ın Belucistan eyaleti, İran'ın Sistan ve Belucistan   eyaleti ile Afganistan'ın Nimruz, Helmend ve Kandehar vilayetlerininde bulunduğu güney bölgelerini içeriyor.</vt:lpstr>
      <vt:lpstr>خیبر پختونخواہ</vt:lpstr>
      <vt:lpstr>Slayt 14</vt:lpstr>
      <vt:lpstr>Slayt 15</vt:lpstr>
      <vt:lpstr>Slayt 16</vt:lpstr>
      <vt:lpstr>Slayt 17</vt:lpstr>
      <vt:lpstr>Slayt 18</vt:lpstr>
      <vt:lpstr>Slayt 19</vt:lpstr>
      <vt:lpstr>Slayt 20</vt:lpstr>
      <vt:lpstr>Slayt 21</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PAKİSTAN’DA Diller</dc:title>
  <dc:creator>Bilinmeyen Kullanıcı</dc:creator>
  <cp:lastModifiedBy>aykut</cp:lastModifiedBy>
  <cp:revision>29</cp:revision>
  <dcterms:created xsi:type="dcterms:W3CDTF">2019-05-20T14:39:44Z</dcterms:created>
  <dcterms:modified xsi:type="dcterms:W3CDTF">2020-10-26T03:34:53Z</dcterms:modified>
</cp:coreProperties>
</file>