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58" r:id="rId5"/>
    <p:sldId id="265" r:id="rId6"/>
    <p:sldId id="267" r:id="rId7"/>
    <p:sldId id="268" r:id="rId8"/>
    <p:sldId id="272" r:id="rId9"/>
    <p:sldId id="273" r:id="rId10"/>
    <p:sldId id="271" r:id="rId11"/>
    <p:sldId id="274" r:id="rId12"/>
    <p:sldId id="277" r:id="rId13"/>
    <p:sldId id="279" r:id="rId14"/>
    <p:sldId id="280" r:id="rId15"/>
    <p:sldId id="284" r:id="rId16"/>
    <p:sldId id="285" r:id="rId17"/>
    <p:sldId id="286" r:id="rId18"/>
    <p:sldId id="287" r:id="rId19"/>
    <p:sldId id="288" r:id="rId20"/>
    <p:sldId id="290" r:id="rId21"/>
    <p:sldId id="293" r:id="rId22"/>
    <p:sldId id="297" r:id="rId23"/>
  </p:sldIdLst>
  <p:sldSz cx="1188085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64" y="40"/>
      </p:cViewPr>
      <p:guideLst>
        <p:guide orient="horz" pos="2160"/>
        <p:guide pos="37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1682836" y="3048"/>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1188085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90094" y="6391657"/>
            <a:ext cx="11476901"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782128" y="2819400"/>
            <a:ext cx="8316595"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201975" y="2420112"/>
            <a:ext cx="1147690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98014" y="152400"/>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5544397" y="2115312"/>
            <a:ext cx="792057"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5667166" y="2209800"/>
            <a:ext cx="54651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5643404" y="2199451"/>
            <a:ext cx="594043"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8" name="7 Başlık"/>
          <p:cNvSpPr>
            <a:spLocks noGrp="1"/>
          </p:cNvSpPr>
          <p:nvPr>
            <p:ph type="ctrTitle"/>
          </p:nvPr>
        </p:nvSpPr>
        <p:spPr>
          <a:xfrm>
            <a:off x="891064" y="381000"/>
            <a:ext cx="10098723"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9108652" y="0"/>
            <a:ext cx="2772198"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188085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90094" y="6391657"/>
            <a:ext cx="11476901"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98014" y="155448"/>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6160228"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8886876" y="2925763"/>
            <a:ext cx="792057"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9009645" y="3020251"/>
            <a:ext cx="54651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8985883" y="3009902"/>
            <a:ext cx="594043" cy="441325"/>
          </a:xfrm>
        </p:spPr>
        <p:txBody>
          <a:bodyPr/>
          <a:lstStyle/>
          <a:p>
            <a:fld id="{B1DEFA8C-F947-479F-BE07-76B6B3F80BF1}" type="slidenum">
              <a:rPr lang="tr-TR" smtClean="0"/>
              <a:pPr/>
              <a:t>‹#›</a:t>
            </a:fld>
            <a:endParaRPr lang="tr-TR"/>
          </a:p>
        </p:txBody>
      </p:sp>
      <p:sp>
        <p:nvSpPr>
          <p:cNvPr id="3" name="2 Dikey Metin Yer Tutucusu"/>
          <p:cNvSpPr>
            <a:spLocks noGrp="1"/>
          </p:cNvSpPr>
          <p:nvPr>
            <p:ph type="body" orient="vert" idx="1"/>
          </p:nvPr>
        </p:nvSpPr>
        <p:spPr>
          <a:xfrm>
            <a:off x="396028" y="304800"/>
            <a:ext cx="8514609"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9603687" y="304802"/>
            <a:ext cx="1881135"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5667165" y="1026373"/>
            <a:ext cx="594043" cy="441325"/>
          </a:xfrm>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392068" y="1527048"/>
            <a:ext cx="11049191"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11682836" y="1905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98014" y="2286000"/>
            <a:ext cx="11476901"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201975" y="142352"/>
            <a:ext cx="11476901"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778004" y="2743200"/>
            <a:ext cx="8419726"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90094" y="6391657"/>
            <a:ext cx="11476901"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98014" y="152400"/>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8" name="7 Düz Bağlayıcı"/>
          <p:cNvSpPr>
            <a:spLocks noChangeShapeType="1"/>
          </p:cNvSpPr>
          <p:nvPr/>
        </p:nvSpPr>
        <p:spPr bwMode="auto">
          <a:xfrm>
            <a:off x="198014" y="2438400"/>
            <a:ext cx="1147690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5544397" y="2115312"/>
            <a:ext cx="792057"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5667166" y="2209800"/>
            <a:ext cx="54651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5643404" y="2199451"/>
            <a:ext cx="594043"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 name="1 Başlık"/>
          <p:cNvSpPr>
            <a:spLocks noGrp="1"/>
          </p:cNvSpPr>
          <p:nvPr>
            <p:ph type="title"/>
          </p:nvPr>
        </p:nvSpPr>
        <p:spPr>
          <a:xfrm>
            <a:off x="938505" y="533400"/>
            <a:ext cx="10098723"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92068" y="228600"/>
            <a:ext cx="11088793"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7524538" y="6409944"/>
            <a:ext cx="3956323" cy="365760"/>
          </a:xfrm>
        </p:spPr>
        <p:txBody>
          <a:bodyPr/>
          <a:lstStyle/>
          <a:p>
            <a:fld id="{D9F75050-0E15-4C5B-92B0-66D068882F1F}" type="datetimeFigureOut">
              <a:rPr lang="tr-TR" smtClean="0"/>
              <a:pPr/>
              <a:t>13.03.2021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flipV="1">
            <a:off x="5928836" y="1575653"/>
            <a:ext cx="1159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92068" y="1371600"/>
            <a:ext cx="5247375"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6237446" y="1371600"/>
            <a:ext cx="5247375"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5940425"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1188085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11682836"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98014" y="1371600"/>
            <a:ext cx="11476901"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89599" y="6391656"/>
            <a:ext cx="11476901"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92068" y="1524000"/>
            <a:ext cx="5249439"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225402" y="1524000"/>
            <a:ext cx="5251501"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8" name="7 Altbilgi Yer Tutucusu"/>
          <p:cNvSpPr>
            <a:spLocks noGrp="1"/>
          </p:cNvSpPr>
          <p:nvPr>
            <p:ph type="ftr" sz="quarter" idx="11"/>
          </p:nvPr>
        </p:nvSpPr>
        <p:spPr>
          <a:xfrm>
            <a:off x="396028" y="6409944"/>
            <a:ext cx="4653333" cy="365760"/>
          </a:xfrm>
        </p:spPr>
        <p:txBody>
          <a:bodyPr/>
          <a:lstStyle/>
          <a:p>
            <a:endParaRPr lang="tr-TR"/>
          </a:p>
        </p:txBody>
      </p:sp>
      <p:sp>
        <p:nvSpPr>
          <p:cNvPr id="15" name="14 Düz Bağlayıcı"/>
          <p:cNvSpPr>
            <a:spLocks noChangeShapeType="1"/>
          </p:cNvSpPr>
          <p:nvPr/>
        </p:nvSpPr>
        <p:spPr bwMode="auto">
          <a:xfrm>
            <a:off x="198014" y="1280160"/>
            <a:ext cx="1147690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98014" y="155448"/>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92068" y="2471383"/>
            <a:ext cx="5251336"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6237446" y="2471383"/>
            <a:ext cx="5247375"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5544397" y="956036"/>
            <a:ext cx="792057"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5667166" y="1050524"/>
            <a:ext cx="54651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5643404" y="1042417"/>
            <a:ext cx="594043" cy="441325"/>
          </a:xfrm>
        </p:spPr>
        <p:txBody>
          <a:bodyPr/>
          <a:lstStyle>
            <a:lvl1pPr algn="ctr">
              <a:defRPr/>
            </a:lvl1pPr>
          </a:lstStyle>
          <a:p>
            <a:fld id="{B1DEFA8C-F947-479F-BE07-76B6B3F80BF1}"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5643404" y="1036021"/>
            <a:ext cx="594043" cy="441325"/>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1188085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11682836"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90094" y="6391657"/>
            <a:ext cx="11476901"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98014" y="158496"/>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5544397" y="6324600"/>
            <a:ext cx="792057" cy="441324"/>
          </a:xfrm>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98014" y="152400"/>
            <a:ext cx="11476901"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11682836"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1188085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98014" y="609600"/>
            <a:ext cx="3564255"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495035" y="914400"/>
            <a:ext cx="306922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5035" y="1981201"/>
            <a:ext cx="306922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98014" y="152400"/>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98014" y="533400"/>
            <a:ext cx="1147690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4059291" y="685800"/>
            <a:ext cx="7326524"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683120" y="228600"/>
            <a:ext cx="792057"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805889" y="323088"/>
            <a:ext cx="54651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782127" y="312739"/>
            <a:ext cx="594043"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1" name="20 Dikdörtgen"/>
          <p:cNvSpPr>
            <a:spLocks noChangeArrowheads="1"/>
          </p:cNvSpPr>
          <p:nvPr/>
        </p:nvSpPr>
        <p:spPr bwMode="auto">
          <a:xfrm>
            <a:off x="194054" y="6388386"/>
            <a:ext cx="11476901"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13.03.2021</a:t>
            </a:fld>
            <a:endParaRPr lang="tr-TR"/>
          </a:p>
        </p:txBody>
      </p:sp>
      <p:sp>
        <p:nvSpPr>
          <p:cNvPr id="6" name="5 Altbilgi Yer Tutucusu"/>
          <p:cNvSpPr>
            <a:spLocks noGrp="1"/>
          </p:cNvSpPr>
          <p:nvPr>
            <p:ph type="ftr" sz="quarter" idx="11"/>
          </p:nvPr>
        </p:nvSpPr>
        <p:spPr>
          <a:xfrm>
            <a:off x="392068" y="6410848"/>
            <a:ext cx="4395915"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98014" y="533400"/>
            <a:ext cx="1147690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11682836"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98014" y="152400"/>
            <a:ext cx="11476901"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98014" y="609600"/>
            <a:ext cx="3564255"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98014" y="155448"/>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683120" y="228600"/>
            <a:ext cx="792057"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805889" y="323088"/>
            <a:ext cx="54651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782127" y="312739"/>
            <a:ext cx="594043" cy="441325"/>
          </a:xfrm>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3898404" y="5029200"/>
            <a:ext cx="7623545"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898404" y="609600"/>
            <a:ext cx="7623545"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95035" y="990600"/>
            <a:ext cx="3168227"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94054" y="6388386"/>
            <a:ext cx="11476901"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7520578" y="6404984"/>
            <a:ext cx="3956323" cy="365760"/>
          </a:xfrm>
        </p:spPr>
        <p:txBody>
          <a:bodyPr/>
          <a:lstStyle/>
          <a:p>
            <a:fld id="{D9F75050-0E15-4C5B-92B0-66D068882F1F}" type="datetimeFigureOut">
              <a:rPr lang="tr-TR" smtClean="0"/>
              <a:pPr/>
              <a:t>13.03.2021</a:t>
            </a:fld>
            <a:endParaRPr lang="tr-TR"/>
          </a:p>
        </p:txBody>
      </p:sp>
      <p:sp>
        <p:nvSpPr>
          <p:cNvPr id="6" name="5 Altbilgi Yer Tutucusu"/>
          <p:cNvSpPr>
            <a:spLocks noGrp="1"/>
          </p:cNvSpPr>
          <p:nvPr>
            <p:ph type="ftr" sz="quarter" idx="11"/>
          </p:nvPr>
        </p:nvSpPr>
        <p:spPr>
          <a:xfrm>
            <a:off x="392068" y="6410848"/>
            <a:ext cx="4657293"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1188085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1"/>
            <a:ext cx="1188085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1682836" y="0"/>
            <a:ext cx="19801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94054" y="6388386"/>
            <a:ext cx="11476901"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7524538" y="6404984"/>
            <a:ext cx="3956323" cy="365760"/>
          </a:xfrm>
          <a:prstGeom prst="rect">
            <a:avLst/>
          </a:prstGeom>
        </p:spPr>
        <p:txBody>
          <a:bodyPr vert="horz"/>
          <a:lstStyle>
            <a:lvl1pPr algn="r" eaLnBrk="1" latinLnBrk="0" hangingPunct="1">
              <a:defRPr kumimoji="0" sz="1400">
                <a:solidFill>
                  <a:srgbClr val="FFFFFF"/>
                </a:solidFill>
              </a:defRPr>
            </a:lvl1pPr>
          </a:lstStyle>
          <a:p>
            <a:fld id="{D9F75050-0E15-4C5B-92B0-66D068882F1F}" type="datetimeFigureOut">
              <a:rPr lang="tr-TR" smtClean="0"/>
              <a:pPr/>
              <a:t>13.03.2021</a:t>
            </a:fld>
            <a:endParaRPr lang="tr-TR"/>
          </a:p>
        </p:txBody>
      </p:sp>
      <p:sp>
        <p:nvSpPr>
          <p:cNvPr id="3" name="2 Altbilgi Yer Tutucusu"/>
          <p:cNvSpPr>
            <a:spLocks noGrp="1"/>
          </p:cNvSpPr>
          <p:nvPr>
            <p:ph type="ftr" sz="quarter" idx="3"/>
          </p:nvPr>
        </p:nvSpPr>
        <p:spPr>
          <a:xfrm>
            <a:off x="396028" y="6410848"/>
            <a:ext cx="4653333"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98014" y="155448"/>
            <a:ext cx="11476901"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98014" y="1276743"/>
            <a:ext cx="11476901"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5544397" y="956036"/>
            <a:ext cx="792057"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5667166" y="1050524"/>
            <a:ext cx="54651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5643404" y="1040175"/>
            <a:ext cx="594043"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392068" y="228600"/>
            <a:ext cx="11088793"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92068" y="1524000"/>
            <a:ext cx="11088793"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0kmvexy_400x400.jpeg"/>
          <p:cNvPicPr>
            <a:picLocks noGrp="1" noChangeAspect="1"/>
          </p:cNvPicPr>
          <p:nvPr>
            <p:ph sz="quarter" idx="1"/>
          </p:nvPr>
        </p:nvPicPr>
        <p:blipFill>
          <a:blip r:embed="rId2" cstate="print">
            <a:lum bright="20000" contrast="-10000"/>
          </a:blip>
          <a:stretch>
            <a:fillRect/>
          </a:stretch>
        </p:blipFill>
        <p:spPr>
          <a:xfrm>
            <a:off x="233241" y="188640"/>
            <a:ext cx="11414368" cy="6669360"/>
          </a:xfrm>
          <a:prstGeom prst="rect">
            <a:avLst/>
          </a:prstGeom>
          <a:ln w="228600" cap="sq" cmpd="thickThin">
            <a:solidFill>
              <a:srgbClr val="000000"/>
            </a:solidFill>
            <a:prstDash val="solid"/>
            <a:miter lim="800000"/>
          </a:ln>
          <a:effectLst>
            <a:innerShdw blurRad="76200">
              <a:srgbClr val="000000"/>
            </a:innerShdw>
          </a:effectLst>
        </p:spPr>
      </p:pic>
      <p:sp>
        <p:nvSpPr>
          <p:cNvPr id="5" name="4 Dikdörtgen"/>
          <p:cNvSpPr/>
          <p:nvPr/>
        </p:nvSpPr>
        <p:spPr>
          <a:xfrm>
            <a:off x="1075284" y="4149083"/>
            <a:ext cx="5257786" cy="646331"/>
          </a:xfrm>
          <a:prstGeom prst="rect">
            <a:avLst/>
          </a:prstGeom>
        </p:spPr>
        <p:txBody>
          <a:bodyPr wrap="none">
            <a:spAutoFit/>
          </a:bodyPr>
          <a:lstStyle/>
          <a:p>
            <a:r>
              <a:rPr lang="tr-TR" sz="3600" b="1" dirty="0" smtClean="0">
                <a:ln>
                  <a:solidFill>
                    <a:schemeClr val="tx1"/>
                  </a:solidFill>
                </a:ln>
                <a:effectLst>
                  <a:glow rad="63500">
                    <a:schemeClr val="accent3">
                      <a:satMod val="175000"/>
                      <a:alpha val="40000"/>
                    </a:schemeClr>
                  </a:glow>
                </a:effectLst>
              </a:rPr>
              <a:t>ÇOCUK EDEBİYATI TÜRLERİ</a:t>
            </a:r>
            <a:endParaRPr lang="tr-TR" sz="3600" b="1" dirty="0">
              <a:ln>
                <a:solidFill>
                  <a:schemeClr val="tx1"/>
                </a:solidFill>
              </a:ln>
              <a:effectLst>
                <a:glow rad="63500">
                  <a:schemeClr val="accent3">
                    <a:satMod val="175000"/>
                    <a:alpha val="40000"/>
                  </a:schemeClr>
                </a:glow>
              </a:effectLst>
            </a:endParaRPr>
          </a:p>
        </p:txBody>
      </p:sp>
      <p:sp>
        <p:nvSpPr>
          <p:cNvPr id="6" name="5 Dikdörtgen"/>
          <p:cNvSpPr/>
          <p:nvPr/>
        </p:nvSpPr>
        <p:spPr>
          <a:xfrm>
            <a:off x="3694977" y="5013176"/>
            <a:ext cx="3111493" cy="369332"/>
          </a:xfrm>
          <a:prstGeom prst="rect">
            <a:avLst/>
          </a:prstGeom>
        </p:spPr>
        <p:txBody>
          <a:bodyPr wrap="none">
            <a:spAutoFit/>
          </a:bodyPr>
          <a:lstStyle/>
          <a:p>
            <a:r>
              <a:rPr lang="tr-TR" b="1" dirty="0" smtClean="0"/>
              <a:t>Prof. Dr. Aynur BÜTÜN AYHAN </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Çocuk Gazete ve Dergileri</a:t>
            </a:r>
            <a:endParaRPr lang="tr-TR" dirty="0"/>
          </a:p>
        </p:txBody>
      </p:sp>
      <p:sp>
        <p:nvSpPr>
          <p:cNvPr id="3" name="2 İçerik Yer Tutucusu"/>
          <p:cNvSpPr>
            <a:spLocks noGrp="1"/>
          </p:cNvSpPr>
          <p:nvPr>
            <p:ph sz="quarter" idx="1"/>
          </p:nvPr>
        </p:nvSpPr>
        <p:spPr/>
        <p:txBody>
          <a:bodyPr>
            <a:normAutofit fontScale="92500" lnSpcReduction="10000"/>
          </a:bodyPr>
          <a:lstStyle/>
          <a:p>
            <a:pPr algn="just"/>
            <a:r>
              <a:rPr lang="tr-TR" sz="2000" dirty="0" smtClean="0">
                <a:latin typeface="Palatino Linotype" pitchFamily="18" charset="0"/>
              </a:rPr>
              <a:t>Çocuk gazete ve dergileri arasında amaç, biçim ve içerik bakımından birtakım farklılıklar bulunmaktadır. Çocuk gazetelerinde amaç çocuklara güncel olaylar hakkında kısa bilgiler vermek iken dergilerde amaç çocuklara daha  kalıcı ve öğretici metinler sunmaktır.</a:t>
            </a:r>
          </a:p>
          <a:p>
            <a:pPr algn="just"/>
            <a:endParaRPr lang="tr-TR" sz="2000" dirty="0" smtClean="0">
              <a:latin typeface="Palatino Linotype" pitchFamily="18" charset="0"/>
            </a:endParaRPr>
          </a:p>
          <a:p>
            <a:pPr algn="just"/>
            <a:r>
              <a:rPr lang="tr-TR" sz="2000" dirty="0" smtClean="0">
                <a:latin typeface="Palatino Linotype" pitchFamily="18" charset="0"/>
              </a:rPr>
              <a:t>Çocuk gazete ve dergilerinde aranılan nitelikler aşağıda listelenmektedir:</a:t>
            </a:r>
          </a:p>
          <a:p>
            <a:pPr algn="just"/>
            <a:endParaRPr lang="tr-TR" sz="2000" dirty="0" smtClean="0">
              <a:latin typeface="Palatino Linotype" pitchFamily="18" charset="0"/>
            </a:endParaRPr>
          </a:p>
          <a:p>
            <a:pPr algn="just"/>
            <a:r>
              <a:rPr lang="tr-TR" sz="2000" dirty="0" smtClean="0">
                <a:latin typeface="Palatino Linotype" pitchFamily="18" charset="0"/>
              </a:rPr>
              <a:t>1. Gazete ve derginin kağıdı, çocuk kitaplarında olduğu gibi, iyi kaliteli ve mat olmalıdır.</a:t>
            </a:r>
          </a:p>
          <a:p>
            <a:pPr algn="just"/>
            <a:endParaRPr lang="tr-TR" sz="2000" dirty="0" smtClean="0">
              <a:latin typeface="Palatino Linotype" pitchFamily="18" charset="0"/>
            </a:endParaRPr>
          </a:p>
          <a:p>
            <a:pPr algn="just"/>
            <a:r>
              <a:rPr lang="tr-TR" sz="2000" dirty="0" smtClean="0">
                <a:latin typeface="Palatino Linotype" pitchFamily="18" charset="0"/>
              </a:rPr>
              <a:t>2. Seçilen harflerin büyüklüğü ve küçüklüğü, tıpkı çocuk kitaplarında olduğu gibi, çocukların okuma yeteneklerine uygun olmalı, satırların aralarında rahatça okunacak kadar bir açıklık bulunmalıdır.</a:t>
            </a:r>
          </a:p>
          <a:p>
            <a:pPr algn="just"/>
            <a:endParaRPr lang="tr-TR" sz="2000" dirty="0" smtClean="0">
              <a:latin typeface="Palatino Linotype" pitchFamily="18" charset="0"/>
            </a:endParaRPr>
          </a:p>
          <a:p>
            <a:pPr algn="just"/>
            <a:r>
              <a:rPr lang="tr-TR" sz="2000" dirty="0" smtClean="0">
                <a:latin typeface="Palatino Linotype" pitchFamily="18" charset="0"/>
              </a:rPr>
              <a:t>3. Resimler, fotoğraflar ve şekiller çocukların algılama seviyeleri göz önünde tutularak mümkün olduğu kadar açık, sade ve net olmalıdır. Renkli resim ve fotoğraflarda renkler birbirine karışmamalıdır.</a:t>
            </a:r>
            <a:endParaRPr lang="tr-TR" sz="2000" dirty="0">
              <a:latin typeface="Palatino Linotyp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Çocuk Gazete ve Dergileri</a:t>
            </a:r>
            <a:endParaRPr lang="tr-TR" dirty="0"/>
          </a:p>
        </p:txBody>
      </p:sp>
      <p:sp>
        <p:nvSpPr>
          <p:cNvPr id="3" name="2 İçerik Yer Tutucusu"/>
          <p:cNvSpPr>
            <a:spLocks noGrp="1"/>
          </p:cNvSpPr>
          <p:nvPr>
            <p:ph sz="quarter" idx="1"/>
          </p:nvPr>
        </p:nvSpPr>
        <p:spPr/>
        <p:txBody>
          <a:bodyPr>
            <a:normAutofit lnSpcReduction="10000"/>
          </a:bodyPr>
          <a:lstStyle/>
          <a:p>
            <a:pPr algn="just"/>
            <a:r>
              <a:rPr lang="tr-TR" sz="2000" dirty="0" smtClean="0"/>
              <a:t>4</a:t>
            </a:r>
            <a:r>
              <a:rPr lang="tr-TR" sz="2000" dirty="0" smtClean="0">
                <a:latin typeface="Palatino Linotype" pitchFamily="18" charset="0"/>
              </a:rPr>
              <a:t>. Çocuk gazete ve dergileri büyüklük, kapak ve sayfa düzen bakımından çocukların seveceği ve rahatça okuyabileceği biçimde olmalıdır. Küçük çocuklar için yayımlanan gazete ve dergilerde yazılar bir sayfada bitirilmeye çalışılmalıdır.</a:t>
            </a:r>
          </a:p>
          <a:p>
            <a:pPr algn="just"/>
            <a:endParaRPr lang="tr-TR" sz="2000" dirty="0" smtClean="0">
              <a:latin typeface="Palatino Linotype" pitchFamily="18" charset="0"/>
            </a:endParaRPr>
          </a:p>
          <a:p>
            <a:pPr algn="just"/>
            <a:r>
              <a:rPr lang="tr-TR" sz="2000" dirty="0" smtClean="0">
                <a:latin typeface="Palatino Linotype" pitchFamily="18" charset="0"/>
              </a:rPr>
              <a:t>5. Çocuk gazetelerinde haberlere, güncel olaylara ve bu olayları açıklayan resim, fotoğraf, şekil vb. geniş yer verilmelidir.</a:t>
            </a:r>
          </a:p>
          <a:p>
            <a:pPr algn="just"/>
            <a:endParaRPr lang="tr-TR" sz="2000" dirty="0" smtClean="0">
              <a:latin typeface="Palatino Linotype" pitchFamily="18" charset="0"/>
            </a:endParaRPr>
          </a:p>
          <a:p>
            <a:pPr algn="just"/>
            <a:r>
              <a:rPr lang="tr-TR" sz="2000" dirty="0" smtClean="0">
                <a:latin typeface="Palatino Linotype" pitchFamily="18" charset="0"/>
              </a:rPr>
              <a:t>6. Çocuk dergilerinde yazılara, resimlere, şekillere, fotoğraflara, bulmacalara dengeli biçimde yer ayrılmalı, üzerinde durulan konuların sunuluş ve işlenişinde okurların yaşları, ruhsal ve zihinsel gelişim özellikleri göz önünde tutulmalıdır.</a:t>
            </a:r>
          </a:p>
          <a:p>
            <a:pPr algn="just"/>
            <a:endParaRPr lang="tr-TR" sz="2000" dirty="0" smtClean="0">
              <a:latin typeface="Palatino Linotype" pitchFamily="18" charset="0"/>
            </a:endParaRPr>
          </a:p>
          <a:p>
            <a:pPr algn="just"/>
            <a:r>
              <a:rPr lang="tr-TR" sz="2000" dirty="0" smtClean="0">
                <a:latin typeface="Palatino Linotype" pitchFamily="18" charset="0"/>
              </a:rPr>
              <a:t>7. Yayımlanan yazılar çocuklarda okuma ve öğrenme isteğini arttırmalı, onları doğa olayları, toplum ve insanlık sorunları üzerinde düşünmeye yöneltmeli, dinlendirmeli  ve eğlendirmelidir. Çocukları el işlerine, pratik çalışmalara ve yaratıcı uğraşılara götürecek nitelikte resim, şekil ve yazılara da önem verilmelidir.</a:t>
            </a:r>
            <a:endParaRPr lang="tr-TR" sz="2000" dirty="0">
              <a:latin typeface="Palatino Linotyp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Anı, Günlük</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latin typeface="Palatino Linotype" pitchFamily="18" charset="0"/>
              </a:rPr>
              <a:t>Anı, kişinin yaşadıkları, gördükleri ve işittiklerini, üzerinden belli bir zaman geçtikten sonra hatırlaması ve bu hatırladıklarını kendi algı ve bakış açısına göre yazmasıdır. Ortaya konan farklı uzunluktaki nesir metinlerine de anı denilmektedir. Anılar;kişinin  bütün bir hayatını kapsayabileceği gibi hayatının sadece bir dönemine ait herhangi bir olay ve gözlemleriyle de sınırlı olabilir.</a:t>
            </a:r>
          </a:p>
          <a:p>
            <a:pPr algn="just"/>
            <a:endParaRPr lang="tr-TR" sz="2000" dirty="0" smtClean="0">
              <a:latin typeface="Palatino Linotype" pitchFamily="18" charset="0"/>
            </a:endParaRPr>
          </a:p>
          <a:p>
            <a:pPr algn="just"/>
            <a:r>
              <a:rPr lang="tr-TR" sz="2000" dirty="0" smtClean="0">
                <a:latin typeface="Palatino Linotype" pitchFamily="18" charset="0"/>
              </a:rPr>
              <a:t>Anı türü çocuklar tarafından beğeniyle okunan bir türdür. Özellikle 12 yaş itibariyle çocukların ilgi alanına girmeye başlayan anı türü ile çocuklar; sanat, edebiyat, bilim vb. alanlarda basarı kazanmış kişilerin yaşamlarına ve deneyimlerine ortak olurlar. Bazen bu kişiler model alan çocuklar gelecekle ilgili planlamalarını ona göre yaparlar. Bu özelliğinden dolayı heyecanın dorukta olduğu, keşfetme güdüsünün yoğun olarak yaşandığı 12 yaş grubu ve sonrası için anı türü oldukça önemlidir.</a:t>
            </a:r>
            <a:endParaRPr lang="tr-TR" sz="2000" dirty="0">
              <a:latin typeface="Palatino Linotyp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Anı, Günlük</a:t>
            </a:r>
            <a:endParaRPr lang="tr-TR" dirty="0"/>
          </a:p>
        </p:txBody>
      </p:sp>
      <p:sp>
        <p:nvSpPr>
          <p:cNvPr id="3" name="2 İçerik Yer Tutucusu"/>
          <p:cNvSpPr>
            <a:spLocks noGrp="1"/>
          </p:cNvSpPr>
          <p:nvPr>
            <p:ph sz="quarter" idx="1"/>
          </p:nvPr>
        </p:nvSpPr>
        <p:spPr/>
        <p:txBody>
          <a:bodyPr>
            <a:normAutofit lnSpcReduction="10000"/>
          </a:bodyPr>
          <a:lstStyle/>
          <a:p>
            <a:pPr algn="just"/>
            <a:r>
              <a:rPr lang="tr-TR" sz="2000" dirty="0" smtClean="0">
                <a:latin typeface="Palatino Linotype" pitchFamily="18" charset="0"/>
              </a:rPr>
              <a:t>Çocukların gelişim düzeyi dikkate alınarak yazılmış anı türündeki örnek yazılar çocuklardaki  merak duygusunu giderecek nitelikte, sade bir anlatım tarzı benimsenerek kaleme alınmalıdır. </a:t>
            </a:r>
          </a:p>
          <a:p>
            <a:pPr algn="just"/>
            <a:r>
              <a:rPr lang="tr-TR" sz="2000" dirty="0" smtClean="0">
                <a:latin typeface="Palatino Linotype" pitchFamily="18" charset="0"/>
              </a:rPr>
              <a:t>Uzun betimlemeler, tahliller, durağan bir yapı, düzeylerinin üstünde bilgi birikim gerektirecek kavramlar ve terimlerle dolu anı türündeki yazılar çocukların ilgilerini çekmeyecek, okuma isteklerini köreltecektir. </a:t>
            </a:r>
          </a:p>
          <a:p>
            <a:pPr algn="just"/>
            <a:endParaRPr lang="tr-TR" sz="2000" dirty="0" smtClean="0">
              <a:latin typeface="Palatino Linotype" pitchFamily="18" charset="0"/>
            </a:endParaRPr>
          </a:p>
          <a:p>
            <a:pPr algn="just"/>
            <a:r>
              <a:rPr lang="tr-TR" sz="2000" dirty="0" smtClean="0">
                <a:latin typeface="Palatino Linotype" pitchFamily="18" charset="0"/>
              </a:rPr>
              <a:t>Öğretici, bilgi aktaran, öğüt veren bir anlatım tarzı da yine çocukların okuma isteklerini yok edecek yaklaşımlar arasında yer alır.</a:t>
            </a:r>
          </a:p>
          <a:p>
            <a:pPr algn="just"/>
            <a:endParaRPr lang="tr-TR" sz="2000" dirty="0" smtClean="0">
              <a:latin typeface="Palatino Linotype" pitchFamily="18" charset="0"/>
            </a:endParaRPr>
          </a:p>
          <a:p>
            <a:pPr algn="just"/>
            <a:r>
              <a:rPr lang="tr-TR" sz="2000" dirty="0" smtClean="0">
                <a:latin typeface="Palatino Linotype" pitchFamily="18" charset="0"/>
              </a:rPr>
              <a:t>Yaşanılanların hemen yazılması olarak ifade edilebilecek günlük ise anıya göre daha </a:t>
            </a:r>
            <a:r>
              <a:rPr lang="tr-TR" sz="2000" dirty="0" err="1" smtClean="0">
                <a:latin typeface="Palatino Linotype" pitchFamily="18" charset="0"/>
              </a:rPr>
              <a:t>subjektif</a:t>
            </a:r>
            <a:r>
              <a:rPr lang="tr-TR" sz="2000" dirty="0" smtClean="0">
                <a:latin typeface="Palatino Linotype" pitchFamily="18" charset="0"/>
              </a:rPr>
              <a:t> bir özellik gösterir. Üzerinden zaman geçmediği için yaşananların ya da gözlenenlerin heyecanı ve duygusallığı da günlüklere yansır. Anı ve günlükler aynı zamanda tarihe ışık tutar ancak bu </a:t>
            </a:r>
            <a:r>
              <a:rPr lang="tr-TR" sz="2000" dirty="0" err="1" smtClean="0">
                <a:latin typeface="Palatino Linotype" pitchFamily="18" charset="0"/>
              </a:rPr>
              <a:t>subjektif</a:t>
            </a:r>
            <a:r>
              <a:rPr lang="tr-TR" sz="2000" dirty="0" smtClean="0">
                <a:latin typeface="Palatino Linotype" pitchFamily="18" charset="0"/>
              </a:rPr>
              <a:t> yaklaşım dikkate alınarak bu tür yazıların ikinci, üçüncü belgelerle karşılaştırılması ve ondan sonra belge olarak kullanılması gerekmektedir.</a:t>
            </a:r>
            <a:endParaRPr lang="tr-TR" sz="2000" dirty="0">
              <a:latin typeface="Palatino Linotyp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Anı, Günlük</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latin typeface="Palatino Linotype" pitchFamily="18" charset="0"/>
              </a:rPr>
              <a:t>Anıların ya da günlüklerin yazılış nedenler farklı olabilir. Yaşanıp görülenlerin geleceğe aktarılması, başkalarının da bu deneyimlerden yararlanması isteği, geçmişteki bir olayın unutulmasını önleme ya da yanlış bilinmesinin önüne geçme düşüncesi, toplumun tarih ve kültürüne katkıda bulunma isteği bu nedenler arasında sayılabilir.</a:t>
            </a:r>
          </a:p>
          <a:p>
            <a:pPr algn="just"/>
            <a:endParaRPr lang="tr-TR" sz="2000" dirty="0" smtClean="0">
              <a:latin typeface="Palatino Linotype" pitchFamily="18" charset="0"/>
            </a:endParaRPr>
          </a:p>
          <a:p>
            <a:pPr algn="just"/>
            <a:r>
              <a:rPr lang="tr-TR" sz="2000" dirty="0" smtClean="0">
                <a:latin typeface="Palatino Linotype" pitchFamily="18" charset="0"/>
              </a:rPr>
              <a:t>Edebiyatımızda anı türünde eser veren yazarlarımız arasında; </a:t>
            </a:r>
            <a:r>
              <a:rPr lang="tr-TR" sz="2000" b="1" dirty="0" smtClean="0">
                <a:latin typeface="Palatino Linotype" pitchFamily="18" charset="0"/>
              </a:rPr>
              <a:t>Muallim Naci </a:t>
            </a:r>
            <a:r>
              <a:rPr lang="tr-TR" sz="2000" dirty="0" smtClean="0">
                <a:latin typeface="Palatino Linotype" pitchFamily="18" charset="0"/>
              </a:rPr>
              <a:t>(</a:t>
            </a:r>
            <a:r>
              <a:rPr lang="tr-TR" sz="2000" i="1" dirty="0" smtClean="0">
                <a:latin typeface="Palatino Linotype" pitchFamily="18" charset="0"/>
              </a:rPr>
              <a:t>Ömer’in Çocukluğu</a:t>
            </a:r>
            <a:r>
              <a:rPr lang="tr-TR" sz="2000" dirty="0" smtClean="0">
                <a:latin typeface="Palatino Linotype" pitchFamily="18" charset="0"/>
              </a:rPr>
              <a:t>), </a:t>
            </a:r>
            <a:r>
              <a:rPr lang="tr-TR" sz="2000" b="1" dirty="0" smtClean="0">
                <a:latin typeface="Palatino Linotype" pitchFamily="18" charset="0"/>
              </a:rPr>
              <a:t>Halt Ziya Uşaklıgil </a:t>
            </a:r>
            <a:r>
              <a:rPr lang="tr-TR" sz="2000" dirty="0" smtClean="0">
                <a:latin typeface="Palatino Linotype" pitchFamily="18" charset="0"/>
              </a:rPr>
              <a:t>(</a:t>
            </a:r>
            <a:r>
              <a:rPr lang="tr-TR" sz="2000" i="1" dirty="0" smtClean="0">
                <a:latin typeface="Palatino Linotype" pitchFamily="18" charset="0"/>
              </a:rPr>
              <a:t>Kırk Yıl, Saray ve Ötesi</a:t>
            </a:r>
            <a:r>
              <a:rPr lang="tr-TR" sz="2000" dirty="0" smtClean="0">
                <a:latin typeface="Palatino Linotype" pitchFamily="18" charset="0"/>
              </a:rPr>
              <a:t>), </a:t>
            </a:r>
            <a:r>
              <a:rPr lang="tr-TR" sz="2000" b="1" dirty="0" smtClean="0">
                <a:latin typeface="Palatino Linotype" pitchFamily="18" charset="0"/>
              </a:rPr>
              <a:t>Hüseyin Cahit Yalçın </a:t>
            </a:r>
            <a:r>
              <a:rPr lang="tr-TR" sz="2000" dirty="0" smtClean="0">
                <a:latin typeface="Palatino Linotype" pitchFamily="18" charset="0"/>
              </a:rPr>
              <a:t>(</a:t>
            </a:r>
            <a:r>
              <a:rPr lang="tr-TR" sz="2000" i="1" dirty="0" smtClean="0">
                <a:latin typeface="Palatino Linotype" pitchFamily="18" charset="0"/>
              </a:rPr>
              <a:t>Edebî Hatıralarım</a:t>
            </a:r>
            <a:r>
              <a:rPr lang="tr-TR" sz="2000" dirty="0" smtClean="0">
                <a:latin typeface="Palatino Linotype" pitchFamily="18" charset="0"/>
              </a:rPr>
              <a:t>), </a:t>
            </a:r>
            <a:r>
              <a:rPr lang="tr-TR" sz="2000" b="1" dirty="0" smtClean="0">
                <a:latin typeface="Palatino Linotype" pitchFamily="18" charset="0"/>
              </a:rPr>
              <a:t>Ahmet Rasim </a:t>
            </a:r>
            <a:r>
              <a:rPr lang="tr-TR" sz="2000" dirty="0" smtClean="0">
                <a:latin typeface="Palatino Linotype" pitchFamily="18" charset="0"/>
              </a:rPr>
              <a:t>(</a:t>
            </a:r>
            <a:r>
              <a:rPr lang="tr-TR" sz="2000" i="1" dirty="0" smtClean="0">
                <a:latin typeface="Palatino Linotype" pitchFamily="18" charset="0"/>
              </a:rPr>
              <a:t>Falaka Gecelerim</a:t>
            </a:r>
            <a:r>
              <a:rPr lang="tr-TR" sz="2000" dirty="0" smtClean="0">
                <a:latin typeface="Palatino Linotype" pitchFamily="18" charset="0"/>
              </a:rPr>
              <a:t>), </a:t>
            </a:r>
            <a:r>
              <a:rPr lang="tr-TR" sz="2000" b="1" dirty="0" smtClean="0">
                <a:latin typeface="Palatino Linotype" pitchFamily="18" charset="0"/>
              </a:rPr>
              <a:t>Yahya </a:t>
            </a:r>
            <a:r>
              <a:rPr lang="tr-TR" sz="2000" b="1" dirty="0" err="1" smtClean="0">
                <a:latin typeface="Palatino Linotype" pitchFamily="18" charset="0"/>
              </a:rPr>
              <a:t>Kemâl</a:t>
            </a:r>
            <a:r>
              <a:rPr lang="tr-TR" sz="2000" b="1" dirty="0" smtClean="0">
                <a:latin typeface="Palatino Linotype" pitchFamily="18" charset="0"/>
              </a:rPr>
              <a:t> Beyatlı </a:t>
            </a:r>
            <a:r>
              <a:rPr lang="tr-TR" sz="2000" dirty="0" smtClean="0">
                <a:latin typeface="Palatino Linotype" pitchFamily="18" charset="0"/>
              </a:rPr>
              <a:t>(</a:t>
            </a:r>
            <a:r>
              <a:rPr lang="tr-TR" sz="2000" i="1" dirty="0" smtClean="0">
                <a:latin typeface="Palatino Linotype" pitchFamily="18" charset="0"/>
              </a:rPr>
              <a:t>Çocukluğum, Gençliğim, Siyasi ve Edebî Hatıralarım, Siyasi ve Edebî Portreler, Edebiyata Dar</a:t>
            </a:r>
            <a:r>
              <a:rPr lang="tr-TR" sz="2000" dirty="0" smtClean="0">
                <a:latin typeface="Palatino Linotype" pitchFamily="18" charset="0"/>
              </a:rPr>
              <a:t>), </a:t>
            </a:r>
            <a:r>
              <a:rPr lang="tr-TR" sz="2000" b="1" dirty="0" smtClean="0">
                <a:latin typeface="Palatino Linotype" pitchFamily="18" charset="0"/>
              </a:rPr>
              <a:t>Yakup </a:t>
            </a:r>
            <a:r>
              <a:rPr lang="sv-SE" sz="2000" b="1" dirty="0" smtClean="0">
                <a:latin typeface="Palatino Linotype" pitchFamily="18" charset="0"/>
              </a:rPr>
              <a:t>Kadr</a:t>
            </a:r>
            <a:r>
              <a:rPr lang="tr-TR" sz="2000" b="1" dirty="0" smtClean="0">
                <a:latin typeface="Palatino Linotype" pitchFamily="18" charset="0"/>
              </a:rPr>
              <a:t>i</a:t>
            </a:r>
            <a:r>
              <a:rPr lang="sv-SE" sz="2000" b="1" dirty="0" smtClean="0">
                <a:latin typeface="Palatino Linotype" pitchFamily="18" charset="0"/>
              </a:rPr>
              <a:t> Karaosmano</a:t>
            </a:r>
            <a:r>
              <a:rPr lang="tr-TR" sz="2000" b="1" dirty="0" smtClean="0">
                <a:latin typeface="Palatino Linotype" pitchFamily="18" charset="0"/>
              </a:rPr>
              <a:t>ğ</a:t>
            </a:r>
            <a:r>
              <a:rPr lang="sv-SE" sz="2000" b="1" dirty="0" smtClean="0">
                <a:latin typeface="Palatino Linotype" pitchFamily="18" charset="0"/>
              </a:rPr>
              <a:t>lu</a:t>
            </a:r>
            <a:r>
              <a:rPr lang="sv-SE" sz="2000" dirty="0" smtClean="0">
                <a:latin typeface="Palatino Linotype" pitchFamily="18" charset="0"/>
              </a:rPr>
              <a:t> (</a:t>
            </a:r>
            <a:r>
              <a:rPr lang="sv-SE" sz="2000" i="1" dirty="0" smtClean="0">
                <a:latin typeface="Palatino Linotype" pitchFamily="18" charset="0"/>
              </a:rPr>
              <a:t>Vatan Yolunda, Pol</a:t>
            </a:r>
            <a:r>
              <a:rPr lang="tr-TR" sz="2000" i="1" dirty="0" smtClean="0">
                <a:latin typeface="Palatino Linotype" pitchFamily="18" charset="0"/>
              </a:rPr>
              <a:t>i</a:t>
            </a:r>
            <a:r>
              <a:rPr lang="sv-SE" sz="2000" i="1" dirty="0" smtClean="0">
                <a:latin typeface="Palatino Linotype" pitchFamily="18" charset="0"/>
              </a:rPr>
              <a:t>t</a:t>
            </a:r>
            <a:r>
              <a:rPr lang="tr-TR" sz="2000" i="1" dirty="0" smtClean="0">
                <a:latin typeface="Palatino Linotype" pitchFamily="18" charset="0"/>
              </a:rPr>
              <a:t>i</a:t>
            </a:r>
            <a:r>
              <a:rPr lang="sv-SE" sz="2000" i="1" dirty="0" smtClean="0">
                <a:latin typeface="Palatino Linotype" pitchFamily="18" charset="0"/>
              </a:rPr>
              <a:t>kada 45 Yıl, Zorak D</a:t>
            </a:r>
            <a:r>
              <a:rPr lang="tr-TR" sz="2000" i="1" dirty="0" smtClean="0">
                <a:latin typeface="Palatino Linotype" pitchFamily="18" charset="0"/>
              </a:rPr>
              <a:t>i</a:t>
            </a:r>
            <a:r>
              <a:rPr lang="sv-SE" sz="2000" i="1" dirty="0" smtClean="0">
                <a:latin typeface="Palatino Linotype" pitchFamily="18" charset="0"/>
              </a:rPr>
              <a:t>plomat</a:t>
            </a:r>
            <a:r>
              <a:rPr lang="sv-SE" sz="2000" dirty="0" smtClean="0">
                <a:latin typeface="Palatino Linotype" pitchFamily="18" charset="0"/>
              </a:rPr>
              <a:t>), </a:t>
            </a:r>
            <a:r>
              <a:rPr lang="sv-SE" sz="2000" b="1" dirty="0" smtClean="0">
                <a:latin typeface="Palatino Linotype" pitchFamily="18" charset="0"/>
              </a:rPr>
              <a:t>Hal</a:t>
            </a:r>
            <a:r>
              <a:rPr lang="tr-TR" sz="2000" b="1" dirty="0" smtClean="0">
                <a:latin typeface="Palatino Linotype" pitchFamily="18" charset="0"/>
              </a:rPr>
              <a:t>i</a:t>
            </a:r>
            <a:r>
              <a:rPr lang="sv-SE" sz="2000" b="1" dirty="0" smtClean="0">
                <a:latin typeface="Palatino Linotype" pitchFamily="18" charset="0"/>
              </a:rPr>
              <a:t>de Ed</a:t>
            </a:r>
            <a:r>
              <a:rPr lang="tr-TR" sz="2000" b="1" dirty="0" smtClean="0">
                <a:latin typeface="Palatino Linotype" pitchFamily="18" charset="0"/>
              </a:rPr>
              <a:t>i</a:t>
            </a:r>
            <a:r>
              <a:rPr lang="sv-SE" sz="2000" b="1" dirty="0" smtClean="0">
                <a:latin typeface="Palatino Linotype" pitchFamily="18" charset="0"/>
              </a:rPr>
              <a:t>p</a:t>
            </a:r>
            <a:r>
              <a:rPr lang="tr-TR" sz="2000" b="1" dirty="0" smtClean="0">
                <a:latin typeface="Palatino Linotype" pitchFamily="18" charset="0"/>
              </a:rPr>
              <a:t> Adıvar</a:t>
            </a:r>
            <a:r>
              <a:rPr lang="tr-TR" sz="2000" dirty="0" smtClean="0">
                <a:latin typeface="Palatino Linotype" pitchFamily="18" charset="0"/>
              </a:rPr>
              <a:t> (</a:t>
            </a:r>
            <a:r>
              <a:rPr lang="tr-TR" sz="2000" i="1" dirty="0" smtClean="0">
                <a:latin typeface="Palatino Linotype" pitchFamily="18" charset="0"/>
              </a:rPr>
              <a:t>Mor Salkımlı Ev, Türkün Ateşle İmtihanı</a:t>
            </a:r>
            <a:r>
              <a:rPr lang="tr-TR" sz="2000" dirty="0" smtClean="0">
                <a:latin typeface="Palatino Linotype" pitchFamily="18" charset="0"/>
              </a:rPr>
              <a:t>), </a:t>
            </a:r>
            <a:r>
              <a:rPr lang="tr-TR" sz="2000" b="1" dirty="0" smtClean="0">
                <a:latin typeface="Palatino Linotype" pitchFamily="18" charset="0"/>
              </a:rPr>
              <a:t>Ruşen Eşref </a:t>
            </a:r>
            <a:r>
              <a:rPr lang="tr-TR" sz="2000" b="1" dirty="0" err="1" smtClean="0">
                <a:latin typeface="Palatino Linotype" pitchFamily="18" charset="0"/>
              </a:rPr>
              <a:t>Ünaydın</a:t>
            </a:r>
            <a:r>
              <a:rPr lang="tr-TR" sz="2000" b="1" dirty="0" smtClean="0">
                <a:latin typeface="Palatino Linotype" pitchFamily="18" charset="0"/>
              </a:rPr>
              <a:t> </a:t>
            </a:r>
            <a:r>
              <a:rPr lang="tr-TR" sz="2000" dirty="0" smtClean="0">
                <a:latin typeface="Palatino Linotype" pitchFamily="18" charset="0"/>
              </a:rPr>
              <a:t>(</a:t>
            </a:r>
            <a:r>
              <a:rPr lang="tr-TR" sz="2000" i="1" dirty="0" smtClean="0">
                <a:latin typeface="Palatino Linotype" pitchFamily="18" charset="0"/>
              </a:rPr>
              <a:t>Geçmiş Günler</a:t>
            </a:r>
            <a:r>
              <a:rPr lang="tr-TR" sz="2000" dirty="0" smtClean="0">
                <a:latin typeface="Palatino Linotype" pitchFamily="18" charset="0"/>
              </a:rPr>
              <a:t>), </a:t>
            </a:r>
            <a:r>
              <a:rPr lang="tr-TR" sz="2000" b="1" dirty="0" smtClean="0">
                <a:latin typeface="Palatino Linotype" pitchFamily="18" charset="0"/>
              </a:rPr>
              <a:t>Yusuf Ziya Ortaç </a:t>
            </a:r>
            <a:r>
              <a:rPr lang="tr-TR" sz="2000" dirty="0" smtClean="0">
                <a:latin typeface="Palatino Linotype" pitchFamily="18" charset="0"/>
              </a:rPr>
              <a:t>(</a:t>
            </a:r>
            <a:r>
              <a:rPr lang="tr-TR" sz="2000" i="1" dirty="0" smtClean="0">
                <a:latin typeface="Palatino Linotype" pitchFamily="18" charset="0"/>
              </a:rPr>
              <a:t>Portreler, Bizim Yokuş</a:t>
            </a:r>
            <a:r>
              <a:rPr lang="tr-TR" sz="2000" dirty="0" smtClean="0">
                <a:latin typeface="Palatino Linotype" pitchFamily="18" charset="0"/>
              </a:rPr>
              <a:t>), </a:t>
            </a:r>
            <a:r>
              <a:rPr lang="tr-TR" sz="2000" b="1" dirty="0" smtClean="0">
                <a:latin typeface="Palatino Linotype" pitchFamily="18" charset="0"/>
              </a:rPr>
              <a:t>Nahit Nafiz </a:t>
            </a:r>
            <a:r>
              <a:rPr lang="tr-TR" sz="2000" b="1" dirty="0" err="1" smtClean="0">
                <a:latin typeface="Palatino Linotype" pitchFamily="18" charset="0"/>
              </a:rPr>
              <a:t>Edgüer</a:t>
            </a:r>
            <a:r>
              <a:rPr lang="tr-TR" sz="2000" b="1" dirty="0" smtClean="0">
                <a:latin typeface="Palatino Linotype" pitchFamily="18" charset="0"/>
              </a:rPr>
              <a:t> </a:t>
            </a:r>
            <a:r>
              <a:rPr lang="tr-TR" sz="2000" dirty="0" smtClean="0">
                <a:latin typeface="Palatino Linotype" pitchFamily="18" charset="0"/>
              </a:rPr>
              <a:t>(</a:t>
            </a:r>
            <a:r>
              <a:rPr lang="tr-TR" sz="2000" i="1" dirty="0" smtClean="0">
                <a:latin typeface="Palatino Linotype" pitchFamily="18" charset="0"/>
              </a:rPr>
              <a:t>Atatürk’ten Anılar</a:t>
            </a:r>
            <a:r>
              <a:rPr lang="tr-TR" sz="2000" dirty="0" smtClean="0">
                <a:latin typeface="Palatino Linotype" pitchFamily="18" charset="0"/>
              </a:rPr>
              <a:t>) </a:t>
            </a:r>
            <a:r>
              <a:rPr lang="tr-TR" sz="2000" b="1" dirty="0" smtClean="0">
                <a:latin typeface="Palatino Linotype" pitchFamily="18" charset="0"/>
              </a:rPr>
              <a:t>Halide </a:t>
            </a:r>
            <a:r>
              <a:rPr lang="tr-TR" sz="2000" b="1" dirty="0" err="1" smtClean="0">
                <a:latin typeface="Palatino Linotype" pitchFamily="18" charset="0"/>
              </a:rPr>
              <a:t>Nusret</a:t>
            </a:r>
            <a:r>
              <a:rPr lang="tr-TR" sz="2000" b="1" dirty="0" smtClean="0">
                <a:latin typeface="Palatino Linotype" pitchFamily="18" charset="0"/>
              </a:rPr>
              <a:t> </a:t>
            </a:r>
            <a:r>
              <a:rPr lang="tr-TR" sz="2000" b="1" dirty="0" err="1" smtClean="0">
                <a:latin typeface="Palatino Linotype" pitchFamily="18" charset="0"/>
              </a:rPr>
              <a:t>Zorlutuna</a:t>
            </a:r>
            <a:r>
              <a:rPr lang="tr-TR" sz="2000" b="1" dirty="0" smtClean="0">
                <a:latin typeface="Palatino Linotype" pitchFamily="18" charset="0"/>
              </a:rPr>
              <a:t> </a:t>
            </a:r>
            <a:r>
              <a:rPr lang="tr-TR" sz="2000" dirty="0" smtClean="0">
                <a:latin typeface="Palatino Linotype" pitchFamily="18" charset="0"/>
              </a:rPr>
              <a:t>(</a:t>
            </a:r>
            <a:r>
              <a:rPr lang="tr-TR" sz="2000" i="1" dirty="0" smtClean="0">
                <a:latin typeface="Palatino Linotype" pitchFamily="18" charset="0"/>
              </a:rPr>
              <a:t>Bir Devrin Romanı, Benim Küçük Dostlarım</a:t>
            </a:r>
            <a:r>
              <a:rPr lang="tr-TR" sz="2000" dirty="0" smtClean="0">
                <a:latin typeface="Palatino Linotype" pitchFamily="18" charset="0"/>
              </a:rPr>
              <a:t>) yer almaktadır.</a:t>
            </a:r>
            <a:endParaRPr lang="tr-TR" sz="2000" dirty="0">
              <a:latin typeface="Palatino Linotyp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Gezi Yazısı</a:t>
            </a:r>
            <a:endParaRPr lang="tr-TR" dirty="0"/>
          </a:p>
        </p:txBody>
      </p:sp>
      <p:sp>
        <p:nvSpPr>
          <p:cNvPr id="3" name="2 İçerik Yer Tutucusu"/>
          <p:cNvSpPr>
            <a:spLocks noGrp="1"/>
          </p:cNvSpPr>
          <p:nvPr>
            <p:ph sz="quarter" idx="1"/>
          </p:nvPr>
        </p:nvSpPr>
        <p:spPr/>
        <p:txBody>
          <a:bodyPr>
            <a:normAutofit lnSpcReduction="10000"/>
          </a:bodyPr>
          <a:lstStyle/>
          <a:p>
            <a:r>
              <a:rPr lang="tr-TR" sz="2000" dirty="0" smtClean="0">
                <a:latin typeface="Palatino Linotype" pitchFamily="18" charset="0"/>
              </a:rPr>
              <a:t>Anı ve günlük gibi değişik edebiyat türlerine kaynaklık eden, gezilen görülen yerlerin çok geniş açılardan anlatıldığı yazı türüdür. Gerçekçi olması ve belgelere dayanması açısından tarihin ve coğrafyanın önemli kaynakları arasında yer alır. Gezilen, görülen yerler ve buralara ait her tür ayrıntı gez yazılarının temel malzemeler arasında yer alır.</a:t>
            </a:r>
          </a:p>
          <a:p>
            <a:endParaRPr lang="tr-TR" sz="2000" dirty="0" smtClean="0">
              <a:latin typeface="Palatino Linotype" pitchFamily="18" charset="0"/>
            </a:endParaRPr>
          </a:p>
          <a:p>
            <a:r>
              <a:rPr lang="tr-TR" sz="2000" dirty="0" smtClean="0">
                <a:latin typeface="Palatino Linotype" pitchFamily="18" charset="0"/>
              </a:rPr>
              <a:t>Dünya edebiyatında en bilinen gezi yazıları;</a:t>
            </a:r>
          </a:p>
          <a:p>
            <a:r>
              <a:rPr lang="tr-TR" sz="2000" i="1" dirty="0" smtClean="0">
                <a:latin typeface="Palatino Linotype" pitchFamily="18" charset="0"/>
              </a:rPr>
              <a:t>Homer, </a:t>
            </a:r>
            <a:r>
              <a:rPr lang="tr-TR" sz="2000" i="1" dirty="0" err="1" smtClean="0">
                <a:latin typeface="Palatino Linotype" pitchFamily="18" charset="0"/>
              </a:rPr>
              <a:t>Odyssey</a:t>
            </a:r>
            <a:r>
              <a:rPr lang="tr-TR" sz="2000" i="1" dirty="0" smtClean="0">
                <a:latin typeface="Palatino Linotype" pitchFamily="18" charset="0"/>
              </a:rPr>
              <a:t>;</a:t>
            </a:r>
          </a:p>
          <a:p>
            <a:r>
              <a:rPr lang="tr-TR" sz="2000" i="1" dirty="0" err="1" smtClean="0">
                <a:latin typeface="Palatino Linotype" pitchFamily="18" charset="0"/>
              </a:rPr>
              <a:t>İbni</a:t>
            </a:r>
            <a:r>
              <a:rPr lang="tr-TR" sz="2000" i="1" dirty="0" smtClean="0">
                <a:latin typeface="Palatino Linotype" pitchFamily="18" charset="0"/>
              </a:rPr>
              <a:t> Fazlan, Seyahatname;</a:t>
            </a:r>
          </a:p>
          <a:p>
            <a:r>
              <a:rPr lang="tr-TR" sz="2000" i="1" dirty="0" err="1" smtClean="0">
                <a:latin typeface="Palatino Linotype" pitchFamily="18" charset="0"/>
              </a:rPr>
              <a:t>Marco</a:t>
            </a:r>
            <a:r>
              <a:rPr lang="tr-TR" sz="2000" i="1" dirty="0" smtClean="0">
                <a:latin typeface="Palatino Linotype" pitchFamily="18" charset="0"/>
              </a:rPr>
              <a:t> Polo, Dünyanın Hikaye Edilişi; </a:t>
            </a:r>
          </a:p>
          <a:p>
            <a:r>
              <a:rPr lang="tr-TR" sz="2000" i="1" dirty="0" smtClean="0">
                <a:latin typeface="Palatino Linotype" pitchFamily="18" charset="0"/>
              </a:rPr>
              <a:t>Thomas Jefferson, Thomas Jefferson’ın Seyahatleri; </a:t>
            </a:r>
          </a:p>
          <a:p>
            <a:r>
              <a:rPr lang="tr-TR" sz="2000" i="1" dirty="0" smtClean="0">
                <a:latin typeface="Palatino Linotype" pitchFamily="18" charset="0"/>
              </a:rPr>
              <a:t>Charles Dickens, İtalya’dan Resimler; </a:t>
            </a:r>
          </a:p>
          <a:p>
            <a:r>
              <a:rPr lang="tr-TR" sz="2000" i="1" dirty="0" err="1" smtClean="0">
                <a:latin typeface="Palatino Linotype" pitchFamily="18" charset="0"/>
              </a:rPr>
              <a:t>Pierre</a:t>
            </a:r>
            <a:r>
              <a:rPr lang="tr-TR" sz="2000" i="1" dirty="0" smtClean="0">
                <a:latin typeface="Palatino Linotype" pitchFamily="18" charset="0"/>
              </a:rPr>
              <a:t> </a:t>
            </a:r>
            <a:r>
              <a:rPr lang="tr-TR" sz="2000" i="1" dirty="0" err="1" smtClean="0">
                <a:latin typeface="Palatino Linotype" pitchFamily="18" charset="0"/>
              </a:rPr>
              <a:t>Loti</a:t>
            </a:r>
            <a:r>
              <a:rPr lang="tr-TR" sz="2000" i="1" dirty="0" smtClean="0">
                <a:latin typeface="Palatino Linotype" pitchFamily="18" charset="0"/>
              </a:rPr>
              <a:t>, İsfahan Seyahatnamesi; </a:t>
            </a:r>
          </a:p>
          <a:p>
            <a:r>
              <a:rPr lang="tr-TR" sz="2000" i="1" dirty="0" err="1" smtClean="0">
                <a:latin typeface="Palatino Linotype" pitchFamily="18" charset="0"/>
              </a:rPr>
              <a:t>André</a:t>
            </a:r>
            <a:r>
              <a:rPr lang="tr-TR" sz="2000" i="1" dirty="0" smtClean="0">
                <a:latin typeface="Palatino Linotype" pitchFamily="18" charset="0"/>
              </a:rPr>
              <a:t> Gide, Kongo’ya Seyahat; </a:t>
            </a:r>
          </a:p>
          <a:p>
            <a:r>
              <a:rPr lang="tr-TR" sz="2000" i="1" dirty="0" smtClean="0">
                <a:latin typeface="Palatino Linotype" pitchFamily="18" charset="0"/>
              </a:rPr>
              <a:t>John </a:t>
            </a:r>
            <a:r>
              <a:rPr lang="tr-TR" sz="2000" i="1" dirty="0" err="1" smtClean="0">
                <a:latin typeface="Palatino Linotype" pitchFamily="18" charset="0"/>
              </a:rPr>
              <a:t>Steinbeck</a:t>
            </a:r>
            <a:r>
              <a:rPr lang="tr-TR" sz="2000" i="1" dirty="0" smtClean="0">
                <a:latin typeface="Palatino Linotype" pitchFamily="18" charset="0"/>
              </a:rPr>
              <a:t>, Rusya Güncesi’dir.</a:t>
            </a:r>
            <a:endParaRPr lang="tr-TR" sz="2000" i="1" dirty="0">
              <a:latin typeface="Palatino Linotyp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Gezi Yazısı</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latin typeface="Palatino Linotype" pitchFamily="18" charset="0"/>
              </a:rPr>
              <a:t>Türk edebiyatında bu türe örnek olabilecek ilk eser Hoca </a:t>
            </a:r>
            <a:r>
              <a:rPr lang="tr-TR" sz="2000" dirty="0" err="1" smtClean="0">
                <a:latin typeface="Palatino Linotype" pitchFamily="18" charset="0"/>
              </a:rPr>
              <a:t>Gıyaseddin</a:t>
            </a:r>
            <a:r>
              <a:rPr lang="tr-TR" sz="2000" dirty="0" smtClean="0">
                <a:latin typeface="Palatino Linotype" pitchFamily="18" charset="0"/>
              </a:rPr>
              <a:t> </a:t>
            </a:r>
            <a:r>
              <a:rPr lang="tr-TR" sz="2000" dirty="0" err="1" smtClean="0">
                <a:latin typeface="Palatino Linotype" pitchFamily="18" charset="0"/>
              </a:rPr>
              <a:t>Nakkas’ın</a:t>
            </a:r>
            <a:r>
              <a:rPr lang="tr-TR" sz="2000" dirty="0" smtClean="0">
                <a:latin typeface="Palatino Linotype" pitchFamily="18" charset="0"/>
              </a:rPr>
              <a:t> </a:t>
            </a:r>
            <a:r>
              <a:rPr lang="tr-TR" sz="2000" dirty="0" err="1" smtClean="0">
                <a:latin typeface="Palatino Linotype" pitchFamily="18" charset="0"/>
              </a:rPr>
              <a:t>Acâbü’l</a:t>
            </a:r>
            <a:r>
              <a:rPr lang="tr-TR" sz="2000" dirty="0" smtClean="0">
                <a:latin typeface="Palatino Linotype" pitchFamily="18" charset="0"/>
              </a:rPr>
              <a:t>-</a:t>
            </a:r>
            <a:r>
              <a:rPr lang="tr-TR" sz="2000" dirty="0" err="1" smtClean="0">
                <a:latin typeface="Palatino Linotype" pitchFamily="18" charset="0"/>
              </a:rPr>
              <a:t>Letâf</a:t>
            </a:r>
            <a:r>
              <a:rPr lang="tr-TR" sz="2000" dirty="0" smtClean="0">
                <a:latin typeface="Palatino Linotype" pitchFamily="18" charset="0"/>
              </a:rPr>
              <a:t> adlı </a:t>
            </a:r>
            <a:r>
              <a:rPr lang="tr-TR" sz="2000" dirty="0" err="1" smtClean="0">
                <a:latin typeface="Palatino Linotype" pitchFamily="18" charset="0"/>
              </a:rPr>
              <a:t>eserdr</a:t>
            </a:r>
            <a:r>
              <a:rPr lang="tr-TR" sz="2000" dirty="0" smtClean="0">
                <a:latin typeface="Palatino Linotype" pitchFamily="18" charset="0"/>
              </a:rPr>
              <a:t>. Tanzimat sonrasında gezi yazılarının edebiyatımızda sayıca artmaya başladığı görülmektedir. Ahmet Mithat Efendi (Avrupa’da Bir Cevelan), Cenap Sahabettin (Avrupa Mektupları, Hac Yolunda), Halit Ziya (Almanya Mektupları, Alman Hayatı) bu türde yazılar yazmışlardır.</a:t>
            </a:r>
          </a:p>
          <a:p>
            <a:pPr algn="just"/>
            <a:r>
              <a:rPr lang="tr-TR" sz="2000" dirty="0" smtClean="0">
                <a:latin typeface="Palatino Linotype" pitchFamily="18" charset="0"/>
              </a:rPr>
              <a:t>Cumhuriyet Dönem Türk Edebiyatına geldiğimizde ise daha zengin bir gezi edebiyatıyla karşılaşırız. </a:t>
            </a:r>
          </a:p>
          <a:p>
            <a:pPr algn="just"/>
            <a:r>
              <a:rPr lang="tr-TR" sz="2000" dirty="0" smtClean="0">
                <a:latin typeface="Palatino Linotype" pitchFamily="18" charset="0"/>
              </a:rPr>
              <a:t>Halide Edip Adıvar (</a:t>
            </a:r>
            <a:r>
              <a:rPr lang="tr-TR" sz="2000" i="1" dirty="0" smtClean="0">
                <a:latin typeface="Palatino Linotype" pitchFamily="18" charset="0"/>
              </a:rPr>
              <a:t>İnside </a:t>
            </a:r>
            <a:r>
              <a:rPr lang="tr-TR" sz="2000" i="1" dirty="0" err="1" smtClean="0">
                <a:latin typeface="Palatino Linotype" pitchFamily="18" charset="0"/>
              </a:rPr>
              <a:t>İndia</a:t>
            </a:r>
            <a:r>
              <a:rPr lang="tr-TR" sz="2000" i="1" dirty="0" smtClean="0">
                <a:latin typeface="Palatino Linotype" pitchFamily="18" charset="0"/>
              </a:rPr>
              <a:t>), </a:t>
            </a:r>
            <a:r>
              <a:rPr lang="tr-TR" sz="2000" dirty="0" smtClean="0">
                <a:latin typeface="Palatino Linotype" pitchFamily="18" charset="0"/>
              </a:rPr>
              <a:t>Yakup Kadri Karaosmanoğlu </a:t>
            </a:r>
            <a:r>
              <a:rPr lang="tr-TR" sz="2000" i="1" dirty="0" smtClean="0">
                <a:latin typeface="Palatino Linotype" pitchFamily="18" charset="0"/>
              </a:rPr>
              <a:t>(Alp Dağlarından, </a:t>
            </a:r>
            <a:r>
              <a:rPr lang="tr-TR" sz="2000" i="1" dirty="0" err="1" smtClean="0">
                <a:latin typeface="Palatino Linotype" pitchFamily="18" charset="0"/>
              </a:rPr>
              <a:t>Miss</a:t>
            </a:r>
            <a:r>
              <a:rPr lang="tr-TR" sz="2000" i="1" dirty="0" smtClean="0">
                <a:latin typeface="Palatino Linotype" pitchFamily="18" charset="0"/>
              </a:rPr>
              <a:t> </a:t>
            </a:r>
            <a:r>
              <a:rPr lang="tr-TR" sz="2000" i="1" dirty="0" err="1" smtClean="0">
                <a:latin typeface="Palatino Linotype" pitchFamily="18" charset="0"/>
              </a:rPr>
              <a:t>Chalfrin’in</a:t>
            </a:r>
            <a:r>
              <a:rPr lang="tr-TR" sz="2000" i="1" dirty="0" smtClean="0">
                <a:latin typeface="Palatino Linotype" pitchFamily="18" charset="0"/>
              </a:rPr>
              <a:t> Albümünden), </a:t>
            </a:r>
            <a:r>
              <a:rPr lang="tr-TR" sz="2000" dirty="0" smtClean="0">
                <a:latin typeface="Palatino Linotype" pitchFamily="18" charset="0"/>
              </a:rPr>
              <a:t>Ahmet Haşim </a:t>
            </a:r>
            <a:r>
              <a:rPr lang="tr-TR" sz="2000" i="1" dirty="0" smtClean="0">
                <a:latin typeface="Palatino Linotype" pitchFamily="18" charset="0"/>
              </a:rPr>
              <a:t>(Frankfurt Seyahatnamesi, Bize Göre), </a:t>
            </a:r>
            <a:r>
              <a:rPr lang="tr-TR" sz="2000" dirty="0" smtClean="0">
                <a:latin typeface="Palatino Linotype" pitchFamily="18" charset="0"/>
              </a:rPr>
              <a:t>Reşat Nuri Güntekin </a:t>
            </a:r>
            <a:r>
              <a:rPr lang="tr-TR" sz="2000" i="1" dirty="0" smtClean="0">
                <a:latin typeface="Palatino Linotype" pitchFamily="18" charset="0"/>
              </a:rPr>
              <a:t>(Anadolu Notları), </a:t>
            </a:r>
            <a:r>
              <a:rPr lang="tr-TR" sz="2000" dirty="0" smtClean="0">
                <a:latin typeface="Palatino Linotype" pitchFamily="18" charset="0"/>
              </a:rPr>
              <a:t>Falih Rıfkı </a:t>
            </a:r>
            <a:r>
              <a:rPr lang="tr-TR" sz="2000" i="1" dirty="0" smtClean="0">
                <a:latin typeface="Palatino Linotype" pitchFamily="18" charset="0"/>
              </a:rPr>
              <a:t>(Denizaşırı, Yeni Rusya, Yolcu Defteri, </a:t>
            </a:r>
            <a:r>
              <a:rPr lang="tr-TR" sz="2000" i="1" dirty="0" err="1" smtClean="0">
                <a:latin typeface="Palatino Linotype" pitchFamily="18" charset="0"/>
              </a:rPr>
              <a:t>Taymis</a:t>
            </a:r>
            <a:r>
              <a:rPr lang="tr-TR" sz="2000" i="1" dirty="0" smtClean="0">
                <a:latin typeface="Palatino Linotype" pitchFamily="18" charset="0"/>
              </a:rPr>
              <a:t> Kıyıları, Bizim Akdeniz, Tuna Kıyıları, </a:t>
            </a:r>
            <a:r>
              <a:rPr lang="tr-TR" sz="2000" i="1" dirty="0" err="1" smtClean="0">
                <a:latin typeface="Palatino Linotype" pitchFamily="18" charset="0"/>
              </a:rPr>
              <a:t>Hind</a:t>
            </a:r>
            <a:r>
              <a:rPr lang="tr-TR" sz="2000" i="1" dirty="0" smtClean="0">
                <a:latin typeface="Palatino Linotype" pitchFamily="18" charset="0"/>
              </a:rPr>
              <a:t>), </a:t>
            </a:r>
            <a:r>
              <a:rPr lang="tr-TR" sz="2000" dirty="0" smtClean="0">
                <a:latin typeface="Palatino Linotype" pitchFamily="18" charset="0"/>
              </a:rPr>
              <a:t>Bedri Rahmi Eyüboğlu</a:t>
            </a:r>
            <a:r>
              <a:rPr lang="tr-TR" sz="2000" i="1" dirty="0" smtClean="0">
                <a:latin typeface="Palatino Linotype" pitchFamily="18" charset="0"/>
              </a:rPr>
              <a:t>, </a:t>
            </a:r>
            <a:r>
              <a:rPr lang="tr-TR" sz="2000" dirty="0" smtClean="0">
                <a:latin typeface="Palatino Linotype" pitchFamily="18" charset="0"/>
              </a:rPr>
              <a:t>(</a:t>
            </a:r>
            <a:r>
              <a:rPr lang="tr-TR" sz="2000" i="1" dirty="0" smtClean="0">
                <a:latin typeface="Palatino Linotype" pitchFamily="18" charset="0"/>
              </a:rPr>
              <a:t>Canım Anadolu), </a:t>
            </a:r>
            <a:r>
              <a:rPr lang="tr-TR" sz="2000" dirty="0" smtClean="0">
                <a:latin typeface="Palatino Linotype" pitchFamily="18" charset="0"/>
              </a:rPr>
              <a:t>Gülten Dayıoğlu </a:t>
            </a:r>
            <a:r>
              <a:rPr lang="tr-TR" sz="2000" i="1" dirty="0" smtClean="0">
                <a:latin typeface="Palatino Linotype" pitchFamily="18" charset="0"/>
              </a:rPr>
              <a:t>(Bambaşka Bir Ülke: Amerika’ya Yolculuk, </a:t>
            </a:r>
            <a:r>
              <a:rPr lang="tr-TR" sz="2000" i="1" dirty="0" err="1" smtClean="0">
                <a:latin typeface="Palatino Linotype" pitchFamily="18" charset="0"/>
              </a:rPr>
              <a:t>Kafdağının</a:t>
            </a:r>
            <a:r>
              <a:rPr lang="tr-TR" sz="2000" i="1" dirty="0" smtClean="0">
                <a:latin typeface="Palatino Linotype" pitchFamily="18" charset="0"/>
              </a:rPr>
              <a:t> Ardına Yolculuk, Okyanuslar Ötesine Yolculuk, Kenya’ya Yolculuk, Mısır’a Yolculuk) </a:t>
            </a:r>
          </a:p>
          <a:p>
            <a:pPr algn="just"/>
            <a:r>
              <a:rPr lang="tr-TR" sz="2000" dirty="0" smtClean="0">
                <a:latin typeface="Palatino Linotype" pitchFamily="18" charset="0"/>
              </a:rPr>
              <a:t>bu türde eserler vermişlerdir.</a:t>
            </a:r>
            <a:endParaRPr lang="tr-TR" sz="2000" dirty="0">
              <a:latin typeface="Palatino Linotyp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Bilmece, Tekerleme ve Fıkralar</a:t>
            </a:r>
            <a:endParaRPr lang="tr-TR" dirty="0"/>
          </a:p>
        </p:txBody>
      </p:sp>
      <p:sp>
        <p:nvSpPr>
          <p:cNvPr id="3" name="2 İçerik Yer Tutucusu"/>
          <p:cNvSpPr>
            <a:spLocks noGrp="1"/>
          </p:cNvSpPr>
          <p:nvPr>
            <p:ph sz="quarter" idx="1"/>
          </p:nvPr>
        </p:nvSpPr>
        <p:spPr/>
        <p:txBody>
          <a:bodyPr>
            <a:normAutofit/>
          </a:bodyPr>
          <a:lstStyle/>
          <a:p>
            <a:r>
              <a:rPr lang="tr-TR" b="1" dirty="0" smtClean="0"/>
              <a:t>Bilmece</a:t>
            </a:r>
          </a:p>
          <a:p>
            <a:pPr algn="just"/>
            <a:r>
              <a:rPr lang="tr-TR" sz="2000" dirty="0" smtClean="0">
                <a:latin typeface="Palatino Linotype" pitchFamily="18" charset="0"/>
              </a:rPr>
              <a:t>Bir şeyin adını söylemeden, bazı özelliklerin üstü kapalı bir şekilde anlatarak onun ne olduğunu bilmeyi dinleyen ve okuyana bırakan oyun, eğlence olarak tanımlanan bilmece, Türk halk edebiyatının önemli ürünlerinden biridir.</a:t>
            </a:r>
          </a:p>
          <a:p>
            <a:pPr algn="just"/>
            <a:endParaRPr lang="tr-TR" sz="2000" dirty="0" smtClean="0">
              <a:latin typeface="Palatino Linotype" pitchFamily="18" charset="0"/>
            </a:endParaRPr>
          </a:p>
          <a:p>
            <a:pPr algn="just"/>
            <a:r>
              <a:rPr lang="tr-TR" sz="2000" dirty="0" smtClean="0">
                <a:latin typeface="Palatino Linotype" pitchFamily="18" charset="0"/>
              </a:rPr>
              <a:t>Bilmece, somut soyut varlıkları, kavramları, durumları, duyguları, insanları, kısacası günlük hayatta karşılaşabileceğimiz hemen hemen her şeyi konu alan, bunları birtakım ipuçları vererek ve uzak-yakın çağrışımlar kurarak tarif eden, böylece cevabın bilinmesine zemin hazırlayan, soru ve cevap olmak üzere iki ana unsuru bulunan, sorulması ve cevaplandırılması belirli bir geleneğe bağlanan, karşılıklı olarak iki kişinin veya grupların birbirine sorduğu, genellikle manzum olan, örneği az olsa da mensur şekiller de bulunan anonim halk edebiyatı türüdür.</a:t>
            </a:r>
            <a:endParaRPr lang="tr-TR" sz="2000" dirty="0">
              <a:latin typeface="Palatino Linotyp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Bilmece </a:t>
            </a:r>
            <a:endParaRPr lang="tr-TR" dirty="0"/>
          </a:p>
        </p:txBody>
      </p:sp>
      <p:sp>
        <p:nvSpPr>
          <p:cNvPr id="3" name="2 İçerik Yer Tutucusu"/>
          <p:cNvSpPr>
            <a:spLocks noGrp="1"/>
          </p:cNvSpPr>
          <p:nvPr>
            <p:ph sz="quarter" idx="1"/>
          </p:nvPr>
        </p:nvSpPr>
        <p:spPr/>
        <p:txBody>
          <a:bodyPr>
            <a:normAutofit/>
          </a:bodyPr>
          <a:lstStyle/>
          <a:p>
            <a:endParaRPr lang="tr-TR" sz="2000" dirty="0" smtClean="0"/>
          </a:p>
          <a:p>
            <a:endParaRPr lang="tr-TR" sz="2000" dirty="0" smtClean="0"/>
          </a:p>
          <a:p>
            <a:r>
              <a:rPr lang="tr-TR" sz="2000" dirty="0" smtClean="0"/>
              <a:t>Bilmeceler, hem biçim hem deyiş olarak özleştirilmiş söz yaratmalarıdır. Şiirsel çağrışımlı anlatımları, bilmecelerin oldukları gibi bozulmadan günümüze kadar gelmelerini sağlamıştır. Çocuklar için oldukça değerli ürünlerdir. </a:t>
            </a:r>
          </a:p>
          <a:p>
            <a:r>
              <a:rPr lang="tr-TR" sz="2000" dirty="0" smtClean="0"/>
              <a:t>İlgi çekici olmaları, sözcüklerin ahenkli bir şekilde sıralanışı, düşünce dünyasını geliştirmesi bakımından çocuklar için önem taşır.</a:t>
            </a:r>
          </a:p>
          <a:p>
            <a:r>
              <a:rPr lang="tr-TR" sz="2000" dirty="0" smtClean="0"/>
              <a:t> Çocuklarda düşünme becerilerini destekleyen, çocuğun bilişsel süreçlerine uygun yapıdaki ürünlerdir. İpuçlarını bir araya getirerek sonuca ulaşma, parçadan bütüne doğru ilerleyişin temellerini atma ve geliştirmede bilmecelerin önemli rolleri vardır.</a:t>
            </a:r>
          </a:p>
          <a:p>
            <a:endParaRPr lang="tr-T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Bilmece </a:t>
            </a:r>
            <a:endParaRPr lang="tr-TR" dirty="0"/>
          </a:p>
        </p:txBody>
      </p:sp>
      <p:sp>
        <p:nvSpPr>
          <p:cNvPr id="3" name="2 İçerik Yer Tutucusu"/>
          <p:cNvSpPr>
            <a:spLocks noGrp="1"/>
          </p:cNvSpPr>
          <p:nvPr>
            <p:ph sz="quarter" idx="1"/>
          </p:nvPr>
        </p:nvSpPr>
        <p:spPr/>
        <p:txBody>
          <a:bodyPr>
            <a:normAutofit/>
          </a:bodyPr>
          <a:lstStyle/>
          <a:p>
            <a:r>
              <a:rPr lang="tr-TR" sz="2000" dirty="0" smtClean="0">
                <a:latin typeface="Palatino Linotype" pitchFamily="18" charset="0"/>
              </a:rPr>
              <a:t>Çocukların bilginin temel çerçevesini görmeleri, önemli bilgiyi önemsizden ayırt edebilme becerisi kazanmaları ve geliştirmeleri, sunulan bilgiden yola çıkarak onu daha ileri noktalara taşımada ve problem çözüme ulaştırmada bilmecelerden yararlanılmaktadır.</a:t>
            </a:r>
          </a:p>
          <a:p>
            <a:r>
              <a:rPr lang="tr-TR" sz="2000" dirty="0" smtClean="0">
                <a:latin typeface="Palatino Linotype" pitchFamily="18" charset="0"/>
              </a:rPr>
              <a:t>Bilmeceler yoluyla çocuk; bilinenden yola çıkarak bilinmeyeni keşfeder, kolaydan zora doğru ilerler. Daha önce öğrendikleriyle ilişkiler kurar ve zihinsel sürecini etkin olarak kullanır. </a:t>
            </a:r>
          </a:p>
          <a:p>
            <a:r>
              <a:rPr lang="tr-TR" sz="2000" dirty="0" smtClean="0">
                <a:latin typeface="Palatino Linotype" pitchFamily="18" charset="0"/>
              </a:rPr>
              <a:t>Bilmeceler aynı zamanda çocukların dilsel becerilerini destekler, anlatım becerilerinin gelişimine yardımcı olur, sözcük dağarcığını zenginleştirir. </a:t>
            </a:r>
          </a:p>
          <a:p>
            <a:r>
              <a:rPr lang="tr-TR" sz="2000" dirty="0" smtClean="0">
                <a:latin typeface="Palatino Linotype" pitchFamily="18" charset="0"/>
              </a:rPr>
              <a:t>Yaratıcılığı destekleyen bilmeceler çocuğun sosyalleşmesinde önemli rol oynar. Bilmece yoluyla çocuk çevresiyle etkileşime girer. </a:t>
            </a:r>
          </a:p>
          <a:p>
            <a:r>
              <a:rPr lang="tr-TR" sz="2000" dirty="0" smtClean="0">
                <a:latin typeface="Palatino Linotype" pitchFamily="18" charset="0"/>
              </a:rPr>
              <a:t>Anlama ve anlatma becerilerini destekleyen, geliştiren bir türdür</a:t>
            </a:r>
            <a:endParaRPr lang="tr-TR" sz="2000" dirty="0">
              <a:latin typeface="Palatino Linotyp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Şiir</a:t>
            </a:r>
            <a:endParaRPr lang="tr-TR" dirty="0"/>
          </a:p>
        </p:txBody>
      </p:sp>
      <p:sp>
        <p:nvSpPr>
          <p:cNvPr id="3" name="2 İçerik Yer Tutucusu"/>
          <p:cNvSpPr>
            <a:spLocks noGrp="1"/>
          </p:cNvSpPr>
          <p:nvPr>
            <p:ph sz="quarter" idx="1"/>
          </p:nvPr>
        </p:nvSpPr>
        <p:spPr/>
        <p:txBody>
          <a:bodyPr>
            <a:normAutofit/>
          </a:bodyPr>
          <a:lstStyle/>
          <a:p>
            <a:r>
              <a:rPr lang="tr-TR" sz="2000" dirty="0" smtClean="0">
                <a:latin typeface="Palatino Linotype" pitchFamily="18" charset="0"/>
              </a:rPr>
              <a:t>Çocuk edebiyatında şiir dendiğinde hemen ders kitaplarında yer alan şiirler gelir akla.</a:t>
            </a:r>
          </a:p>
          <a:p>
            <a:endParaRPr lang="tr-TR" sz="2000" dirty="0" smtClean="0">
              <a:latin typeface="Palatino Linotype" pitchFamily="18" charset="0"/>
            </a:endParaRPr>
          </a:p>
          <a:p>
            <a:r>
              <a:rPr lang="tr-TR" sz="2000" dirty="0" smtClean="0">
                <a:latin typeface="Palatino Linotype" pitchFamily="18" charset="0"/>
              </a:rPr>
              <a:t>Oysa yetişkin şiirini ders kitaplarına sığdırmak mümkün değildir. </a:t>
            </a:r>
          </a:p>
          <a:p>
            <a:endParaRPr lang="tr-TR" sz="2000" dirty="0" smtClean="0">
              <a:latin typeface="Palatino Linotype" pitchFamily="18" charset="0"/>
            </a:endParaRPr>
          </a:p>
          <a:p>
            <a:endParaRPr lang="tr-TR" sz="2000" dirty="0" smtClean="0">
              <a:latin typeface="Palatino Linotype" pitchFamily="18" charset="0"/>
            </a:endParaRPr>
          </a:p>
          <a:p>
            <a:r>
              <a:rPr lang="tr-TR" sz="2000" dirty="0" smtClean="0">
                <a:latin typeface="Palatino Linotype" pitchFamily="18" charset="0"/>
              </a:rPr>
              <a:t>Peki, çocuğa dönük yazılan şiirlerin durumu nedir? </a:t>
            </a:r>
          </a:p>
          <a:p>
            <a:r>
              <a:rPr lang="tr-TR" sz="2000" dirty="0" smtClean="0">
                <a:latin typeface="Palatino Linotype" pitchFamily="18" charset="0"/>
              </a:rPr>
              <a:t>İçinde çocuk geçen her şiir çocuk şiiri midir acaba? </a:t>
            </a:r>
          </a:p>
          <a:p>
            <a:r>
              <a:rPr lang="tr-TR" sz="2000" dirty="0" smtClean="0">
                <a:latin typeface="Palatino Linotype" pitchFamily="18" charset="0"/>
              </a:rPr>
              <a:t>Yetişkine çocuğu anlatan şiirle çocuğun doğrudan kendisiyle iletişim kuran şiir farklı olabilir mi? Olmalı mı?</a:t>
            </a:r>
            <a:endParaRPr lang="tr-TR" sz="2000" dirty="0">
              <a:latin typeface="Palatino Linotyp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Tekerleme</a:t>
            </a:r>
            <a:endParaRPr lang="tr-TR" dirty="0"/>
          </a:p>
        </p:txBody>
      </p:sp>
      <p:sp>
        <p:nvSpPr>
          <p:cNvPr id="3" name="2 İçerik Yer Tutucusu"/>
          <p:cNvSpPr>
            <a:spLocks noGrp="1"/>
          </p:cNvSpPr>
          <p:nvPr>
            <p:ph sz="quarter" idx="1"/>
          </p:nvPr>
        </p:nvSpPr>
        <p:spPr/>
        <p:txBody>
          <a:bodyPr>
            <a:normAutofit/>
          </a:bodyPr>
          <a:lstStyle/>
          <a:p>
            <a:r>
              <a:rPr lang="tr-TR" sz="2000" dirty="0" smtClean="0">
                <a:latin typeface="Palatino Linotype" pitchFamily="18" charset="0"/>
              </a:rPr>
              <a:t>Ses ve kelime benzerliğinden faydalanılarak meydana getirilen yarı anlamlı, yarı anlamsız, hoş söyleyişli cümleciklere veya sözlere tekerleme denir. </a:t>
            </a:r>
          </a:p>
          <a:p>
            <a:r>
              <a:rPr lang="tr-TR" sz="2000" dirty="0" smtClean="0">
                <a:latin typeface="Palatino Linotype" pitchFamily="18" charset="0"/>
              </a:rPr>
              <a:t>Tekerlemeler başlı başına bir tür olmakla birlikte çoğu zaman başka bir türün içersinde de yer almaktadır.</a:t>
            </a:r>
          </a:p>
          <a:p>
            <a:r>
              <a:rPr lang="tr-TR" sz="2000" dirty="0" smtClean="0">
                <a:latin typeface="Palatino Linotype" pitchFamily="18" charset="0"/>
              </a:rPr>
              <a:t>Masalların basında, ortasında ve sonunda kullanılan tekerlemeler, masalda ahenk unsuru olarak kullanılmaktadır. Tekerlemelerin çok farklı şekillerde kullanılması, farklı çeşitlerinin olmasına neden olmuştur. </a:t>
            </a:r>
          </a:p>
          <a:p>
            <a:r>
              <a:rPr lang="tr-TR" sz="2000" dirty="0" smtClean="0">
                <a:latin typeface="Palatino Linotype" pitchFamily="18" charset="0"/>
              </a:rPr>
              <a:t>Masal başı, sonu ve ortası tekerlemeler dışında, tören tekerlemeleri, oyun- sayışmaca tekerlemeleri, yanıltmaca tekerlemeleri de bulunmaktadır.</a:t>
            </a:r>
          </a:p>
          <a:p>
            <a:r>
              <a:rPr lang="tr-TR" sz="2000" dirty="0" smtClean="0">
                <a:latin typeface="Palatino Linotype" pitchFamily="18" charset="0"/>
              </a:rPr>
              <a:t>Çocuk edebiyatı tekerlemelerinde tam bir anlam ve konu tutarlılığı olmayabilir. Ancak, belli ölçüsü, uyağı olan, belli sözcük ve heceleri tekrarlayarak kulağa hoş gelen bütünlükler oluşturmaktadır</a:t>
            </a:r>
            <a:endParaRPr lang="tr-TR" sz="2000" dirty="0">
              <a:latin typeface="Palatino Linotyp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Fıkra </a:t>
            </a:r>
            <a:endParaRPr lang="tr-TR" b="1" dirty="0"/>
          </a:p>
        </p:txBody>
      </p:sp>
      <p:sp>
        <p:nvSpPr>
          <p:cNvPr id="3" name="2 İçerik Yer Tutucusu"/>
          <p:cNvSpPr>
            <a:spLocks noGrp="1"/>
          </p:cNvSpPr>
          <p:nvPr>
            <p:ph sz="quarter" idx="1"/>
          </p:nvPr>
        </p:nvSpPr>
        <p:spPr/>
        <p:txBody>
          <a:bodyPr>
            <a:normAutofit/>
          </a:bodyPr>
          <a:lstStyle/>
          <a:p>
            <a:r>
              <a:rPr lang="tr-TR" sz="2000" dirty="0" smtClean="0">
                <a:latin typeface="Palatino Linotype" pitchFamily="18" charset="0"/>
              </a:rPr>
              <a:t>Halk edebiyatı anlatı türlerinden biri de </a:t>
            </a:r>
            <a:r>
              <a:rPr lang="tr-TR" sz="2000" i="1" dirty="0" smtClean="0">
                <a:latin typeface="Palatino Linotype" pitchFamily="18" charset="0"/>
              </a:rPr>
              <a:t>fıkradır. </a:t>
            </a:r>
            <a:r>
              <a:rPr lang="tr-TR" sz="2000" dirty="0" smtClean="0">
                <a:latin typeface="Palatino Linotype" pitchFamily="18" charset="0"/>
              </a:rPr>
              <a:t>Yaşanmış ya da yaşanması mümkün olayların, hayat sahnelerinin işlendiği kısa anlatı türüdür. Bu sahnelerde insan-insan, insan- toplum ilişkileri ve bu ilişkilerin  yarattığı durumlar gözler önüne serilir. Fıkrada yer alan tipler ise olumlu-olumsuz durumları belirlemede araç olarak kullanılır. Mesaj, yargı, eleştiri hep bu tipler aracılığıyla ulaştırılır. </a:t>
            </a:r>
          </a:p>
          <a:p>
            <a:endParaRPr lang="tr-TR" sz="2000" dirty="0" smtClean="0">
              <a:latin typeface="Palatino Linotype" pitchFamily="18" charset="0"/>
            </a:endParaRPr>
          </a:p>
          <a:p>
            <a:r>
              <a:rPr lang="tr-TR" sz="2000" dirty="0" smtClean="0">
                <a:latin typeface="Palatino Linotype" pitchFamily="18" charset="0"/>
              </a:rPr>
              <a:t>Genellikle gerçek hayatta yaşanmış olaylardan hareketle bir sonuç çıkarmayı amaçlayan; temelinde nükte, mizah, tenkit ve hiciv unsuru bulunan sözlü, kısa hikayelerdir. </a:t>
            </a:r>
            <a:endParaRPr lang="tr-TR" sz="2000" dirty="0">
              <a:latin typeface="Palatino Linotype"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 </a:t>
            </a:r>
            <a:endParaRPr lang="tr-TR" dirty="0"/>
          </a:p>
        </p:txBody>
      </p:sp>
      <p:sp>
        <p:nvSpPr>
          <p:cNvPr id="3" name="2 İçerik Yer Tutucusu"/>
          <p:cNvSpPr>
            <a:spLocks noGrp="1"/>
          </p:cNvSpPr>
          <p:nvPr>
            <p:ph sz="quarter" idx="1"/>
          </p:nvPr>
        </p:nvSpPr>
        <p:spPr/>
        <p:txBody>
          <a:bodyPr>
            <a:normAutofit/>
          </a:bodyPr>
          <a:lstStyle/>
          <a:p>
            <a:r>
              <a:rPr lang="tr-TR" sz="1800" dirty="0" err="1" smtClean="0"/>
              <a:t>Güleryüz</a:t>
            </a:r>
            <a:r>
              <a:rPr lang="tr-TR" sz="1800" dirty="0" smtClean="0"/>
              <a:t>, H. (2006). </a:t>
            </a:r>
            <a:r>
              <a:rPr lang="tr-TR" sz="1800" i="1" dirty="0" smtClean="0"/>
              <a:t>Yaratıcı çocuk edebiyatı. Ankara: </a:t>
            </a:r>
            <a:r>
              <a:rPr lang="tr-TR" sz="1800" i="1" dirty="0" err="1" smtClean="0"/>
              <a:t>Pegem</a:t>
            </a:r>
            <a:r>
              <a:rPr lang="tr-TR" sz="1800" i="1" dirty="0" smtClean="0"/>
              <a:t> </a:t>
            </a:r>
            <a:r>
              <a:rPr lang="tr-TR" sz="1800" dirty="0" smtClean="0"/>
              <a:t>A Yayıncılık.</a:t>
            </a:r>
          </a:p>
          <a:p>
            <a:r>
              <a:rPr lang="tr-TR" sz="1800" dirty="0" smtClean="0"/>
              <a:t>Sever, S. (2013). </a:t>
            </a:r>
            <a:r>
              <a:rPr lang="tr-TR" sz="1800" i="1" dirty="0" smtClean="0"/>
              <a:t>Çocuk edebiyatı ve okuma kültürü. İzmir: </a:t>
            </a:r>
            <a:r>
              <a:rPr lang="tr-TR" sz="1800" dirty="0" err="1" smtClean="0"/>
              <a:t>Tudem</a:t>
            </a:r>
            <a:r>
              <a:rPr lang="tr-TR" sz="1800" dirty="0" smtClean="0"/>
              <a:t>.</a:t>
            </a:r>
          </a:p>
          <a:p>
            <a:r>
              <a:rPr lang="tr-TR" sz="1800" dirty="0" err="1" smtClean="0"/>
              <a:t>Ungan</a:t>
            </a:r>
            <a:r>
              <a:rPr lang="tr-TR" sz="1800" dirty="0" smtClean="0"/>
              <a:t>, S., Arıcı, A. F. ve Şimşek, T. (2014). Çocuklara edebiyatının kaynakları. İçinde T. Şimşek (Editör). </a:t>
            </a:r>
            <a:r>
              <a:rPr lang="tr-TR" sz="1800" i="1" dirty="0" smtClean="0"/>
              <a:t>Kuramdan uygulamaya çocuk edebiyatı el kitabı. 3. Baskı (163-216). Ankara: Grafiker Yayınları.</a:t>
            </a:r>
          </a:p>
          <a:p>
            <a:r>
              <a:rPr lang="tr-TR" sz="1800" dirty="0" err="1" smtClean="0"/>
              <a:t>Oğuzkan</a:t>
            </a:r>
            <a:r>
              <a:rPr lang="tr-TR" sz="1800" dirty="0" smtClean="0"/>
              <a:t>, A. F. (2000). </a:t>
            </a:r>
            <a:r>
              <a:rPr lang="tr-TR" sz="1800" i="1" dirty="0" smtClean="0"/>
              <a:t>Çocuk edebiyatı. Ankara: Anı Yayıncılık.</a:t>
            </a:r>
          </a:p>
          <a:p>
            <a:r>
              <a:rPr lang="tr-TR" sz="1800" dirty="0" smtClean="0"/>
              <a:t>Neydim, N. (2003). Çocuk edebiyatı. </a:t>
            </a:r>
            <a:r>
              <a:rPr lang="tr-TR" sz="1800" i="1" dirty="0" smtClean="0"/>
              <a:t>İstanbul: Bu Yayınevi</a:t>
            </a:r>
            <a:r>
              <a:rPr lang="tr-TR" sz="1800" dirty="0" smtClean="0"/>
              <a:t>.</a:t>
            </a:r>
          </a:p>
          <a:p>
            <a:r>
              <a:rPr lang="tr-TR" sz="1800" dirty="0" err="1" smtClean="0"/>
              <a:t>Yılmazer</a:t>
            </a:r>
            <a:r>
              <a:rPr lang="tr-TR" sz="1800" dirty="0" smtClean="0"/>
              <a:t>, Y. ve Bütün Ayhan, A. (2016). Çocuk edebiyatı ve çocuğun gelişimindeki rolü. S. Erdoğan ve M. Ören (Editör). </a:t>
            </a:r>
            <a:r>
              <a:rPr lang="tr-TR" sz="1800" i="1" dirty="0" smtClean="0"/>
              <a:t>Çocuk Edebiyatı ve Medya </a:t>
            </a:r>
            <a:r>
              <a:rPr lang="tr-TR" sz="1800" dirty="0" smtClean="0"/>
              <a:t>içinde (</a:t>
            </a:r>
            <a:r>
              <a:rPr lang="tr-TR" sz="1800" dirty="0" err="1" smtClean="0"/>
              <a:t>ss</a:t>
            </a:r>
            <a:r>
              <a:rPr lang="tr-TR" sz="1800" dirty="0" smtClean="0"/>
              <a:t>.2-26). Anadolu Üniversitesi Yayınları : Eskişehir. </a:t>
            </a:r>
          </a:p>
          <a:p>
            <a:r>
              <a:rPr lang="tr-TR" sz="1800" dirty="0" smtClean="0"/>
              <a:t>Bayraktar, A. (2016). Çocuk Edebiyatı ve Gelişimsel Uygunluk III-</a:t>
            </a:r>
            <a:r>
              <a:rPr lang="tr-TR" sz="1800" dirty="0" err="1" smtClean="0"/>
              <a:t>Ilkokul</a:t>
            </a:r>
            <a:r>
              <a:rPr lang="tr-TR" sz="1800" dirty="0" smtClean="0"/>
              <a:t> Dönemi. S. Erdoğan ve M. Ören (Editör). </a:t>
            </a:r>
            <a:r>
              <a:rPr lang="tr-TR" sz="1800" i="1" dirty="0" smtClean="0"/>
              <a:t>Çocuk Edebiyatı ve Medya </a:t>
            </a:r>
            <a:r>
              <a:rPr lang="tr-TR" sz="1800" dirty="0" smtClean="0"/>
              <a:t>içinde (</a:t>
            </a:r>
            <a:r>
              <a:rPr lang="tr-TR" sz="1800" dirty="0" err="1" smtClean="0"/>
              <a:t>ss</a:t>
            </a:r>
            <a:r>
              <a:rPr lang="tr-TR" sz="1800" dirty="0" smtClean="0"/>
              <a:t>.72-97). Anadolu Üniversitesi Yayınları : Eskişehir. </a:t>
            </a:r>
          </a:p>
          <a:p>
            <a:endParaRPr lang="tr-TR"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Şiir</a:t>
            </a:r>
            <a:endParaRPr lang="tr-TR" dirty="0"/>
          </a:p>
        </p:txBody>
      </p:sp>
      <p:sp>
        <p:nvSpPr>
          <p:cNvPr id="3" name="2 İçerik Yer Tutucusu"/>
          <p:cNvSpPr>
            <a:spLocks noGrp="1"/>
          </p:cNvSpPr>
          <p:nvPr>
            <p:ph sz="quarter" idx="1"/>
          </p:nvPr>
        </p:nvSpPr>
        <p:spPr/>
        <p:txBody>
          <a:bodyPr>
            <a:normAutofit/>
          </a:bodyPr>
          <a:lstStyle/>
          <a:p>
            <a:r>
              <a:rPr lang="tr-TR" sz="2000" dirty="0" smtClean="0">
                <a:latin typeface="Palatino Linotype" pitchFamily="18" charset="0"/>
              </a:rPr>
              <a:t>Şiiri tanımlarken onu belli kalıpların içine sokmak ona yapılacak en büyük haksızlıktır.</a:t>
            </a:r>
          </a:p>
          <a:p>
            <a:endParaRPr lang="tr-TR" sz="2000" dirty="0" smtClean="0">
              <a:latin typeface="Palatino Linotype" pitchFamily="18" charset="0"/>
            </a:endParaRPr>
          </a:p>
          <a:p>
            <a:r>
              <a:rPr lang="tr-TR" sz="2000" dirty="0" smtClean="0">
                <a:latin typeface="Palatino Linotype" pitchFamily="18" charset="0"/>
              </a:rPr>
              <a:t>Şiir, dili, ritmi, melodisi, anlam yoğunluğu, özgür anlatımı, imgeleri, biçimi ve biçemi ile yukarda anlattığımız diğer metin türlerinden çok daha farklıdır; ama bir o kadar da onlarla bir bütündür. Şiir bir romanı, masalı, destanı, öyküyü, mitolojiyi içerebilir ama onlar şiiri içeremez. Bu nedenle şiir metinler içinde en güçlü olanıdır.</a:t>
            </a:r>
          </a:p>
          <a:p>
            <a:endParaRPr lang="tr-TR" sz="2000" dirty="0" smtClean="0">
              <a:latin typeface="Palatino Linotype" pitchFamily="18" charset="0"/>
            </a:endParaRPr>
          </a:p>
          <a:p>
            <a:r>
              <a:rPr lang="tr-TR" sz="2000" dirty="0" smtClean="0">
                <a:latin typeface="Palatino Linotype" pitchFamily="18" charset="0"/>
              </a:rPr>
              <a:t>Şiir “insan ve yaşam gerçekliğini, sözcüklerin diliyle anlamaya ve anlatmaya dayalı estetik</a:t>
            </a:r>
          </a:p>
          <a:p>
            <a:r>
              <a:rPr lang="tr-TR" sz="2000" dirty="0" smtClean="0">
                <a:latin typeface="Palatino Linotype" pitchFamily="18" charset="0"/>
              </a:rPr>
              <a:t>bir eylem” olarak tanımlanmaktadır.</a:t>
            </a:r>
          </a:p>
          <a:p>
            <a:endParaRPr lang="tr-TR" sz="2000" dirty="0" smtClean="0">
              <a:latin typeface="Palatino Linotype" pitchFamily="18" charset="0"/>
            </a:endParaRPr>
          </a:p>
          <a:p>
            <a:r>
              <a:rPr lang="tr-TR" sz="2000" dirty="0" smtClean="0">
                <a:latin typeface="Palatino Linotype" pitchFamily="18" charset="0"/>
              </a:rPr>
              <a:t>Şiir hem kağıt üzerinde hem de seslendirildiğinde diğer edebi türlerden ayrı durmaktadır. Bu farklılıkların temelinde de onun içindeki </a:t>
            </a:r>
            <a:r>
              <a:rPr lang="tr-TR" sz="2000" b="1" dirty="0" smtClean="0">
                <a:latin typeface="Palatino Linotype" pitchFamily="18" charset="0"/>
              </a:rPr>
              <a:t>kafiye, </a:t>
            </a:r>
            <a:r>
              <a:rPr lang="tr-TR" sz="2000" b="1" dirty="0" err="1" smtClean="0">
                <a:latin typeface="Palatino Linotype" pitchFamily="18" charset="0"/>
              </a:rPr>
              <a:t>alterasyon</a:t>
            </a:r>
            <a:r>
              <a:rPr lang="tr-TR" sz="2000" b="1" dirty="0" smtClean="0">
                <a:latin typeface="Palatino Linotype" pitchFamily="18" charset="0"/>
              </a:rPr>
              <a:t> ve ölçü </a:t>
            </a:r>
            <a:r>
              <a:rPr lang="tr-TR" sz="2000" dirty="0" smtClean="0">
                <a:latin typeface="Palatino Linotype" pitchFamily="18" charset="0"/>
              </a:rPr>
              <a:t>bulunmaktadır.</a:t>
            </a:r>
            <a:endParaRPr lang="tr-TR" sz="2000" dirty="0">
              <a:latin typeface="Palatino Linotyp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Biyografi</a:t>
            </a:r>
            <a:endParaRPr lang="tr-TR" b="1" dirty="0"/>
          </a:p>
        </p:txBody>
      </p:sp>
      <p:sp>
        <p:nvSpPr>
          <p:cNvPr id="3" name="2 İçerik Yer Tutucusu"/>
          <p:cNvSpPr>
            <a:spLocks noGrp="1"/>
          </p:cNvSpPr>
          <p:nvPr>
            <p:ph sz="quarter" idx="1"/>
          </p:nvPr>
        </p:nvSpPr>
        <p:spPr/>
        <p:txBody>
          <a:bodyPr>
            <a:normAutofit/>
          </a:bodyPr>
          <a:lstStyle/>
          <a:p>
            <a:pPr algn="just"/>
            <a:r>
              <a:rPr lang="tr-TR" sz="2000" dirty="0" smtClean="0">
                <a:latin typeface="Palatino Linotype" pitchFamily="18" charset="0"/>
              </a:rPr>
              <a:t>Gerçekten yaşamış bir kişinin yaşam öyküsünün anlatıldığı eserlere biyografi denir. </a:t>
            </a:r>
          </a:p>
          <a:p>
            <a:pPr algn="just"/>
            <a:r>
              <a:rPr lang="tr-TR" sz="2000" dirty="0" smtClean="0">
                <a:latin typeface="Palatino Linotype" pitchFamily="18" charset="0"/>
              </a:rPr>
              <a:t>Diğer bir ifadeyle, biyografiler içersinde yaşamları ve yaptıklarıyla ün kazanmış, önemli kişilerin hayatlarının belgelere dayalı olarak incelendiği eserlerdir.</a:t>
            </a:r>
          </a:p>
          <a:p>
            <a:pPr algn="just"/>
            <a:r>
              <a:rPr lang="tr-TR" sz="2000" dirty="0" smtClean="0">
                <a:latin typeface="Palatino Linotype" pitchFamily="18" charset="0"/>
              </a:rPr>
              <a:t> Çocuk edebiyatı ürünleri içersinde biyografilere de önemli bir yer ayrılması gerekir. Çünkü bu tür eserler sayesinde çocuklar bilimde, fende, tarihte, sanatta, devlet yönetiminde ve sporda ün kazanmış kişilerin yaşamları hakkında bilgi sahibi olabilir. </a:t>
            </a:r>
          </a:p>
          <a:p>
            <a:pPr algn="just"/>
            <a:r>
              <a:rPr lang="tr-TR" sz="2000" dirty="0" smtClean="0">
                <a:latin typeface="Palatino Linotype" pitchFamily="18" charset="0"/>
              </a:rPr>
              <a:t>Yaşamlarını okudukları kahramanlarıyla özdeşleştirmek isterler. Bu tür eserler okuyan çocukların genel kültürleri de artabilmektedir.</a:t>
            </a:r>
            <a:endParaRPr lang="tr-TR" sz="2000" dirty="0">
              <a:latin typeface="Palatino Linotype" pitchFamily="18" charset="0"/>
            </a:endParaRPr>
          </a:p>
        </p:txBody>
      </p:sp>
      <p:pic>
        <p:nvPicPr>
          <p:cNvPr id="1026" name="Picture 2" descr="C:\Users\YEŞİM-PC\Desktop\çocuk edebiyatı ders notları\resimler\aziz-nesin.jpg"/>
          <p:cNvPicPr>
            <a:picLocks noChangeAspect="1" noChangeArrowheads="1"/>
          </p:cNvPicPr>
          <p:nvPr/>
        </p:nvPicPr>
        <p:blipFill>
          <a:blip r:embed="rId2" cstate="print"/>
          <a:srcRect/>
          <a:stretch>
            <a:fillRect/>
          </a:stretch>
        </p:blipFill>
        <p:spPr bwMode="auto">
          <a:xfrm>
            <a:off x="611833" y="4221088"/>
            <a:ext cx="1712268" cy="2400064"/>
          </a:xfrm>
          <a:prstGeom prst="rect">
            <a:avLst/>
          </a:prstGeom>
          <a:noFill/>
        </p:spPr>
      </p:pic>
      <p:pic>
        <p:nvPicPr>
          <p:cNvPr id="1027" name="Picture 3" descr="C:\Users\YEŞİM-PC\Desktop\çocuk edebiyatı ders notları\resimler\aşık-veysel.jpeg"/>
          <p:cNvPicPr>
            <a:picLocks noChangeAspect="1" noChangeArrowheads="1"/>
          </p:cNvPicPr>
          <p:nvPr/>
        </p:nvPicPr>
        <p:blipFill>
          <a:blip r:embed="rId3" cstate="print"/>
          <a:srcRect/>
          <a:stretch>
            <a:fillRect/>
          </a:stretch>
        </p:blipFill>
        <p:spPr bwMode="auto">
          <a:xfrm>
            <a:off x="2844081" y="4221088"/>
            <a:ext cx="2376264" cy="2354263"/>
          </a:xfrm>
          <a:prstGeom prst="rect">
            <a:avLst/>
          </a:prstGeom>
          <a:noFill/>
        </p:spPr>
      </p:pic>
      <p:pic>
        <p:nvPicPr>
          <p:cNvPr id="1028" name="Picture 4" descr="C:\Users\YEŞİM-PC\Desktop\çocuk edebiyatı ders notları\resimler\ara-guler9094789a80912a5a90ce6012faa86a5f.jpg"/>
          <p:cNvPicPr>
            <a:picLocks noChangeAspect="1" noChangeArrowheads="1"/>
          </p:cNvPicPr>
          <p:nvPr/>
        </p:nvPicPr>
        <p:blipFill>
          <a:blip r:embed="rId4" cstate="print"/>
          <a:srcRect/>
          <a:stretch>
            <a:fillRect/>
          </a:stretch>
        </p:blipFill>
        <p:spPr bwMode="auto">
          <a:xfrm>
            <a:off x="6372473" y="4077072"/>
            <a:ext cx="1872208" cy="2515889"/>
          </a:xfrm>
          <a:prstGeom prst="rect">
            <a:avLst/>
          </a:prstGeom>
          <a:noFill/>
        </p:spPr>
      </p:pic>
      <p:pic>
        <p:nvPicPr>
          <p:cNvPr id="1029" name="Picture 5" descr="C:\Users\YEŞİM-PC\Desktop\çocuk edebiyatı ders notları\resimler\0000000710693-1.jpg"/>
          <p:cNvPicPr>
            <a:picLocks noChangeAspect="1" noChangeArrowheads="1"/>
          </p:cNvPicPr>
          <p:nvPr/>
        </p:nvPicPr>
        <p:blipFill>
          <a:blip r:embed="rId5" cstate="print"/>
          <a:srcRect/>
          <a:stretch>
            <a:fillRect/>
          </a:stretch>
        </p:blipFill>
        <p:spPr bwMode="auto">
          <a:xfrm>
            <a:off x="9252793" y="4077072"/>
            <a:ext cx="2169740" cy="243841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Biyografi</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latin typeface="Palatino Linotype" pitchFamily="18" charset="0"/>
              </a:rPr>
              <a:t>Biyografiler yazılırken konu olarak seçilen kişiyi tanıyanlardan, yazdıkları mektuplardan ve anılarından da yararlanılabilir. Biyografilerin yazımında göz önünde bulundurulması gereken özelliklerin başında geçerlilik, doğru ve eksiksiz belgelere dayalı olma ve nesnellik gelmektedir.</a:t>
            </a:r>
          </a:p>
          <a:p>
            <a:pPr algn="just"/>
            <a:endParaRPr lang="tr-TR" sz="2000" dirty="0" smtClean="0">
              <a:latin typeface="Palatino Linotype" pitchFamily="18" charset="0"/>
            </a:endParaRPr>
          </a:p>
          <a:p>
            <a:pPr algn="just"/>
            <a:r>
              <a:rPr lang="tr-TR" sz="2000" dirty="0" smtClean="0">
                <a:latin typeface="Palatino Linotype" pitchFamily="18" charset="0"/>
              </a:rPr>
              <a:t>Biyografilerin nesnel ve geçerli olabilmesi için yazarın olayları ve tarihleri değiştirmeden olduğu gibi kaydetmesi gerekir. Ancak yazarın salt doğruları ve tarihi gerçekleri anlatması anlatımının devingen ya da akıcı olmayacağı </a:t>
            </a:r>
            <a:r>
              <a:rPr lang="de-DE" sz="2000" dirty="0" err="1" smtClean="0">
                <a:latin typeface="Palatino Linotype" pitchFamily="18" charset="0"/>
              </a:rPr>
              <a:t>anlamına</a:t>
            </a:r>
            <a:r>
              <a:rPr lang="de-DE" sz="2000" dirty="0" smtClean="0">
                <a:latin typeface="Palatino Linotype" pitchFamily="18" charset="0"/>
              </a:rPr>
              <a:t> da </a:t>
            </a:r>
            <a:r>
              <a:rPr lang="de-DE" sz="2000" dirty="0" err="1" smtClean="0">
                <a:latin typeface="Palatino Linotype" pitchFamily="18" charset="0"/>
              </a:rPr>
              <a:t>gelmez</a:t>
            </a:r>
            <a:r>
              <a:rPr lang="tr-TR" sz="2000" dirty="0" smtClean="0">
                <a:latin typeface="Palatino Linotype" pitchFamily="18" charset="0"/>
              </a:rPr>
              <a:t>. </a:t>
            </a:r>
            <a:endParaRPr lang="tr-TR" sz="2000" dirty="0">
              <a:latin typeface="Palatino Linotyp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Roman</a:t>
            </a:r>
            <a:endParaRPr lang="tr-TR" dirty="0"/>
          </a:p>
        </p:txBody>
      </p:sp>
      <p:sp>
        <p:nvSpPr>
          <p:cNvPr id="3" name="2 İçerik Yer Tutucusu"/>
          <p:cNvSpPr>
            <a:spLocks noGrp="1"/>
          </p:cNvSpPr>
          <p:nvPr>
            <p:ph sz="quarter" idx="1"/>
          </p:nvPr>
        </p:nvSpPr>
        <p:spPr>
          <a:xfrm>
            <a:off x="3204121" y="1527048"/>
            <a:ext cx="5328592" cy="4572000"/>
          </a:xfrm>
        </p:spPr>
        <p:txBody>
          <a:bodyPr>
            <a:normAutofit/>
          </a:bodyPr>
          <a:lstStyle/>
          <a:p>
            <a:pPr algn="just"/>
            <a:endParaRPr lang="tr-TR" sz="2000" dirty="0" smtClean="0"/>
          </a:p>
          <a:p>
            <a:pPr algn="just"/>
            <a:endParaRPr lang="tr-TR" sz="2000" dirty="0" smtClean="0"/>
          </a:p>
          <a:p>
            <a:pPr algn="just"/>
            <a:r>
              <a:rPr lang="tr-TR" sz="2000" dirty="0" smtClean="0">
                <a:latin typeface="Palatino Linotype" pitchFamily="18" charset="0"/>
              </a:rPr>
              <a:t>Öyküler ve masallar gibi çizgi romanlar da kurguya dayanır. Ancak öykü ve masallara oranla bu tür metinlerde görseller daha fazla yer almaktadır. </a:t>
            </a:r>
          </a:p>
          <a:p>
            <a:pPr algn="just"/>
            <a:endParaRPr lang="tr-TR" sz="2000" dirty="0" smtClean="0">
              <a:latin typeface="Palatino Linotype" pitchFamily="18" charset="0"/>
            </a:endParaRPr>
          </a:p>
          <a:p>
            <a:pPr algn="just"/>
            <a:r>
              <a:rPr lang="tr-TR" sz="2000" dirty="0" smtClean="0">
                <a:latin typeface="Palatino Linotype" pitchFamily="18" charset="0"/>
              </a:rPr>
              <a:t>Çizgi romanlar “bir konunun, bir olayın çizgilerle anlatılması etkinliği” olarak da ifade edilebilir.</a:t>
            </a:r>
          </a:p>
          <a:p>
            <a:pPr algn="just"/>
            <a:endParaRPr lang="tr-TR" sz="2000" dirty="0" smtClean="0"/>
          </a:p>
          <a:p>
            <a:pPr algn="just"/>
            <a:endParaRPr lang="tr-TR" sz="2000" dirty="0"/>
          </a:p>
        </p:txBody>
      </p:sp>
      <p:pic>
        <p:nvPicPr>
          <p:cNvPr id="2050" name="Picture 2" descr="C:\Users\YEŞİM-PC\Desktop\çocuk edebiyatı ders notları\resimler\unnamed (4).jpg"/>
          <p:cNvPicPr>
            <a:picLocks noChangeAspect="1" noChangeArrowheads="1"/>
          </p:cNvPicPr>
          <p:nvPr/>
        </p:nvPicPr>
        <p:blipFill>
          <a:blip r:embed="rId2" cstate="print"/>
          <a:srcRect/>
          <a:stretch>
            <a:fillRect/>
          </a:stretch>
        </p:blipFill>
        <p:spPr bwMode="auto">
          <a:xfrm>
            <a:off x="0" y="1412776"/>
            <a:ext cx="3094658" cy="4304494"/>
          </a:xfrm>
          <a:prstGeom prst="rect">
            <a:avLst/>
          </a:prstGeom>
          <a:noFill/>
        </p:spPr>
      </p:pic>
      <p:pic>
        <p:nvPicPr>
          <p:cNvPr id="2051" name="Picture 3" descr="C:\Users\YEŞİM-PC\Desktop\çocuk edebiyatı ders notları\resimler\Kitap_20181116122729_16000_13.jpg"/>
          <p:cNvPicPr>
            <a:picLocks noChangeAspect="1" noChangeArrowheads="1"/>
          </p:cNvPicPr>
          <p:nvPr/>
        </p:nvPicPr>
        <p:blipFill>
          <a:blip r:embed="rId3" cstate="print"/>
          <a:srcRect/>
          <a:stretch>
            <a:fillRect/>
          </a:stretch>
        </p:blipFill>
        <p:spPr bwMode="auto">
          <a:xfrm>
            <a:off x="8604721" y="1556792"/>
            <a:ext cx="3011091" cy="45365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Roman</a:t>
            </a:r>
            <a:endParaRPr lang="tr-TR" dirty="0"/>
          </a:p>
        </p:txBody>
      </p:sp>
      <p:sp>
        <p:nvSpPr>
          <p:cNvPr id="3" name="2 İçerik Yer Tutucusu"/>
          <p:cNvSpPr>
            <a:spLocks noGrp="1"/>
          </p:cNvSpPr>
          <p:nvPr>
            <p:ph sz="quarter" idx="1"/>
          </p:nvPr>
        </p:nvSpPr>
        <p:spPr>
          <a:xfrm>
            <a:off x="392068" y="1527048"/>
            <a:ext cx="7132533" cy="4572000"/>
          </a:xfrm>
        </p:spPr>
        <p:txBody>
          <a:bodyPr>
            <a:normAutofit/>
          </a:bodyPr>
          <a:lstStyle/>
          <a:p>
            <a:pPr algn="just"/>
            <a:r>
              <a:rPr lang="tr-TR" sz="2000" dirty="0" smtClean="0">
                <a:latin typeface="Palatino Linotype" pitchFamily="18" charset="0"/>
              </a:rPr>
              <a:t>Çocuklar arasında çok sevilen bir tür olan çocuk romanlarının popüler olmasında;</a:t>
            </a:r>
          </a:p>
          <a:p>
            <a:pPr algn="just"/>
            <a:endParaRPr lang="tr-TR" sz="2000" dirty="0" smtClean="0">
              <a:latin typeface="Palatino Linotype" pitchFamily="18" charset="0"/>
            </a:endParaRPr>
          </a:p>
          <a:p>
            <a:pPr algn="just"/>
            <a:r>
              <a:rPr lang="tr-TR" sz="2000" dirty="0" smtClean="0">
                <a:latin typeface="Palatino Linotype" pitchFamily="18" charset="0"/>
              </a:rPr>
              <a:t>• çocuğun hareket ve macera isteğini doyurması,</a:t>
            </a:r>
          </a:p>
          <a:p>
            <a:pPr algn="just"/>
            <a:r>
              <a:rPr lang="tr-TR" sz="2000" dirty="0" smtClean="0">
                <a:latin typeface="Palatino Linotype" pitchFamily="18" charset="0"/>
              </a:rPr>
              <a:t>• öykülerin kısa ve kolay okunur olması,</a:t>
            </a:r>
          </a:p>
          <a:p>
            <a:pPr algn="just"/>
            <a:r>
              <a:rPr lang="tr-TR" sz="2000" dirty="0" smtClean="0">
                <a:latin typeface="Palatino Linotype" pitchFamily="18" charset="0"/>
              </a:rPr>
              <a:t>• okumayan çocukların bile resimlerin akışından öyküyü anlayabilmeleri ve</a:t>
            </a:r>
          </a:p>
          <a:p>
            <a:pPr algn="just"/>
            <a:r>
              <a:rPr lang="tr-TR" sz="2000" dirty="0" smtClean="0">
                <a:latin typeface="Palatino Linotype" pitchFamily="18" charset="0"/>
              </a:rPr>
              <a:t>• kitapları birbirleriyle değiş tokuş ederek daha çok kitaba ulaşabilmeleri gibi nedenler yer almaktadır.</a:t>
            </a:r>
            <a:endParaRPr lang="tr-TR" sz="2000" dirty="0">
              <a:latin typeface="Palatino Linotype" pitchFamily="18" charset="0"/>
            </a:endParaRPr>
          </a:p>
        </p:txBody>
      </p:sp>
      <p:pic>
        <p:nvPicPr>
          <p:cNvPr id="3074" name="Picture 2" descr="C:\Users\YEŞİM-PC\Desktop\çocuk edebiyatı ders notları\resimler\unnamed (5).jpg"/>
          <p:cNvPicPr>
            <a:picLocks noChangeAspect="1" noChangeArrowheads="1"/>
          </p:cNvPicPr>
          <p:nvPr/>
        </p:nvPicPr>
        <p:blipFill>
          <a:blip r:embed="rId2" cstate="print"/>
          <a:srcRect/>
          <a:stretch>
            <a:fillRect/>
          </a:stretch>
        </p:blipFill>
        <p:spPr bwMode="auto">
          <a:xfrm>
            <a:off x="7596609" y="1268761"/>
            <a:ext cx="4092575" cy="53285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Çocuk Gazete ve Dergileri</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latin typeface="Palatino Linotype" pitchFamily="18" charset="0"/>
              </a:rPr>
              <a:t>Çocuk gazete ve dergileri çocukların dünyasına dönük basılı eserler olarak tanımlanmaktadır. Bu yayınlar aracılığıyla çocuklar okulda öğrendikleri konular ve kavramlar ile gerçek yaşam arasında bağlantılar kurma fırsatı bulabilirler. </a:t>
            </a:r>
          </a:p>
        </p:txBody>
      </p:sp>
      <p:pic>
        <p:nvPicPr>
          <p:cNvPr id="4" name="Picture 2" descr="C:\Users\YEŞİM-PC\Desktop\çocuk edebiyatı ders notları\resimler\Bilim_Çocuk.jpg"/>
          <p:cNvPicPr>
            <a:picLocks noChangeAspect="1" noChangeArrowheads="1"/>
          </p:cNvPicPr>
          <p:nvPr/>
        </p:nvPicPr>
        <p:blipFill>
          <a:blip r:embed="rId2" cstate="print"/>
          <a:srcRect/>
          <a:stretch>
            <a:fillRect/>
          </a:stretch>
        </p:blipFill>
        <p:spPr bwMode="auto">
          <a:xfrm>
            <a:off x="683841" y="2852936"/>
            <a:ext cx="2614613" cy="3600450"/>
          </a:xfrm>
          <a:prstGeom prst="rect">
            <a:avLst/>
          </a:prstGeom>
          <a:noFill/>
        </p:spPr>
      </p:pic>
      <p:pic>
        <p:nvPicPr>
          <p:cNvPr id="5122" name="Picture 2" descr="C:\Users\YEŞİM-PC\Desktop\çocuk edebiyatı ders notları\resimler\HKCVGUKQZZ1126201914239_EEQQ5pKXUAUF1Lg.jpg"/>
          <p:cNvPicPr>
            <a:picLocks noChangeAspect="1" noChangeArrowheads="1"/>
          </p:cNvPicPr>
          <p:nvPr/>
        </p:nvPicPr>
        <p:blipFill>
          <a:blip r:embed="rId3" cstate="print"/>
          <a:srcRect/>
          <a:stretch>
            <a:fillRect/>
          </a:stretch>
        </p:blipFill>
        <p:spPr bwMode="auto">
          <a:xfrm>
            <a:off x="3996209" y="2852936"/>
            <a:ext cx="2848248" cy="3780860"/>
          </a:xfrm>
          <a:prstGeom prst="rect">
            <a:avLst/>
          </a:prstGeom>
          <a:noFill/>
        </p:spPr>
      </p:pic>
      <p:pic>
        <p:nvPicPr>
          <p:cNvPr id="5123" name="Picture 3" descr="C:\Users\YEŞİM-PC\Desktop\çocuk edebiyatı ders notları\resimler\2705.jpg"/>
          <p:cNvPicPr>
            <a:picLocks noChangeAspect="1" noChangeArrowheads="1"/>
          </p:cNvPicPr>
          <p:nvPr/>
        </p:nvPicPr>
        <p:blipFill>
          <a:blip r:embed="rId4" cstate="print"/>
          <a:srcRect/>
          <a:stretch>
            <a:fillRect/>
          </a:stretch>
        </p:blipFill>
        <p:spPr bwMode="auto">
          <a:xfrm>
            <a:off x="7668617" y="3077012"/>
            <a:ext cx="2835741" cy="37809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Çocuk Gazete ve Dergileri</a:t>
            </a:r>
            <a:endParaRPr lang="tr-TR" dirty="0"/>
          </a:p>
        </p:txBody>
      </p:sp>
      <p:sp>
        <p:nvSpPr>
          <p:cNvPr id="3" name="2 İçerik Yer Tutucusu"/>
          <p:cNvSpPr>
            <a:spLocks noGrp="1"/>
          </p:cNvSpPr>
          <p:nvPr>
            <p:ph sz="quarter" idx="1"/>
          </p:nvPr>
        </p:nvSpPr>
        <p:spPr/>
        <p:txBody>
          <a:bodyPr/>
          <a:lstStyle/>
          <a:p>
            <a:pPr algn="just"/>
            <a:r>
              <a:rPr lang="tr-TR" sz="2000" dirty="0" smtClean="0">
                <a:latin typeface="Palatino Linotype" pitchFamily="18" charset="0"/>
              </a:rPr>
              <a:t>Bu tür yayınlar aracılığıyla çocuklar aynı zamanda öykü, masal, deneme, şiir, bilmece ve bilgilendirici metinleri takip ederek genel kültürlerin arttırma olanağını da yakalayabilirler . Ancak çocuklar üzerinde bu denli önemli katkıları olan çocuk gazete ve dergileri öykü ve masal kitapları kadar ilgi görmemekte dolayısıyla da çocukların kütüphanelerinde sıklıkla gördükler eserlerden bir olamamaktadırlar. Bununla birlikte çocuklar çocuk gazete ve dergilerin sadece okuyucu olarak takip etmek zorunda değildir. Çocuklar bu tür eserlere metin hazırlayarak da yan yazar olarak da katkıda bulunabilirler</a:t>
            </a:r>
            <a:r>
              <a:rPr lang="tr-TR" sz="2800" dirty="0" smtClean="0">
                <a:latin typeface="Palatino Linotype" pitchFamily="18" charset="0"/>
              </a:rPr>
              <a:t>.</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423</TotalTime>
  <Words>2291</Words>
  <Application>Microsoft Office PowerPoint</Application>
  <PresentationFormat>Özel</PresentationFormat>
  <Paragraphs>131</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Georgia</vt:lpstr>
      <vt:lpstr>Palatino Linotype</vt:lpstr>
      <vt:lpstr>Wingdings</vt:lpstr>
      <vt:lpstr>Wingdings 2</vt:lpstr>
      <vt:lpstr>Kent</vt:lpstr>
      <vt:lpstr>PowerPoint Sunusu</vt:lpstr>
      <vt:lpstr>Şiir</vt:lpstr>
      <vt:lpstr>Şiir</vt:lpstr>
      <vt:lpstr>Biyografi</vt:lpstr>
      <vt:lpstr>Biyografi</vt:lpstr>
      <vt:lpstr>Çizgi Roman</vt:lpstr>
      <vt:lpstr>Çizgi Roman</vt:lpstr>
      <vt:lpstr>Çocuk Gazete ve Dergileri</vt:lpstr>
      <vt:lpstr>Çocuk Gazete ve Dergileri</vt:lpstr>
      <vt:lpstr>Çocuk Gazete ve Dergileri</vt:lpstr>
      <vt:lpstr>Çocuk Gazete ve Dergileri</vt:lpstr>
      <vt:lpstr>Anı, Günlük</vt:lpstr>
      <vt:lpstr>Anı, Günlük</vt:lpstr>
      <vt:lpstr>Anı, Günlük</vt:lpstr>
      <vt:lpstr>Gezi Yazısı</vt:lpstr>
      <vt:lpstr>Gezi Yazısı</vt:lpstr>
      <vt:lpstr>Bilmece, Tekerleme ve Fıkralar</vt:lpstr>
      <vt:lpstr>Bilmece </vt:lpstr>
      <vt:lpstr>Bilmece </vt:lpstr>
      <vt:lpstr>Tekerleme</vt:lpstr>
      <vt:lpstr>Fıkra </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Hp</cp:lastModifiedBy>
  <cp:revision>8</cp:revision>
  <dcterms:created xsi:type="dcterms:W3CDTF">2021-02-13T06:45:52Z</dcterms:created>
  <dcterms:modified xsi:type="dcterms:W3CDTF">2021-03-13T18:02:19Z</dcterms:modified>
</cp:coreProperties>
</file>