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2"/>
  </p:notesMasterIdLst>
  <p:handoutMasterIdLst>
    <p:handoutMasterId r:id="rId23"/>
  </p:handoutMasterIdLst>
  <p:sldIdLst>
    <p:sldId id="264" r:id="rId3"/>
    <p:sldId id="281" r:id="rId4"/>
    <p:sldId id="282" r:id="rId5"/>
    <p:sldId id="283" r:id="rId6"/>
    <p:sldId id="284" r:id="rId7"/>
    <p:sldId id="285" r:id="rId8"/>
    <p:sldId id="287" r:id="rId9"/>
    <p:sldId id="288" r:id="rId10"/>
    <p:sldId id="289" r:id="rId11"/>
    <p:sldId id="290" r:id="rId12"/>
    <p:sldId id="291" r:id="rId13"/>
    <p:sldId id="292" r:id="rId14"/>
    <p:sldId id="293" r:id="rId15"/>
    <p:sldId id="294" r:id="rId16"/>
    <p:sldId id="295" r:id="rId17"/>
    <p:sldId id="296" r:id="rId18"/>
    <p:sldId id="298" r:id="rId19"/>
    <p:sldId id="297" r:id="rId20"/>
    <p:sldId id="301" r:id="rId2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autoAdjust="0"/>
  </p:normalViewPr>
  <p:slideViewPr>
    <p:cSldViewPr showGuides="1">
      <p:cViewPr varScale="1">
        <p:scale>
          <a:sx n="69" d="100"/>
          <a:sy n="69" d="100"/>
        </p:scale>
        <p:origin x="564" y="44"/>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10488"/>
    </p:cViewPr>
  </p:outlineViewPr>
  <p:notesTextViewPr>
    <p:cViewPr>
      <p:scale>
        <a:sx n="1" d="1"/>
        <a:sy n="1" d="1"/>
      </p:scale>
      <p:origin x="0" y="0"/>
    </p:cViewPr>
  </p:notesTextViewPr>
  <p:sorterViewPr>
    <p:cViewPr>
      <p:scale>
        <a:sx n="100" d="100"/>
        <a:sy n="100" d="100"/>
      </p:scale>
      <p:origin x="0" y="-3864"/>
    </p:cViewPr>
  </p:sorterViewPr>
  <p:notesViewPr>
    <p:cSldViewPr>
      <p:cViewPr varScale="1">
        <p:scale>
          <a:sx n="82" d="100"/>
          <a:sy n="82" d="100"/>
        </p:scale>
        <p:origin x="141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solidFill>
                <a:schemeClr val="tx2"/>
              </a:solidFill>
            </a:endParaRP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tr-TR" smtClean="0">
                <a:solidFill>
                  <a:schemeClr val="tx2"/>
                </a:solidFill>
              </a:rPr>
              <a:pPr/>
              <a:t>13.03.2021</a:t>
            </a:fld>
            <a:endParaRPr lang="tr-TR" dirty="0">
              <a:solidFill>
                <a:schemeClr val="tx2"/>
              </a:solidFill>
            </a:endParaRP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solidFill>
                <a:schemeClr val="tx2"/>
              </a:solidFill>
            </a:endParaRP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lang="tr-TR" smtClean="0">
                <a:solidFill>
                  <a:schemeClr val="tx2"/>
                </a:solidFill>
              </a:rPr>
              <a:pPr/>
              <a:t>‹#›</a:t>
            </a:fld>
            <a:endParaRPr lang="tr-T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tr-TR" smtClean="0"/>
              <a:pPr/>
              <a:t>13.03.2021</a:t>
            </a:fld>
            <a:endParaRPr lang="tr-TR" dirty="0"/>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lang="tr-TR" smtClean="0"/>
              <a:pPr/>
              <a:t>‹#›</a:t>
            </a:fld>
            <a:endParaRPr lang="tr-T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tr-TR"/>
              <a:t>Asıl başlık stili için tıklayın</a:t>
            </a:r>
            <a:endParaRPr lang="tr-TR" dirty="0"/>
          </a:p>
        </p:txBody>
      </p:sp>
      <p:sp>
        <p:nvSpPr>
          <p:cNvPr id="3" name="Alt Başlık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tr-TR"/>
              <a:t>Asıl alt başlık stilini düzenlemek için tıklayın</a:t>
            </a:r>
            <a:endParaRPr lang="tr-TR"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p:cNvSpPr>
            <a:spLocks noGrp="1"/>
          </p:cNvSpPr>
          <p:nvPr>
            <p:ph type="dt" sz="half" idx="10"/>
          </p:nvPr>
        </p:nvSpPr>
        <p:spPr/>
        <p:txBody>
          <a:bodyPr/>
          <a:lstStyle/>
          <a:p>
            <a:fld id="{7AECB6C2-1084-4AED-A74A-DF028B0094EA}" type="datetimeFigureOut">
              <a:rPr lang="tr-TR" smtClean="0"/>
              <a:pPr/>
              <a:t>13.03.2021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591C5AD9-787D-40FA-8A4D-16A055B9AF81}" type="slidenum">
              <a:rPr lang="tr-TR" smtClean="0"/>
              <a:pPr/>
              <a:t>‹#›</a:t>
            </a:fld>
            <a:endParaRPr lang="tr-TR"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852633" y="274638"/>
            <a:ext cx="1422030" cy="5897561"/>
          </a:xfrm>
        </p:spPr>
        <p:txBody>
          <a:bodyPr vert="eaVert"/>
          <a:lstStyle/>
          <a:p>
            <a:r>
              <a:rPr lang="tr-TR"/>
              <a:t>Asıl başlık stili için tıklayın</a:t>
            </a:r>
            <a:endParaRPr lang="tr-TR" dirty="0"/>
          </a:p>
        </p:txBody>
      </p:sp>
      <p:sp>
        <p:nvSpPr>
          <p:cNvPr id="3" name="Dikey Metin Yer Tutucusu 2"/>
          <p:cNvSpPr>
            <a:spLocks noGrp="1"/>
          </p:cNvSpPr>
          <p:nvPr>
            <p:ph type="body" orient="vert" idx="1"/>
          </p:nvPr>
        </p:nvSpPr>
        <p:spPr>
          <a:xfrm>
            <a:off x="1117309" y="274638"/>
            <a:ext cx="8532178" cy="5897561"/>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p:cNvSpPr>
            <a:spLocks noGrp="1"/>
          </p:cNvSpPr>
          <p:nvPr>
            <p:ph type="dt" sz="half" idx="10"/>
          </p:nvPr>
        </p:nvSpPr>
        <p:spPr/>
        <p:txBody>
          <a:bodyPr/>
          <a:lstStyle/>
          <a:p>
            <a:fld id="{7AECB6C2-1084-4AED-A74A-DF028B0094EA}" type="datetimeFigureOut">
              <a:rPr lang="tr-TR" smtClean="0"/>
              <a:pPr/>
              <a:t>13.03.2021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591C5AD9-787D-40FA-8A4D-16A055B9AF81}" type="slidenum">
              <a:rPr lang="tr-TR" smtClean="0"/>
              <a:pPr/>
              <a:t>‹#›</a:t>
            </a:fld>
            <a:endParaRPr lang="tr-TR"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İçerik Yer Tutucusu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p:cNvSpPr>
            <a:spLocks noGrp="1"/>
          </p:cNvSpPr>
          <p:nvPr>
            <p:ph type="dt" sz="half" idx="10"/>
          </p:nvPr>
        </p:nvSpPr>
        <p:spPr/>
        <p:txBody>
          <a:bodyPr/>
          <a:lstStyle/>
          <a:p>
            <a:fld id="{8B5A30F4-0B4E-4E4B-BC36-C30CD13F4E17}" type="datetimeFigureOut">
              <a:rPr lang="tr-TR" smtClean="0"/>
              <a:pPr/>
              <a:t>13.03.2021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DA60BA0E-20D0-4E7C-B286-26C960A6788F}" type="slidenum">
              <a:rPr lang="tr-TR" smtClean="0"/>
              <a:pPr/>
              <a:t>‹#›</a:t>
            </a:fld>
            <a:endParaRPr lang="tr-TR"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tr-TR"/>
              <a:t>Asıl başlık stili için tıklayın</a:t>
            </a:r>
            <a:endParaRPr lang="tr-TR" dirty="0"/>
          </a:p>
        </p:txBody>
      </p:sp>
      <p:sp>
        <p:nvSpPr>
          <p:cNvPr id="3" name="Metin Yer Tutucusu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tr-TR"/>
              <a:t>Asıl metin stillerini düzenle</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İçerik Yer Tutucusu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İçerik Yer Tutucusu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Veri Yer Tutucusu 4"/>
          <p:cNvSpPr>
            <a:spLocks noGrp="1"/>
          </p:cNvSpPr>
          <p:nvPr>
            <p:ph type="dt" sz="half" idx="10"/>
          </p:nvPr>
        </p:nvSpPr>
        <p:spPr/>
        <p:txBody>
          <a:bodyPr/>
          <a:lstStyle/>
          <a:p>
            <a:fld id="{2DD204D1-F9BD-4643-8480-6EA41EB484F1}" type="datetimeFigureOut">
              <a:rPr lang="tr-TR" smtClean="0"/>
              <a:pPr/>
              <a:t>13.03.2021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tıklayın</a:t>
            </a:r>
            <a:endParaRPr lang="tr-TR" dirty="0"/>
          </a:p>
        </p:txBody>
      </p:sp>
      <p:sp>
        <p:nvSpPr>
          <p:cNvPr id="3" name="Metin Yer Tutucusu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tr-TR"/>
              <a:t>Asıl metin stillerini düzenle</a:t>
            </a:r>
          </a:p>
        </p:txBody>
      </p:sp>
      <p:sp>
        <p:nvSpPr>
          <p:cNvPr id="4" name="İçerik Yer Tutucusu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Metin Yer Tutucusu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tr-TR"/>
              <a:t>Asıl metin stillerini düzenle</a:t>
            </a:r>
          </a:p>
        </p:txBody>
      </p:sp>
      <p:sp>
        <p:nvSpPr>
          <p:cNvPr id="6" name="İçerik Yer Tutucusu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7" name="Veri Yer Tutucusu 6"/>
          <p:cNvSpPr>
            <a:spLocks noGrp="1"/>
          </p:cNvSpPr>
          <p:nvPr>
            <p:ph type="dt" sz="half" idx="10"/>
          </p:nvPr>
        </p:nvSpPr>
        <p:spPr/>
        <p:txBody>
          <a:bodyPr/>
          <a:lstStyle/>
          <a:p>
            <a:fld id="{2DD204D1-F9BD-4643-8480-6EA41EB484F1}" type="datetimeFigureOut">
              <a:rPr lang="tr-TR" smtClean="0"/>
              <a:pPr/>
              <a:t>13.03.2021</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Veri Yer Tutucusu 2"/>
          <p:cNvSpPr>
            <a:spLocks noGrp="1"/>
          </p:cNvSpPr>
          <p:nvPr>
            <p:ph type="dt" sz="half" idx="10"/>
          </p:nvPr>
        </p:nvSpPr>
        <p:spPr/>
        <p:txBody>
          <a:bodyPr/>
          <a:lstStyle/>
          <a:p>
            <a:fld id="{2DD204D1-F9BD-4643-8480-6EA41EB484F1}" type="datetimeFigureOut">
              <a:rPr lang="tr-TR" smtClean="0"/>
              <a:pPr/>
              <a:t>13.03.2021</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DD204D1-F9BD-4643-8480-6EA41EB484F1}" type="datetimeFigureOut">
              <a:rPr lang="tr-TR" smtClean="0"/>
              <a:pPr/>
              <a:t>13.03.2021</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Dikdörtgen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tr-TR" dirty="0"/>
          </a:p>
        </p:txBody>
      </p:sp>
      <p:sp>
        <p:nvSpPr>
          <p:cNvPr id="2" name="Başlık 1"/>
          <p:cNvSpPr>
            <a:spLocks noGrp="1"/>
          </p:cNvSpPr>
          <p:nvPr>
            <p:ph type="title"/>
          </p:nvPr>
        </p:nvSpPr>
        <p:spPr>
          <a:xfrm>
            <a:off x="304721" y="1701800"/>
            <a:ext cx="3351927" cy="2844800"/>
          </a:xfrm>
        </p:spPr>
        <p:txBody>
          <a:bodyPr anchor="b">
            <a:normAutofit/>
          </a:bodyPr>
          <a:lstStyle>
            <a:lvl1pPr algn="l">
              <a:defRPr sz="2000" b="1"/>
            </a:lvl1pPr>
          </a:lstStyle>
          <a:p>
            <a:r>
              <a:rPr lang="tr-TR"/>
              <a:t>Asıl başlık stili için tıklayın</a:t>
            </a:r>
            <a:endParaRPr lang="tr-TR" dirty="0"/>
          </a:p>
        </p:txBody>
      </p:sp>
      <p:sp>
        <p:nvSpPr>
          <p:cNvPr id="3" name="İçerik Yer Tutucusu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Metin Yer Tutucusu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tr-TR"/>
              <a:t>Asıl metin stillerini düzenle</a:t>
            </a:r>
          </a:p>
        </p:txBody>
      </p:sp>
      <p:sp>
        <p:nvSpPr>
          <p:cNvPr id="5" name="Veri Yer Tutucusu 4"/>
          <p:cNvSpPr>
            <a:spLocks noGrp="1"/>
          </p:cNvSpPr>
          <p:nvPr>
            <p:ph type="dt" sz="half" idx="10"/>
          </p:nvPr>
        </p:nvSpPr>
        <p:spPr/>
        <p:txBody>
          <a:bodyPr/>
          <a:lstStyle/>
          <a:p>
            <a:fld id="{126BF754-515F-40B9-8D24-D54D5825B3D0}" type="datetimeFigureOut">
              <a:rPr lang="tr-TR" smtClean="0"/>
              <a:pPr/>
              <a:t>13.03.2021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2DFBB78A-01B4-41F2-96B0-677A4A282832}" type="slidenum">
              <a:rPr lang="tr-TR" smtClean="0"/>
              <a:pPr/>
              <a:t>‹#›</a:t>
            </a:fld>
            <a:endParaRPr lang="tr-TR"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Dikdörtgen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tr-TR" dirty="0"/>
          </a:p>
        </p:txBody>
      </p:sp>
      <p:sp>
        <p:nvSpPr>
          <p:cNvPr id="2" name="Başlık 1"/>
          <p:cNvSpPr>
            <a:spLocks noGrp="1"/>
          </p:cNvSpPr>
          <p:nvPr>
            <p:ph type="title"/>
          </p:nvPr>
        </p:nvSpPr>
        <p:spPr>
          <a:xfrm>
            <a:off x="2437765" y="4800600"/>
            <a:ext cx="7313295" cy="762000"/>
          </a:xfrm>
        </p:spPr>
        <p:txBody>
          <a:bodyPr anchor="b">
            <a:normAutofit/>
          </a:bodyPr>
          <a:lstStyle>
            <a:lvl1pPr algn="l">
              <a:defRPr sz="2000" b="1"/>
            </a:lvl1pPr>
          </a:lstStyle>
          <a:p>
            <a:r>
              <a:rPr lang="tr-TR"/>
              <a:t>Asıl başlık stili için tıklayın</a:t>
            </a:r>
            <a:endParaRPr lang="tr-TR" dirty="0"/>
          </a:p>
        </p:txBody>
      </p:sp>
      <p:sp>
        <p:nvSpPr>
          <p:cNvPr id="3" name="Resim Yer Tutucusu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tr-TR"/>
              <a:t>Resim eklemek için simgeye tıklayın</a:t>
            </a:r>
            <a:endParaRPr lang="tr-TR" dirty="0"/>
          </a:p>
        </p:txBody>
      </p:sp>
      <p:sp>
        <p:nvSpPr>
          <p:cNvPr id="4" name="Metin Yer Tutucusu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tr-TR"/>
              <a:t>Asıl metin stillerini düzenle</a:t>
            </a:r>
          </a:p>
        </p:txBody>
      </p:sp>
      <p:sp>
        <p:nvSpPr>
          <p:cNvPr id="5" name="Veri Yer Tutucusu 4"/>
          <p:cNvSpPr>
            <a:spLocks noGrp="1"/>
          </p:cNvSpPr>
          <p:nvPr>
            <p:ph type="dt" sz="half" idx="10"/>
          </p:nvPr>
        </p:nvSpPr>
        <p:spPr/>
        <p:txBody>
          <a:bodyPr/>
          <a:lstStyle/>
          <a:p>
            <a:fld id="{126BF754-515F-40B9-8D24-D54D5825B3D0}" type="datetimeFigureOut">
              <a:rPr lang="tr-TR" smtClean="0"/>
              <a:pPr/>
              <a:t>13.03.2021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2DFBB78A-01B4-41F2-96B0-677A4A282832}" type="slidenum">
              <a:rPr lang="tr-TR" smtClean="0"/>
              <a:pPr/>
              <a:t>‹#›</a:t>
            </a:fld>
            <a:endParaRPr lang="tr-TR"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Dikdörtgen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tr-TR" dirty="0"/>
          </a:p>
        </p:txBody>
      </p:sp>
      <p:sp>
        <p:nvSpPr>
          <p:cNvPr id="2" name="Başlık Yer Tutucusu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tr-TR" dirty="0"/>
              <a:t>Asıl başlık stili için tıklatın</a:t>
            </a:r>
          </a:p>
        </p:txBody>
      </p:sp>
      <p:sp>
        <p:nvSpPr>
          <p:cNvPr id="3" name="Metin Yer Tutucusu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tr-TR" smtClean="0"/>
              <a:pPr/>
              <a:t>13.03.2021</a:t>
            </a:fld>
            <a:endParaRPr lang="tr-TR" dirty="0"/>
          </a:p>
        </p:txBody>
      </p:sp>
      <p:sp>
        <p:nvSpPr>
          <p:cNvPr id="5" name="Altbilgi Yer Tutucusu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lang="tr-TR" dirty="0"/>
          </a:p>
        </p:txBody>
      </p:sp>
      <p:sp>
        <p:nvSpPr>
          <p:cNvPr id="6" name="Slayt Numarası Yer Tutucusu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2383" y="404664"/>
            <a:ext cx="7008574" cy="3298825"/>
          </a:xfrm>
        </p:spPr>
        <p:txBody>
          <a:bodyPr/>
          <a:lstStyle/>
          <a:p>
            <a:pPr algn="l" defTabSz="1216152">
              <a:lnSpc>
                <a:spcPct val="90000"/>
              </a:lnSpc>
              <a:spcBef>
                <a:spcPts val="0"/>
              </a:spcBef>
              <a:buNone/>
            </a:pPr>
            <a:r>
              <a:rPr lang="tr-TR" sz="5400" b="0" i="0" baseline="0" dirty="0">
                <a:solidFill>
                  <a:srgbClr val="374C81"/>
                </a:solidFill>
                <a:latin typeface="Century Gothic"/>
                <a:ea typeface="+mj-ea"/>
                <a:cs typeface="+mj-cs"/>
              </a:rPr>
              <a:t>ÇOCUK EDEBİYATININ ÇOCUĞUN GELİŞİM ALANLARINA ETKİSİ</a:t>
            </a:r>
          </a:p>
        </p:txBody>
      </p:sp>
      <p:sp>
        <p:nvSpPr>
          <p:cNvPr id="3" name="Alt Başlık 2"/>
          <p:cNvSpPr>
            <a:spLocks noGrp="1"/>
          </p:cNvSpPr>
          <p:nvPr>
            <p:ph type="subTitle" idx="1"/>
          </p:nvPr>
        </p:nvSpPr>
        <p:spPr/>
        <p:txBody>
          <a:bodyPr/>
          <a:lstStyle/>
          <a:p>
            <a:pPr marL="0" indent="0" algn="l">
              <a:spcBef>
                <a:spcPts val="0"/>
              </a:spcBef>
              <a:buNone/>
            </a:pPr>
            <a:r>
              <a:rPr lang="tr-TR" sz="2800" b="0" i="0" dirty="0">
                <a:solidFill>
                  <a:srgbClr val="374C81"/>
                </a:solidFill>
              </a:rPr>
              <a:t>Prof. Dr. Aynur BÜTÜN AYHAN</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SOSYAL DUYGUSAL GELİŞİM</a:t>
            </a:r>
          </a:p>
        </p:txBody>
      </p:sp>
      <p:sp>
        <p:nvSpPr>
          <p:cNvPr id="7" name="İçerik Yer Tutucusu 6"/>
          <p:cNvSpPr>
            <a:spLocks noGrp="1"/>
          </p:cNvSpPr>
          <p:nvPr>
            <p:ph idx="1"/>
          </p:nvPr>
        </p:nvSpPr>
        <p:spPr>
          <a:xfrm>
            <a:off x="1117309" y="1844824"/>
            <a:ext cx="10157354" cy="4327376"/>
          </a:xfrm>
        </p:spPr>
        <p:txBody>
          <a:bodyPr>
            <a:normAutofit/>
          </a:bodyPr>
          <a:lstStyle/>
          <a:p>
            <a:pPr lvl="0"/>
            <a:r>
              <a:rPr lang="tr-TR" dirty="0"/>
              <a:t>Bilindiği gibi bebeklik döneminde her alanda çok hızlı bir gelişim süreci gözlenmektedir. Bu süreç içerisinde özellikle sosyal duygusal gelişim bir paralellik göstermekte ve bu paralellik de çocuk için oldukça önem taşımaktadır.</a:t>
            </a:r>
          </a:p>
          <a:p>
            <a:pPr lvl="0"/>
            <a:r>
              <a:rPr lang="tr-TR" dirty="0"/>
              <a:t>Çocuk kitabında yer alan konu, olaylar, karakterler, duygular ve bunların özellikleri; kitabın verdiği mesaj ve bu mesajın etkileri, çocuğun duygusal, ahlaki, ruhsal ve sosyal açıdan gelişimine katkıda bulunur </a:t>
            </a:r>
          </a:p>
        </p:txBody>
      </p:sp>
    </p:spTree>
    <p:extLst>
      <p:ext uri="{BB962C8B-B14F-4D97-AF65-F5344CB8AC3E}">
        <p14:creationId xmlns:p14="http://schemas.microsoft.com/office/powerpoint/2010/main" val="1782995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SOSYAL DUYGUSAL GELİŞİM</a:t>
            </a:r>
          </a:p>
        </p:txBody>
      </p:sp>
      <p:sp>
        <p:nvSpPr>
          <p:cNvPr id="7" name="İçerik Yer Tutucusu 6"/>
          <p:cNvSpPr>
            <a:spLocks noGrp="1"/>
          </p:cNvSpPr>
          <p:nvPr>
            <p:ph idx="1"/>
          </p:nvPr>
        </p:nvSpPr>
        <p:spPr>
          <a:xfrm>
            <a:off x="1117309" y="1844824"/>
            <a:ext cx="10157354" cy="4327376"/>
          </a:xfrm>
        </p:spPr>
        <p:txBody>
          <a:bodyPr>
            <a:normAutofit/>
          </a:bodyPr>
          <a:lstStyle/>
          <a:p>
            <a:pPr lvl="0"/>
            <a:r>
              <a:rPr lang="tr-TR" dirty="0"/>
              <a:t>Gerek duygusal gelişimi gerekse sosyal gelişimi etkileyen en önemli unsurlardan biri çevresel uyanlardır. Çevresel bir uyaran olarak çocuk edebiyatı ürünleri de oldukça önemli bir yer tutmaktadır.</a:t>
            </a:r>
          </a:p>
        </p:txBody>
      </p:sp>
    </p:spTree>
    <p:extLst>
      <p:ext uri="{BB962C8B-B14F-4D97-AF65-F5344CB8AC3E}">
        <p14:creationId xmlns:p14="http://schemas.microsoft.com/office/powerpoint/2010/main" val="4200747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SOSYAL DUYGUSAL GELİŞİM</a:t>
            </a:r>
          </a:p>
        </p:txBody>
      </p:sp>
      <p:sp>
        <p:nvSpPr>
          <p:cNvPr id="6" name="Metin Yer Tutucusu 5"/>
          <p:cNvSpPr>
            <a:spLocks noGrp="1"/>
          </p:cNvSpPr>
          <p:nvPr>
            <p:ph type="body" sz="quarter" idx="3"/>
          </p:nvPr>
        </p:nvSpPr>
        <p:spPr>
          <a:xfrm>
            <a:off x="3718149" y="1608836"/>
            <a:ext cx="8136903" cy="512064"/>
          </a:xfrm>
        </p:spPr>
        <p:txBody>
          <a:bodyPr/>
          <a:lstStyle/>
          <a:p>
            <a:r>
              <a:rPr lang="tr-TR" sz="2000" dirty="0"/>
              <a:t>Edebiyat ürünlerinin çocukların sosyal duygusal  gelişimine olan etkisi;</a:t>
            </a:r>
          </a:p>
        </p:txBody>
      </p:sp>
      <p:sp>
        <p:nvSpPr>
          <p:cNvPr id="7" name="İçerik Yer Tutucusu 6"/>
          <p:cNvSpPr>
            <a:spLocks noGrp="1"/>
          </p:cNvSpPr>
          <p:nvPr>
            <p:ph sz="quarter" idx="4"/>
          </p:nvPr>
        </p:nvSpPr>
        <p:spPr>
          <a:xfrm>
            <a:off x="4006180" y="2209800"/>
            <a:ext cx="7704856" cy="3962400"/>
          </a:xfrm>
        </p:spPr>
        <p:txBody>
          <a:bodyPr>
            <a:normAutofit fontScale="92500" lnSpcReduction="10000"/>
          </a:bodyPr>
          <a:lstStyle/>
          <a:p>
            <a:pPr lvl="0"/>
            <a:r>
              <a:rPr lang="tr-TR" dirty="0"/>
              <a:t>Çocuk edebiyat ürünleri aracılığıyla, içinde bulunduğu toplumun yapısını, insan ilişkilerini, gelenek göreneklerini, kültürel değerlerini öğrenme fırsatı bulur,</a:t>
            </a:r>
          </a:p>
          <a:p>
            <a:pPr lvl="0"/>
            <a:r>
              <a:rPr lang="tr-TR" dirty="0"/>
              <a:t>Başka toplumlara ait kültürleri öğrenir, kendi kültürü ile arasındaki benzerlik ve farklılıkları keşfeder,</a:t>
            </a:r>
          </a:p>
          <a:p>
            <a:pPr lvl="0"/>
            <a:r>
              <a:rPr lang="tr-TR" dirty="0"/>
              <a:t>İçinde bulunduğu toplumda kabul gören ve görmeyen davranış şekillerini öğrenir,</a:t>
            </a:r>
          </a:p>
          <a:p>
            <a:pPr lvl="0"/>
            <a:r>
              <a:rPr lang="tr-TR" dirty="0"/>
              <a:t>Çocuğun aile üyeleri dışında akrabalık ilişkilerini ve komşuluk gibi yakın çevre ilişkilerini anlamasını kolaylaştırır,</a:t>
            </a:r>
          </a:p>
          <a:p>
            <a:pPr lvl="0"/>
            <a:r>
              <a:rPr lang="tr-TR" dirty="0"/>
              <a:t>Arkadaşlık, dostluk gibi kavramların anlamını güçlendirir, gerekliliğini ve önemini anlamalarını sağlar,</a:t>
            </a:r>
          </a:p>
          <a:p>
            <a:pPr marL="0" lvl="0" indent="0">
              <a:buNone/>
            </a:pPr>
            <a:endParaRPr lang="tr-TR" dirty="0"/>
          </a:p>
        </p:txBody>
      </p:sp>
      <p:sp>
        <p:nvSpPr>
          <p:cNvPr id="16" name="Dikdörtgen 15"/>
          <p:cNvSpPr/>
          <p:nvPr/>
        </p:nvSpPr>
        <p:spPr>
          <a:xfrm>
            <a:off x="405780" y="5163255"/>
            <a:ext cx="3470822" cy="338554"/>
          </a:xfrm>
          <a:prstGeom prst="rect">
            <a:avLst/>
          </a:prstGeom>
        </p:spPr>
        <p:txBody>
          <a:bodyPr wrap="none">
            <a:spAutoFit/>
          </a:bodyPr>
          <a:lstStyle/>
          <a:p>
            <a:r>
              <a:rPr lang="tr-TR" sz="1600" dirty="0"/>
              <a:t>6-8 yaş bilişsel gelişim kitap önerisi</a:t>
            </a:r>
          </a:p>
        </p:txBody>
      </p:sp>
      <p:pic>
        <p:nvPicPr>
          <p:cNvPr id="4" name="Resim 3"/>
          <p:cNvPicPr>
            <a:picLocks noChangeAspect="1"/>
          </p:cNvPicPr>
          <p:nvPr/>
        </p:nvPicPr>
        <p:blipFill>
          <a:blip r:embed="rId2" cstate="print"/>
          <a:stretch>
            <a:fillRect/>
          </a:stretch>
        </p:blipFill>
        <p:spPr>
          <a:xfrm>
            <a:off x="891694" y="2120900"/>
            <a:ext cx="2106374" cy="2808498"/>
          </a:xfrm>
          <a:prstGeom prst="rect">
            <a:avLst/>
          </a:prstGeom>
        </p:spPr>
      </p:pic>
    </p:spTree>
    <p:extLst>
      <p:ext uri="{BB962C8B-B14F-4D97-AF65-F5344CB8AC3E}">
        <p14:creationId xmlns:p14="http://schemas.microsoft.com/office/powerpoint/2010/main" val="1374615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SOSYAL DUYGUSAL GELİŞİM</a:t>
            </a:r>
          </a:p>
        </p:txBody>
      </p:sp>
      <p:sp>
        <p:nvSpPr>
          <p:cNvPr id="6" name="Metin Yer Tutucusu 5"/>
          <p:cNvSpPr>
            <a:spLocks noGrp="1"/>
          </p:cNvSpPr>
          <p:nvPr>
            <p:ph type="body" sz="quarter" idx="3"/>
          </p:nvPr>
        </p:nvSpPr>
        <p:spPr>
          <a:xfrm>
            <a:off x="1117309" y="1608836"/>
            <a:ext cx="10737743" cy="512064"/>
          </a:xfrm>
        </p:spPr>
        <p:txBody>
          <a:bodyPr/>
          <a:lstStyle/>
          <a:p>
            <a:r>
              <a:rPr lang="tr-TR" sz="2000" dirty="0"/>
              <a:t>Edebiyat ürünlerinin çocukların sosyal duygusal  gelişimine olan etkisi;</a:t>
            </a:r>
          </a:p>
        </p:txBody>
      </p:sp>
      <p:sp>
        <p:nvSpPr>
          <p:cNvPr id="7" name="İçerik Yer Tutucusu 6"/>
          <p:cNvSpPr>
            <a:spLocks noGrp="1"/>
          </p:cNvSpPr>
          <p:nvPr>
            <p:ph sz="quarter" idx="4"/>
          </p:nvPr>
        </p:nvSpPr>
        <p:spPr>
          <a:xfrm>
            <a:off x="765820" y="2209800"/>
            <a:ext cx="10945216" cy="3962400"/>
          </a:xfrm>
        </p:spPr>
        <p:txBody>
          <a:bodyPr>
            <a:normAutofit/>
          </a:bodyPr>
          <a:lstStyle/>
          <a:p>
            <a:pPr lvl="0"/>
            <a:r>
              <a:rPr lang="tr-TR" dirty="0"/>
              <a:t>Toplumsal hayatın temeli olan; sırasını bekleme, yardımlaşma, paylaşma, işbirliği yapma gibi davranışların anlamını ve gerekliliğini kavramalarını sağlar, bu sayede günlük hayatlarında da kullanma becerilerini geliştirir,</a:t>
            </a:r>
          </a:p>
          <a:p>
            <a:pPr lvl="0"/>
            <a:r>
              <a:rPr lang="tr-TR" dirty="0"/>
              <a:t>Toplumdaki boşanma, evlat edinme gibi çocuğa göre farklı olan yapıları anlamasını ve onların da doğallığını kabul etmesini sağlar,</a:t>
            </a:r>
          </a:p>
          <a:p>
            <a:pPr lvl="0"/>
            <a:r>
              <a:rPr lang="tr-TR" dirty="0"/>
              <a:t>Engelliler ve yaşlılar gibi özel gereksinimi olan bireylere saygı duymayı ve onlarla aynı ortamda ortak paylaşımlarını zenginleştirerek yaşama becerisini kazanır,</a:t>
            </a:r>
          </a:p>
          <a:p>
            <a:pPr lvl="0"/>
            <a:r>
              <a:rPr lang="tr-TR" dirty="0"/>
              <a:t>Dil, din, renk, ırk ayrımı gözetmeksizin her bireyin aynı oranda kıymetli ve biricik olduğunu öğrenir,</a:t>
            </a:r>
          </a:p>
        </p:txBody>
      </p:sp>
    </p:spTree>
    <p:extLst>
      <p:ext uri="{BB962C8B-B14F-4D97-AF65-F5344CB8AC3E}">
        <p14:creationId xmlns:p14="http://schemas.microsoft.com/office/powerpoint/2010/main" val="60759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SOSYAL DUYGUSAL GELİŞİM</a:t>
            </a:r>
          </a:p>
        </p:txBody>
      </p:sp>
      <p:sp>
        <p:nvSpPr>
          <p:cNvPr id="6" name="Metin Yer Tutucusu 5"/>
          <p:cNvSpPr>
            <a:spLocks noGrp="1"/>
          </p:cNvSpPr>
          <p:nvPr>
            <p:ph type="body" sz="quarter" idx="3"/>
          </p:nvPr>
        </p:nvSpPr>
        <p:spPr>
          <a:xfrm>
            <a:off x="837829" y="1608836"/>
            <a:ext cx="11017224" cy="512064"/>
          </a:xfrm>
        </p:spPr>
        <p:txBody>
          <a:bodyPr/>
          <a:lstStyle/>
          <a:p>
            <a:r>
              <a:rPr lang="tr-TR" sz="2000" dirty="0"/>
              <a:t>Edebiyat ürünlerinin çocukların sosyal duygusal  gelişimine olan etkisi;</a:t>
            </a:r>
          </a:p>
        </p:txBody>
      </p:sp>
      <p:sp>
        <p:nvSpPr>
          <p:cNvPr id="7" name="İçerik Yer Tutucusu 6"/>
          <p:cNvSpPr>
            <a:spLocks noGrp="1"/>
          </p:cNvSpPr>
          <p:nvPr>
            <p:ph sz="quarter" idx="4"/>
          </p:nvPr>
        </p:nvSpPr>
        <p:spPr>
          <a:xfrm>
            <a:off x="549796" y="2209800"/>
            <a:ext cx="11161240" cy="3962400"/>
          </a:xfrm>
        </p:spPr>
        <p:txBody>
          <a:bodyPr>
            <a:normAutofit/>
          </a:bodyPr>
          <a:lstStyle/>
          <a:p>
            <a:pPr lvl="0"/>
            <a:r>
              <a:rPr lang="tr-TR" dirty="0"/>
              <a:t>Her insanın kendine ait ilgi alanı, yeteneği ve becerilerinin olduğunu keşfederek bireysel farklılıklara saygı duymayı öğrenir,</a:t>
            </a:r>
          </a:p>
          <a:p>
            <a:pPr lvl="0"/>
            <a:r>
              <a:rPr lang="tr-TR" dirty="0"/>
              <a:t>Kendini bireysel farklılıklarını kabul eder,</a:t>
            </a:r>
          </a:p>
          <a:p>
            <a:pPr lvl="0"/>
            <a:r>
              <a:rPr lang="tr-TR" dirty="0"/>
              <a:t>Okuduğu hikâyelerle özdeşim kurarak karşılaştığı olaylar karşısında nasıl davranması gerektiğine dair hazırlıklı olur,</a:t>
            </a:r>
          </a:p>
          <a:p>
            <a:pPr lvl="0"/>
            <a:r>
              <a:rPr lang="tr-TR" dirty="0"/>
              <a:t>Çocuk dinlediği hikâyeler ile duygusal yönden özdeşim kurar,</a:t>
            </a:r>
          </a:p>
          <a:p>
            <a:pPr lvl="0"/>
            <a:r>
              <a:rPr lang="tr-TR" dirty="0"/>
              <a:t>Kendi yaşadığı duyguların başkaları tarafından da yaşadığını görerek yalnız olmadığını fark eder,</a:t>
            </a:r>
          </a:p>
          <a:p>
            <a:pPr lvl="0"/>
            <a:endParaRPr lang="tr-TR" dirty="0"/>
          </a:p>
        </p:txBody>
      </p:sp>
    </p:spTree>
    <p:extLst>
      <p:ext uri="{BB962C8B-B14F-4D97-AF65-F5344CB8AC3E}">
        <p14:creationId xmlns:p14="http://schemas.microsoft.com/office/powerpoint/2010/main" val="1698275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SOSYAL DUYGUSAL GELİŞİM</a:t>
            </a:r>
          </a:p>
        </p:txBody>
      </p:sp>
      <p:sp>
        <p:nvSpPr>
          <p:cNvPr id="6" name="Metin Yer Tutucusu 5"/>
          <p:cNvSpPr>
            <a:spLocks noGrp="1"/>
          </p:cNvSpPr>
          <p:nvPr>
            <p:ph type="body" sz="quarter" idx="3"/>
          </p:nvPr>
        </p:nvSpPr>
        <p:spPr>
          <a:xfrm>
            <a:off x="837829" y="1608836"/>
            <a:ext cx="11017224" cy="512064"/>
          </a:xfrm>
        </p:spPr>
        <p:txBody>
          <a:bodyPr/>
          <a:lstStyle/>
          <a:p>
            <a:r>
              <a:rPr lang="tr-TR" sz="2000" dirty="0"/>
              <a:t>Edebiyat ürünlerinin çocukların sosyal duygusal  gelişimine olan etkisi;</a:t>
            </a:r>
          </a:p>
        </p:txBody>
      </p:sp>
      <p:sp>
        <p:nvSpPr>
          <p:cNvPr id="7" name="İçerik Yer Tutucusu 6"/>
          <p:cNvSpPr>
            <a:spLocks noGrp="1"/>
          </p:cNvSpPr>
          <p:nvPr>
            <p:ph sz="quarter" idx="4"/>
          </p:nvPr>
        </p:nvSpPr>
        <p:spPr>
          <a:xfrm>
            <a:off x="549796" y="2209800"/>
            <a:ext cx="11161240" cy="3962400"/>
          </a:xfrm>
        </p:spPr>
        <p:txBody>
          <a:bodyPr>
            <a:normAutofit/>
          </a:bodyPr>
          <a:lstStyle/>
          <a:p>
            <a:pPr lvl="0"/>
            <a:r>
              <a:rPr lang="tr-TR" dirty="0"/>
              <a:t>Benmerkezcilikten kurtularak dünyayı başkaları açısından da görmeye başlar,</a:t>
            </a:r>
          </a:p>
          <a:p>
            <a:pPr lvl="0"/>
            <a:r>
              <a:rPr lang="tr-TR" dirty="0"/>
              <a:t>Kitap ile birlikte olmanın mutluluğunu yaşar,</a:t>
            </a:r>
          </a:p>
          <a:p>
            <a:pPr lvl="0"/>
            <a:r>
              <a:rPr lang="tr-TR" dirty="0"/>
              <a:t>Yalnızlıktan kurtulur, kendi başına eğlenceli vakit geçirebilme becerisini kazanır,</a:t>
            </a:r>
          </a:p>
          <a:p>
            <a:pPr lvl="0"/>
            <a:r>
              <a:rPr lang="tr-TR" dirty="0"/>
              <a:t>Yaşadığı ve yaşayacağı duygusal olaylardan nasıl davranacağını daha önce okunan hikâyelerle hazırlık yapmış olur,</a:t>
            </a:r>
          </a:p>
          <a:p>
            <a:pPr lvl="0"/>
            <a:r>
              <a:rPr lang="tr-TR" dirty="0"/>
              <a:t>İfade etmekte zorlandığı ve soyut duyguları hikâyeler yolu ile somutlaştırır,</a:t>
            </a:r>
          </a:p>
        </p:txBody>
      </p:sp>
    </p:spTree>
    <p:extLst>
      <p:ext uri="{BB962C8B-B14F-4D97-AF65-F5344CB8AC3E}">
        <p14:creationId xmlns:p14="http://schemas.microsoft.com/office/powerpoint/2010/main" val="904579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SOSYAL DUYGUSAL GELİŞİM</a:t>
            </a:r>
          </a:p>
        </p:txBody>
      </p:sp>
      <p:sp>
        <p:nvSpPr>
          <p:cNvPr id="6" name="Metin Yer Tutucusu 5"/>
          <p:cNvSpPr>
            <a:spLocks noGrp="1"/>
          </p:cNvSpPr>
          <p:nvPr>
            <p:ph type="body" sz="quarter" idx="3"/>
          </p:nvPr>
        </p:nvSpPr>
        <p:spPr>
          <a:xfrm>
            <a:off x="837829" y="1608836"/>
            <a:ext cx="11017224" cy="512064"/>
          </a:xfrm>
        </p:spPr>
        <p:txBody>
          <a:bodyPr/>
          <a:lstStyle/>
          <a:p>
            <a:r>
              <a:rPr lang="tr-TR" sz="2000" dirty="0"/>
              <a:t>Edebiyat ürünlerinin çocukların sosyal duygusal  gelişimine olan etkisi;</a:t>
            </a:r>
          </a:p>
        </p:txBody>
      </p:sp>
      <p:sp>
        <p:nvSpPr>
          <p:cNvPr id="7" name="İçerik Yer Tutucusu 6"/>
          <p:cNvSpPr>
            <a:spLocks noGrp="1"/>
          </p:cNvSpPr>
          <p:nvPr>
            <p:ph sz="quarter" idx="4"/>
          </p:nvPr>
        </p:nvSpPr>
        <p:spPr>
          <a:xfrm>
            <a:off x="549796" y="2209800"/>
            <a:ext cx="11161240" cy="3962400"/>
          </a:xfrm>
        </p:spPr>
        <p:txBody>
          <a:bodyPr>
            <a:normAutofit/>
          </a:bodyPr>
          <a:lstStyle/>
          <a:p>
            <a:pPr lvl="0"/>
            <a:r>
              <a:rPr lang="tr-TR" dirty="0"/>
              <a:t>Öfke, kıskançlık, kaygı, korku gibi duyguları ile yüzleşme, baş etme ve onları ifade etme şansını bulur, böylelikle bu duygularının yaşamını güçleştirmesine izin vermez,</a:t>
            </a:r>
          </a:p>
          <a:p>
            <a:pPr lvl="0"/>
            <a:r>
              <a:rPr lang="tr-TR" dirty="0"/>
              <a:t>Sevgi, saygı, hoşgörü, nezaket, empati kurma gibi becerilerini güçlendirerek uzun vadede toplumsal yaşantının daha keyifli hale gelmesini sağlar,</a:t>
            </a:r>
          </a:p>
          <a:p>
            <a:r>
              <a:rPr lang="tr-TR" dirty="0"/>
              <a:t>Yetişkinlerle birlikte okunduğunda onun ile değerli ve hoş bir zaman geçirmenin yanında sevgi bağını kuvvetlendirir</a:t>
            </a:r>
          </a:p>
        </p:txBody>
      </p:sp>
    </p:spTree>
    <p:extLst>
      <p:ext uri="{BB962C8B-B14F-4D97-AF65-F5344CB8AC3E}">
        <p14:creationId xmlns:p14="http://schemas.microsoft.com/office/powerpoint/2010/main" val="3251870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KİŞİLİK GELİŞİMİ</a:t>
            </a:r>
          </a:p>
        </p:txBody>
      </p:sp>
      <p:sp>
        <p:nvSpPr>
          <p:cNvPr id="7" name="İçerik Yer Tutucusu 6"/>
          <p:cNvSpPr>
            <a:spLocks noGrp="1"/>
          </p:cNvSpPr>
          <p:nvPr>
            <p:ph sz="quarter" idx="4"/>
          </p:nvPr>
        </p:nvSpPr>
        <p:spPr>
          <a:xfrm>
            <a:off x="549796" y="1772816"/>
            <a:ext cx="11161240" cy="4399384"/>
          </a:xfrm>
        </p:spPr>
        <p:txBody>
          <a:bodyPr>
            <a:normAutofit lnSpcReduction="10000"/>
          </a:bodyPr>
          <a:lstStyle/>
          <a:p>
            <a:pPr lvl="0"/>
            <a:r>
              <a:rPr lang="tr-TR" dirty="0"/>
              <a:t>Kişilik insan davranışlarının tüm yönlerini kapsayan bir kavramdır. </a:t>
            </a:r>
          </a:p>
          <a:p>
            <a:pPr lvl="0"/>
            <a:r>
              <a:rPr lang="tr-TR" dirty="0"/>
              <a:t>Kişilik, bir bireyi diğer bireylerden ayıran ve kişilerarası ilişkilerde ortaya çıkan kalıcı tepki ve etkileşim örüntüleridir. İnsanın sosyal, ahlaki, bilişsel ve fiziksel tüm özelliklerini içeren geniş kapsamlı bir kavramdır</a:t>
            </a:r>
          </a:p>
          <a:p>
            <a:pPr lvl="0"/>
            <a:r>
              <a:rPr lang="tr-TR" dirty="0"/>
              <a:t>İnsan kişiliğinin kalıtsal eğilimlerden mi oluştuğu, yoksa içinde büyüdüğümüz çevrenin sonucunda mı oluştuğu kişilik kuramcılarının uzun süre tartıştığı bir konu olmuştur. </a:t>
            </a:r>
          </a:p>
          <a:p>
            <a:pPr lvl="0"/>
            <a:r>
              <a:rPr lang="tr-TR" dirty="0"/>
              <a:t>Özellikle biyolojik yaklaşıma göre kalıtım, genler, hormonlar ve beynin yapısı kişilik gelişimini etkilemektedir. </a:t>
            </a:r>
          </a:p>
          <a:p>
            <a:pPr lvl="0"/>
            <a:r>
              <a:rPr lang="tr-TR" dirty="0"/>
              <a:t>Biyolojik faktörlerin yanı sıra beslenme, duyular aracılığıyla elde edilen deneyimler, çocuğun içinde doğduğu aile, ilk yıllarda anne babanın etkisi, ailenin sosyal ilişkileri, ekonomik koşulları, medya, sağlık ve eğitim gibi çevresel etmenler de kişilik gelişimini etkilemektedir (</a:t>
            </a:r>
          </a:p>
        </p:txBody>
      </p:sp>
    </p:spTree>
    <p:extLst>
      <p:ext uri="{BB962C8B-B14F-4D97-AF65-F5344CB8AC3E}">
        <p14:creationId xmlns:p14="http://schemas.microsoft.com/office/powerpoint/2010/main" val="2489700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KİŞİLİK GELİŞİMİ</a:t>
            </a:r>
          </a:p>
        </p:txBody>
      </p:sp>
      <p:sp>
        <p:nvSpPr>
          <p:cNvPr id="7" name="İçerik Yer Tutucusu 6"/>
          <p:cNvSpPr>
            <a:spLocks noGrp="1"/>
          </p:cNvSpPr>
          <p:nvPr>
            <p:ph sz="quarter" idx="4"/>
          </p:nvPr>
        </p:nvSpPr>
        <p:spPr>
          <a:xfrm>
            <a:off x="615366" y="2204864"/>
            <a:ext cx="11161240" cy="4399384"/>
          </a:xfrm>
        </p:spPr>
        <p:txBody>
          <a:bodyPr>
            <a:normAutofit/>
          </a:bodyPr>
          <a:lstStyle/>
          <a:p>
            <a:pPr lvl="0"/>
            <a:r>
              <a:rPr lang="tr-TR" dirty="0"/>
              <a:t>Edebiyat ürünleri öncelikle çocuğun kendini tanıması ve değerli bulmasını sağlar,</a:t>
            </a:r>
          </a:p>
          <a:p>
            <a:pPr lvl="0"/>
            <a:r>
              <a:rPr lang="tr-TR" dirty="0"/>
              <a:t>Güçlü yönlerini keşfederek geliştirmeyi,  zayıf yönleri ile mücadele etmeyi öğretir,</a:t>
            </a:r>
          </a:p>
          <a:p>
            <a:pPr lvl="0"/>
            <a:r>
              <a:rPr lang="tr-TR" dirty="0"/>
              <a:t>Kişinin kendisiyle birlikte diğer insanları, doğayı ve yaşamı sevmesini sağlar,</a:t>
            </a:r>
          </a:p>
          <a:p>
            <a:pPr lvl="0"/>
            <a:r>
              <a:rPr lang="tr-TR" dirty="0"/>
              <a:t>Okudukları biyografilerde model aldıkları kişilerin hayatta verdikleri mücadeleleri görerek kendilerinin de mücadele etme becerisi gelişir,</a:t>
            </a:r>
          </a:p>
          <a:p>
            <a:pPr lvl="0"/>
            <a:r>
              <a:rPr lang="tr-TR" dirty="0"/>
              <a:t>Özgüveni gelişir,</a:t>
            </a:r>
          </a:p>
          <a:p>
            <a:pPr lvl="0"/>
            <a:r>
              <a:rPr lang="tr-TR" dirty="0"/>
              <a:t>Kitapta okuduğu kahramanların yaşantıları ile özdeşim kurmayı öğrenir,</a:t>
            </a:r>
          </a:p>
        </p:txBody>
      </p:sp>
      <p:sp>
        <p:nvSpPr>
          <p:cNvPr id="9" name="Metin Yer Tutucusu 5"/>
          <p:cNvSpPr>
            <a:spLocks noGrp="1"/>
          </p:cNvSpPr>
          <p:nvPr>
            <p:ph type="body" sz="quarter" idx="3"/>
          </p:nvPr>
        </p:nvSpPr>
        <p:spPr>
          <a:xfrm>
            <a:off x="837829" y="1608836"/>
            <a:ext cx="11017224" cy="512064"/>
          </a:xfrm>
        </p:spPr>
        <p:txBody>
          <a:bodyPr/>
          <a:lstStyle/>
          <a:p>
            <a:r>
              <a:rPr lang="tr-TR" sz="2000" dirty="0"/>
              <a:t>Edebiyat ürünlerinin çocukların sosyal duygusal  gelişimine olan etkisi;</a:t>
            </a:r>
          </a:p>
        </p:txBody>
      </p:sp>
    </p:spTree>
    <p:extLst>
      <p:ext uri="{BB962C8B-B14F-4D97-AF65-F5344CB8AC3E}">
        <p14:creationId xmlns:p14="http://schemas.microsoft.com/office/powerpoint/2010/main" val="24600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Kaynaklar </a:t>
            </a:r>
            <a:endParaRPr lang="tr-TR"/>
          </a:p>
        </p:txBody>
      </p:sp>
      <p:sp>
        <p:nvSpPr>
          <p:cNvPr id="3" name="2 İçerik Yer Tutucusu"/>
          <p:cNvSpPr>
            <a:spLocks noGrp="1"/>
          </p:cNvSpPr>
          <p:nvPr>
            <p:ph idx="1"/>
          </p:nvPr>
        </p:nvSpPr>
        <p:spPr/>
        <p:txBody>
          <a:bodyPr>
            <a:normAutofit/>
          </a:bodyPr>
          <a:lstStyle/>
          <a:p>
            <a:r>
              <a:rPr lang="tr-TR" sz="1200" dirty="0" err="1"/>
              <a:t>Güleryüz</a:t>
            </a:r>
            <a:r>
              <a:rPr lang="tr-TR" sz="1200" dirty="0"/>
              <a:t>, H. (2006). </a:t>
            </a:r>
            <a:r>
              <a:rPr lang="tr-TR" sz="1200" i="1" dirty="0"/>
              <a:t>Yaratıcı çocuk edebiyatı. Ankara: </a:t>
            </a:r>
            <a:r>
              <a:rPr lang="tr-TR" sz="1200" i="1" dirty="0" err="1"/>
              <a:t>Pegem</a:t>
            </a:r>
            <a:r>
              <a:rPr lang="tr-TR" sz="1200" i="1" dirty="0"/>
              <a:t> </a:t>
            </a:r>
            <a:r>
              <a:rPr lang="tr-TR" sz="1200" dirty="0"/>
              <a:t>A Yayıncılık.</a:t>
            </a:r>
          </a:p>
          <a:p>
            <a:r>
              <a:rPr lang="tr-TR" sz="1200" dirty="0"/>
              <a:t>Sever, S. (2013). </a:t>
            </a:r>
            <a:r>
              <a:rPr lang="tr-TR" sz="1200" i="1" dirty="0"/>
              <a:t>Çocuk edebiyatı ve okuma kültürü. İzmir: </a:t>
            </a:r>
            <a:r>
              <a:rPr lang="tr-TR" sz="1200" dirty="0" err="1"/>
              <a:t>Tudem</a:t>
            </a:r>
            <a:r>
              <a:rPr lang="tr-TR" sz="1200" dirty="0"/>
              <a:t>.</a:t>
            </a:r>
          </a:p>
          <a:p>
            <a:r>
              <a:rPr lang="tr-TR" sz="1200" dirty="0" err="1"/>
              <a:t>Ungan</a:t>
            </a:r>
            <a:r>
              <a:rPr lang="tr-TR" sz="1200" dirty="0"/>
              <a:t>, S., Arıcı, A. F. ve Şimşek, T. (2014). Çocuklara edebiyatının kaynakları. İçinde T. Şimşek (Editör). </a:t>
            </a:r>
            <a:r>
              <a:rPr lang="tr-TR" sz="1200" i="1" dirty="0"/>
              <a:t>Kuramdan uygulamaya çocuk edebiyatı el kitabı. 3. Baskı (163-216). Ankara: Grafiker Yayınları.</a:t>
            </a:r>
          </a:p>
          <a:p>
            <a:r>
              <a:rPr lang="tr-TR" sz="1200" dirty="0" err="1"/>
              <a:t>Oğuzkan</a:t>
            </a:r>
            <a:r>
              <a:rPr lang="tr-TR" sz="1200" dirty="0"/>
              <a:t>, A. F. (2000). </a:t>
            </a:r>
            <a:r>
              <a:rPr lang="tr-TR" sz="1200" i="1" dirty="0"/>
              <a:t>Çocuk edebiyatı. Ankara: Anı Yayıncılık.</a:t>
            </a:r>
          </a:p>
          <a:p>
            <a:r>
              <a:rPr lang="tr-TR" sz="1200" dirty="0"/>
              <a:t>Neydim, N. (2003). Çocuk edebiyatı. </a:t>
            </a:r>
            <a:r>
              <a:rPr lang="tr-TR" sz="1200" i="1" dirty="0"/>
              <a:t>İstanbul: Bu Yayınevi</a:t>
            </a:r>
            <a:r>
              <a:rPr lang="tr-TR" sz="1200" dirty="0"/>
              <a:t>.</a:t>
            </a:r>
          </a:p>
          <a:p>
            <a:r>
              <a:rPr lang="tr-TR" sz="1200" dirty="0" err="1"/>
              <a:t>Yılmazer</a:t>
            </a:r>
            <a:r>
              <a:rPr lang="tr-TR" sz="1200" dirty="0"/>
              <a:t>, Y. ve Bütün Ayhan, A. (2016). Çocuk edebiyatı ve çocuğun gelişimindeki rolü. S. Erdoğan ve M. Ören (Editör). </a:t>
            </a:r>
            <a:r>
              <a:rPr lang="tr-TR" sz="1200" i="1" dirty="0"/>
              <a:t>Çocuk Edebiyatı ve Medya </a:t>
            </a:r>
            <a:r>
              <a:rPr lang="tr-TR" sz="1200" dirty="0"/>
              <a:t>içinde (</a:t>
            </a:r>
            <a:r>
              <a:rPr lang="tr-TR" sz="1200" dirty="0" err="1"/>
              <a:t>ss</a:t>
            </a:r>
            <a:r>
              <a:rPr lang="tr-TR" sz="1200" dirty="0"/>
              <a:t>.2-26). Anadolu Üniversitesi Yayınları : Eskişehir. </a:t>
            </a:r>
          </a:p>
          <a:p>
            <a:r>
              <a:rPr lang="tr-TR" sz="1200" dirty="0"/>
              <a:t>Bayraktar, A. (2016). Çocuk Edebiyatı ve Gelişimsel Uygunluk III-</a:t>
            </a:r>
            <a:r>
              <a:rPr lang="tr-TR" sz="1200" dirty="0" err="1"/>
              <a:t>Ilkokul</a:t>
            </a:r>
            <a:r>
              <a:rPr lang="tr-TR" sz="1200" dirty="0"/>
              <a:t> Dönemi. S. Erdoğan ve M. Ören (Editör). </a:t>
            </a:r>
            <a:r>
              <a:rPr lang="tr-TR" sz="1200" i="1" dirty="0"/>
              <a:t>Çocuk Edebiyatı ve Medya </a:t>
            </a:r>
            <a:r>
              <a:rPr lang="tr-TR" sz="1200" dirty="0"/>
              <a:t>içinde (</a:t>
            </a:r>
            <a:r>
              <a:rPr lang="tr-TR" sz="1200" dirty="0" err="1"/>
              <a:t>ss</a:t>
            </a:r>
            <a:r>
              <a:rPr lang="tr-TR" sz="1200" dirty="0"/>
              <a:t>.72-97). Anadolu Üniversitesi Yayınları : Eskişehir. </a:t>
            </a:r>
          </a:p>
          <a:p>
            <a:endParaRPr lang="tr-TR" dirty="0"/>
          </a:p>
        </p:txBody>
      </p:sp>
    </p:spTree>
    <p:extLst>
      <p:ext uri="{BB962C8B-B14F-4D97-AF65-F5344CB8AC3E}">
        <p14:creationId xmlns:p14="http://schemas.microsoft.com/office/powerpoint/2010/main" val="379588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DİL GELİŞİMİ</a:t>
            </a:r>
          </a:p>
        </p:txBody>
      </p:sp>
      <p:sp>
        <p:nvSpPr>
          <p:cNvPr id="3" name="İçerik Yer Tutucusu 2"/>
          <p:cNvSpPr>
            <a:spLocks noGrp="1"/>
          </p:cNvSpPr>
          <p:nvPr>
            <p:ph idx="1"/>
          </p:nvPr>
        </p:nvSpPr>
        <p:spPr/>
        <p:txBody>
          <a:bodyPr>
            <a:normAutofit lnSpcReduction="10000"/>
          </a:bodyPr>
          <a:lstStyle/>
          <a:p>
            <a:r>
              <a:rPr lang="tr-TR" dirty="0"/>
              <a:t>Dil gelişimi, sadece sözcüklerin kullanılmasının öğrenilmesi değil, aynı zamanda sözcük ve cümlelerin yapısına ilişkin kuralların da öğrenildiği bir süreçtir. </a:t>
            </a:r>
          </a:p>
          <a:p>
            <a:r>
              <a:rPr lang="tr-TR" dirty="0"/>
              <a:t>Dilin kullanımı jestler, alıcı dil ve ifade edici dil olmak üzere üç biçimde görülür. </a:t>
            </a:r>
          </a:p>
          <a:p>
            <a:r>
              <a:rPr lang="tr-TR" dirty="0"/>
              <a:t>Dilin gelişim basamakları, normal gelişim gösteren her çocuk için benzer özellikler göstermesine rağmen, genetik, cinsiyet, beyin, algısal ve bilişsel gelişim, sosyal çevre ve etkileşim, aile yapısı, kardeş sayısı, sık hastalanma gibi durumlardan etkilendiği bilinmektedir. </a:t>
            </a:r>
          </a:p>
          <a:p>
            <a:r>
              <a:rPr lang="tr-TR" dirty="0"/>
              <a:t>Ayrıca dil gelişimi, hem sözlü hem de yazılı iletişimle de ilgilidir </a:t>
            </a:r>
          </a:p>
        </p:txBody>
      </p:sp>
    </p:spTree>
    <p:extLst>
      <p:ext uri="{BB962C8B-B14F-4D97-AF65-F5344CB8AC3E}">
        <p14:creationId xmlns:p14="http://schemas.microsoft.com/office/powerpoint/2010/main" val="1548683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DİL GELİŞİMİ</a:t>
            </a:r>
          </a:p>
        </p:txBody>
      </p:sp>
      <p:sp>
        <p:nvSpPr>
          <p:cNvPr id="3" name="İçerik Yer Tutucusu 2"/>
          <p:cNvSpPr>
            <a:spLocks noGrp="1"/>
          </p:cNvSpPr>
          <p:nvPr>
            <p:ph idx="1"/>
          </p:nvPr>
        </p:nvSpPr>
        <p:spPr/>
        <p:txBody>
          <a:bodyPr>
            <a:normAutofit fontScale="92500" lnSpcReduction="10000"/>
          </a:bodyPr>
          <a:lstStyle/>
          <a:p>
            <a:r>
              <a:rPr lang="tr-TR" dirty="0"/>
              <a:t>Dil, iletişimin temeli olmakla birlikte öğrenme içinde ana unsurlardan biridir. </a:t>
            </a:r>
          </a:p>
          <a:p>
            <a:r>
              <a:rPr lang="tr-TR" dirty="0"/>
              <a:t>O nedenle öğrenmenin desteklenebilmesi için bebeklikten itibaren dil gelişiminin de desteklenmesi gerekir. </a:t>
            </a:r>
          </a:p>
          <a:p>
            <a:r>
              <a:rPr lang="tr-TR" dirty="0"/>
              <a:t>Edebiyat ürünleri de dil gelişiminin desteklenmesinde kullanılabilecek en temel araçlardan biridir. </a:t>
            </a:r>
          </a:p>
          <a:p>
            <a:r>
              <a:rPr lang="tr-TR" dirty="0"/>
              <a:t>Bu noktada, bebekler ilk olarak doğdukları andan itibaren annelerinin kendilerine söyledikleri ninniler aracılığıyla edebiyat ürünleri ile tanışmaya başlarlar. </a:t>
            </a:r>
          </a:p>
          <a:p>
            <a:r>
              <a:rPr lang="tr-TR" dirty="0"/>
              <a:t>Ardından kullanılacak bez kitaplar, ABC kitapları, resimli öykü kitapları, tekerlemeler, şiirler, romanlar ile bu tanışıklık güçlenerek devam eder</a:t>
            </a:r>
          </a:p>
        </p:txBody>
      </p:sp>
    </p:spTree>
    <p:extLst>
      <p:ext uri="{BB962C8B-B14F-4D97-AF65-F5344CB8AC3E}">
        <p14:creationId xmlns:p14="http://schemas.microsoft.com/office/powerpoint/2010/main" val="2345632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DİL GELİŞİMİ</a:t>
            </a:r>
          </a:p>
        </p:txBody>
      </p:sp>
      <p:pic>
        <p:nvPicPr>
          <p:cNvPr id="15" name="İçerik Yer Tutucusu 14"/>
          <p:cNvPicPr>
            <a:picLocks noGrp="1" noChangeAspect="1"/>
          </p:cNvPicPr>
          <p:nvPr>
            <p:ph sz="half" idx="2"/>
          </p:nvPr>
        </p:nvPicPr>
        <p:blipFill>
          <a:blip r:embed="rId2" cstate="print"/>
          <a:stretch>
            <a:fillRect/>
          </a:stretch>
        </p:blipFill>
        <p:spPr>
          <a:xfrm>
            <a:off x="558211" y="1852168"/>
            <a:ext cx="2541598" cy="3036270"/>
          </a:xfrm>
          <a:prstGeom prst="rect">
            <a:avLst/>
          </a:prstGeom>
        </p:spPr>
      </p:pic>
      <p:sp>
        <p:nvSpPr>
          <p:cNvPr id="6" name="Metin Yer Tutucusu 5"/>
          <p:cNvSpPr>
            <a:spLocks noGrp="1"/>
          </p:cNvSpPr>
          <p:nvPr>
            <p:ph type="body" sz="quarter" idx="3"/>
          </p:nvPr>
        </p:nvSpPr>
        <p:spPr>
          <a:xfrm>
            <a:off x="3718149" y="1608836"/>
            <a:ext cx="8136903" cy="512064"/>
          </a:xfrm>
        </p:spPr>
        <p:txBody>
          <a:bodyPr/>
          <a:lstStyle/>
          <a:p>
            <a:r>
              <a:rPr lang="tr-TR" sz="2200" dirty="0"/>
              <a:t>Edebiyat ürünlerinin çocukların dil gelişimine olan etkisi;</a:t>
            </a:r>
          </a:p>
        </p:txBody>
      </p:sp>
      <p:sp>
        <p:nvSpPr>
          <p:cNvPr id="7" name="İçerik Yer Tutucusu 6"/>
          <p:cNvSpPr>
            <a:spLocks noGrp="1"/>
          </p:cNvSpPr>
          <p:nvPr>
            <p:ph sz="quarter" idx="4"/>
          </p:nvPr>
        </p:nvSpPr>
        <p:spPr>
          <a:xfrm>
            <a:off x="4006180" y="2209800"/>
            <a:ext cx="7704856" cy="3962400"/>
          </a:xfrm>
        </p:spPr>
        <p:txBody>
          <a:bodyPr>
            <a:normAutofit/>
          </a:bodyPr>
          <a:lstStyle/>
          <a:p>
            <a:pPr lvl="0"/>
            <a:r>
              <a:rPr lang="tr-TR" dirty="0"/>
              <a:t>Bu ürünler sayesinde çocuk, anadilinin temel dilbilgisi yapı ve işleyişine ilişkin ilk ipuçlarını elde etmeye başlar,</a:t>
            </a:r>
          </a:p>
          <a:p>
            <a:pPr lvl="0"/>
            <a:r>
              <a:rPr lang="tr-TR" dirty="0"/>
              <a:t>Çocuk edebiyat ürünleri aracılığıyla çıkardığı seslerin farkına vararak daha farklı sesler çıkarma konusunda cesaretlenir,</a:t>
            </a:r>
          </a:p>
          <a:p>
            <a:pPr lvl="0"/>
            <a:r>
              <a:rPr lang="tr-TR" dirty="0"/>
              <a:t>Sesleri doğru çıkarmayı ve kelimeleri doğru telaffuz etmeyi öğrenir,</a:t>
            </a:r>
          </a:p>
          <a:p>
            <a:pPr lvl="0"/>
            <a:r>
              <a:rPr lang="tr-TR" dirty="0"/>
              <a:t>Dili dinleyerek kuralları keşfetme yeteneği, kavramları ses örüntüleriyle keşfetme yeteneği, düşünceleri sözcüklere dönüştürme yeteneği kazanır,</a:t>
            </a:r>
          </a:p>
        </p:txBody>
      </p:sp>
      <p:sp>
        <p:nvSpPr>
          <p:cNvPr id="16" name="Dikdörtgen 15"/>
          <p:cNvSpPr/>
          <p:nvPr/>
        </p:nvSpPr>
        <p:spPr>
          <a:xfrm>
            <a:off x="415597" y="5012436"/>
            <a:ext cx="3137397" cy="338554"/>
          </a:xfrm>
          <a:prstGeom prst="rect">
            <a:avLst/>
          </a:prstGeom>
        </p:spPr>
        <p:txBody>
          <a:bodyPr wrap="none">
            <a:spAutoFit/>
          </a:bodyPr>
          <a:lstStyle/>
          <a:p>
            <a:r>
              <a:rPr lang="tr-TR" sz="1600" dirty="0"/>
              <a:t>2-3 yaş dil gelişimi kitap önerisi</a:t>
            </a:r>
          </a:p>
        </p:txBody>
      </p:sp>
    </p:spTree>
    <p:extLst>
      <p:ext uri="{BB962C8B-B14F-4D97-AF65-F5344CB8AC3E}">
        <p14:creationId xmlns:p14="http://schemas.microsoft.com/office/powerpoint/2010/main" val="3942202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DİL GELİŞİMİ</a:t>
            </a:r>
          </a:p>
        </p:txBody>
      </p:sp>
      <p:sp>
        <p:nvSpPr>
          <p:cNvPr id="6" name="Metin Yer Tutucusu 5"/>
          <p:cNvSpPr>
            <a:spLocks noGrp="1"/>
          </p:cNvSpPr>
          <p:nvPr>
            <p:ph type="body" sz="quarter" idx="3"/>
          </p:nvPr>
        </p:nvSpPr>
        <p:spPr>
          <a:xfrm>
            <a:off x="3718149" y="1608836"/>
            <a:ext cx="8136903" cy="512064"/>
          </a:xfrm>
        </p:spPr>
        <p:txBody>
          <a:bodyPr/>
          <a:lstStyle/>
          <a:p>
            <a:r>
              <a:rPr lang="tr-TR" sz="2200" dirty="0"/>
              <a:t>Edebiyat ürünlerinin çocukların dil gelişimine olan etkisi;</a:t>
            </a:r>
          </a:p>
        </p:txBody>
      </p:sp>
      <p:sp>
        <p:nvSpPr>
          <p:cNvPr id="7" name="İçerik Yer Tutucusu 6"/>
          <p:cNvSpPr>
            <a:spLocks noGrp="1"/>
          </p:cNvSpPr>
          <p:nvPr>
            <p:ph sz="quarter" idx="4"/>
          </p:nvPr>
        </p:nvSpPr>
        <p:spPr>
          <a:xfrm>
            <a:off x="4006180" y="2209800"/>
            <a:ext cx="7704856" cy="3962400"/>
          </a:xfrm>
        </p:spPr>
        <p:txBody>
          <a:bodyPr>
            <a:normAutofit/>
          </a:bodyPr>
          <a:lstStyle/>
          <a:p>
            <a:pPr lvl="0"/>
            <a:r>
              <a:rPr lang="tr-TR" dirty="0"/>
              <a:t>Bir taraftan eğlenirken, diğer taraftan çıkarmakta zorlandığı sesler üzerinde çalışma fırsatı bulur,</a:t>
            </a:r>
          </a:p>
          <a:p>
            <a:pPr lvl="0"/>
            <a:r>
              <a:rPr lang="tr-TR" dirty="0"/>
              <a:t>Özellikle ses, söz ve ritim üzerine dikkatini yoğunlaştıran çocuk, bu sayede daha iyi dinleme alışkanlığı kazanır,</a:t>
            </a:r>
          </a:p>
          <a:p>
            <a:pPr lvl="0"/>
            <a:r>
              <a:rPr lang="tr-TR" dirty="0"/>
              <a:t>Alıcı dil becerileri gelişen çocuğun bir yandan kelime hazinesi gelişirken, diğer yandan anlama, dinleme ve sözel düşünme becerileri gelişecektir,</a:t>
            </a:r>
          </a:p>
          <a:p>
            <a:pPr lvl="0"/>
            <a:r>
              <a:rPr lang="tr-TR" dirty="0"/>
              <a:t>İfade edici dil becerileri gelişen çocuk, düşüncelerini daha iyi ifade etmeyi ve karşı tarafa daha iyi iletmeyi öğrenecek bu sayede doğru ve akıcı konuşacaktır,</a:t>
            </a:r>
          </a:p>
        </p:txBody>
      </p:sp>
      <p:sp>
        <p:nvSpPr>
          <p:cNvPr id="16" name="Dikdörtgen 15"/>
          <p:cNvSpPr/>
          <p:nvPr/>
        </p:nvSpPr>
        <p:spPr>
          <a:xfrm>
            <a:off x="405780" y="5163255"/>
            <a:ext cx="3137397" cy="338554"/>
          </a:xfrm>
          <a:prstGeom prst="rect">
            <a:avLst/>
          </a:prstGeom>
        </p:spPr>
        <p:txBody>
          <a:bodyPr wrap="none">
            <a:spAutoFit/>
          </a:bodyPr>
          <a:lstStyle/>
          <a:p>
            <a:r>
              <a:rPr lang="tr-TR" sz="1600" dirty="0"/>
              <a:t>4-5 yaş dil gelişimi kitap önerisi</a:t>
            </a:r>
          </a:p>
        </p:txBody>
      </p:sp>
      <p:pic>
        <p:nvPicPr>
          <p:cNvPr id="4" name="İçerik Yer Tutucusu 3"/>
          <p:cNvPicPr>
            <a:picLocks noGrp="1" noChangeAspect="1"/>
          </p:cNvPicPr>
          <p:nvPr>
            <p:ph sz="half" idx="2"/>
          </p:nvPr>
        </p:nvPicPr>
        <p:blipFill>
          <a:blip r:embed="rId2" cstate="print"/>
          <a:stretch>
            <a:fillRect/>
          </a:stretch>
        </p:blipFill>
        <p:spPr>
          <a:xfrm>
            <a:off x="720009" y="1844824"/>
            <a:ext cx="2566091" cy="3268255"/>
          </a:xfrm>
          <a:prstGeom prst="rect">
            <a:avLst/>
          </a:prstGeom>
        </p:spPr>
      </p:pic>
    </p:spTree>
    <p:extLst>
      <p:ext uri="{BB962C8B-B14F-4D97-AF65-F5344CB8AC3E}">
        <p14:creationId xmlns:p14="http://schemas.microsoft.com/office/powerpoint/2010/main" val="3332845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DİL GELİŞİMİ</a:t>
            </a:r>
          </a:p>
        </p:txBody>
      </p:sp>
      <p:sp>
        <p:nvSpPr>
          <p:cNvPr id="6" name="Metin Yer Tutucusu 5"/>
          <p:cNvSpPr>
            <a:spLocks noGrp="1"/>
          </p:cNvSpPr>
          <p:nvPr>
            <p:ph type="body" sz="quarter" idx="3"/>
          </p:nvPr>
        </p:nvSpPr>
        <p:spPr>
          <a:xfrm>
            <a:off x="3718149" y="1608836"/>
            <a:ext cx="8136903" cy="512064"/>
          </a:xfrm>
        </p:spPr>
        <p:txBody>
          <a:bodyPr/>
          <a:lstStyle/>
          <a:p>
            <a:r>
              <a:rPr lang="tr-TR" sz="2200" dirty="0"/>
              <a:t>Edebiyat ürünlerinin çocukların dil gelişimine olan etkisi;</a:t>
            </a:r>
          </a:p>
        </p:txBody>
      </p:sp>
      <p:sp>
        <p:nvSpPr>
          <p:cNvPr id="7" name="İçerik Yer Tutucusu 6"/>
          <p:cNvSpPr>
            <a:spLocks noGrp="1"/>
          </p:cNvSpPr>
          <p:nvPr>
            <p:ph sz="quarter" idx="4"/>
          </p:nvPr>
        </p:nvSpPr>
        <p:spPr>
          <a:xfrm>
            <a:off x="4006180" y="2209800"/>
            <a:ext cx="7704856" cy="3962400"/>
          </a:xfrm>
        </p:spPr>
        <p:txBody>
          <a:bodyPr>
            <a:normAutofit/>
          </a:bodyPr>
          <a:lstStyle/>
          <a:p>
            <a:pPr lvl="0"/>
            <a:r>
              <a:rPr lang="tr-TR" dirty="0"/>
              <a:t>Bir taraftan yeni kelimler öğrenerek kelime dağarcığını zenginleştirirken diğer taraftan sıfatları, zamirleri, çoğul ve olumlu-olumsuz ifadeleri doğru yerinde kullanmayı öğrenecektir,</a:t>
            </a:r>
          </a:p>
          <a:p>
            <a:pPr lvl="0"/>
            <a:r>
              <a:rPr lang="tr-TR" dirty="0"/>
              <a:t>Kendisine okunan bir kitabı daha sonra okuyormuş gibi taklit eden bir çocukta,  okuma ve yazma becerilerinin gelişimi için de zemin hazırlanmış olurken, çocuk için okuma kültürünün temelleri de atılmış olacaktır,</a:t>
            </a:r>
          </a:p>
          <a:p>
            <a:r>
              <a:rPr lang="tr-TR" dirty="0"/>
              <a:t>Özellikle şiir gibi edebiyat ürünleri düşünce duyguları yaratıcı bir şekilde yazıya yansıtmaya, yazmaktan zevk almaya ve yazma dilinin öğrenilmesine katkı sağlayacaktır </a:t>
            </a:r>
          </a:p>
        </p:txBody>
      </p:sp>
      <p:sp>
        <p:nvSpPr>
          <p:cNvPr id="16" name="Dikdörtgen 15"/>
          <p:cNvSpPr/>
          <p:nvPr/>
        </p:nvSpPr>
        <p:spPr>
          <a:xfrm>
            <a:off x="405780" y="5163255"/>
            <a:ext cx="3137397" cy="338554"/>
          </a:xfrm>
          <a:prstGeom prst="rect">
            <a:avLst/>
          </a:prstGeom>
        </p:spPr>
        <p:txBody>
          <a:bodyPr wrap="none">
            <a:spAutoFit/>
          </a:bodyPr>
          <a:lstStyle/>
          <a:p>
            <a:r>
              <a:rPr lang="tr-TR" sz="1600" dirty="0"/>
              <a:t>6-8 yaş dil gelişimi kitap önerisi</a:t>
            </a:r>
          </a:p>
        </p:txBody>
      </p:sp>
      <p:pic>
        <p:nvPicPr>
          <p:cNvPr id="5" name="İçerik Yer Tutucusu 4"/>
          <p:cNvPicPr>
            <a:picLocks noGrp="1" noChangeAspect="1"/>
          </p:cNvPicPr>
          <p:nvPr>
            <p:ph sz="half" idx="2"/>
          </p:nvPr>
        </p:nvPicPr>
        <p:blipFill>
          <a:blip r:embed="rId2" cstate="print"/>
          <a:stretch>
            <a:fillRect/>
          </a:stretch>
        </p:blipFill>
        <p:spPr>
          <a:xfrm>
            <a:off x="837828" y="1864867"/>
            <a:ext cx="2160240" cy="3129171"/>
          </a:xfrm>
          <a:prstGeom prst="rect">
            <a:avLst/>
          </a:prstGeom>
        </p:spPr>
      </p:pic>
    </p:spTree>
    <p:extLst>
      <p:ext uri="{BB962C8B-B14F-4D97-AF65-F5344CB8AC3E}">
        <p14:creationId xmlns:p14="http://schemas.microsoft.com/office/powerpoint/2010/main" val="2870761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BİLİŞSEL GELİŞİM</a:t>
            </a:r>
          </a:p>
        </p:txBody>
      </p:sp>
      <p:sp>
        <p:nvSpPr>
          <p:cNvPr id="3" name="İçerik Yer Tutucusu 2"/>
          <p:cNvSpPr>
            <a:spLocks noGrp="1"/>
          </p:cNvSpPr>
          <p:nvPr>
            <p:ph idx="1"/>
          </p:nvPr>
        </p:nvSpPr>
        <p:spPr/>
        <p:txBody>
          <a:bodyPr>
            <a:normAutofit fontScale="92500" lnSpcReduction="20000"/>
          </a:bodyPr>
          <a:lstStyle/>
          <a:p>
            <a:r>
              <a:rPr lang="tr-TR" dirty="0" err="1"/>
              <a:t>Piaget’e</a:t>
            </a:r>
            <a:r>
              <a:rPr lang="tr-TR" dirty="0"/>
              <a:t> göre bilişsel gelişim duyu-motor dönem (0-2 yaş), işlem öncesi dönem (2-7 yaş), somut işlemler dönemi (7-11 yaş) soyut işlemler dönemi (11-18 yaş) olmak üzere dört dönemde incelenmektedir. </a:t>
            </a:r>
          </a:p>
          <a:p>
            <a:r>
              <a:rPr lang="tr-TR" dirty="0"/>
              <a:t>Her bir dönem kendinden önceki dönemin kazanımlarını da kapsamaktadır. </a:t>
            </a:r>
          </a:p>
          <a:p>
            <a:r>
              <a:rPr lang="tr-TR" dirty="0"/>
              <a:t>Ayrıca bilişsel gelişimde bireysel farklılıklar da söz konusudur ve her birey kendisine göre bir gelişim gösterir.</a:t>
            </a:r>
          </a:p>
          <a:p>
            <a:r>
              <a:rPr lang="tr-TR" dirty="0"/>
              <a:t> Bu nedenle kitap seçimi yapılırken çocukların içinde bulundukları gelişim dönemi göz önünde bulundurulmalıdır. </a:t>
            </a:r>
          </a:p>
          <a:p>
            <a:r>
              <a:rPr lang="tr-TR" dirty="0"/>
              <a:t>Dönemine uygun seçilmiş kitaplarla sağlanan kitap sevgisi ve okuma alışkanlığı, çocuklarda bilişsel gelişim ve dil gelişimi kapasitelerini en üst düzeye çıkarmaya yardımcı olmaktadır. </a:t>
            </a:r>
          </a:p>
        </p:txBody>
      </p:sp>
    </p:spTree>
    <p:extLst>
      <p:ext uri="{BB962C8B-B14F-4D97-AF65-F5344CB8AC3E}">
        <p14:creationId xmlns:p14="http://schemas.microsoft.com/office/powerpoint/2010/main" val="3553821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BİLİŞSEL GELİŞİM</a:t>
            </a:r>
          </a:p>
        </p:txBody>
      </p:sp>
      <p:sp>
        <p:nvSpPr>
          <p:cNvPr id="6" name="Metin Yer Tutucusu 5"/>
          <p:cNvSpPr>
            <a:spLocks noGrp="1"/>
          </p:cNvSpPr>
          <p:nvPr>
            <p:ph type="body" sz="quarter" idx="3"/>
          </p:nvPr>
        </p:nvSpPr>
        <p:spPr>
          <a:xfrm>
            <a:off x="3718149" y="1608836"/>
            <a:ext cx="8136903" cy="512064"/>
          </a:xfrm>
        </p:spPr>
        <p:txBody>
          <a:bodyPr/>
          <a:lstStyle/>
          <a:p>
            <a:r>
              <a:rPr lang="tr-TR" sz="2000" dirty="0"/>
              <a:t>Edebiyat ürünlerinin çocukların bilişsel gelişimine olan etkisi;</a:t>
            </a:r>
          </a:p>
        </p:txBody>
      </p:sp>
      <p:sp>
        <p:nvSpPr>
          <p:cNvPr id="7" name="İçerik Yer Tutucusu 6"/>
          <p:cNvSpPr>
            <a:spLocks noGrp="1"/>
          </p:cNvSpPr>
          <p:nvPr>
            <p:ph sz="quarter" idx="4"/>
          </p:nvPr>
        </p:nvSpPr>
        <p:spPr>
          <a:xfrm>
            <a:off x="4006180" y="2209800"/>
            <a:ext cx="7704856" cy="3962400"/>
          </a:xfrm>
        </p:spPr>
        <p:txBody>
          <a:bodyPr>
            <a:normAutofit lnSpcReduction="10000"/>
          </a:bodyPr>
          <a:lstStyle/>
          <a:p>
            <a:pPr lvl="0"/>
            <a:r>
              <a:rPr lang="tr-TR" dirty="0"/>
              <a:t>Çocuklarda gözlemleme, karşılaştırma, sınıflandırma, uygulama, eşleştirme yapma olanakları sağlayarak, düşünme ile ilgili temel işlemlerin ve zihinsel süreçlerin gelişmesini destekler,</a:t>
            </a:r>
          </a:p>
          <a:p>
            <a:pPr lvl="0"/>
            <a:r>
              <a:rPr lang="tr-TR" dirty="0"/>
              <a:t>Somut ve soyut kavramların öğrenilmesini kolaylaştırır,</a:t>
            </a:r>
          </a:p>
          <a:p>
            <a:pPr lvl="0"/>
            <a:r>
              <a:rPr lang="tr-TR" dirty="0"/>
              <a:t>Resimli kitaplar aracılığıyla çocukların öğrenmiş olduğu kavramların zihinde görsel imgelerinin oluşmasını sağlar; zıt ilişkiler, renk, şekil, zaman, uzay gibi yeni kavramları öğrenmelerini hızlandırır,</a:t>
            </a:r>
          </a:p>
          <a:p>
            <a:pPr lvl="0"/>
            <a:r>
              <a:rPr lang="tr-TR" dirty="0"/>
              <a:t>Neden sonuç, parça bütün gibi ilişkileri kavrama becerisini arttırır,</a:t>
            </a:r>
          </a:p>
          <a:p>
            <a:pPr lvl="0"/>
            <a:endParaRPr lang="tr-TR" dirty="0"/>
          </a:p>
        </p:txBody>
      </p:sp>
      <p:sp>
        <p:nvSpPr>
          <p:cNvPr id="16" name="Dikdörtgen 15"/>
          <p:cNvSpPr/>
          <p:nvPr/>
        </p:nvSpPr>
        <p:spPr>
          <a:xfrm>
            <a:off x="405780" y="5163255"/>
            <a:ext cx="3512500" cy="338554"/>
          </a:xfrm>
          <a:prstGeom prst="rect">
            <a:avLst/>
          </a:prstGeom>
        </p:spPr>
        <p:txBody>
          <a:bodyPr wrap="none">
            <a:spAutoFit/>
          </a:bodyPr>
          <a:lstStyle/>
          <a:p>
            <a:r>
              <a:rPr lang="tr-TR" sz="1600" dirty="0"/>
              <a:t>2-3 yaş bilişsel gelişim kitap önerisi</a:t>
            </a:r>
          </a:p>
        </p:txBody>
      </p:sp>
      <p:pic>
        <p:nvPicPr>
          <p:cNvPr id="4" name="Resim 3"/>
          <p:cNvPicPr>
            <a:picLocks noChangeAspect="1"/>
          </p:cNvPicPr>
          <p:nvPr/>
        </p:nvPicPr>
        <p:blipFill>
          <a:blip r:embed="rId2" cstate="print"/>
          <a:stretch>
            <a:fillRect/>
          </a:stretch>
        </p:blipFill>
        <p:spPr>
          <a:xfrm>
            <a:off x="892031" y="1743760"/>
            <a:ext cx="2164894" cy="3148936"/>
          </a:xfrm>
          <a:prstGeom prst="rect">
            <a:avLst/>
          </a:prstGeom>
        </p:spPr>
      </p:pic>
    </p:spTree>
    <p:extLst>
      <p:ext uri="{BB962C8B-B14F-4D97-AF65-F5344CB8AC3E}">
        <p14:creationId xmlns:p14="http://schemas.microsoft.com/office/powerpoint/2010/main" val="3502724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BİLİŞSEL GELİŞİM</a:t>
            </a:r>
          </a:p>
        </p:txBody>
      </p:sp>
      <p:sp>
        <p:nvSpPr>
          <p:cNvPr id="6" name="Metin Yer Tutucusu 5"/>
          <p:cNvSpPr>
            <a:spLocks noGrp="1"/>
          </p:cNvSpPr>
          <p:nvPr>
            <p:ph type="body" sz="quarter" idx="3"/>
          </p:nvPr>
        </p:nvSpPr>
        <p:spPr>
          <a:xfrm>
            <a:off x="3718149" y="1608836"/>
            <a:ext cx="8136903" cy="512064"/>
          </a:xfrm>
        </p:spPr>
        <p:txBody>
          <a:bodyPr/>
          <a:lstStyle/>
          <a:p>
            <a:r>
              <a:rPr lang="tr-TR" sz="2000" dirty="0"/>
              <a:t>Edebiyat ürünlerinin çocukların bilişsel gelişimine olan etkisi;</a:t>
            </a:r>
          </a:p>
        </p:txBody>
      </p:sp>
      <p:sp>
        <p:nvSpPr>
          <p:cNvPr id="7" name="İçerik Yer Tutucusu 6"/>
          <p:cNvSpPr>
            <a:spLocks noGrp="1"/>
          </p:cNvSpPr>
          <p:nvPr>
            <p:ph sz="quarter" idx="4"/>
          </p:nvPr>
        </p:nvSpPr>
        <p:spPr>
          <a:xfrm>
            <a:off x="4006180" y="2209800"/>
            <a:ext cx="7704856" cy="3962400"/>
          </a:xfrm>
        </p:spPr>
        <p:txBody>
          <a:bodyPr>
            <a:normAutofit/>
          </a:bodyPr>
          <a:lstStyle/>
          <a:p>
            <a:pPr lvl="0"/>
            <a:r>
              <a:rPr lang="tr-TR" dirty="0"/>
              <a:t>Mantıklı düşünme, problem çözme, akıl yürütme, eleştirel düşünme ve baş etme becerilerini geliştirir, </a:t>
            </a:r>
          </a:p>
          <a:p>
            <a:pPr lvl="0"/>
            <a:r>
              <a:rPr lang="tr-TR" dirty="0"/>
              <a:t>Kitaplarda bulunan görsel, dokunsal işitsel uyaranlar ile duyusal algılarının gelişimini destekler,</a:t>
            </a:r>
          </a:p>
          <a:p>
            <a:pPr lvl="0"/>
            <a:r>
              <a:rPr lang="tr-TR" dirty="0"/>
              <a:t>Dikkatini toplama ve başkalarını dinleme, bellek ve hatırlama becerilerini geliştirir,</a:t>
            </a:r>
          </a:p>
          <a:p>
            <a:pPr lvl="0"/>
            <a:r>
              <a:rPr lang="tr-TR" dirty="0"/>
              <a:t>Değişik kültürlerden sunduğu örneklerle çocukların yaşam deneyimlerini zenginleştirir,</a:t>
            </a:r>
          </a:p>
        </p:txBody>
      </p:sp>
      <p:sp>
        <p:nvSpPr>
          <p:cNvPr id="16" name="Dikdörtgen 15"/>
          <p:cNvSpPr/>
          <p:nvPr/>
        </p:nvSpPr>
        <p:spPr>
          <a:xfrm>
            <a:off x="405780" y="5163255"/>
            <a:ext cx="3698448" cy="338554"/>
          </a:xfrm>
          <a:prstGeom prst="rect">
            <a:avLst/>
          </a:prstGeom>
        </p:spPr>
        <p:txBody>
          <a:bodyPr wrap="none">
            <a:spAutoFit/>
          </a:bodyPr>
          <a:lstStyle/>
          <a:p>
            <a:r>
              <a:rPr lang="tr-TR" sz="1600" dirty="0"/>
              <a:t>10-12 yaş bilişsel gelişim kitap önerisi</a:t>
            </a:r>
          </a:p>
        </p:txBody>
      </p:sp>
      <p:pic>
        <p:nvPicPr>
          <p:cNvPr id="3" name="Resim 2"/>
          <p:cNvPicPr>
            <a:picLocks noChangeAspect="1"/>
          </p:cNvPicPr>
          <p:nvPr/>
        </p:nvPicPr>
        <p:blipFill>
          <a:blip r:embed="rId2" cstate="print"/>
          <a:stretch>
            <a:fillRect/>
          </a:stretch>
        </p:blipFill>
        <p:spPr>
          <a:xfrm>
            <a:off x="1001351" y="1340768"/>
            <a:ext cx="2321358" cy="3641629"/>
          </a:xfrm>
          <a:prstGeom prst="rect">
            <a:avLst/>
          </a:prstGeom>
        </p:spPr>
      </p:pic>
    </p:spTree>
    <p:extLst>
      <p:ext uri="{BB962C8B-B14F-4D97-AF65-F5344CB8AC3E}">
        <p14:creationId xmlns:p14="http://schemas.microsoft.com/office/powerpoint/2010/main" val="4092470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Books_16x9_TP10278793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6D69424-34CA-416D-8659-0C355AFC80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Mavi kitap yığını sunusu (geniş ekran)</Template>
  <TotalTime>0</TotalTime>
  <Words>1634</Words>
  <Application>Microsoft Office PowerPoint</Application>
  <PresentationFormat>Özel</PresentationFormat>
  <Paragraphs>113</Paragraphs>
  <Slides>19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19</vt:i4>
      </vt:variant>
    </vt:vector>
  </HeadingPairs>
  <TitlesOfParts>
    <vt:vector size="22" baseType="lpstr">
      <vt:lpstr>Arial</vt:lpstr>
      <vt:lpstr>Century Gothic</vt:lpstr>
      <vt:lpstr>Books_16x9_TP102787939</vt:lpstr>
      <vt:lpstr>ÇOCUK EDEBİYATININ ÇOCUĞUN GELİŞİM ALANLARINA ETKİSİ</vt:lpstr>
      <vt:lpstr>DİL GELİŞİMİ</vt:lpstr>
      <vt:lpstr>DİL GELİŞİMİ</vt:lpstr>
      <vt:lpstr>DİL GELİŞİMİ</vt:lpstr>
      <vt:lpstr>DİL GELİŞİMİ</vt:lpstr>
      <vt:lpstr>DİL GELİŞİMİ</vt:lpstr>
      <vt:lpstr>BİLİŞSEL GELİŞİM</vt:lpstr>
      <vt:lpstr>BİLİŞSEL GELİŞİM</vt:lpstr>
      <vt:lpstr>BİLİŞSEL GELİŞİM</vt:lpstr>
      <vt:lpstr>SOSYAL DUYGUSAL GELİŞİM</vt:lpstr>
      <vt:lpstr>SOSYAL DUYGUSAL GELİŞİM</vt:lpstr>
      <vt:lpstr>SOSYAL DUYGUSAL GELİŞİM</vt:lpstr>
      <vt:lpstr>SOSYAL DUYGUSAL GELİŞİM</vt:lpstr>
      <vt:lpstr>SOSYAL DUYGUSAL GELİŞİM</vt:lpstr>
      <vt:lpstr>SOSYAL DUYGUSAL GELİŞİM</vt:lpstr>
      <vt:lpstr>SOSYAL DUYGUSAL GELİŞİM</vt:lpstr>
      <vt:lpstr>KİŞİLİK GELİŞİMİ</vt:lpstr>
      <vt:lpstr>KİŞİLİK GELİŞİMİ</vt:lpstr>
      <vt:lpstr>Kaynaklar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2016-02-27T05:19:22Z</dcterms:created>
  <dcterms:modified xsi:type="dcterms:W3CDTF">2021-03-13T18:06:33Z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