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9" r:id="rId4"/>
    <p:sldId id="302" r:id="rId5"/>
    <p:sldId id="301" r:id="rId6"/>
    <p:sldId id="311" r:id="rId7"/>
    <p:sldId id="312" r:id="rId8"/>
    <p:sldId id="308" r:id="rId9"/>
    <p:sldId id="310" r:id="rId10"/>
    <p:sldId id="309" r:id="rId11"/>
    <p:sldId id="303" r:id="rId12"/>
    <p:sldId id="304" r:id="rId13"/>
    <p:sldId id="305" r:id="rId14"/>
    <p:sldId id="262" r:id="rId15"/>
    <p:sldId id="306" r:id="rId16"/>
    <p:sldId id="263" r:id="rId17"/>
    <p:sldId id="307" r:id="rId18"/>
    <p:sldId id="264" r:id="rId19"/>
    <p:sldId id="313" r:id="rId20"/>
    <p:sldId id="296" r:id="rId21"/>
    <p:sldId id="297" r:id="rId22"/>
    <p:sldId id="274" r:id="rId23"/>
    <p:sldId id="278" r:id="rId24"/>
  </p:sldIdLst>
  <p:sldSz cx="9144000" cy="5143500" type="screen16x9"/>
  <p:notesSz cx="6858000" cy="9144000"/>
  <p:embeddedFontLst>
    <p:embeddedFont>
      <p:font typeface="Lora" panose="020B0604020202020204" charset="-94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idaloka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08C057-0201-4412-BCD8-A2D4E60AAF38}">
  <a:tblStyle styleId="{1C08C057-0201-4412-BCD8-A2D4E60AAF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12F9ADB-995F-4EFD-BAC2-C0BB7821DAA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9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855300" y="2183363"/>
            <a:ext cx="4728600" cy="49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5300" y="2700338"/>
            <a:ext cx="4728600" cy="33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25524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765650" y="1353950"/>
            <a:ext cx="255240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55300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2772498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3"/>
          </p:nvPr>
        </p:nvSpPr>
        <p:spPr>
          <a:xfrm>
            <a:off x="4689697" y="1353950"/>
            <a:ext cx="17349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✦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✧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855300" y="4330100"/>
            <a:ext cx="7433400" cy="31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39849" y="1340497"/>
            <a:ext cx="4711850" cy="23574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SOSYAL DUYGUSAL GELİŞİM İLE İLGİLİ TEMEL KAVRAMLAR </a:t>
            </a:r>
            <a:endParaRPr lang="tr-T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118334" y="498118"/>
            <a:ext cx="486245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tr-TR" dirty="0"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</a:p>
          <a:p>
            <a:pPr algn="ctr">
              <a:lnSpc>
                <a:spcPct val="107000"/>
              </a:lnSpc>
            </a:pPr>
            <a:r>
              <a:rPr lang="tr-TR" dirty="0">
                <a:solidFill>
                  <a:srgbClr val="FFFF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DUYGUSAL GELİŞİM VE DESTEKLENMESİ</a:t>
            </a:r>
            <a:endParaRPr lang="tr-TR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447632" y="3986940"/>
            <a:ext cx="4096283" cy="6368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000" dirty="0" smtClean="0">
                <a:solidFill>
                  <a:srgbClr val="FFFF00"/>
                </a:solidFill>
              </a:rPr>
              <a:t>Prof. Dr. Aysel Köksal Akyol </a:t>
            </a:r>
            <a:endParaRPr lang="tr-TR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6364" y="441064"/>
            <a:ext cx="3716700" cy="845025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Mizaç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202" y="1870903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5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78306" y="903643"/>
            <a:ext cx="3480032" cy="791236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rgbClr val="FFFF00"/>
                </a:solidFill>
              </a:rPr>
              <a:t>Duygular</a:t>
            </a:r>
            <a:endParaRPr lang="tr-TR" sz="48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2052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810" y="2451817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63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Bir olay, kişi ya da nesnenin insanın </a:t>
            </a:r>
            <a:r>
              <a:rPr lang="tr-TR" dirty="0" err="1"/>
              <a:t>ic</a:t>
            </a:r>
            <a:r>
              <a:rPr lang="tr-TR" dirty="0"/>
              <a:t> </a:t>
            </a:r>
            <a:r>
              <a:rPr lang="tr-TR" dirty="0" err="1"/>
              <a:t>dunyasında</a:t>
            </a:r>
            <a:r>
              <a:rPr lang="tr-TR" dirty="0"/>
              <a:t> ve bedeninde uyandırdığı izlenim ve tepkilerdir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Mutlu, üzgün, kızgın, korkmuş, şaşkın……..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621336" y="376518"/>
            <a:ext cx="3480032" cy="791236"/>
          </a:xfrm>
        </p:spPr>
        <p:txBody>
          <a:bodyPr/>
          <a:lstStyle/>
          <a:p>
            <a:pPr algn="ctr"/>
            <a:r>
              <a:rPr lang="tr-TR" sz="4800" dirty="0" smtClean="0">
                <a:solidFill>
                  <a:srgbClr val="FFFF00"/>
                </a:solidFill>
              </a:rPr>
              <a:t>Duygular</a:t>
            </a:r>
            <a:endParaRPr lang="tr-TR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57671" y="857516"/>
            <a:ext cx="5462700" cy="396300"/>
          </a:xfrm>
        </p:spPr>
        <p:txBody>
          <a:bodyPr/>
          <a:lstStyle/>
          <a:p>
            <a:r>
              <a:rPr lang="tr-TR" sz="5400" dirty="0" smtClean="0">
                <a:solidFill>
                  <a:srgbClr val="FFFF00"/>
                </a:solidFill>
              </a:rPr>
              <a:t>Duygu düzenleme</a:t>
            </a:r>
            <a:endParaRPr lang="tr-TR" sz="5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917" y="1882588"/>
            <a:ext cx="3753249" cy="24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subTitle" idx="4294967295"/>
          </p:nvPr>
        </p:nvSpPr>
        <p:spPr>
          <a:xfrm>
            <a:off x="225911" y="1263476"/>
            <a:ext cx="5916706" cy="34101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tr-TR" dirty="0" smtClean="0"/>
              <a:t>Bireylerin </a:t>
            </a:r>
            <a:r>
              <a:rPr lang="tr-TR" dirty="0"/>
              <a:t>kişisel ve sosyal amaçlar için </a:t>
            </a:r>
            <a:r>
              <a:rPr lang="tr-TR" dirty="0" smtClean="0"/>
              <a:t>duygularını yönetme biçimini ifade </a:t>
            </a:r>
            <a:r>
              <a:rPr lang="tr-TR" dirty="0"/>
              <a:t>eder. </a:t>
            </a:r>
            <a:endParaRPr lang="tr-TR" dirty="0" smtClean="0"/>
          </a:p>
          <a:p>
            <a:pPr marL="285750" indent="-285750"/>
            <a:r>
              <a:rPr lang="tr-TR" dirty="0" smtClean="0"/>
              <a:t>Duygu </a:t>
            </a:r>
            <a:r>
              <a:rPr lang="tr-TR" dirty="0"/>
              <a:t>düzenlemesi, somut olarak, 18 aylık bir çocuğun kendini sakinleştirmek için özel battaniyesini kavraması ya da dolgu oyuncağına sarılmasıyla kolaylıkla gözlemlenebilir. </a:t>
            </a:r>
            <a:endParaRPr lang="tr-TR" dirty="0" smtClean="0"/>
          </a:p>
          <a:p>
            <a:pPr marL="0" indent="0">
              <a:buNone/>
            </a:pP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Dikdörtgen 1"/>
          <p:cNvSpPr/>
          <p:nvPr/>
        </p:nvSpPr>
        <p:spPr>
          <a:xfrm>
            <a:off x="378763" y="301214"/>
            <a:ext cx="60973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/>
            <a:r>
              <a:rPr lang="tr-TR" sz="4400" b="1" dirty="0">
                <a:solidFill>
                  <a:srgbClr val="FFFF00"/>
                </a:solidFill>
              </a:rPr>
              <a:t>Duygu düzenlemesi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ctrTitle"/>
          </p:nvPr>
        </p:nvSpPr>
        <p:spPr>
          <a:xfrm>
            <a:off x="1109791" y="1039440"/>
            <a:ext cx="2569325" cy="477389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Empati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61" y="2064541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72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758481" y="150607"/>
            <a:ext cx="4060945" cy="66214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 dirty="0" smtClean="0">
                <a:solidFill>
                  <a:srgbClr val="FFFF00"/>
                </a:solidFill>
              </a:rPr>
              <a:t>Empati</a:t>
            </a:r>
            <a:endParaRPr sz="4400" dirty="0">
              <a:solidFill>
                <a:srgbClr val="FFFF00"/>
              </a:solidFill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236669" y="903643"/>
            <a:ext cx="6207162" cy="399108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71450" indent="-171450"/>
            <a:r>
              <a:rPr lang="tr-TR" sz="1600" dirty="0" smtClean="0"/>
              <a:t>Başkalarının </a:t>
            </a:r>
            <a:r>
              <a:rPr lang="tr-TR" sz="1600" dirty="0"/>
              <a:t>düşüncelerini, </a:t>
            </a:r>
            <a:r>
              <a:rPr lang="tr-TR" sz="1600" dirty="0" smtClean="0"/>
              <a:t>duygularını </a:t>
            </a:r>
            <a:r>
              <a:rPr lang="tr-TR" sz="1600" dirty="0"/>
              <a:t>ve </a:t>
            </a:r>
            <a:r>
              <a:rPr lang="tr-TR" sz="1600" dirty="0"/>
              <a:t>niyetlerini, anlayarak </a:t>
            </a:r>
            <a:r>
              <a:rPr lang="tr-TR" sz="1600" dirty="0"/>
              <a:t>onların </a:t>
            </a:r>
            <a:r>
              <a:rPr lang="tr-TR" sz="1600" dirty="0" smtClean="0"/>
              <a:t>algısal, </a:t>
            </a:r>
            <a:r>
              <a:rPr lang="tr-TR" sz="1600" dirty="0"/>
              <a:t>bilişsel ve </a:t>
            </a:r>
            <a:r>
              <a:rPr lang="tr-TR" sz="1600" dirty="0" err="1"/>
              <a:t>duyuşsal</a:t>
            </a:r>
            <a:r>
              <a:rPr lang="tr-TR" sz="1600" dirty="0"/>
              <a:t> </a:t>
            </a:r>
            <a:r>
              <a:rPr lang="tr-TR" sz="1600" dirty="0"/>
              <a:t>bakış açısını </a:t>
            </a:r>
            <a:r>
              <a:rPr lang="tr-TR" sz="1600" dirty="0" smtClean="0"/>
              <a:t>alma ve geribildirim verme sürecidir.</a:t>
            </a:r>
            <a:endParaRPr lang="tr-TR" sz="1600" dirty="0" smtClean="0"/>
          </a:p>
          <a:p>
            <a:pPr marL="171450" indent="-171450"/>
            <a:r>
              <a:rPr lang="tr-TR" sz="1600" dirty="0" smtClean="0"/>
              <a:t>Yaşamın </a:t>
            </a:r>
            <a:r>
              <a:rPr lang="tr-TR" sz="1600" dirty="0"/>
              <a:t>ilk yıllarından itibaren </a:t>
            </a:r>
            <a:r>
              <a:rPr lang="tr-TR" sz="1600" dirty="0" err="1"/>
              <a:t>empatik</a:t>
            </a:r>
            <a:r>
              <a:rPr lang="tr-TR" sz="1600" dirty="0"/>
              <a:t> becerinin ilkel de olsa ilk izlerinin </a:t>
            </a:r>
            <a:r>
              <a:rPr lang="tr-TR" sz="1600" dirty="0" smtClean="0"/>
              <a:t>görülür.</a:t>
            </a:r>
          </a:p>
          <a:p>
            <a:pPr marL="171450" indent="-171450"/>
            <a:r>
              <a:rPr lang="tr-TR" sz="1600" dirty="0"/>
              <a:t>B</a:t>
            </a:r>
            <a:r>
              <a:rPr lang="tr-TR" sz="1600" dirty="0" smtClean="0"/>
              <a:t>ir </a:t>
            </a:r>
            <a:r>
              <a:rPr lang="tr-TR" sz="1600" dirty="0"/>
              <a:t>bebeğin ağlayan başka bir bebekten etkilenip ağlamaya başlamasının </a:t>
            </a:r>
            <a:r>
              <a:rPr lang="tr-TR" sz="1600" dirty="0" err="1"/>
              <a:t>empatik</a:t>
            </a:r>
            <a:r>
              <a:rPr lang="tr-TR" sz="1600" dirty="0"/>
              <a:t> becerinin </a:t>
            </a:r>
            <a:r>
              <a:rPr lang="tr-TR" sz="1600" dirty="0" smtClean="0"/>
              <a:t>habercisi olarak değerlendirilir.</a:t>
            </a:r>
          </a:p>
          <a:p>
            <a:pPr marL="171450" indent="-171450"/>
            <a:r>
              <a:rPr lang="tr-TR" sz="1600" dirty="0" smtClean="0"/>
              <a:t>Küçük </a:t>
            </a:r>
            <a:r>
              <a:rPr lang="tr-TR" sz="1600" dirty="0"/>
              <a:t>çocuklar, üzgün olan başka bireyleri gördüklerinde </a:t>
            </a:r>
            <a:r>
              <a:rPr lang="tr-TR" sz="1600" dirty="0" err="1" smtClean="0"/>
              <a:t>empatik</a:t>
            </a:r>
            <a:r>
              <a:rPr lang="tr-TR" sz="1600" dirty="0" smtClean="0"/>
              <a:t> </a:t>
            </a:r>
            <a:r>
              <a:rPr lang="tr-TR" sz="1600" dirty="0"/>
              <a:t>tepki </a:t>
            </a:r>
            <a:r>
              <a:rPr lang="tr-TR" sz="1600" dirty="0" smtClean="0"/>
              <a:t>gösterirler, </a:t>
            </a:r>
            <a:r>
              <a:rPr lang="tr-TR" sz="1600" dirty="0"/>
              <a:t>ancak uygun geribildirim verme konusunda çeşitli sınırlılıklara sahiptirler. </a:t>
            </a:r>
            <a:endParaRPr lang="tr-TR" sz="1600" dirty="0" smtClean="0"/>
          </a:p>
          <a:p>
            <a:pPr marL="171450" indent="-171450"/>
            <a:r>
              <a:rPr lang="tr-TR" sz="1600" dirty="0" smtClean="0"/>
              <a:t>Örneğin </a:t>
            </a:r>
            <a:r>
              <a:rPr lang="tr-TR" sz="1600" dirty="0"/>
              <a:t>ağlayan bir çocuğu gören </a:t>
            </a:r>
            <a:r>
              <a:rPr lang="tr-TR" sz="1600" dirty="0" smtClean="0"/>
              <a:t>bir </a:t>
            </a:r>
            <a:r>
              <a:rPr lang="tr-TR" sz="1600" dirty="0"/>
              <a:t>çocuk, </a:t>
            </a:r>
            <a:r>
              <a:rPr lang="tr-TR" sz="1600" dirty="0" smtClean="0"/>
              <a:t>onu rahatlatmak </a:t>
            </a:r>
            <a:r>
              <a:rPr lang="tr-TR" sz="1600" dirty="0"/>
              <a:t>için kendi </a:t>
            </a:r>
            <a:r>
              <a:rPr lang="tr-TR" sz="1600" dirty="0" smtClean="0"/>
              <a:t>annesini onun yanına götürebilir. </a:t>
            </a:r>
            <a:endParaRPr sz="1600" dirty="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6" name="Google Shape;112;p21"/>
          <p:cNvSpPr txBox="1">
            <a:spLocks/>
          </p:cNvSpPr>
          <p:nvPr/>
        </p:nvSpPr>
        <p:spPr>
          <a:xfrm>
            <a:off x="572389" y="524028"/>
            <a:ext cx="5462700" cy="733103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ctr"/>
            <a:r>
              <a:rPr lang="tr-TR" sz="4000" b="1" i="1" dirty="0" err="1" smtClean="0">
                <a:solidFill>
                  <a:srgbClr val="FFFF00"/>
                </a:solidFill>
              </a:rPr>
              <a:t>Prososyal</a:t>
            </a:r>
            <a:r>
              <a:rPr lang="tr-TR" sz="4000" b="1" i="1" dirty="0" smtClean="0">
                <a:solidFill>
                  <a:srgbClr val="FFFF00"/>
                </a:solidFill>
              </a:rPr>
              <a:t> davranışlar</a:t>
            </a:r>
            <a:r>
              <a:rPr lang="tr-TR" sz="4000" b="1" dirty="0" smtClean="0">
                <a:solidFill>
                  <a:srgbClr val="FFFF00"/>
                </a:solidFill>
              </a:rPr>
              <a:t> 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7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16" y="1849388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690723" y="138336"/>
            <a:ext cx="4957042" cy="44257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tr-TR" sz="2800" b="1" i="1" dirty="0" err="1" smtClean="0">
                <a:solidFill>
                  <a:srgbClr val="FFFF00"/>
                </a:solidFill>
              </a:rPr>
              <a:t>Prososyal</a:t>
            </a:r>
            <a:r>
              <a:rPr lang="tr-TR" sz="2800" b="1" i="1" dirty="0" smtClean="0">
                <a:solidFill>
                  <a:srgbClr val="FFFF00"/>
                </a:solidFill>
              </a:rPr>
              <a:t> </a:t>
            </a:r>
            <a:r>
              <a:rPr lang="tr-TR" sz="2800" b="1" i="1" dirty="0">
                <a:solidFill>
                  <a:srgbClr val="FFFF00"/>
                </a:solidFill>
              </a:rPr>
              <a:t>davranışlar</a:t>
            </a:r>
            <a:r>
              <a:rPr lang="tr-TR" sz="2800" b="1" dirty="0">
                <a:solidFill>
                  <a:srgbClr val="FFFF00"/>
                </a:solidFill>
              </a:rPr>
              <a:t> </a:t>
            </a:r>
            <a:r>
              <a:rPr lang="en" sz="2800" dirty="0" smtClean="0"/>
              <a:t> </a:t>
            </a:r>
            <a:endParaRPr sz="2800" dirty="0"/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3" name="Metin Yer Tutucusu 2"/>
          <p:cNvSpPr>
            <a:spLocks noGrp="1"/>
          </p:cNvSpPr>
          <p:nvPr>
            <p:ph type="body" idx="3"/>
          </p:nvPr>
        </p:nvSpPr>
        <p:spPr>
          <a:xfrm>
            <a:off x="204395" y="731520"/>
            <a:ext cx="6454589" cy="4152452"/>
          </a:xfrm>
        </p:spPr>
        <p:txBody>
          <a:bodyPr/>
          <a:lstStyle/>
          <a:p>
            <a:r>
              <a:rPr lang="tr-TR" sz="2000" dirty="0" smtClean="0"/>
              <a:t>Başkalarına </a:t>
            </a:r>
            <a:r>
              <a:rPr lang="tr-TR" sz="2000" dirty="0"/>
              <a:t>fayda sağlayan veya yardım etmeyi amaçlayan </a:t>
            </a:r>
            <a:r>
              <a:rPr lang="tr-TR" sz="2000" dirty="0" smtClean="0"/>
              <a:t>davranışlardır. </a:t>
            </a:r>
          </a:p>
          <a:p>
            <a:r>
              <a:rPr lang="tr-TR" sz="2000" dirty="0" smtClean="0"/>
              <a:t>Bireyin </a:t>
            </a:r>
            <a:r>
              <a:rPr lang="tr-TR" sz="2000" dirty="0"/>
              <a:t>diğer kişilere kendisini düşünmeden, ödül beklemeden ve kişisel çıkarı olmaksızın davranışta bulunmasıdır. </a:t>
            </a:r>
            <a:endParaRPr lang="tr-TR" sz="2000" dirty="0" smtClean="0"/>
          </a:p>
          <a:p>
            <a:r>
              <a:rPr lang="tr-TR" sz="2000" dirty="0" smtClean="0"/>
              <a:t>Yaşamın </a:t>
            </a:r>
            <a:r>
              <a:rPr lang="tr-TR" sz="2000" dirty="0"/>
              <a:t>ikinci ve üçüncü yılı arasında, sıkıntısı olan kişiye yardımcı olmak için çocukların </a:t>
            </a:r>
            <a:r>
              <a:rPr lang="tr-TR" sz="2000" dirty="0" err="1"/>
              <a:t>prososyal</a:t>
            </a:r>
            <a:r>
              <a:rPr lang="tr-TR" sz="2000" dirty="0"/>
              <a:t> davranışların sıklığında artış </a:t>
            </a:r>
            <a:r>
              <a:rPr lang="tr-TR" sz="2000" dirty="0" err="1" smtClean="0"/>
              <a:t>gözlendir</a:t>
            </a:r>
            <a:r>
              <a:rPr lang="tr-TR" sz="2000" dirty="0"/>
              <a:t>. </a:t>
            </a:r>
            <a:endParaRPr lang="tr-TR" sz="2000" dirty="0" smtClean="0"/>
          </a:p>
          <a:p>
            <a:r>
              <a:rPr lang="tr-TR" sz="2000" dirty="0" err="1" smtClean="0"/>
              <a:t>Prososyal</a:t>
            </a:r>
            <a:r>
              <a:rPr lang="tr-TR" sz="2000" dirty="0" smtClean="0"/>
              <a:t> </a:t>
            </a:r>
            <a:r>
              <a:rPr lang="tr-TR" sz="2000" dirty="0"/>
              <a:t>davranışlar, genellikle ağlayan arkadaşına sarılma, sırtını sıvazlama, onu neşelendirmek için sempatik hareketler yapma ve oyuncağını paylaşma gibi davranışlarla kendini gösterir. </a:t>
            </a:r>
            <a:endParaRPr lang="tr-TR" sz="20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3328" y="814484"/>
            <a:ext cx="5462700" cy="396300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Sosyal beceri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7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16" y="1849388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790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82895" y="459482"/>
            <a:ext cx="6965509" cy="39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GELİŞİM İLE İLGİLİ KAVRAMLAR</a:t>
            </a:r>
            <a:endParaRPr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573351" y="1753495"/>
            <a:ext cx="2514093" cy="269380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b="1" dirty="0" smtClean="0"/>
              <a:t>Fiziksel gelişim</a:t>
            </a:r>
          </a:p>
          <a:p>
            <a:r>
              <a:rPr lang="tr-TR" b="1" dirty="0" smtClean="0"/>
              <a:t>Motor gelişim</a:t>
            </a:r>
            <a:endParaRPr lang="tr-TR" dirty="0"/>
          </a:p>
          <a:p>
            <a:r>
              <a:rPr lang="tr-TR" b="1" dirty="0" smtClean="0"/>
              <a:t>Bilişsel gelişim</a:t>
            </a:r>
            <a:endParaRPr lang="tr-TR" dirty="0"/>
          </a:p>
          <a:p>
            <a:r>
              <a:rPr lang="tr-TR" b="1" dirty="0" smtClean="0"/>
              <a:t>Dil gelişimi</a:t>
            </a:r>
            <a:endParaRPr lang="tr-TR" dirty="0"/>
          </a:p>
          <a:p>
            <a:r>
              <a:rPr lang="tr-TR" b="1" dirty="0" smtClean="0"/>
              <a:t>Sosyal duygusal gelişim</a:t>
            </a:r>
            <a:endParaRPr lang="tr-TR"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Google Shape;58;p14"/>
          <p:cNvSpPr txBox="1">
            <a:spLocks noGrp="1"/>
          </p:cNvSpPr>
          <p:nvPr>
            <p:ph type="body" idx="1"/>
          </p:nvPr>
        </p:nvSpPr>
        <p:spPr>
          <a:xfrm>
            <a:off x="3224795" y="1353950"/>
            <a:ext cx="3124780" cy="295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b="1" dirty="0"/>
              <a:t>Büyüme </a:t>
            </a:r>
            <a:r>
              <a:rPr lang="tr-TR" b="1" dirty="0" smtClean="0"/>
              <a:t>/ Fiziksel gelişim</a:t>
            </a:r>
          </a:p>
          <a:p>
            <a:r>
              <a:rPr lang="tr-TR" b="1" dirty="0"/>
              <a:t>Gelişim</a:t>
            </a:r>
            <a:endParaRPr lang="tr-TR" dirty="0"/>
          </a:p>
          <a:p>
            <a:r>
              <a:rPr lang="tr-TR" b="1" dirty="0" smtClean="0"/>
              <a:t>Olgunlaşma</a:t>
            </a:r>
            <a:endParaRPr lang="tr-TR" dirty="0"/>
          </a:p>
          <a:p>
            <a:r>
              <a:rPr lang="tr-TR" b="1" dirty="0"/>
              <a:t>Öğrenme</a:t>
            </a:r>
            <a:endParaRPr lang="tr-TR" dirty="0"/>
          </a:p>
          <a:p>
            <a:r>
              <a:rPr lang="tr-TR" b="1" dirty="0" err="1" smtClean="0"/>
              <a:t>Hazırbulunuşluk</a:t>
            </a:r>
            <a:endParaRPr lang="tr-TR" b="1" dirty="0" smtClean="0"/>
          </a:p>
          <a:p>
            <a:r>
              <a:rPr lang="tr-TR" b="1" dirty="0" smtClean="0"/>
              <a:t>Bireysel farklılıklar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FF00"/>
                </a:solidFill>
              </a:rPr>
              <a:t>Sosyal beceri</a:t>
            </a:r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279699" y="1904102"/>
            <a:ext cx="5919967" cy="1839559"/>
          </a:xfrm>
        </p:spPr>
        <p:txBody>
          <a:bodyPr/>
          <a:lstStyle/>
          <a:p>
            <a:r>
              <a:rPr lang="tr-TR" dirty="0" smtClean="0"/>
              <a:t>Sosyal </a:t>
            </a:r>
            <a:r>
              <a:rPr lang="tr-TR" dirty="0"/>
              <a:t>beceriler, bireyin sosyal sorumluluklarını yerine getirmek amacıyla sergilendiği davranışlardan </a:t>
            </a:r>
            <a:r>
              <a:rPr lang="tr-TR" dirty="0" smtClean="0"/>
              <a:t>oluşur.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8879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40147" y="308875"/>
            <a:ext cx="5462700" cy="396300"/>
          </a:xfrm>
        </p:spPr>
        <p:txBody>
          <a:bodyPr/>
          <a:lstStyle/>
          <a:p>
            <a:pPr algn="ctr"/>
            <a:r>
              <a:rPr lang="tr-TR" sz="3600" dirty="0" smtClean="0">
                <a:solidFill>
                  <a:srgbClr val="FFFF00"/>
                </a:solidFill>
              </a:rPr>
              <a:t>Sosyal yeterlilik</a:t>
            </a:r>
            <a:endParaRPr lang="tr-TR" sz="3600" dirty="0">
              <a:solidFill>
                <a:srgbClr val="FFFF00"/>
              </a:solidFill>
            </a:endParaRPr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333487" y="903643"/>
            <a:ext cx="5432611" cy="3926541"/>
          </a:xfrm>
        </p:spPr>
        <p:txBody>
          <a:bodyPr/>
          <a:lstStyle/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Sosyal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becerilerin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davranışa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aktarılmış hali sosyal yeterlilik olarak ifade edilir. </a:t>
            </a:r>
          </a:p>
          <a:p>
            <a:r>
              <a:rPr lang="tr-TR" dirty="0" smtClean="0"/>
              <a:t>Sosyal </a:t>
            </a:r>
            <a:r>
              <a:rPr lang="tr-TR" dirty="0"/>
              <a:t>yeterlilik </a:t>
            </a:r>
            <a:r>
              <a:rPr lang="tr-TR" dirty="0" smtClean="0"/>
              <a:t>kavramı </a:t>
            </a:r>
            <a:r>
              <a:rPr lang="tr-TR" dirty="0"/>
              <a:t>hem sosyal hem de </a:t>
            </a:r>
            <a:r>
              <a:rPr lang="tr-TR" dirty="0"/>
              <a:t>motor, dil, bilişsel </a:t>
            </a:r>
            <a:r>
              <a:rPr lang="tr-TR" dirty="0" smtClean="0"/>
              <a:t>beceriler gibi sosyal </a:t>
            </a:r>
            <a:r>
              <a:rPr lang="tr-TR" dirty="0"/>
              <a:t>olmayan </a:t>
            </a:r>
            <a:r>
              <a:rPr lang="tr-TR" dirty="0" smtClean="0"/>
              <a:t>becerileri içerir. </a:t>
            </a:r>
          </a:p>
          <a:p>
            <a:r>
              <a:rPr lang="tr-TR" dirty="0" smtClean="0"/>
              <a:t>Bu </a:t>
            </a:r>
            <a:r>
              <a:rPr lang="tr-TR" dirty="0"/>
              <a:t>becerilerin birlikte ve olumlu yönde gelişmesinin bireyin sosyal </a:t>
            </a:r>
            <a:r>
              <a:rPr lang="tr-TR" dirty="0" smtClean="0"/>
              <a:t>yeterliliği arttırdığı düşünülmektedir. 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tr-TR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9878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8180" y="814484"/>
            <a:ext cx="4060945" cy="379615"/>
          </a:xfrm>
        </p:spPr>
        <p:txBody>
          <a:bodyPr/>
          <a:lstStyle/>
          <a:p>
            <a:r>
              <a:rPr lang="tr-TR" sz="1800" dirty="0" smtClean="0">
                <a:solidFill>
                  <a:srgbClr val="FFFF00"/>
                </a:solidFill>
              </a:rPr>
              <a:t>YARARLANILAN KAYNAKLAR</a:t>
            </a:r>
            <a:endParaRPr lang="tr-TR" sz="1800" dirty="0">
              <a:solidFill>
                <a:srgbClr val="FFFF00"/>
              </a:solidFill>
            </a:endParaRPr>
          </a:p>
        </p:txBody>
      </p:sp>
      <p:sp>
        <p:nvSpPr>
          <p:cNvPr id="246" name="Google Shape;246;p31"/>
          <p:cNvSpPr txBox="1">
            <a:spLocks noGrp="1"/>
          </p:cNvSpPr>
          <p:nvPr>
            <p:ph type="body" idx="1"/>
          </p:nvPr>
        </p:nvSpPr>
        <p:spPr>
          <a:xfrm>
            <a:off x="424994" y="1310917"/>
            <a:ext cx="5607995" cy="34439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tr-TR" sz="1200" dirty="0"/>
              <a:t>Aslan, D. (Ed.). (2020).  </a:t>
            </a:r>
            <a:r>
              <a:rPr lang="tr-TR" sz="1200" i="1" dirty="0"/>
              <a:t>Erken Çocuklukta Sosyal Beceri Eğitimi.</a:t>
            </a:r>
            <a:r>
              <a:rPr lang="tr-TR" sz="1200" dirty="0"/>
              <a:t> Ankara: </a:t>
            </a:r>
            <a:r>
              <a:rPr lang="tr-TR" sz="1200" dirty="0" err="1"/>
              <a:t>Pegem</a:t>
            </a:r>
            <a:r>
              <a:rPr lang="tr-TR" sz="1200" dirty="0"/>
              <a:t> A Akademi. </a:t>
            </a:r>
          </a:p>
          <a:p>
            <a:r>
              <a:rPr lang="tr-TR" sz="1200" dirty="0" smtClean="0"/>
              <a:t>Cesur</a:t>
            </a:r>
            <a:r>
              <a:rPr lang="tr-TR" sz="1200" dirty="0"/>
              <a:t>, E. ve </a:t>
            </a:r>
            <a:r>
              <a:rPr lang="tr-TR" sz="1200" b="1" dirty="0"/>
              <a:t>Köksal Aysel, A.</a:t>
            </a:r>
            <a:r>
              <a:rPr lang="tr-TR" sz="1200" dirty="0"/>
              <a:t> (2020). Erken Çocuklukta Sosyal Becerilerin Gelişimi. </a:t>
            </a:r>
            <a:r>
              <a:rPr lang="tr-TR" sz="1200" i="1" dirty="0"/>
              <a:t>Erken Çocuklukta Sosyal Beceri Eğitimi.</a:t>
            </a:r>
            <a:r>
              <a:rPr lang="tr-TR" sz="1200" dirty="0"/>
              <a:t> D. Aslan, (Ed.).  s. 105-130. Ankara: </a:t>
            </a:r>
            <a:r>
              <a:rPr lang="tr-TR" sz="1200" dirty="0" err="1"/>
              <a:t>Pegem</a:t>
            </a:r>
            <a:r>
              <a:rPr lang="tr-TR" sz="1200" dirty="0"/>
              <a:t> A Akademi. </a:t>
            </a:r>
          </a:p>
          <a:p>
            <a:r>
              <a:rPr lang="tr-TR" sz="1200" dirty="0"/>
              <a:t>Cesur, E. ve </a:t>
            </a:r>
            <a:r>
              <a:rPr lang="tr-TR" sz="1200" b="1" dirty="0"/>
              <a:t>Köksal Aysel, A.</a:t>
            </a:r>
            <a:r>
              <a:rPr lang="tr-TR" sz="1200" dirty="0"/>
              <a:t> (2020). Sosyal Becerilerin Değerlendirilmesi. </a:t>
            </a:r>
            <a:r>
              <a:rPr lang="tr-TR" sz="1200" i="1" dirty="0"/>
              <a:t>Erken Çocuklukta Sosyal Beceri Eğitimi.</a:t>
            </a:r>
            <a:r>
              <a:rPr lang="tr-TR" sz="1200" dirty="0"/>
              <a:t> D. Aslan, (Ed.).  s. 149-170. Ankara: </a:t>
            </a:r>
            <a:r>
              <a:rPr lang="tr-TR" sz="1200" dirty="0" err="1"/>
              <a:t>Pegem</a:t>
            </a:r>
            <a:r>
              <a:rPr lang="tr-TR" sz="1200" dirty="0"/>
              <a:t> A Akademi. </a:t>
            </a:r>
            <a:endParaRPr lang="tr-TR" sz="1200" dirty="0" smtClean="0"/>
          </a:p>
          <a:p>
            <a:r>
              <a:rPr lang="tr-TR" sz="1200" dirty="0" err="1"/>
              <a:t>Gander</a:t>
            </a:r>
            <a:r>
              <a:rPr lang="tr-TR" sz="1200" dirty="0"/>
              <a:t>, M. J., &amp; </a:t>
            </a:r>
            <a:r>
              <a:rPr lang="tr-TR" sz="1200" dirty="0" err="1"/>
              <a:t>Gardiner</a:t>
            </a:r>
            <a:r>
              <a:rPr lang="tr-TR" sz="1200" dirty="0"/>
              <a:t>, H. (2015). </a:t>
            </a:r>
            <a:r>
              <a:rPr lang="tr-TR" sz="1200" i="1" dirty="0"/>
              <a:t>Çocuk ve ergen gelişimi</a:t>
            </a:r>
            <a:r>
              <a:rPr lang="tr-TR" sz="1200" dirty="0"/>
              <a:t> (Yay. Haz. B. Onur). Ankara: İmge Kitabevi.</a:t>
            </a:r>
          </a:p>
          <a:p>
            <a:r>
              <a:rPr lang="tr-TR" sz="1200" dirty="0" err="1" smtClean="0"/>
              <a:t>Küçükturan</a:t>
            </a:r>
            <a:r>
              <a:rPr lang="tr-TR" sz="1200" dirty="0"/>
              <a:t>, G. ve Keleş, S.  (2017). Sosyal Duygusal Gelişim. Erken Çocukluk Döneminde Gelişim I, Editör: A. Köksal Akyol. Ankara: Anı Yayıncılık. s. 317-362.</a:t>
            </a:r>
          </a:p>
          <a:p>
            <a:r>
              <a:rPr lang="tr-TR" sz="1200" dirty="0" err="1"/>
              <a:t>Küçükturan</a:t>
            </a:r>
            <a:r>
              <a:rPr lang="tr-TR" sz="1200" dirty="0"/>
              <a:t>, G. ve Keleş, S.  (2017). Sosyal Duygusal Gelişim. Erken Çocukluk Döneminde Gelişim II, Editör: A. Köksal Akyol. Ankara: Anı Yayıncılık. s. 197-244.</a:t>
            </a:r>
          </a:p>
          <a:p>
            <a:endParaRPr lang="tr-TR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47" name="Google Shape;247;p3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90" name="Google Shape;290;p35"/>
          <p:cNvSpPr txBox="1">
            <a:spLocks noGrp="1"/>
          </p:cNvSpPr>
          <p:nvPr>
            <p:ph type="ctrTitle" idx="4294967295"/>
          </p:nvPr>
        </p:nvSpPr>
        <p:spPr>
          <a:xfrm>
            <a:off x="543328" y="3162748"/>
            <a:ext cx="5007618" cy="92515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 dirty="0" smtClean="0">
                <a:solidFill>
                  <a:srgbClr val="FFFF00"/>
                </a:solidFill>
              </a:rPr>
              <a:t>Bugünlük bu kadar </a:t>
            </a:r>
            <a:r>
              <a:rPr lang="tr-TR" sz="40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 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4365450" y="866725"/>
            <a:ext cx="2538600" cy="1964100"/>
          </a:xfrm>
          <a:prstGeom prst="cloudCallout">
            <a:avLst>
              <a:gd name="adj1" fmla="val 56798"/>
              <a:gd name="adj2" fmla="val 53281"/>
            </a:avLst>
          </a:prstGeom>
          <a:solidFill>
            <a:srgbClr val="0072FF">
              <a:alpha val="17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5"/>
          <p:cNvSpPr/>
          <p:nvPr/>
        </p:nvSpPr>
        <p:spPr>
          <a:xfrm>
            <a:off x="5272624" y="1414182"/>
            <a:ext cx="724260" cy="869187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79699" y="589062"/>
            <a:ext cx="8068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SOSYAL DUYGUSAL GELİŞİM </a:t>
            </a:r>
            <a:r>
              <a:rPr lang="tr-TR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İLE İLGİLİ KAVRAMLAR</a:t>
            </a:r>
          </a:p>
        </p:txBody>
      </p:sp>
      <p:sp>
        <p:nvSpPr>
          <p:cNvPr id="7" name="Google Shape;58;p14"/>
          <p:cNvSpPr txBox="1">
            <a:spLocks/>
          </p:cNvSpPr>
          <p:nvPr/>
        </p:nvSpPr>
        <p:spPr>
          <a:xfrm>
            <a:off x="774551" y="1688950"/>
            <a:ext cx="3076687" cy="240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Lora"/>
              <a:buNone/>
              <a:defRPr sz="1800" b="0" i="0" u="none" strike="noStrike" cap="none">
                <a:solidFill>
                  <a:schemeClr val="accent6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Sosyalleşme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i="1" dirty="0">
                <a:solidFill>
                  <a:schemeClr val="tx1"/>
                </a:solidFill>
              </a:rPr>
              <a:t>Mizaç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Duygular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chemeClr val="tx1"/>
                </a:solidFill>
              </a:rPr>
              <a:t>Duygu düzenlemesi 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b="1" dirty="0">
                <a:solidFill>
                  <a:schemeClr val="tx1"/>
                </a:solidFill>
              </a:rPr>
              <a:t>Empati 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b="1" i="1" dirty="0" err="1">
                <a:solidFill>
                  <a:schemeClr val="tx1"/>
                </a:solidFill>
              </a:rPr>
              <a:t>Prososyal</a:t>
            </a:r>
            <a:r>
              <a:rPr lang="tr-TR" b="1" i="1" dirty="0">
                <a:solidFill>
                  <a:schemeClr val="tx1"/>
                </a:solidFill>
              </a:rPr>
              <a:t> davranışlar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tr-TR" b="1" i="1" dirty="0">
                <a:solidFill>
                  <a:schemeClr val="tx1"/>
                </a:solidFill>
              </a:rPr>
              <a:t>Sosyal beceri</a:t>
            </a:r>
            <a:r>
              <a:rPr lang="tr-TR" dirty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b="1" i="1" dirty="0" smtClean="0">
                <a:solidFill>
                  <a:schemeClr val="tx1"/>
                </a:solidFill>
              </a:rPr>
              <a:t>Sosyal </a:t>
            </a:r>
            <a:r>
              <a:rPr lang="tr-TR" b="1" i="1" dirty="0" smtClean="0">
                <a:solidFill>
                  <a:schemeClr val="tx1"/>
                </a:solidFill>
              </a:rPr>
              <a:t>yeterlilik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r-TR" dirty="0" smtClean="0">
                <a:solidFill>
                  <a:schemeClr val="tx1"/>
                </a:solidFill>
              </a:rPr>
              <a:t>…….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7"/>
          <p:cNvSpPr txBox="1">
            <a:spLocks/>
          </p:cNvSpPr>
          <p:nvPr/>
        </p:nvSpPr>
        <p:spPr>
          <a:xfrm>
            <a:off x="0" y="1047106"/>
            <a:ext cx="4711850" cy="738664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idaloka"/>
              <a:buNone/>
              <a:defRPr sz="4000" b="0" i="0" u="none" strike="noStrike" cap="none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algn="ctr"/>
            <a:r>
              <a:rPr lang="tr-TR" sz="6000" b="1" dirty="0" smtClean="0">
                <a:solidFill>
                  <a:srgbClr val="FFFF00"/>
                </a:solidFill>
              </a:rPr>
              <a:t>Sosyalleşme</a:t>
            </a:r>
            <a:endParaRPr lang="tr-TR" sz="6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95" y="2205319"/>
            <a:ext cx="2693328" cy="17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247426" y="1656678"/>
            <a:ext cx="6070574" cy="2731170"/>
          </a:xfrm>
        </p:spPr>
        <p:txBody>
          <a:bodyPr/>
          <a:lstStyle/>
          <a:p>
            <a:pPr marL="342900" indent="-342900"/>
            <a:r>
              <a:rPr lang="tr-TR" dirty="0"/>
              <a:t>Çocukların içinde yaşadıkları toplumun değerlerini, standartlarını ve uygulamalarını kazandıkları süreçtir. </a:t>
            </a:r>
          </a:p>
          <a:p>
            <a:pPr marL="342900" indent="-342900"/>
            <a:r>
              <a:rPr lang="tr-TR" dirty="0"/>
              <a:t>Çocuklar, sosyalleşme sürecinde toplumun işlevsel üyesi haline gelir ve grubun öteki üyelerinin davranışlarını, değerlerini ve inançlarını benimserler </a:t>
            </a:r>
          </a:p>
          <a:p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Unvan 7"/>
          <p:cNvSpPr>
            <a:spLocks noGrp="1"/>
          </p:cNvSpPr>
          <p:nvPr>
            <p:ph type="title"/>
          </p:nvPr>
        </p:nvSpPr>
        <p:spPr>
          <a:xfrm>
            <a:off x="726209" y="669595"/>
            <a:ext cx="54627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buNone/>
            </a:pPr>
            <a:r>
              <a:rPr lang="tr-TR" sz="4000" b="1" dirty="0">
                <a:solidFill>
                  <a:srgbClr val="FFFF00"/>
                </a:solidFill>
              </a:rPr>
              <a:t>Sosyalleşme</a:t>
            </a:r>
          </a:p>
        </p:txBody>
      </p:sp>
    </p:spTree>
    <p:extLst>
      <p:ext uri="{BB962C8B-B14F-4D97-AF65-F5344CB8AC3E}">
        <p14:creationId xmlns:p14="http://schemas.microsoft.com/office/powerpoint/2010/main" val="604284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7212" y="720762"/>
            <a:ext cx="3297152" cy="662145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Kişilik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5" name="Picture 2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24" y="1947136"/>
            <a:ext cx="2693328" cy="176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366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</a:t>
            </a:r>
            <a:r>
              <a:rPr lang="tr-TR" dirty="0"/>
              <a:t>insanı başkalarından ayıran, kalıtım ve çevre etkisiyle ortaya çıkan, duygu, düşünce ve davranış özelliklerinin tutarlı bütünüdür. </a:t>
            </a:r>
            <a:endParaRPr lang="tr-TR" dirty="0" smtClean="0"/>
          </a:p>
          <a:p>
            <a:r>
              <a:rPr lang="tr-TR" dirty="0" smtClean="0"/>
              <a:t>Bireye </a:t>
            </a:r>
            <a:r>
              <a:rPr lang="tr-TR" dirty="0"/>
              <a:t>özgü duygu, düşünce ve davranış özelliklerinden </a:t>
            </a:r>
            <a:r>
              <a:rPr lang="tr-TR" dirty="0" smtClean="0"/>
              <a:t>oluşur.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Kişilik</a:t>
            </a:r>
            <a:endParaRPr lang="tr-TR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3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8033" y="645459"/>
            <a:ext cx="4919506" cy="931086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Mizaç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 descr="Bunları Biliyor Muydunuz? - Haberler | Tüm Plastik Sektörü Bu Çatı Altı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74" y="2064541"/>
            <a:ext cx="3147023" cy="20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25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5300" y="247426"/>
            <a:ext cx="4684888" cy="984874"/>
          </a:xfrm>
        </p:spPr>
        <p:txBody>
          <a:bodyPr/>
          <a:lstStyle/>
          <a:p>
            <a:pPr algn="ctr"/>
            <a:r>
              <a:rPr lang="tr-TR" sz="4400" dirty="0" smtClean="0">
                <a:solidFill>
                  <a:srgbClr val="FFFF00"/>
                </a:solidFill>
              </a:rPr>
              <a:t>Mizaç</a:t>
            </a:r>
            <a:endParaRPr lang="tr-TR" sz="4400" dirty="0">
              <a:solidFill>
                <a:srgbClr val="FFFF0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0297" y="1232300"/>
            <a:ext cx="6309293" cy="3033900"/>
          </a:xfrm>
        </p:spPr>
        <p:txBody>
          <a:bodyPr/>
          <a:lstStyle/>
          <a:p>
            <a:r>
              <a:rPr lang="tr-TR" dirty="0"/>
              <a:t>Kişiliğin </a:t>
            </a:r>
            <a:r>
              <a:rPr lang="tr-TR" dirty="0" smtClean="0"/>
              <a:t>bir </a:t>
            </a:r>
            <a:r>
              <a:rPr lang="tr-TR" dirty="0"/>
              <a:t>parçası olan mizaç </a:t>
            </a:r>
            <a:r>
              <a:rPr lang="tr-TR" dirty="0" smtClean="0"/>
              <a:t>genel </a:t>
            </a:r>
            <a:r>
              <a:rPr lang="tr-TR" dirty="0"/>
              <a:t>olarak çocuğun dünyayı algılayışını ve yaklaşımını yapılandıran doğuştan getirdiği </a:t>
            </a:r>
            <a:r>
              <a:rPr lang="tr-TR" dirty="0" smtClean="0"/>
              <a:t>özelliklerdir. </a:t>
            </a:r>
          </a:p>
          <a:p>
            <a:r>
              <a:rPr lang="tr-TR" dirty="0" smtClean="0"/>
              <a:t>Çabuk </a:t>
            </a:r>
            <a:r>
              <a:rPr lang="tr-TR" dirty="0"/>
              <a:t>kızmak, öfkelenmek, sıkılgan, neşeli, içedönük veya dışadönük olmak mizaçla ilgili özelliklerdir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8540323"/>
      </p:ext>
    </p:extLst>
  </p:cSld>
  <p:clrMapOvr>
    <a:masterClrMapping/>
  </p:clrMapOvr>
</p:sld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700</Words>
  <Application>Microsoft Office PowerPoint</Application>
  <PresentationFormat>Ekran Gösterisi (16:9)</PresentationFormat>
  <Paragraphs>95</Paragraphs>
  <Slides>23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Times New Roman</vt:lpstr>
      <vt:lpstr>Lora</vt:lpstr>
      <vt:lpstr>Calibri</vt:lpstr>
      <vt:lpstr>Vidaloka</vt:lpstr>
      <vt:lpstr>Wingdings</vt:lpstr>
      <vt:lpstr>Arial</vt:lpstr>
      <vt:lpstr>Brabantio template</vt:lpstr>
      <vt:lpstr>SOSYAL DUYGUSAL GELİŞİM İLE İLGİLİ TEMEL KAVRAMLAR </vt:lpstr>
      <vt:lpstr>GELİŞİM İLE İLGİLİ KAVRAMLAR</vt:lpstr>
      <vt:lpstr>PowerPoint Sunusu</vt:lpstr>
      <vt:lpstr>PowerPoint Sunusu</vt:lpstr>
      <vt:lpstr>Sosyalleşme</vt:lpstr>
      <vt:lpstr>Kişilik</vt:lpstr>
      <vt:lpstr>Kişilik</vt:lpstr>
      <vt:lpstr>Mizaç</vt:lpstr>
      <vt:lpstr>Mizaç</vt:lpstr>
      <vt:lpstr>Mizaç</vt:lpstr>
      <vt:lpstr>Duygular</vt:lpstr>
      <vt:lpstr>Duygular</vt:lpstr>
      <vt:lpstr>Duygu düzenleme</vt:lpstr>
      <vt:lpstr>PowerPoint Sunusu</vt:lpstr>
      <vt:lpstr>Empati</vt:lpstr>
      <vt:lpstr>Empati</vt:lpstr>
      <vt:lpstr>PowerPoint Sunusu</vt:lpstr>
      <vt:lpstr>Prososyal davranışlar  </vt:lpstr>
      <vt:lpstr>Sosyal beceri</vt:lpstr>
      <vt:lpstr>Sosyal beceri</vt:lpstr>
      <vt:lpstr>Sosyal yeterlilik</vt:lpstr>
      <vt:lpstr>YARARLANILAN KAYNAKLAR</vt:lpstr>
      <vt:lpstr>Bugünlük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SOSYAL DUYGUSAL GELİŞİM İLE İLGİLİ TEMEL KAVRAMLAR </dc:title>
  <cp:lastModifiedBy>user</cp:lastModifiedBy>
  <cp:revision>15</cp:revision>
  <dcterms:modified xsi:type="dcterms:W3CDTF">2021-03-15T21:45:28Z</dcterms:modified>
</cp:coreProperties>
</file>