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1D981D-88F7-4226-88A8-A85743DFDF30}"/>
              </a:ext>
            </a:extLst>
          </p:cNvPr>
          <p:cNvSpPr>
            <a:spLocks noGrp="1"/>
          </p:cNvSpPr>
          <p:nvPr>
            <p:ph type="ctrTitle"/>
          </p:nvPr>
        </p:nvSpPr>
        <p:spPr>
          <a:xfrm>
            <a:off x="685800" y="2130425"/>
            <a:ext cx="8134672" cy="2666727"/>
          </a:xfrm>
        </p:spPr>
        <p:txBody>
          <a:bodyPr/>
          <a:lstStyle/>
          <a:p>
            <a:r>
              <a:rPr lang="tr-TR" dirty="0"/>
              <a:t>KONU 6</a:t>
            </a:r>
            <a:br>
              <a:rPr lang="tr-TR" dirty="0"/>
            </a:br>
            <a:r>
              <a:rPr lang="tr-TR" dirty="0"/>
              <a:t>MISIR UYGARLIĞI</a:t>
            </a:r>
          </a:p>
        </p:txBody>
      </p:sp>
    </p:spTree>
    <p:extLst>
      <p:ext uri="{BB962C8B-B14F-4D97-AF65-F5344CB8AC3E}">
        <p14:creationId xmlns:p14="http://schemas.microsoft.com/office/powerpoint/2010/main" val="570881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Mısır uygarlığının kurumsallaşma evresi olan bu dönemde Yukarı Mısır’ın avcı-toplayıcı toplulukları ve göçebe çoban topluluklarıyla, Aşağı Mısır’ın yerleşik çiftçi toplulukları birleşir. Bu dönemde aynı zamanda toplumsal artıyı fazlalaştırmanın getirdiği olanaklarla yazı, anıtsal çapta yapılar gibi uygarlık kurumları benimsenmeye ve biçimlendirilmeye başlanmıştır.</a:t>
            </a:r>
            <a:endParaRPr lang="en-GB" dirty="0"/>
          </a:p>
          <a:p>
            <a:pPr marL="0" indent="0">
              <a:buNone/>
            </a:pPr>
            <a:endParaRPr lang="tr-TR" dirty="0"/>
          </a:p>
        </p:txBody>
      </p:sp>
    </p:spTree>
    <p:extLst>
      <p:ext uri="{BB962C8B-B14F-4D97-AF65-F5344CB8AC3E}">
        <p14:creationId xmlns:p14="http://schemas.microsoft.com/office/powerpoint/2010/main" val="3402877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err="1"/>
              <a:t>Nomlardan</a:t>
            </a:r>
            <a:r>
              <a:rPr lang="tr-TR" dirty="0"/>
              <a:t> birinin başındaki “Akrep Kral” </a:t>
            </a:r>
            <a:r>
              <a:rPr lang="tr-TR" dirty="0" err="1"/>
              <a:t>Narmer</a:t>
            </a:r>
            <a:r>
              <a:rPr lang="tr-TR" dirty="0"/>
              <a:t> (ki kral olmaktan çok, bir kabile şefi olmalı) M.Ö. 3000 civarında </a:t>
            </a:r>
            <a:r>
              <a:rPr lang="tr-TR" dirty="0" err="1"/>
              <a:t>Nekhen’den</a:t>
            </a:r>
            <a:r>
              <a:rPr lang="tr-TR" dirty="0"/>
              <a:t> (yandaki haritadaki adıyla </a:t>
            </a:r>
            <a:r>
              <a:rPr lang="tr-TR" dirty="0" err="1"/>
              <a:t>Hierakonpolis</a:t>
            </a:r>
            <a:r>
              <a:rPr lang="tr-TR" dirty="0"/>
              <a:t>, günümüzdeki adıyla </a:t>
            </a:r>
            <a:r>
              <a:rPr lang="tr-TR" dirty="0" err="1"/>
              <a:t>Kawm</a:t>
            </a:r>
            <a:r>
              <a:rPr lang="tr-TR" dirty="0"/>
              <a:t> Al-</a:t>
            </a:r>
            <a:r>
              <a:rPr lang="tr-TR" dirty="0" err="1"/>
              <a:t>Ahmar</a:t>
            </a:r>
            <a:r>
              <a:rPr lang="tr-TR" dirty="0"/>
              <a:t>) </a:t>
            </a:r>
            <a:r>
              <a:rPr lang="tr-TR" dirty="0" err="1"/>
              <a:t>Memfis’e</a:t>
            </a:r>
            <a:r>
              <a:rPr lang="tr-TR" dirty="0"/>
              <a:t> kadar olan geniş toprakları iktidarı altında birleştirmeyi başarır. Akrep Kral’ın </a:t>
            </a:r>
            <a:r>
              <a:rPr lang="tr-TR" dirty="0" err="1"/>
              <a:t>Menes</a:t>
            </a:r>
            <a:r>
              <a:rPr lang="tr-TR" dirty="0"/>
              <a:t> adlı bir kral olduğunu düşünüyor tarihçiler.  Böylece Aşağı Mısır ile Yukarı Mısır’ın birleşmiş ve Mısır </a:t>
            </a:r>
            <a:r>
              <a:rPr lang="tr-TR" dirty="0" err="1"/>
              <a:t>Uygarlığı’nın</a:t>
            </a:r>
            <a:r>
              <a:rPr lang="tr-TR" dirty="0"/>
              <a:t> tohumları atılmış olur.</a:t>
            </a:r>
          </a:p>
        </p:txBody>
      </p:sp>
    </p:spTree>
    <p:extLst>
      <p:ext uri="{BB962C8B-B14F-4D97-AF65-F5344CB8AC3E}">
        <p14:creationId xmlns:p14="http://schemas.microsoft.com/office/powerpoint/2010/main" val="1832624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fontScale="92500" lnSpcReduction="10000"/>
          </a:bodyPr>
          <a:lstStyle/>
          <a:p>
            <a:pPr marL="0" indent="0">
              <a:buNone/>
            </a:pPr>
            <a:r>
              <a:rPr lang="tr-TR" b="1" dirty="0"/>
              <a:t>2) Erken Hanedan Dönemi (M.Ö. 2920-2575)</a:t>
            </a:r>
            <a:endParaRPr lang="en-GB" dirty="0"/>
          </a:p>
          <a:p>
            <a:pPr marL="0" indent="0">
              <a:buNone/>
            </a:pPr>
            <a:r>
              <a:rPr lang="tr-TR" dirty="0"/>
              <a:t>Tarihçiler bağımsız Mısır’ın toplam 20 hanedanından ilk üçünü “Erken Hanedan” olarak nitelerler. Birinci </a:t>
            </a:r>
            <a:r>
              <a:rPr lang="tr-TR" dirty="0" err="1"/>
              <a:t>Hanedan’ı</a:t>
            </a:r>
            <a:r>
              <a:rPr lang="tr-TR" dirty="0"/>
              <a:t>, yani Firavunluğu kuranın yukarıda da sözünü ettiğimiz gibi </a:t>
            </a:r>
            <a:r>
              <a:rPr lang="tr-TR" dirty="0" err="1"/>
              <a:t>Menes</a:t>
            </a:r>
            <a:r>
              <a:rPr lang="tr-TR" dirty="0"/>
              <a:t> olduğu kabul edilir. Aşağı Mısır’da Delta’nın tepesine yakın bir yerde başkent </a:t>
            </a:r>
            <a:r>
              <a:rPr lang="tr-TR" dirty="0" err="1"/>
              <a:t>Memfis</a:t>
            </a:r>
            <a:r>
              <a:rPr lang="tr-TR" dirty="0"/>
              <a:t> kurulur. Ancak </a:t>
            </a:r>
            <a:r>
              <a:rPr lang="tr-TR" dirty="0" err="1"/>
              <a:t>Memfis</a:t>
            </a:r>
            <a:r>
              <a:rPr lang="tr-TR" dirty="0"/>
              <a:t>, ekonomik farklılaşma ürünü bir kent olmaktan çok bir kült ve kamu yönetimi odağıdır. Yönetimin merkezi ve dinsel kurumların merkezi başkenttir. Ancak ne </a:t>
            </a:r>
            <a:r>
              <a:rPr lang="tr-TR" dirty="0" err="1"/>
              <a:t>Memfis’te</a:t>
            </a:r>
            <a:r>
              <a:rPr lang="tr-TR" dirty="0"/>
              <a:t> ne de diğer kentlerde büyük pazar yerleri, çok farklı alanlarda çalışan çok sayıda zanaatçı yoktur. Bazı tarihçiler kentlerde ekonomik anlamda bir hareketlilik bulunmadığı için bu kentleri kent saymaz ve Mısır’a </a:t>
            </a:r>
            <a:r>
              <a:rPr lang="tr-TR" b="1" dirty="0"/>
              <a:t>“kentsiz uygarlık”</a:t>
            </a:r>
            <a:r>
              <a:rPr lang="tr-TR" dirty="0"/>
              <a:t> nitelemesi yapar.</a:t>
            </a:r>
            <a:endParaRPr lang="en-GB" dirty="0"/>
          </a:p>
          <a:p>
            <a:pPr marL="0" indent="0">
              <a:buNone/>
            </a:pPr>
            <a:endParaRPr lang="tr-TR" dirty="0"/>
          </a:p>
        </p:txBody>
      </p:sp>
    </p:spTree>
    <p:extLst>
      <p:ext uri="{BB962C8B-B14F-4D97-AF65-F5344CB8AC3E}">
        <p14:creationId xmlns:p14="http://schemas.microsoft.com/office/powerpoint/2010/main" val="1847405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fontScale="92500" lnSpcReduction="20000"/>
          </a:bodyPr>
          <a:lstStyle/>
          <a:p>
            <a:pPr marL="0" indent="0">
              <a:buNone/>
            </a:pPr>
            <a:r>
              <a:rPr lang="tr-TR" dirty="0"/>
              <a:t>Yazının anıtlar üzerine tarihsel olayların kaydında, kamu yönetiminde ve dinde kullanımı bu dönemde yaygınlaşır. Yazı, </a:t>
            </a:r>
            <a:r>
              <a:rPr lang="tr-TR" dirty="0" err="1"/>
              <a:t>Sumer’den</a:t>
            </a:r>
            <a:r>
              <a:rPr lang="tr-TR" dirty="0"/>
              <a:t> farklı olarak ağırlıkla tapınak hesaplarının kaydı için değil, “resmi </a:t>
            </a:r>
            <a:r>
              <a:rPr lang="tr-TR" dirty="0" err="1"/>
              <a:t>ideoloji”yi</a:t>
            </a:r>
            <a:r>
              <a:rPr lang="tr-TR" dirty="0"/>
              <a:t> sağlamlaştırmak amacıyla kullanılır.</a:t>
            </a:r>
            <a:endParaRPr lang="en-GB" dirty="0"/>
          </a:p>
          <a:p>
            <a:pPr marL="0" indent="0">
              <a:buNone/>
            </a:pPr>
            <a:r>
              <a:rPr lang="tr-TR" b="1" dirty="0"/>
              <a:t>Firavunluk: </a:t>
            </a:r>
            <a:r>
              <a:rPr lang="tr-TR" dirty="0"/>
              <a:t>Firavun “büyük ev” anlamına gelir.</a:t>
            </a:r>
            <a:r>
              <a:rPr lang="tr-TR" b="1" dirty="0"/>
              <a:t> </a:t>
            </a:r>
            <a:r>
              <a:rPr lang="tr-TR" dirty="0"/>
              <a:t>Önceleri baştaki yöneticinin sarayı için kullanılan bu sözcük Yeni Firavunluk döneminde yöneticinin sanı olarak kullanılmaya başlanmıştır.</a:t>
            </a:r>
            <a:r>
              <a:rPr lang="tr-TR" b="1" dirty="0"/>
              <a:t> </a:t>
            </a:r>
            <a:r>
              <a:rPr lang="tr-TR" dirty="0"/>
              <a:t>Mezopotamya’da egemenler ‘tanrının vekili’ iken, Mısır’da </a:t>
            </a:r>
            <a:r>
              <a:rPr lang="tr-TR" b="1" dirty="0"/>
              <a:t>firavun ‘tanrısal yöneticidir’. Hem tanrıdır, hem </a:t>
            </a:r>
            <a:r>
              <a:rPr lang="tr-TR" b="1" dirty="0" err="1"/>
              <a:t>başyöneticidir</a:t>
            </a:r>
            <a:r>
              <a:rPr lang="tr-TR" b="1" dirty="0"/>
              <a:t>, hem başkomutandır, hem de en başta gelen din adamıdır. </a:t>
            </a:r>
            <a:r>
              <a:rPr lang="tr-TR" dirty="0"/>
              <a:t>Ayakkabısını öpmek büyük bir onur sayılır. Mısır’da şahin başlı tanrı </a:t>
            </a:r>
            <a:r>
              <a:rPr lang="tr-TR" dirty="0" err="1"/>
              <a:t>Horus’un</a:t>
            </a:r>
            <a:r>
              <a:rPr lang="tr-TR" dirty="0"/>
              <a:t> Firavunların bedenine girerek insanları yönettiği düşünülür. Dolayısıyla Firavun tanrıdır. İçine girdiği beden ölünce tanrı yok olmaz, yeni Firavunun bedenine girer. </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389160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b="1" dirty="0"/>
              <a:t>Mevsim döngüsünün açıklanması:</a:t>
            </a:r>
            <a:r>
              <a:rPr lang="tr-TR" dirty="0"/>
              <a:t> Tarım toplumlarının hemen hepsinde doğanın her yıl sonbaharda ölüp ilkbaharda dirilmesi tanrısal bir öyküyle açıklanmıştır. Bu, genellikle sonbaharda ölüler diyarına gidip ilkbaharda yeryüzüne dönen bir tanrıçanın öyküsüdür. Ancak Mısır’da ölüp yeniden dirilen, bir tanrıça değil, tanrıdır. </a:t>
            </a:r>
            <a:r>
              <a:rPr lang="tr-TR" dirty="0" err="1"/>
              <a:t>Horus’un</a:t>
            </a:r>
            <a:r>
              <a:rPr lang="tr-TR" dirty="0"/>
              <a:t> babası olan </a:t>
            </a:r>
            <a:r>
              <a:rPr lang="tr-TR" dirty="0" err="1"/>
              <a:t>Osiris’in</a:t>
            </a:r>
            <a:r>
              <a:rPr lang="tr-TR" dirty="0"/>
              <a:t> kardeşi Set tarafından öldürülmesi doğanın bu döngüsünü açıklar Mısırlılar için. </a:t>
            </a:r>
            <a:r>
              <a:rPr lang="tr-TR" dirty="0" err="1"/>
              <a:t>Osiris</a:t>
            </a:r>
            <a:r>
              <a:rPr lang="tr-TR" dirty="0"/>
              <a:t>, aynı zamanda ölüler diyarının da tanrısıdır.</a:t>
            </a:r>
            <a:endParaRPr lang="en-GB" dirty="0"/>
          </a:p>
          <a:p>
            <a:pPr marL="0" indent="0">
              <a:buNone/>
            </a:pPr>
            <a:endParaRPr lang="tr-TR" dirty="0"/>
          </a:p>
        </p:txBody>
      </p:sp>
    </p:spTree>
    <p:extLst>
      <p:ext uri="{BB962C8B-B14F-4D97-AF65-F5344CB8AC3E}">
        <p14:creationId xmlns:p14="http://schemas.microsoft.com/office/powerpoint/2010/main" val="2790710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Orta Firavunluk dönemine kadar Firavun Mısır’ın tek ölümsüz kişisidir. Bedeni ölse bile, tanrı ölümsüzdür ve yeni bedenler bulmaktadır. Ancak </a:t>
            </a:r>
            <a:r>
              <a:rPr lang="tr-TR" dirty="0" err="1"/>
              <a:t>Firavun’un</a:t>
            </a:r>
            <a:r>
              <a:rPr lang="tr-TR" dirty="0"/>
              <a:t> gücü Orta Firavunluk döneminde zayıflar. Bunun üzerine bu dönemde </a:t>
            </a:r>
            <a:r>
              <a:rPr lang="tr-TR" dirty="0" err="1"/>
              <a:t>Firavun’un</a:t>
            </a:r>
            <a:r>
              <a:rPr lang="tr-TR" dirty="0"/>
              <a:t> kendisine iyi hizmet eden uyruklarına ölümsüzlük vereceği yazılmaya başlanır. Önceleri sadece kamu görevlilerine ve yerel yöneticilere ölümsüzlük ayrıcalığı tanınmaktadır. Yeni Firavunluk döneminde ölümsüzlük tüm uyrukların hakkı haline gelir. Ancak </a:t>
            </a:r>
            <a:r>
              <a:rPr lang="tr-TR" dirty="0" err="1"/>
              <a:t>Firavun’un</a:t>
            </a:r>
            <a:r>
              <a:rPr lang="tr-TR" dirty="0"/>
              <a:t> buyruklarını yerine getirmeyenlere ölümsüzlük yoktur.</a:t>
            </a:r>
            <a:endParaRPr lang="en-GB" dirty="0"/>
          </a:p>
          <a:p>
            <a:pPr marL="0" indent="0">
              <a:buNone/>
            </a:pPr>
            <a:endParaRPr lang="tr-TR" dirty="0"/>
          </a:p>
        </p:txBody>
      </p:sp>
    </p:spTree>
    <p:extLst>
      <p:ext uri="{BB962C8B-B14F-4D97-AF65-F5344CB8AC3E}">
        <p14:creationId xmlns:p14="http://schemas.microsoft.com/office/powerpoint/2010/main" val="627876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16632"/>
            <a:ext cx="8856984" cy="6741368"/>
          </a:xfrm>
        </p:spPr>
        <p:txBody>
          <a:bodyPr>
            <a:normAutofit/>
          </a:bodyPr>
          <a:lstStyle/>
          <a:p>
            <a:pPr marL="0" indent="0">
              <a:buNone/>
            </a:pPr>
            <a:r>
              <a:rPr lang="tr-TR" dirty="0"/>
              <a:t>Firavun sadece dini gücüyle değil, ekonomik ve askeri gücüyle de sözünü dinletmektedir. Çünkü </a:t>
            </a:r>
            <a:r>
              <a:rPr lang="tr-TR" b="1" dirty="0"/>
              <a:t>Mısır topraklarının tek sahibidir</a:t>
            </a:r>
            <a:r>
              <a:rPr lang="tr-TR" dirty="0"/>
              <a:t>. Bütün ülkede yaratılan artı tek bir odağa, </a:t>
            </a:r>
            <a:r>
              <a:rPr lang="tr-TR" dirty="0" err="1"/>
              <a:t>Firavun’a</a:t>
            </a:r>
            <a:r>
              <a:rPr lang="tr-TR" dirty="0"/>
              <a:t> akar ve onun eliyle dağıtılır. </a:t>
            </a:r>
            <a:endParaRPr lang="en-GB" dirty="0"/>
          </a:p>
          <a:p>
            <a:pPr marL="0" indent="0">
              <a:buNone/>
            </a:pPr>
            <a:r>
              <a:rPr lang="tr-TR" dirty="0" err="1"/>
              <a:t>Firavun’un</a:t>
            </a:r>
            <a:r>
              <a:rPr lang="tr-TR" dirty="0"/>
              <a:t> emrinde geniş bir </a:t>
            </a:r>
            <a:r>
              <a:rPr lang="tr-TR" b="1" dirty="0"/>
              <a:t>yazmanlar (bürokratlar) kitlesi</a:t>
            </a:r>
            <a:r>
              <a:rPr lang="tr-TR" dirty="0"/>
              <a:t> çalışmaktadır. Ancak bunlar herhangi bir işte tam olarak </a:t>
            </a:r>
            <a:r>
              <a:rPr lang="tr-TR" b="1" dirty="0"/>
              <a:t>uzmanlaşamazlar</a:t>
            </a:r>
            <a:r>
              <a:rPr lang="tr-TR" dirty="0"/>
              <a:t>. Zira Firavun bir bürokratı istediği zaman, istediği işe koşabilmektedir.</a:t>
            </a:r>
            <a:endParaRPr lang="en-GB" dirty="0"/>
          </a:p>
          <a:p>
            <a:pPr marL="0" indent="0">
              <a:buNone/>
            </a:pPr>
            <a:r>
              <a:rPr lang="tr-TR" dirty="0"/>
              <a:t>Firavunluk yönetiminde bürokrasi gibi, </a:t>
            </a:r>
            <a:r>
              <a:rPr lang="tr-TR" b="1" dirty="0"/>
              <a:t>yargı</a:t>
            </a:r>
            <a:r>
              <a:rPr lang="tr-TR" dirty="0"/>
              <a:t> da çok fazla gelişemeyecektir. </a:t>
            </a:r>
          </a:p>
          <a:p>
            <a:pPr marL="0" indent="0">
              <a:buNone/>
            </a:pPr>
            <a:r>
              <a:rPr lang="tr-TR" dirty="0" err="1"/>
              <a:t>Firavun’un</a:t>
            </a:r>
            <a:r>
              <a:rPr lang="tr-TR" dirty="0"/>
              <a:t> yetkileri mutlaktır.</a:t>
            </a:r>
          </a:p>
        </p:txBody>
      </p:sp>
    </p:spTree>
    <p:extLst>
      <p:ext uri="{BB962C8B-B14F-4D97-AF65-F5344CB8AC3E}">
        <p14:creationId xmlns:p14="http://schemas.microsoft.com/office/powerpoint/2010/main" val="2190462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Mısır Uygarlığı başından beri ataerkildir. Mirasın tamamı ya da büyük kısmı büyük oğula kalır. </a:t>
            </a:r>
          </a:p>
          <a:p>
            <a:pPr marL="0" indent="0">
              <a:buNone/>
            </a:pPr>
            <a:r>
              <a:rPr lang="tr-TR" dirty="0"/>
              <a:t>Ancak kadınlar da büyük saygı görür. Mısırlılar filanca erkeğin çocuğu olarak değil, filanca kadının çocuğu olarak anılır. </a:t>
            </a:r>
          </a:p>
          <a:p>
            <a:pPr marL="0" indent="0">
              <a:buNone/>
            </a:pPr>
            <a:r>
              <a:rPr lang="tr-TR" dirty="0"/>
              <a:t>Kadın firavun olabileceği gibi, Mısır tahtı (kuramsal olarak) anadan kıza geçer. Bu nedenle Firavun olmak için </a:t>
            </a:r>
            <a:r>
              <a:rPr lang="tr-TR" dirty="0" err="1"/>
              <a:t>Firavun’un</a:t>
            </a:r>
            <a:r>
              <a:rPr lang="tr-TR" dirty="0"/>
              <a:t> kızıyla evlenmek gerekir. Bu yüzden </a:t>
            </a:r>
            <a:r>
              <a:rPr lang="tr-TR" dirty="0" err="1"/>
              <a:t>Firavun’un</a:t>
            </a:r>
            <a:r>
              <a:rPr lang="tr-TR" dirty="0"/>
              <a:t> oğullarının kız kardeşleriyle evlendikleri olmuştur. Oysa kardeş evliliği Mısır’da tabudur. Ama Firavun tanrı olduğuna göre bu onun için engel değildir. </a:t>
            </a:r>
            <a:endParaRPr lang="en-GB" dirty="0"/>
          </a:p>
          <a:p>
            <a:pPr marL="0" indent="0">
              <a:buNone/>
            </a:pPr>
            <a:endParaRPr lang="tr-TR" dirty="0"/>
          </a:p>
        </p:txBody>
      </p:sp>
    </p:spTree>
    <p:extLst>
      <p:ext uri="{BB962C8B-B14F-4D97-AF65-F5344CB8AC3E}">
        <p14:creationId xmlns:p14="http://schemas.microsoft.com/office/powerpoint/2010/main" val="3975428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lnSpcReduction="10000"/>
          </a:bodyPr>
          <a:lstStyle/>
          <a:p>
            <a:pPr marL="0" indent="0">
              <a:buNone/>
            </a:pPr>
            <a:r>
              <a:rPr lang="tr-TR" dirty="0" err="1"/>
              <a:t>Firavun’a</a:t>
            </a:r>
            <a:r>
              <a:rPr lang="tr-TR" dirty="0"/>
              <a:t> iktidar sağlayan en önemli unsur </a:t>
            </a:r>
            <a:r>
              <a:rPr lang="tr-TR" b="1" dirty="0"/>
              <a:t>ölümsüzlüğü</a:t>
            </a:r>
            <a:r>
              <a:rPr lang="tr-TR" dirty="0"/>
              <a:t>dür. Bu nedenle onun ölümsüzlüğünü vurgulamak için her şey yapılır. Sözgelimi ölünce bedeni zamandan etkilenmesin diye mumyalanır.</a:t>
            </a:r>
          </a:p>
          <a:p>
            <a:pPr marL="0" indent="0">
              <a:buNone/>
            </a:pPr>
            <a:endParaRPr lang="tr-TR" dirty="0"/>
          </a:p>
          <a:p>
            <a:pPr marL="0" indent="0">
              <a:buNone/>
            </a:pPr>
            <a:r>
              <a:rPr lang="tr-TR" b="1" dirty="0"/>
              <a:t>Egemen sınıf </a:t>
            </a:r>
            <a:r>
              <a:rPr lang="tr-TR" dirty="0"/>
              <a:t>saray soyluları, </a:t>
            </a:r>
            <a:r>
              <a:rPr lang="tr-TR" dirty="0" err="1"/>
              <a:t>nomların</a:t>
            </a:r>
            <a:r>
              <a:rPr lang="tr-TR" dirty="0"/>
              <a:t> soyluları ve din adamlarından oluşmaktadır. Küçük memurların ve küçük rahiplerin bile iki-üç kölesi bulunmaktadır. Onlar görkemli mezarlar yaptıramasalar da, içi yazılar ve heykellerle süslü aile mezarlıkları yaptırabilirler.</a:t>
            </a:r>
            <a:endParaRPr lang="en-GB" dirty="0"/>
          </a:p>
          <a:p>
            <a:pPr marL="0" indent="0">
              <a:buNone/>
            </a:pPr>
            <a:r>
              <a:rPr lang="tr-TR" dirty="0"/>
              <a:t>O dönemde Mısır ordusu </a:t>
            </a:r>
            <a:r>
              <a:rPr lang="tr-TR" dirty="0" err="1"/>
              <a:t>nomların</a:t>
            </a:r>
            <a:r>
              <a:rPr lang="tr-TR" dirty="0"/>
              <a:t> silah sağladıkları milislerden ve Etiyopyalı ücretli askerlerden oluşmaktadır.</a:t>
            </a:r>
            <a:endParaRPr lang="en-GB" dirty="0"/>
          </a:p>
          <a:p>
            <a:pPr marL="0" indent="0">
              <a:buNone/>
            </a:pPr>
            <a:endParaRPr lang="tr-TR" dirty="0"/>
          </a:p>
        </p:txBody>
      </p:sp>
    </p:spTree>
    <p:extLst>
      <p:ext uri="{BB962C8B-B14F-4D97-AF65-F5344CB8AC3E}">
        <p14:creationId xmlns:p14="http://schemas.microsoft.com/office/powerpoint/2010/main" val="2751662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0"/>
            <a:ext cx="8856984" cy="6858000"/>
          </a:xfrm>
        </p:spPr>
        <p:txBody>
          <a:bodyPr>
            <a:normAutofit fontScale="92500"/>
          </a:bodyPr>
          <a:lstStyle/>
          <a:p>
            <a:pPr marL="0" indent="0">
              <a:buNone/>
            </a:pPr>
            <a:r>
              <a:rPr lang="tr-TR" b="1" dirty="0"/>
              <a:t>3) Eski Firavunluk Dönemi (M.Ö. 2575-2134)</a:t>
            </a:r>
            <a:endParaRPr lang="en-GB" dirty="0"/>
          </a:p>
          <a:p>
            <a:pPr marL="0" indent="0">
              <a:buNone/>
            </a:pPr>
            <a:r>
              <a:rPr lang="tr-TR" dirty="0"/>
              <a:t>Eski Firavunluk dönemi, 4’üncü hanedandan 8’inci hanedana kadar uzanır. </a:t>
            </a:r>
            <a:r>
              <a:rPr lang="tr-TR" dirty="0" err="1"/>
              <a:t>Gize’deki</a:t>
            </a:r>
            <a:r>
              <a:rPr lang="tr-TR" dirty="0"/>
              <a:t> ünlü piramitler bu dönemde Firavun mezarları olarak yaptırılmıştır. Daha sonraları Beşinci </a:t>
            </a:r>
            <a:r>
              <a:rPr lang="tr-TR" dirty="0" err="1"/>
              <a:t>Hanedan’ın</a:t>
            </a:r>
            <a:r>
              <a:rPr lang="tr-TR" dirty="0"/>
              <a:t> Firavunları piramitlerden vazgeçip yeraltı mezarları yaptırmaya başlar.</a:t>
            </a:r>
          </a:p>
          <a:p>
            <a:pPr marL="0" indent="0">
              <a:buNone/>
            </a:pPr>
            <a:r>
              <a:rPr lang="tr-TR" b="1" dirty="0"/>
              <a:t>Kentler ve başkentler: </a:t>
            </a:r>
            <a:r>
              <a:rPr lang="tr-TR" dirty="0"/>
              <a:t>Mısır’daki kazılarda bildiğimiz anlamda gelişmiş tek bir kente bile rastlanmamıştır. Başkentler vardır ve buralarda önemli saraylar bulunmaktadır. Ancak tarımsal üretim yapılan kırsalın karşısında bütünleşme unsuru olarak sivrilen, </a:t>
            </a:r>
            <a:r>
              <a:rPr lang="tr-TR" b="1" dirty="0"/>
              <a:t>uygarlığın itici güçleri olan ticaret ve zanaatın, pazar ekonomisinin geliştiği kentler yoktur</a:t>
            </a:r>
            <a:r>
              <a:rPr lang="tr-TR" dirty="0"/>
              <a:t>. </a:t>
            </a:r>
          </a:p>
        </p:txBody>
      </p:sp>
    </p:spTree>
    <p:extLst>
      <p:ext uri="{BB962C8B-B14F-4D97-AF65-F5344CB8AC3E}">
        <p14:creationId xmlns:p14="http://schemas.microsoft.com/office/powerpoint/2010/main" val="590065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Mısır, Nil ırmağının etrafında yaklaşık 25 km. genişliğinde bir vadi içinde kurulmuştur. Nil ırmağı güneyden kuzeye doğru akarak Akdeniz’e dökülür. Nil’in doğduğu güneyde kalan bölgeler Yukarı Mısır olarak adlandırılır. Nil nehrinin Akdeniz’e döküldüğü kuzeydeki kıyı kesimiyse Aşağı Mısır’dır. Dağlar, çöl ve deniz ile çevrili olması Mısır’ın Mezopotamya’dan çok daha az istilaya uğramasını, böylece uygarlıklarını uzun süre koruyabilmelerini sağlamıştır.</a:t>
            </a:r>
            <a:endParaRPr lang="en-GB" dirty="0"/>
          </a:p>
          <a:p>
            <a:pPr marL="0" indent="0">
              <a:buNone/>
            </a:pPr>
            <a:endParaRPr lang="tr-TR" dirty="0"/>
          </a:p>
        </p:txBody>
      </p:sp>
    </p:spTree>
    <p:extLst>
      <p:ext uri="{BB962C8B-B14F-4D97-AF65-F5344CB8AC3E}">
        <p14:creationId xmlns:p14="http://schemas.microsoft.com/office/powerpoint/2010/main" val="1083389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Mısır’da </a:t>
            </a:r>
            <a:r>
              <a:rPr lang="tr-TR" b="1" dirty="0"/>
              <a:t>uygarlığın itici güçleri piramitlerde, tapınaklarda ve saraylarda bulunur</a:t>
            </a:r>
            <a:r>
              <a:rPr lang="tr-TR" dirty="0"/>
              <a:t>. Toplumsal artı Mezopotamya’da olduğu gibi kent ekonomisindeki üretici güçleri geliştirmekten çok, taştan binalara akıtılmaktadır. </a:t>
            </a:r>
            <a:endParaRPr lang="en-GB" dirty="0"/>
          </a:p>
          <a:p>
            <a:pPr marL="0" indent="0">
              <a:buNone/>
            </a:pPr>
            <a:r>
              <a:rPr lang="tr-TR" dirty="0"/>
              <a:t>Eski Firavunluk dönemi, Mısır uygarlığının kuruluş ve yükseliş dönemidir. Bu yüzden başlarda taşa yatırım belli bir devingenlik getirmiştir. Çünkü piramitleri inşa etmek de kas işi-kafa işi ayrımı şeklindeki işbölümünün geliştirilmesini, örgütlenmeyi gerektirmiştir.</a:t>
            </a:r>
            <a:endParaRPr lang="en-GB" dirty="0"/>
          </a:p>
          <a:p>
            <a:pPr marL="0" indent="0">
              <a:buNone/>
            </a:pPr>
            <a:endParaRPr lang="tr-TR" dirty="0"/>
          </a:p>
        </p:txBody>
      </p:sp>
    </p:spTree>
    <p:extLst>
      <p:ext uri="{BB962C8B-B14F-4D97-AF65-F5344CB8AC3E}">
        <p14:creationId xmlns:p14="http://schemas.microsoft.com/office/powerpoint/2010/main" val="471462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lnSpcReduction="10000"/>
          </a:bodyPr>
          <a:lstStyle/>
          <a:p>
            <a:pPr marL="0" indent="0">
              <a:buNone/>
            </a:pPr>
            <a:r>
              <a:rPr lang="tr-TR" dirty="0"/>
              <a:t>Eski Firavunluk döneminden sonra her alanda yetkinliğe ulaşıldığı düşünülmüş ve her şey aynen yeniden üretilmeye çalışılmıştır. Bunun sonucunda </a:t>
            </a:r>
            <a:r>
              <a:rPr lang="tr-TR" b="1" dirty="0"/>
              <a:t>Eski Firavunluk sonrasındaki dönemlerde</a:t>
            </a:r>
            <a:r>
              <a:rPr lang="tr-TR" dirty="0"/>
              <a:t> inşaatta ve </a:t>
            </a:r>
            <a:r>
              <a:rPr lang="tr-TR" dirty="0" err="1"/>
              <a:t>zanaatte</a:t>
            </a:r>
            <a:r>
              <a:rPr lang="tr-TR" dirty="0"/>
              <a:t> gelişme yerine </a:t>
            </a:r>
            <a:r>
              <a:rPr lang="tr-TR" b="1" dirty="0"/>
              <a:t>hep aynı yapının kararlılıkla yeniden üretilmesi</a:t>
            </a:r>
            <a:r>
              <a:rPr lang="tr-TR" dirty="0"/>
              <a:t> söz konusudur. Bunun düşünsel düzeydeki karşılığı olarak toplumda </a:t>
            </a:r>
            <a:r>
              <a:rPr lang="tr-TR" b="1" dirty="0"/>
              <a:t>tutuculuk ağır basmaktadır</a:t>
            </a:r>
            <a:r>
              <a:rPr lang="tr-TR" dirty="0"/>
              <a:t>. </a:t>
            </a:r>
            <a:endParaRPr lang="en-GB" dirty="0"/>
          </a:p>
          <a:p>
            <a:pPr marL="0" indent="0">
              <a:buNone/>
            </a:pPr>
            <a:r>
              <a:rPr lang="tr-TR" dirty="0"/>
              <a:t>Toplumsal artı Eski Firavunluktan sonra da büyük taştan yatırımlara (yani piramitlere, saray ve tapınak inşaatlarına) akmaya devam ederken, bir yandan da üretimi artırmak için bataklıkların kurutularak tarıma açıldığını ve Nil boyunca setler dikildiğini, sulama kanalları açıldığını da görürüz. </a:t>
            </a:r>
            <a:endParaRPr lang="en-GB" dirty="0"/>
          </a:p>
          <a:p>
            <a:pPr marL="0" indent="0">
              <a:buNone/>
            </a:pPr>
            <a:endParaRPr lang="tr-TR" dirty="0"/>
          </a:p>
        </p:txBody>
      </p:sp>
    </p:spTree>
    <p:extLst>
      <p:ext uri="{BB962C8B-B14F-4D97-AF65-F5344CB8AC3E}">
        <p14:creationId xmlns:p14="http://schemas.microsoft.com/office/powerpoint/2010/main" val="3546485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b="1" dirty="0"/>
              <a:t>Bağımlı Emekçi Orduları: </a:t>
            </a:r>
            <a:r>
              <a:rPr lang="tr-TR" dirty="0"/>
              <a:t>Tüm bu inşaatlarda ve bayındırlık işlerinde büyük emekçi orduları kullanılmıştır. Bunların hepsi köle değildir. Aralarında bağımlı emekçiler de vardır. Mısır’da kentlerde pazar ekonomisi kurulmadığından, kendi adına çalışan özgür emekçilerden söz etmek mümkün değildir. </a:t>
            </a:r>
            <a:endParaRPr lang="en-GB" dirty="0"/>
          </a:p>
          <a:p>
            <a:pPr marL="0" indent="0">
              <a:buNone/>
            </a:pPr>
            <a:r>
              <a:rPr lang="tr-TR" dirty="0"/>
              <a:t>Bütün bu emekçi ordusu inşa edilen yapının yakınındaki emekçi köylerinde barınmaktadır, çünkü piramit örneğinde inşaat on yıllar sürebilmektedir. Böyle köy evlerinde düz işçiler ve zanaatçılar yaşamaktadır. </a:t>
            </a:r>
            <a:endParaRPr lang="en-GB" dirty="0"/>
          </a:p>
          <a:p>
            <a:pPr marL="0" indent="0">
              <a:buNone/>
            </a:pPr>
            <a:endParaRPr lang="tr-TR" dirty="0"/>
          </a:p>
        </p:txBody>
      </p:sp>
    </p:spTree>
    <p:extLst>
      <p:ext uri="{BB962C8B-B14F-4D97-AF65-F5344CB8AC3E}">
        <p14:creationId xmlns:p14="http://schemas.microsoft.com/office/powerpoint/2010/main" val="3519478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Firavunlar sadece büyük inşaatlar ve kanal projeleri için değil, aynı zamanda başka ülkelerden hammadde getirmek için de emekçi orduları oluşturur. Dolayısıyla Mısır’da </a:t>
            </a:r>
            <a:r>
              <a:rPr lang="tr-TR" b="1" dirty="0"/>
              <a:t>bir tacirler kesimi de oluşmamıştır</a:t>
            </a:r>
            <a:r>
              <a:rPr lang="tr-TR" dirty="0"/>
              <a:t>. Ticari ilişkilerin bu şekilde geri kalmasının ardında Eski Mısır’da </a:t>
            </a:r>
            <a:r>
              <a:rPr lang="tr-TR" b="1" dirty="0"/>
              <a:t>bulunmayan hammaddeler ve lüks malların askeri seferlerle imparatorluk sınırları genişletilerek sağlanması</a:t>
            </a:r>
            <a:r>
              <a:rPr lang="tr-TR" dirty="0"/>
              <a:t> etkili olmuştur, tıpkı </a:t>
            </a:r>
            <a:r>
              <a:rPr lang="tr-TR" dirty="0" err="1"/>
              <a:t>Nübye</a:t>
            </a:r>
            <a:r>
              <a:rPr lang="tr-TR" dirty="0"/>
              <a:t> altını veya Sina bakırı örneğindeki gibi.</a:t>
            </a:r>
            <a:endParaRPr lang="en-GB" dirty="0"/>
          </a:p>
          <a:p>
            <a:pPr marL="0" indent="0">
              <a:buNone/>
            </a:pPr>
            <a:endParaRPr lang="tr-TR" dirty="0"/>
          </a:p>
        </p:txBody>
      </p:sp>
    </p:spTree>
    <p:extLst>
      <p:ext uri="{BB962C8B-B14F-4D97-AF65-F5344CB8AC3E}">
        <p14:creationId xmlns:p14="http://schemas.microsoft.com/office/powerpoint/2010/main" val="1851782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b="1" dirty="0"/>
              <a:t>Kapıkulu Zanaatçılar: </a:t>
            </a:r>
            <a:r>
              <a:rPr lang="tr-TR" dirty="0"/>
              <a:t>Pazar için üretim yapılmayan bir toplumda özgür zanaatçılardan bahsedilemez. Mısır’daki zanaatçılar nitelikli emekçiler olmalarına karşın, düz emekçiler gibi bağımlı emekçi konumundadırlar. </a:t>
            </a:r>
            <a:r>
              <a:rPr lang="tr-TR" dirty="0" err="1"/>
              <a:t>Firavun’un</a:t>
            </a:r>
            <a:r>
              <a:rPr lang="tr-TR" dirty="0"/>
              <a:t> kapıkulu olan zanaatçılar yaşamları boyunca efendilerinin buyruğunda ve denetimi altındadırlar. </a:t>
            </a:r>
          </a:p>
          <a:p>
            <a:pPr marL="0" indent="0">
              <a:buNone/>
            </a:pPr>
            <a:r>
              <a:rPr lang="tr-TR" dirty="0"/>
              <a:t>Taş yontuculuğu, yapıcılık, </a:t>
            </a:r>
            <a:r>
              <a:rPr lang="tr-TR" dirty="0" err="1"/>
              <a:t>mumyacılık</a:t>
            </a:r>
            <a:r>
              <a:rPr lang="tr-TR" dirty="0"/>
              <a:t>, doğramacılık, fırıncılık, biracılık, kıymetli taş ve metal işçiliği, dokumacılık, çömlekçilik önemli zanaat dallarıdır.</a:t>
            </a:r>
          </a:p>
        </p:txBody>
      </p:sp>
    </p:spTree>
    <p:extLst>
      <p:ext uri="{BB962C8B-B14F-4D97-AF65-F5344CB8AC3E}">
        <p14:creationId xmlns:p14="http://schemas.microsoft.com/office/powerpoint/2010/main" val="3767051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b="1" dirty="0"/>
              <a:t>Yazmanlar bürokrasisi: </a:t>
            </a:r>
            <a:r>
              <a:rPr lang="tr-TR" dirty="0"/>
              <a:t>Erken Hanedan döneminde kamu yönetimi </a:t>
            </a:r>
            <a:r>
              <a:rPr lang="tr-TR" dirty="0" err="1"/>
              <a:t>Firavun’un</a:t>
            </a:r>
            <a:r>
              <a:rPr lang="tr-TR" dirty="0"/>
              <a:t> geniş ailesi tarafından yürütülmektedir. Eski ve Orta Firavunluk dönemlerinde topraklar genişleyince bu olanaksızlaşır. İhtiyacın artmasına koşut olarak Yeni Firavunluk döneminde okuryazarlık gerektiren işleri görecek insanların yetiştirilmesi için başkent </a:t>
            </a:r>
            <a:r>
              <a:rPr lang="tr-TR" dirty="0" err="1"/>
              <a:t>Teb’de</a:t>
            </a:r>
            <a:r>
              <a:rPr lang="tr-TR" dirty="0"/>
              <a:t> okullar açılır. </a:t>
            </a:r>
            <a:r>
              <a:rPr lang="tr-TR" b="1" dirty="0"/>
              <a:t>Yazmanlık okullarına soylu çocuklar kadar köylü çocuklar da alınır</a:t>
            </a:r>
            <a:r>
              <a:rPr lang="tr-TR" dirty="0"/>
              <a:t>. Onlar da </a:t>
            </a:r>
            <a:r>
              <a:rPr lang="tr-TR" dirty="0" err="1"/>
              <a:t>Firavun’un</a:t>
            </a:r>
            <a:r>
              <a:rPr lang="tr-TR" dirty="0"/>
              <a:t> yazmanlar ordusunun neferi olur. </a:t>
            </a:r>
          </a:p>
        </p:txBody>
      </p:sp>
    </p:spTree>
    <p:extLst>
      <p:ext uri="{BB962C8B-B14F-4D97-AF65-F5344CB8AC3E}">
        <p14:creationId xmlns:p14="http://schemas.microsoft.com/office/powerpoint/2010/main" val="3570187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b="1" dirty="0"/>
              <a:t>Toprak soyluluğunun doğuşu: </a:t>
            </a:r>
            <a:r>
              <a:rPr lang="tr-TR" dirty="0"/>
              <a:t>Erken Hanedan döneminden itibaren Firavunlar kamu görevine atadığı yazmanlarına topraklarından bir kısmını bahşetmektedir. Buraların sahipliğini değil, buralarda üretilen ürünlerden vergi alma ve köylüleri angaryada kullanma hakkını devreder. Firavunlar, </a:t>
            </a:r>
            <a:r>
              <a:rPr lang="tr-TR" dirty="0" err="1"/>
              <a:t>kendilere</a:t>
            </a:r>
            <a:r>
              <a:rPr lang="tr-TR" dirty="0"/>
              <a:t> karşı güç odakları oluşturmamak için bu toprakları küçük küçük ve birbirinden uzak yerlerden seçerek verirler. Bu yüzden Eski Firavunluk döneminde toprak sahibi soylular katmanı oluşmaz. Ancak bu dönemin sonuna doğru bir değişim başlar.</a:t>
            </a:r>
            <a:endParaRPr lang="en-GB" dirty="0"/>
          </a:p>
          <a:p>
            <a:pPr marL="0" indent="0">
              <a:buNone/>
            </a:pPr>
            <a:endParaRPr lang="tr-TR" dirty="0"/>
          </a:p>
        </p:txBody>
      </p:sp>
    </p:spTree>
    <p:extLst>
      <p:ext uri="{BB962C8B-B14F-4D97-AF65-F5344CB8AC3E}">
        <p14:creationId xmlns:p14="http://schemas.microsoft.com/office/powerpoint/2010/main" val="404898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Eski </a:t>
            </a:r>
            <a:r>
              <a:rPr lang="tr-TR" dirty="0" err="1"/>
              <a:t>Firavunluk’un</a:t>
            </a:r>
            <a:r>
              <a:rPr lang="tr-TR" dirty="0"/>
              <a:t> 7’inci ve 8’inci hanedanları zamanında, Mısır toplumunun ve devletinin yapısını sonradan değiştirecek tohumlar atılır. </a:t>
            </a:r>
            <a:r>
              <a:rPr lang="tr-TR" b="1" dirty="0" err="1"/>
              <a:t>Firavun’un</a:t>
            </a:r>
            <a:r>
              <a:rPr lang="tr-TR" b="1" dirty="0"/>
              <a:t> gücü inişe geçerken, yerel kamu yöneticilerinin gücü yükselir.</a:t>
            </a:r>
            <a:r>
              <a:rPr lang="tr-TR" dirty="0"/>
              <a:t> Mısır’ın toplam 42 </a:t>
            </a:r>
            <a:r>
              <a:rPr lang="tr-TR" dirty="0" err="1"/>
              <a:t>nomarklığının</a:t>
            </a:r>
            <a:r>
              <a:rPr lang="tr-TR" dirty="0"/>
              <a:t> başında bulunanlar, görevlerini soylarına geçirmek için </a:t>
            </a:r>
            <a:r>
              <a:rPr lang="tr-TR" dirty="0" err="1"/>
              <a:t>Firavun’a</a:t>
            </a:r>
            <a:r>
              <a:rPr lang="tr-TR" dirty="0"/>
              <a:t> baskı yapmaya başlarlar. Bunun sonucunda </a:t>
            </a:r>
            <a:r>
              <a:rPr lang="tr-TR" dirty="0" err="1"/>
              <a:t>nomarklık</a:t>
            </a:r>
            <a:r>
              <a:rPr lang="tr-TR" dirty="0"/>
              <a:t> Eski Firavunluğun sonunda babadan oğula geçmeye başlar. Güçlenen ve merkezi Firavun yönetiminden özerkleşen </a:t>
            </a:r>
            <a:r>
              <a:rPr lang="tr-TR" dirty="0" err="1"/>
              <a:t>nomarklar</a:t>
            </a:r>
            <a:r>
              <a:rPr lang="tr-TR" dirty="0"/>
              <a:t>, topraklarını kendi özel mülkleri olarak kullanmaya başlarlar, hatta kendi piramitlerini bile yaptıranlar olur. </a:t>
            </a:r>
            <a:endParaRPr lang="en-GB" dirty="0"/>
          </a:p>
          <a:p>
            <a:pPr marL="0" indent="0">
              <a:buNone/>
            </a:pPr>
            <a:endParaRPr lang="tr-TR" dirty="0"/>
          </a:p>
        </p:txBody>
      </p:sp>
    </p:spTree>
    <p:extLst>
      <p:ext uri="{BB962C8B-B14F-4D97-AF65-F5344CB8AC3E}">
        <p14:creationId xmlns:p14="http://schemas.microsoft.com/office/powerpoint/2010/main" val="35407485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r>
              <a:rPr lang="tr-TR" b="1" dirty="0"/>
              <a:t>3,5) Katmanlar savaşımı ve Birinci Ara Dönem (M.Ö. 2134-2040)</a:t>
            </a:r>
            <a:endParaRPr lang="en-GB" dirty="0"/>
          </a:p>
          <a:p>
            <a:pPr marL="0" indent="0">
              <a:buNone/>
            </a:pPr>
            <a:endParaRPr lang="en-GB" dirty="0"/>
          </a:p>
          <a:p>
            <a:pPr marL="0" indent="0">
              <a:buNone/>
            </a:pPr>
            <a:r>
              <a:rPr lang="tr-TR" dirty="0"/>
              <a:t>Merkezi ve yerel yönetimler arasındaki denge bozulunca, kendilerinin Firavun olduğunu öne süren </a:t>
            </a:r>
            <a:r>
              <a:rPr lang="tr-TR" dirty="0" err="1"/>
              <a:t>nomarklar</a:t>
            </a:r>
            <a:r>
              <a:rPr lang="tr-TR" dirty="0"/>
              <a:t> çıkar. Bunlar </a:t>
            </a:r>
            <a:r>
              <a:rPr lang="tr-TR" dirty="0" err="1"/>
              <a:t>Herakleipolis’te</a:t>
            </a:r>
            <a:r>
              <a:rPr lang="tr-TR" dirty="0"/>
              <a:t> 9’uncu ve 10’uncu Hanedanları kurarken, eski başkent </a:t>
            </a:r>
            <a:r>
              <a:rPr lang="tr-TR" dirty="0" err="1"/>
              <a:t>Teb’de</a:t>
            </a:r>
            <a:r>
              <a:rPr lang="tr-TR" dirty="0"/>
              <a:t> 11’inci Hanedan vardır. Birden çok hanedanın hâkim olduğu bu döneme “Birinci Ara Dönem” denir. </a:t>
            </a:r>
            <a:endParaRPr lang="en-GB" dirty="0"/>
          </a:p>
          <a:p>
            <a:pPr marL="0" indent="0">
              <a:buNone/>
            </a:pPr>
            <a:endParaRPr lang="tr-TR" dirty="0"/>
          </a:p>
        </p:txBody>
      </p:sp>
    </p:spTree>
    <p:extLst>
      <p:ext uri="{BB962C8B-B14F-4D97-AF65-F5344CB8AC3E}">
        <p14:creationId xmlns:p14="http://schemas.microsoft.com/office/powerpoint/2010/main" val="3716776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r>
              <a:rPr lang="tr-TR" b="1" dirty="0"/>
              <a:t>4) Orta Firavunluk (M.Ö. 2040-1640)</a:t>
            </a:r>
            <a:endParaRPr lang="en-GB" dirty="0"/>
          </a:p>
          <a:p>
            <a:pPr marL="0" indent="0">
              <a:buNone/>
            </a:pPr>
            <a:endParaRPr lang="en-GB" dirty="0"/>
          </a:p>
          <a:p>
            <a:pPr marL="0" indent="0">
              <a:buNone/>
            </a:pPr>
            <a:r>
              <a:rPr lang="tr-TR" dirty="0"/>
              <a:t>Eski Firavunluğun sonundan itibaren hüküm süren kargaşaya </a:t>
            </a:r>
            <a:r>
              <a:rPr lang="tr-TR" dirty="0" err="1"/>
              <a:t>Teb</a:t>
            </a:r>
            <a:r>
              <a:rPr lang="tr-TR" dirty="0"/>
              <a:t> yöneticisi I. </a:t>
            </a:r>
            <a:r>
              <a:rPr lang="tr-TR" dirty="0" err="1"/>
              <a:t>Amenemhet</a:t>
            </a:r>
            <a:r>
              <a:rPr lang="tr-TR" dirty="0"/>
              <a:t> son verir. Ülke yeniden birleşir. Birleşmenin ardından her alanda Eski Firavunluk ölçütleri örnek alınır. Hep bu döneme ait yapıtlar ve uygulamalar kopyalanacaktır. Yeni Firavunluk dönemine kadar bu anlayış sürecektir.</a:t>
            </a:r>
            <a:endParaRPr lang="en-GB" dirty="0"/>
          </a:p>
          <a:p>
            <a:pPr marL="0" indent="0">
              <a:buNone/>
            </a:pPr>
            <a:endParaRPr lang="tr-TR" dirty="0"/>
          </a:p>
        </p:txBody>
      </p:sp>
    </p:spTree>
    <p:extLst>
      <p:ext uri="{BB962C8B-B14F-4D97-AF65-F5344CB8AC3E}">
        <p14:creationId xmlns:p14="http://schemas.microsoft.com/office/powerpoint/2010/main" val="3233567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harita609">
            <a:extLst>
              <a:ext uri="{FF2B5EF4-FFF2-40B4-BE49-F238E27FC236}">
                <a16:creationId xmlns:a16="http://schemas.microsoft.com/office/drawing/2014/main" id="{0BF2DAAC-6925-4A0F-B490-F6CCA85B6CF8}"/>
              </a:ext>
            </a:extLst>
          </p:cNvPr>
          <p:cNvPicPr>
            <a:picLocks noGrp="1"/>
          </p:cNvPicPr>
          <p:nvPr>
            <p:ph idx="1"/>
          </p:nvPr>
        </p:nvPicPr>
        <p:blipFill>
          <a:blip r:embed="rId2" cstate="print"/>
          <a:srcRect l="1678" t="584" r="560" b="1167"/>
          <a:stretch>
            <a:fillRect/>
          </a:stretch>
        </p:blipFill>
        <p:spPr bwMode="auto">
          <a:xfrm>
            <a:off x="107504" y="188640"/>
            <a:ext cx="8640959" cy="6624735"/>
          </a:xfrm>
          <a:prstGeom prst="rect">
            <a:avLst/>
          </a:prstGeom>
          <a:noFill/>
          <a:ln w="9525">
            <a:noFill/>
            <a:miter lim="800000"/>
            <a:headEnd/>
            <a:tailEnd/>
          </a:ln>
        </p:spPr>
      </p:pic>
    </p:spTree>
    <p:extLst>
      <p:ext uri="{BB962C8B-B14F-4D97-AF65-F5344CB8AC3E}">
        <p14:creationId xmlns:p14="http://schemas.microsoft.com/office/powerpoint/2010/main" val="10557800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07504" y="0"/>
            <a:ext cx="8928992" cy="6858000"/>
          </a:xfrm>
        </p:spPr>
        <p:txBody>
          <a:bodyPr>
            <a:normAutofit lnSpcReduction="10000"/>
          </a:bodyPr>
          <a:lstStyle/>
          <a:p>
            <a:pPr marL="0" indent="0">
              <a:buNone/>
            </a:pPr>
            <a:r>
              <a:rPr lang="tr-TR" dirty="0"/>
              <a:t>Orta Firavunluk döneminin 12’inci Hanedanı’ndan III. </a:t>
            </a:r>
            <a:r>
              <a:rPr lang="tr-TR" dirty="0" err="1"/>
              <a:t>Senvosret</a:t>
            </a:r>
            <a:r>
              <a:rPr lang="tr-TR" dirty="0"/>
              <a:t> güçlü bir ordu kurarak, </a:t>
            </a:r>
            <a:r>
              <a:rPr lang="tr-TR" dirty="0" err="1"/>
              <a:t>nomarkların</a:t>
            </a:r>
            <a:r>
              <a:rPr lang="tr-TR" dirty="0"/>
              <a:t> gücünü kırar. Sonrasında güney sınırlarını genişletir. Kamu yönetiminde reformlar yapar, bürokrasiyi ve merkezi otoriteyi güçlendirir.</a:t>
            </a:r>
            <a:endParaRPr lang="en-GB" dirty="0"/>
          </a:p>
          <a:p>
            <a:pPr marL="0" indent="0">
              <a:buNone/>
            </a:pPr>
            <a:r>
              <a:rPr lang="tr-TR" dirty="0"/>
              <a:t>Ara dönemde ara verilen bayındırlık işlerine yeniden ağırlık verir.</a:t>
            </a:r>
          </a:p>
          <a:p>
            <a:pPr marL="0" indent="0">
              <a:buNone/>
            </a:pPr>
            <a:r>
              <a:rPr lang="tr-TR" dirty="0"/>
              <a:t>Eski Firavunluğun sonlarına doğru doğudan gelen Sami kabilelerin ve güneyden gelen Etiyopyalıların saldırılarına karşı koymak için Orta Firavunluk döneminde surlar güçlendirilir ve sadece Mısırlılardan oluşan düzenli ordu kurulur. Sürekli ordu </a:t>
            </a:r>
            <a:r>
              <a:rPr lang="tr-TR" dirty="0" err="1"/>
              <a:t>Firavun’un</a:t>
            </a:r>
            <a:r>
              <a:rPr lang="tr-TR" dirty="0"/>
              <a:t> içerideki </a:t>
            </a:r>
            <a:r>
              <a:rPr lang="tr-TR" dirty="0" err="1"/>
              <a:t>nomarkların</a:t>
            </a:r>
            <a:r>
              <a:rPr lang="tr-TR" dirty="0"/>
              <a:t> olası ayaklanmalarına karşı da elini güçlendirmiştir.</a:t>
            </a:r>
          </a:p>
        </p:txBody>
      </p:sp>
    </p:spTree>
    <p:extLst>
      <p:ext uri="{BB962C8B-B14F-4D97-AF65-F5344CB8AC3E}">
        <p14:creationId xmlns:p14="http://schemas.microsoft.com/office/powerpoint/2010/main" val="16997484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b="1" dirty="0"/>
              <a:t>Uygarlığın taşraya yayılması: </a:t>
            </a:r>
            <a:r>
              <a:rPr lang="tr-TR" dirty="0"/>
              <a:t>III. </a:t>
            </a:r>
            <a:r>
              <a:rPr lang="tr-TR" dirty="0" err="1"/>
              <a:t>Senvosret’in</a:t>
            </a:r>
            <a:r>
              <a:rPr lang="tr-TR" dirty="0"/>
              <a:t> </a:t>
            </a:r>
            <a:r>
              <a:rPr lang="tr-TR" dirty="0" err="1"/>
              <a:t>nomarkların</a:t>
            </a:r>
            <a:r>
              <a:rPr lang="tr-TR" dirty="0"/>
              <a:t> gücünü kırması eski düzenin tamamen yeniden kurulduğu gibi anlaşılmamalıdır. </a:t>
            </a:r>
            <a:r>
              <a:rPr lang="tr-TR" dirty="0" err="1"/>
              <a:t>Nomarkların</a:t>
            </a:r>
            <a:r>
              <a:rPr lang="tr-TR" dirty="0"/>
              <a:t> eskiden olduğu gibi </a:t>
            </a:r>
            <a:r>
              <a:rPr lang="tr-TR" dirty="0" err="1"/>
              <a:t>Firavun’un</a:t>
            </a:r>
            <a:r>
              <a:rPr lang="tr-TR" dirty="0"/>
              <a:t> atanmış yazmanları konumuna dönmeleri söz konusu değildir. Toplumsal artı Firavun ve </a:t>
            </a:r>
            <a:r>
              <a:rPr lang="tr-TR" dirty="0" err="1"/>
              <a:t>nomarklar</a:t>
            </a:r>
            <a:r>
              <a:rPr lang="tr-TR" dirty="0"/>
              <a:t> arasında bölünmektedir. Firavun ülke üzerinde egemenliğini sağlasa ve rakip hanedanlıkları kaldırsa da eski tekelini yitirmiştir.</a:t>
            </a:r>
            <a:endParaRPr lang="en-GB" dirty="0"/>
          </a:p>
          <a:p>
            <a:pPr marL="0" indent="0">
              <a:buNone/>
            </a:pPr>
            <a:r>
              <a:rPr lang="tr-TR" dirty="0"/>
              <a:t>Yerel soylular kendi merkezlerini de uygarlık üretilen merkezler haline getirmişlerdir. Uygarlık başkentin ötesine, taşraya yayılmıştır.</a:t>
            </a:r>
            <a:endParaRPr lang="en-GB" dirty="0"/>
          </a:p>
          <a:p>
            <a:pPr marL="0" indent="0">
              <a:buNone/>
            </a:pPr>
            <a:endParaRPr lang="tr-TR" dirty="0"/>
          </a:p>
        </p:txBody>
      </p:sp>
    </p:spTree>
    <p:extLst>
      <p:ext uri="{BB962C8B-B14F-4D97-AF65-F5344CB8AC3E}">
        <p14:creationId xmlns:p14="http://schemas.microsoft.com/office/powerpoint/2010/main" val="2928011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07504" y="0"/>
            <a:ext cx="8928992" cy="6858000"/>
          </a:xfrm>
        </p:spPr>
        <p:txBody>
          <a:bodyPr>
            <a:normAutofit lnSpcReduction="10000"/>
          </a:bodyPr>
          <a:lstStyle/>
          <a:p>
            <a:r>
              <a:rPr lang="tr-TR" b="1" dirty="0"/>
              <a:t>4,5) </a:t>
            </a:r>
            <a:r>
              <a:rPr lang="tr-TR" b="1" dirty="0" err="1"/>
              <a:t>Hiksoslar</a:t>
            </a:r>
            <a:r>
              <a:rPr lang="tr-TR" b="1" dirty="0"/>
              <a:t> ve İkinci Ara Dönem (M.Ö. 1640-1550)</a:t>
            </a:r>
            <a:endParaRPr lang="en-GB" dirty="0"/>
          </a:p>
          <a:p>
            <a:pPr marL="0" indent="0">
              <a:buNone/>
            </a:pPr>
            <a:r>
              <a:rPr lang="tr-TR" dirty="0"/>
              <a:t>Orta Firavunluk döneminin 14’üncü Hanedanı sırasında tunçtan savaş arabalarıyla donanan </a:t>
            </a:r>
            <a:r>
              <a:rPr lang="tr-TR" dirty="0" err="1"/>
              <a:t>Hiksoslar</a:t>
            </a:r>
            <a:r>
              <a:rPr lang="tr-TR" dirty="0"/>
              <a:t> Mısır’ı fethederler. Ülkeyi yağmalarlar ama sonradan gitmek yerine 15’inci </a:t>
            </a:r>
            <a:r>
              <a:rPr lang="tr-TR" dirty="0" err="1"/>
              <a:t>Hanedan’ı</a:t>
            </a:r>
            <a:r>
              <a:rPr lang="tr-TR" dirty="0"/>
              <a:t> (Çoban Krallar Hanedanını) kurarlar. Ancak taşradaki soylular onları kabullenmez. </a:t>
            </a:r>
            <a:r>
              <a:rPr lang="tr-TR" dirty="0" err="1"/>
              <a:t>Hiksoslar</a:t>
            </a:r>
            <a:r>
              <a:rPr lang="tr-TR" dirty="0"/>
              <a:t> kendilerini </a:t>
            </a:r>
            <a:r>
              <a:rPr lang="tr-TR" dirty="0" err="1"/>
              <a:t>Horus’un</a:t>
            </a:r>
            <a:r>
              <a:rPr lang="tr-TR" dirty="0"/>
              <a:t> ruhuna sahip Firavunlar olarak sunarlar ama din adamları da onları kabullenmez. Mısır halkı da </a:t>
            </a:r>
            <a:r>
              <a:rPr lang="tr-TR" dirty="0" err="1"/>
              <a:t>Hiksosları</a:t>
            </a:r>
            <a:r>
              <a:rPr lang="tr-TR" dirty="0"/>
              <a:t> kabul etmez. Sonunda, 18’inci </a:t>
            </a:r>
            <a:r>
              <a:rPr lang="tr-TR" dirty="0" err="1"/>
              <a:t>Hanedan’ı</a:t>
            </a:r>
            <a:r>
              <a:rPr lang="tr-TR" dirty="0"/>
              <a:t> kuracak ve Yeni Firavunluk dönemini başlatacak olan </a:t>
            </a:r>
            <a:r>
              <a:rPr lang="tr-TR" dirty="0" err="1"/>
              <a:t>Ahmose</a:t>
            </a:r>
            <a:r>
              <a:rPr lang="tr-TR" dirty="0"/>
              <a:t> </a:t>
            </a:r>
            <a:r>
              <a:rPr lang="tr-TR" dirty="0" err="1"/>
              <a:t>Hiksosları</a:t>
            </a:r>
            <a:r>
              <a:rPr lang="tr-TR" dirty="0"/>
              <a:t> yener ve onları Mısır’ın dışına sürer.</a:t>
            </a:r>
            <a:endParaRPr lang="en-GB" dirty="0"/>
          </a:p>
        </p:txBody>
      </p:sp>
    </p:spTree>
    <p:extLst>
      <p:ext uri="{BB962C8B-B14F-4D97-AF65-F5344CB8AC3E}">
        <p14:creationId xmlns:p14="http://schemas.microsoft.com/office/powerpoint/2010/main" val="1871255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err="1"/>
              <a:t>Hiksosların</a:t>
            </a:r>
            <a:r>
              <a:rPr lang="tr-TR" dirty="0"/>
              <a:t> dönemi, </a:t>
            </a:r>
            <a:r>
              <a:rPr lang="tr-TR" b="1" dirty="0"/>
              <a:t>içine kapanan Mısır’ın teknolojik alanda </a:t>
            </a:r>
            <a:r>
              <a:rPr lang="tr-TR" dirty="0"/>
              <a:t>(en azından savaş teknolojisi alanında) </a:t>
            </a:r>
            <a:r>
              <a:rPr lang="tr-TR" b="1" dirty="0"/>
              <a:t>geri kaldığını </a:t>
            </a:r>
            <a:r>
              <a:rPr lang="tr-TR" dirty="0"/>
              <a:t>göstermiştir. Taş ve bakır silahların karşısına tunçtan silahlar ve araçlarla, en başta da savaş arabalarıyla çıkan </a:t>
            </a:r>
            <a:r>
              <a:rPr lang="tr-TR" dirty="0" err="1"/>
              <a:t>Hiksoslar</a:t>
            </a:r>
            <a:r>
              <a:rPr lang="tr-TR" dirty="0"/>
              <a:t> başarı sağlamıştır. </a:t>
            </a:r>
          </a:p>
          <a:p>
            <a:pPr marL="0" indent="0">
              <a:buNone/>
            </a:pPr>
            <a:endParaRPr lang="tr-TR" dirty="0"/>
          </a:p>
          <a:p>
            <a:pPr marL="0" indent="0">
              <a:buNone/>
            </a:pPr>
            <a:endParaRPr lang="en-GB" dirty="0"/>
          </a:p>
          <a:p>
            <a:r>
              <a:rPr lang="tr-TR" b="1" dirty="0"/>
              <a:t>5) Yeni Firavunluk Dönemi (M.Ö. 1550-1070)</a:t>
            </a:r>
            <a:endParaRPr lang="en-GB" dirty="0"/>
          </a:p>
          <a:p>
            <a:pPr marL="0" indent="0">
              <a:buNone/>
            </a:pPr>
            <a:r>
              <a:rPr lang="tr-TR" b="1" dirty="0" err="1"/>
              <a:t>Hiksoslar</a:t>
            </a:r>
            <a:r>
              <a:rPr lang="tr-TR" b="1" dirty="0"/>
              <a:t> Mısır’ı derin uykusundan uyandırırlar.</a:t>
            </a:r>
            <a:r>
              <a:rPr lang="tr-TR" dirty="0"/>
              <a:t> Yeni Firavunluk döneminde bir </a:t>
            </a:r>
            <a:r>
              <a:rPr lang="tr-TR" dirty="0" err="1"/>
              <a:t>rönesans</a:t>
            </a:r>
            <a:r>
              <a:rPr lang="tr-TR" dirty="0"/>
              <a:t> başlar.</a:t>
            </a:r>
          </a:p>
        </p:txBody>
      </p:sp>
    </p:spTree>
    <p:extLst>
      <p:ext uri="{BB962C8B-B14F-4D97-AF65-F5344CB8AC3E}">
        <p14:creationId xmlns:p14="http://schemas.microsoft.com/office/powerpoint/2010/main" val="1104470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lnSpcReduction="10000"/>
          </a:bodyPr>
          <a:lstStyle/>
          <a:p>
            <a:pPr marL="0" indent="0">
              <a:buNone/>
            </a:pPr>
            <a:r>
              <a:rPr lang="tr-TR" b="1" dirty="0"/>
              <a:t>Yeni Firavunluk döneminde tapınaklar iyice zenginleşmiştir artık.</a:t>
            </a:r>
            <a:r>
              <a:rPr lang="tr-TR" dirty="0"/>
              <a:t> 20’inci Hanedan Firavunlarından III. </a:t>
            </a:r>
            <a:r>
              <a:rPr lang="tr-TR" dirty="0" err="1"/>
              <a:t>Ramses</a:t>
            </a:r>
            <a:r>
              <a:rPr lang="tr-TR" dirty="0"/>
              <a:t> yönetiminden kalan bir belgeye göre tapınaklar Mısır’ın en büyük ekonomik gücü olmuştur. Nüfusun yüzde 2’si tapınaklarda çalışmaktadır. Ekilen toprakların yüzde 14’ü, sığırların üçte biri, teknelerin yarısı tapınakların elindedir. </a:t>
            </a:r>
            <a:r>
              <a:rPr lang="tr-TR" b="1" dirty="0"/>
              <a:t>Ayrıca din adamlığı babadan oğula geçmektedir.</a:t>
            </a:r>
            <a:endParaRPr lang="en-GB" dirty="0"/>
          </a:p>
          <a:p>
            <a:pPr marL="0" indent="0">
              <a:buNone/>
            </a:pPr>
            <a:r>
              <a:rPr lang="tr-TR" b="1" dirty="0"/>
              <a:t>Tapınaklar</a:t>
            </a:r>
            <a:r>
              <a:rPr lang="tr-TR" dirty="0"/>
              <a:t>, sadece bugün anladığımız anlamda dinsel kurumlar değil, </a:t>
            </a:r>
            <a:r>
              <a:rPr lang="tr-TR" b="1" dirty="0"/>
              <a:t>devlet yönetiminin ayrılmaz bir parçasıdır</a:t>
            </a:r>
            <a:r>
              <a:rPr lang="tr-TR" dirty="0"/>
              <a:t>. Tahıl ambarları, kral mezarlarında çalışan zanaatçılar ve genel olarak halkla ilgili işler, tapınakların sorumlulukları arasındadır. </a:t>
            </a:r>
            <a:endParaRPr lang="en-GB" dirty="0"/>
          </a:p>
          <a:p>
            <a:pPr marL="0" indent="0">
              <a:buNone/>
            </a:pPr>
            <a:endParaRPr lang="tr-TR" dirty="0"/>
          </a:p>
        </p:txBody>
      </p:sp>
    </p:spTree>
    <p:extLst>
      <p:ext uri="{BB962C8B-B14F-4D97-AF65-F5344CB8AC3E}">
        <p14:creationId xmlns:p14="http://schemas.microsoft.com/office/powerpoint/2010/main" val="2966076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44624"/>
            <a:ext cx="8856984" cy="6813376"/>
          </a:xfrm>
        </p:spPr>
        <p:txBody>
          <a:bodyPr>
            <a:normAutofit fontScale="77500" lnSpcReduction="20000"/>
          </a:bodyPr>
          <a:lstStyle/>
          <a:p>
            <a:pPr marL="0" indent="0">
              <a:buNone/>
            </a:pPr>
            <a:r>
              <a:rPr lang="tr-TR" dirty="0"/>
              <a:t>20’inci Hanedan döneminde </a:t>
            </a:r>
            <a:r>
              <a:rPr lang="tr-TR" dirty="0" err="1"/>
              <a:t>Amon</a:t>
            </a:r>
            <a:r>
              <a:rPr lang="tr-TR" dirty="0"/>
              <a:t> tapınağının başrahibi Yukarı Mısır’ı ele geçirir ve rakip bir Firavunluk kurar. </a:t>
            </a:r>
            <a:endParaRPr lang="en-GB" dirty="0"/>
          </a:p>
          <a:p>
            <a:pPr marL="0" indent="0">
              <a:buNone/>
            </a:pPr>
            <a:r>
              <a:rPr lang="tr-TR" b="1" dirty="0"/>
              <a:t>Ordu</a:t>
            </a:r>
            <a:r>
              <a:rPr lang="tr-TR" dirty="0"/>
              <a:t>:</a:t>
            </a:r>
            <a:r>
              <a:rPr lang="tr-TR" b="1" dirty="0"/>
              <a:t> </a:t>
            </a:r>
            <a:r>
              <a:rPr lang="tr-TR" dirty="0"/>
              <a:t>Firavunlar, muhtemelen 15-20 bin kişiden oluşan geniş bir ordu kurarlar. Ordu piyadelerden ve savaş arabası sürücülerinden oluşan taburlara ayrılır. Her tabur, bir tanrının adı altında savaşır.</a:t>
            </a:r>
            <a:endParaRPr lang="en-GB" dirty="0"/>
          </a:p>
          <a:p>
            <a:pPr marL="0" indent="0">
              <a:buNone/>
            </a:pPr>
            <a:r>
              <a:rPr lang="tr-TR" dirty="0"/>
              <a:t>Daha sonra gelen Firavunlar boşalan hazineyi doldurmak için seferlere çıkarlar. Filistin’in kuzeyini ve Lübnan’ı yeniden fethederler. O sırada </a:t>
            </a:r>
            <a:r>
              <a:rPr lang="tr-TR" dirty="0" err="1"/>
              <a:t>Hititliler’in</a:t>
            </a:r>
            <a:r>
              <a:rPr lang="tr-TR" dirty="0"/>
              <a:t> elinde bulunan Suriye’ye ilerlerler. II. </a:t>
            </a:r>
            <a:r>
              <a:rPr lang="tr-TR" dirty="0" err="1"/>
              <a:t>Ramses</a:t>
            </a:r>
            <a:r>
              <a:rPr lang="tr-TR" dirty="0"/>
              <a:t> </a:t>
            </a:r>
            <a:r>
              <a:rPr lang="tr-TR" dirty="0" err="1"/>
              <a:t>Kadeş’te</a:t>
            </a:r>
            <a:r>
              <a:rPr lang="tr-TR" dirty="0"/>
              <a:t> yenilir ve neredeyse esir düşer. Hitit İmparatorluğu’ndaki taht kavgası nedeniyle Hititliler bir an önce barışmayı yeğler ve tarihin ilk yazılı antlaşması bu savaş sonunda, M.Ö. 1296’da </a:t>
            </a:r>
            <a:r>
              <a:rPr lang="tr-TR" dirty="0" err="1"/>
              <a:t>Hattuşili</a:t>
            </a:r>
            <a:r>
              <a:rPr lang="tr-TR" dirty="0"/>
              <a:t> ile II. </a:t>
            </a:r>
            <a:r>
              <a:rPr lang="tr-TR" dirty="0" err="1"/>
              <a:t>Ramses</a:t>
            </a:r>
            <a:r>
              <a:rPr lang="tr-TR" dirty="0"/>
              <a:t> arasında yapılır. Antlaşma </a:t>
            </a:r>
            <a:r>
              <a:rPr lang="tr-TR" dirty="0" err="1"/>
              <a:t>Firavun’un</a:t>
            </a:r>
            <a:r>
              <a:rPr lang="tr-TR" dirty="0"/>
              <a:t> bir Hititli prensesle evlenmesiyle mühürlenir. </a:t>
            </a:r>
            <a:endParaRPr lang="en-GB" dirty="0"/>
          </a:p>
          <a:p>
            <a:pPr marL="0" indent="0">
              <a:buNone/>
            </a:pPr>
            <a:r>
              <a:rPr lang="tr-TR" dirty="0"/>
              <a:t>II. </a:t>
            </a:r>
            <a:r>
              <a:rPr lang="tr-TR" dirty="0" err="1"/>
              <a:t>Ramses’in</a:t>
            </a:r>
            <a:r>
              <a:rPr lang="tr-TR" dirty="0"/>
              <a:t> ölümünden sonra Firavunların iktidarı gittikçe zayıflar. </a:t>
            </a:r>
            <a:r>
              <a:rPr lang="tr-TR" dirty="0" err="1"/>
              <a:t>Nomların</a:t>
            </a:r>
            <a:r>
              <a:rPr lang="tr-TR" dirty="0"/>
              <a:t> başındaki yöneticiler ve toprak sahibi rahipler (din soyluları) Firavunları dinlemez olur. M.Ö. 525’de Persler, bu karışıklıktan yararlanarak Mısır’ı ele geçirirler ve Antik Mısır Uygarlığı böylece sona erer.</a:t>
            </a:r>
            <a:endParaRPr lang="en-GB" dirty="0"/>
          </a:p>
          <a:p>
            <a:pPr marL="0" indent="0">
              <a:buNone/>
            </a:pPr>
            <a:endParaRPr lang="tr-TR" dirty="0"/>
          </a:p>
        </p:txBody>
      </p:sp>
    </p:spTree>
    <p:extLst>
      <p:ext uri="{BB962C8B-B14F-4D97-AF65-F5344CB8AC3E}">
        <p14:creationId xmlns:p14="http://schemas.microsoft.com/office/powerpoint/2010/main" val="4282908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fontScale="92500"/>
          </a:bodyPr>
          <a:lstStyle/>
          <a:p>
            <a:pPr marL="0" indent="0">
              <a:buNone/>
            </a:pPr>
            <a:r>
              <a:rPr lang="tr-TR" b="1" dirty="0"/>
              <a:t>BİLİM, SANAT, YAŞAYIŞ</a:t>
            </a:r>
            <a:endParaRPr lang="en-GB" dirty="0"/>
          </a:p>
          <a:p>
            <a:pPr marL="0" indent="0">
              <a:buNone/>
            </a:pPr>
            <a:r>
              <a:rPr lang="tr-TR" b="1" dirty="0"/>
              <a:t>İskenderiye Kütüphanesi</a:t>
            </a:r>
            <a:endParaRPr lang="en-GB" dirty="0"/>
          </a:p>
          <a:p>
            <a:pPr marL="0" indent="0">
              <a:buNone/>
            </a:pPr>
            <a:r>
              <a:rPr lang="tr-TR" dirty="0"/>
              <a:t> Mısır, M.Ö. 332’de Makedonyalı Büyük İskender tarafından fethedilir. Böylelikle Yunan ve Mısır kültürleri birleşir. İskender, kendi adına bir kent kurar: İskenderiye. </a:t>
            </a:r>
            <a:endParaRPr lang="en-GB" dirty="0"/>
          </a:p>
          <a:p>
            <a:pPr marL="0" indent="0">
              <a:buNone/>
            </a:pPr>
            <a:r>
              <a:rPr lang="tr-TR" dirty="0"/>
              <a:t>İskender’in ölümünden kısa bir süre sonra imparatorluğu komutanları arasında paylaşılır. Makedon komutan </a:t>
            </a:r>
            <a:r>
              <a:rPr lang="tr-TR" dirty="0" err="1"/>
              <a:t>Ptolemaios</a:t>
            </a:r>
            <a:r>
              <a:rPr lang="tr-TR" dirty="0"/>
              <a:t> I </a:t>
            </a:r>
            <a:r>
              <a:rPr lang="tr-TR" dirty="0" err="1"/>
              <a:t>Soter</a:t>
            </a:r>
            <a:r>
              <a:rPr lang="tr-TR" dirty="0"/>
              <a:t>, İskenderiye’de 33’üncü ve son Firavunluk Hanedanı’nı kurar. </a:t>
            </a:r>
            <a:endParaRPr lang="en-GB" dirty="0"/>
          </a:p>
          <a:p>
            <a:pPr marL="0" indent="0">
              <a:buNone/>
            </a:pPr>
            <a:r>
              <a:rPr lang="tr-TR" dirty="0"/>
              <a:t>M.Ö. 290 civarında </a:t>
            </a:r>
            <a:r>
              <a:rPr lang="tr-TR" dirty="0" err="1"/>
              <a:t>Ptolemaios</a:t>
            </a:r>
            <a:r>
              <a:rPr lang="tr-TR" dirty="0"/>
              <a:t> I </a:t>
            </a:r>
            <a:r>
              <a:rPr lang="tr-TR" dirty="0" err="1"/>
              <a:t>Soter</a:t>
            </a:r>
            <a:r>
              <a:rPr lang="tr-TR" dirty="0"/>
              <a:t> İskenderiye kütüphanesini ve müzesini kurar. Ortadoğu’da elde edilen bütün yazılı belgelerin asılları ya da kopyaları burada toplanır. </a:t>
            </a:r>
          </a:p>
        </p:txBody>
      </p:sp>
    </p:spTree>
    <p:extLst>
      <p:ext uri="{BB962C8B-B14F-4D97-AF65-F5344CB8AC3E}">
        <p14:creationId xmlns:p14="http://schemas.microsoft.com/office/powerpoint/2010/main" val="359214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Makedon komutan </a:t>
            </a:r>
            <a:r>
              <a:rPr lang="tr-TR" dirty="0" err="1"/>
              <a:t>Ptolemaios’un</a:t>
            </a:r>
            <a:r>
              <a:rPr lang="tr-TR" dirty="0"/>
              <a:t> soyundan gelen ve bir süreliğine Mısır’ın hükümdarı olan VII. </a:t>
            </a:r>
            <a:r>
              <a:rPr lang="tr-TR" dirty="0" err="1"/>
              <a:t>Kleopatra</a:t>
            </a:r>
            <a:r>
              <a:rPr lang="tr-TR" dirty="0"/>
              <a:t> </a:t>
            </a:r>
            <a:r>
              <a:rPr lang="tr-TR" dirty="0" err="1"/>
              <a:t>ikitdarı</a:t>
            </a:r>
            <a:r>
              <a:rPr lang="tr-TR" dirty="0"/>
              <a:t> kaybetmemek için </a:t>
            </a:r>
            <a:r>
              <a:rPr lang="tr-TR" dirty="0" err="1"/>
              <a:t>Romalılar’ın</a:t>
            </a:r>
            <a:r>
              <a:rPr lang="tr-TR" dirty="0"/>
              <a:t> Mısır’ı ele geçirmesine olanak tanır. Romalılar M.Ö. 30’da Mısır’ı zapt edince, bu kez Yunan, Roma ve Mısır kültürleri sentezlenir. İskenderiye önemli bir kültür merkezine dönüşür. </a:t>
            </a:r>
            <a:endParaRPr lang="en-GB" dirty="0"/>
          </a:p>
          <a:p>
            <a:pPr marL="0" indent="0">
              <a:buNone/>
            </a:pPr>
            <a:r>
              <a:rPr lang="tr-TR" dirty="0"/>
              <a:t>İskenderiye Kütüphanesi’nin tam olarak hangi tarihte ve nasıl tümüyle yok olduğu bilinmemektedir. İskenderiye Kütüphanesinin Mezopotamya, Mısır, Yunan ve Roma bilgi birikiminin sonraki çağlara aktarılmasında önemli katkısı olmuştur. </a:t>
            </a:r>
            <a:endParaRPr lang="en-GB" dirty="0"/>
          </a:p>
          <a:p>
            <a:pPr marL="0" indent="0">
              <a:buNone/>
            </a:pPr>
            <a:endParaRPr lang="tr-TR" dirty="0"/>
          </a:p>
        </p:txBody>
      </p:sp>
    </p:spTree>
    <p:extLst>
      <p:ext uri="{BB962C8B-B14F-4D97-AF65-F5344CB8AC3E}">
        <p14:creationId xmlns:p14="http://schemas.microsoft.com/office/powerpoint/2010/main" val="17601390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fontScale="85000" lnSpcReduction="20000"/>
          </a:bodyPr>
          <a:lstStyle/>
          <a:p>
            <a:r>
              <a:rPr lang="tr-TR" b="1" dirty="0"/>
              <a:t>Tıp</a:t>
            </a:r>
            <a:endParaRPr lang="en-GB" dirty="0"/>
          </a:p>
          <a:p>
            <a:pPr marL="0" indent="0">
              <a:buNone/>
            </a:pPr>
            <a:r>
              <a:rPr lang="tr-TR" dirty="0"/>
              <a:t>Mısır’da tıp oldukça gelişmiştir. Özellikle ilaç yapımında, zamanlarına göre ileridirler. Cerrahi müdahaleler yapmaktadırlar; anatomi bilgileri vardır.</a:t>
            </a:r>
            <a:endParaRPr lang="en-GB" dirty="0"/>
          </a:p>
          <a:p>
            <a:pPr marL="0" indent="0">
              <a:buNone/>
            </a:pPr>
            <a:r>
              <a:rPr lang="tr-TR" dirty="0"/>
              <a:t>Daha sonra Avrupa tıbbında da görülecek “sıvıların idaresi” yaklaşımı, Mısır’da başlamıştır.</a:t>
            </a:r>
            <a:endParaRPr lang="en-GB" dirty="0"/>
          </a:p>
          <a:p>
            <a:r>
              <a:rPr lang="tr-TR" b="1" dirty="0"/>
              <a:t>Evlilik ve aile</a:t>
            </a:r>
            <a:endParaRPr lang="en-GB" dirty="0"/>
          </a:p>
          <a:p>
            <a:pPr marL="0" indent="0">
              <a:buNone/>
            </a:pPr>
            <a:r>
              <a:rPr lang="tr-TR" dirty="0"/>
              <a:t>Evlilik yaşı kadınlar için ergenliğin başında, 12-14 yaşında, erkekler için ise 20 yaşındadır.</a:t>
            </a:r>
            <a:endParaRPr lang="en-GB" dirty="0"/>
          </a:p>
          <a:p>
            <a:pPr marL="0" indent="0">
              <a:buNone/>
            </a:pPr>
            <a:r>
              <a:rPr lang="tr-TR" dirty="0"/>
              <a:t>Erkekliğe geçiş töreni olarak sünnet, yaygındır.</a:t>
            </a:r>
            <a:endParaRPr lang="en-GB" dirty="0"/>
          </a:p>
          <a:p>
            <a:pPr marL="0" indent="0">
              <a:buNone/>
            </a:pPr>
            <a:r>
              <a:rPr lang="tr-TR" dirty="0"/>
              <a:t>Firavun ailesine has bir usul olan kız ve erkek kardeşlerin evlenmesi, halk arasında uygulanmaz. Ancak kuzen evliliği yaygındır.</a:t>
            </a:r>
            <a:endParaRPr lang="en-GB" dirty="0"/>
          </a:p>
          <a:p>
            <a:pPr marL="0" indent="0">
              <a:buNone/>
            </a:pPr>
            <a:r>
              <a:rPr lang="tr-TR" dirty="0"/>
              <a:t>Erkekler, boşasalar bile, karılarına bakmak zorundadırlar.</a:t>
            </a:r>
            <a:endParaRPr lang="en-GB" dirty="0"/>
          </a:p>
          <a:p>
            <a:pPr marL="0" indent="0">
              <a:buNone/>
            </a:pPr>
            <a:r>
              <a:rPr lang="tr-TR" dirty="0"/>
              <a:t>Açık renk ten, güneş altında çalışmamanın bir işareti olarak, statü göstergesidir.</a:t>
            </a:r>
            <a:endParaRPr lang="en-GB" dirty="0"/>
          </a:p>
          <a:p>
            <a:pPr marL="0" indent="0">
              <a:buNone/>
            </a:pPr>
            <a:endParaRPr lang="tr-TR" dirty="0"/>
          </a:p>
        </p:txBody>
      </p:sp>
    </p:spTree>
    <p:extLst>
      <p:ext uri="{BB962C8B-B14F-4D97-AF65-F5344CB8AC3E}">
        <p14:creationId xmlns:p14="http://schemas.microsoft.com/office/powerpoint/2010/main" val="171846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lnSpcReduction="10000"/>
          </a:bodyPr>
          <a:lstStyle/>
          <a:p>
            <a:r>
              <a:rPr lang="tr-TR" b="1" dirty="0"/>
              <a:t>Güzel sanatlar ve Mimari</a:t>
            </a:r>
            <a:endParaRPr lang="en-GB" dirty="0"/>
          </a:p>
          <a:p>
            <a:pPr marL="0" indent="0">
              <a:buNone/>
            </a:pPr>
            <a:r>
              <a:rPr lang="tr-TR" dirty="0"/>
              <a:t>Mısır sanatı, klasik dönemin (Eski Firavun döneminin) taklidi olarak icra edildiği için şaşılacak kadar homojen bir gelişim çizgisi izler.</a:t>
            </a:r>
            <a:endParaRPr lang="en-GB" dirty="0"/>
          </a:p>
          <a:p>
            <a:pPr marL="0" indent="0">
              <a:buNone/>
            </a:pPr>
            <a:r>
              <a:rPr lang="tr-TR" dirty="0"/>
              <a:t>Bugüne kalan mimari eserlerin neredeyse tamamı, dinsel yapılardır.</a:t>
            </a:r>
          </a:p>
          <a:p>
            <a:pPr marL="0" indent="0">
              <a:buNone/>
            </a:pPr>
            <a:r>
              <a:rPr lang="tr-TR" b="1" dirty="0"/>
              <a:t>Perspektif</a:t>
            </a:r>
            <a:r>
              <a:rPr lang="tr-TR" dirty="0"/>
              <a:t>: Perspektif anlayışları bugünkünden (Yunanlıların bulduğundan) farklı olarak tek bir bakışa göre düzenlenmez. Mısırlılar, bir nesneyi onun en belirgin yanlarının tamamını gösterecek biçimde resmederler. Dolayısıyla, bir tür “sahte şeffaflık” söz konusudur. Doğal bir bakışla görülemeyecek şeyler, örneğin bir cismin içi, resimde görülebilir hale gelir.</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73407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b="1" dirty="0"/>
              <a:t>Uygarlığı Belirleyen Üç Etken</a:t>
            </a:r>
            <a:endParaRPr lang="en-GB" dirty="0"/>
          </a:p>
          <a:p>
            <a:pPr marL="0" indent="0">
              <a:buNone/>
            </a:pPr>
            <a:endParaRPr lang="tr-TR" dirty="0"/>
          </a:p>
          <a:p>
            <a:pPr marL="0" indent="0">
              <a:buNone/>
            </a:pPr>
            <a:r>
              <a:rPr lang="tr-TR" dirty="0"/>
              <a:t>Mısır’da uygarlığı üç etken belirler; </a:t>
            </a:r>
          </a:p>
          <a:p>
            <a:pPr marL="514350" indent="-514350">
              <a:buAutoNum type="arabicParenR"/>
            </a:pPr>
            <a:r>
              <a:rPr lang="tr-TR" dirty="0"/>
              <a:t>neolitik geçmiş; </a:t>
            </a:r>
          </a:p>
          <a:p>
            <a:pPr marL="514350" indent="-514350">
              <a:buAutoNum type="arabicParenR"/>
            </a:pPr>
            <a:r>
              <a:rPr lang="tr-TR" dirty="0"/>
              <a:t> Nil ırmağı; </a:t>
            </a:r>
          </a:p>
          <a:p>
            <a:pPr marL="514350" indent="-514350">
              <a:buAutoNum type="arabicParenR"/>
            </a:pPr>
            <a:r>
              <a:rPr lang="tr-TR" dirty="0"/>
              <a:t>Mezopotamya etkisi.</a:t>
            </a:r>
            <a:endParaRPr lang="en-GB" dirty="0"/>
          </a:p>
          <a:p>
            <a:pPr marL="0" indent="0">
              <a:buNone/>
            </a:pPr>
            <a:endParaRPr lang="tr-TR" dirty="0"/>
          </a:p>
        </p:txBody>
      </p:sp>
    </p:spTree>
    <p:extLst>
      <p:ext uri="{BB962C8B-B14F-4D97-AF65-F5344CB8AC3E}">
        <p14:creationId xmlns:p14="http://schemas.microsoft.com/office/powerpoint/2010/main" val="36300094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lnSpcReduction="10000"/>
          </a:bodyPr>
          <a:lstStyle/>
          <a:p>
            <a:r>
              <a:rPr lang="tr-TR" b="1" dirty="0"/>
              <a:t>Musa ve Çıkış (</a:t>
            </a:r>
            <a:r>
              <a:rPr lang="tr-TR" b="1" dirty="0" err="1"/>
              <a:t>Exodus</a:t>
            </a:r>
            <a:r>
              <a:rPr lang="tr-TR" b="1" dirty="0"/>
              <a:t>)</a:t>
            </a:r>
            <a:endParaRPr lang="en-GB" dirty="0"/>
          </a:p>
          <a:p>
            <a:pPr marL="0" indent="0">
              <a:buNone/>
            </a:pPr>
            <a:r>
              <a:rPr lang="tr-TR" b="1" dirty="0"/>
              <a:t> </a:t>
            </a:r>
            <a:endParaRPr lang="en-GB" dirty="0"/>
          </a:p>
          <a:p>
            <a:pPr marL="0" indent="0">
              <a:buNone/>
            </a:pPr>
            <a:r>
              <a:rPr lang="tr-TR" dirty="0"/>
              <a:t>Mısır, yakın yerlere seferler düzenleyip köleler getirmektedir. </a:t>
            </a:r>
            <a:r>
              <a:rPr lang="tr-TR" dirty="0" err="1"/>
              <a:t>İsrailoğulları</a:t>
            </a:r>
            <a:r>
              <a:rPr lang="tr-TR" dirty="0"/>
              <a:t> da Kenan diyarından bu şekilde köle olarak getirilmişlerdir.</a:t>
            </a:r>
            <a:endParaRPr lang="en-GB" dirty="0"/>
          </a:p>
          <a:p>
            <a:pPr marL="0" indent="0">
              <a:buNone/>
            </a:pPr>
            <a:r>
              <a:rPr lang="tr-TR" dirty="0"/>
              <a:t>Tevrat’a göre Musa, İsrailli bir çiftin oğlu olmasına rağmen, Mısırlı bir prenses tarafından yetiştirilmişti. Kendi halkını Firavunun gazabından kurtarıp Filistin’e götürmeye çalışırken Kızıldeniz yarılmış, İbraniler geçmiş, Firavunun askerleri boğulmuştu.</a:t>
            </a:r>
            <a:endParaRPr lang="en-GB" dirty="0"/>
          </a:p>
          <a:p>
            <a:pPr marL="0" indent="0">
              <a:buNone/>
            </a:pPr>
            <a:r>
              <a:rPr lang="tr-TR" dirty="0"/>
              <a:t>Bilim insanları, İbranilerin Mısır’ı </a:t>
            </a:r>
            <a:r>
              <a:rPr lang="tr-TR" dirty="0" err="1"/>
              <a:t>terketmesinin</a:t>
            </a:r>
            <a:r>
              <a:rPr lang="tr-TR" dirty="0"/>
              <a:t> Tevrat’ta söylenenden çok daha sonra, M.Ö. 6.-2. yüzyıllar arasında olduğunu düşünürler.</a:t>
            </a:r>
            <a:endParaRPr lang="en-GB" dirty="0"/>
          </a:p>
          <a:p>
            <a:pPr marL="0" indent="0">
              <a:buNone/>
            </a:pPr>
            <a:endParaRPr lang="tr-TR" dirty="0"/>
          </a:p>
        </p:txBody>
      </p:sp>
    </p:spTree>
    <p:extLst>
      <p:ext uri="{BB962C8B-B14F-4D97-AF65-F5344CB8AC3E}">
        <p14:creationId xmlns:p14="http://schemas.microsoft.com/office/powerpoint/2010/main" val="21195197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lnSpcReduction="10000"/>
          </a:bodyPr>
          <a:lstStyle/>
          <a:p>
            <a:r>
              <a:rPr lang="tr-TR" b="1" dirty="0"/>
              <a:t>Mısır Uygarlığının bize bıraktıkları</a:t>
            </a:r>
            <a:endParaRPr lang="en-GB" dirty="0"/>
          </a:p>
          <a:p>
            <a:pPr marL="0" lvl="0" indent="0">
              <a:buNone/>
            </a:pPr>
            <a:r>
              <a:rPr lang="tr-TR" dirty="0"/>
              <a:t>-Ondalık sistem</a:t>
            </a:r>
            <a:endParaRPr lang="en-GB" dirty="0"/>
          </a:p>
          <a:p>
            <a:pPr marL="0" lvl="0" indent="0">
              <a:buNone/>
            </a:pPr>
            <a:r>
              <a:rPr lang="tr-TR" dirty="0"/>
              <a:t>-Papirüs</a:t>
            </a:r>
            <a:endParaRPr lang="en-GB" dirty="0"/>
          </a:p>
          <a:p>
            <a:pPr marL="0" lvl="0" indent="0">
              <a:buNone/>
            </a:pPr>
            <a:r>
              <a:rPr lang="tr-TR" dirty="0"/>
              <a:t>-Çelik</a:t>
            </a:r>
            <a:endParaRPr lang="en-GB" dirty="0"/>
          </a:p>
          <a:p>
            <a:pPr marL="0" lvl="0" indent="0">
              <a:buNone/>
            </a:pPr>
            <a:r>
              <a:rPr lang="tr-TR" dirty="0"/>
              <a:t>-Cerrahi</a:t>
            </a:r>
            <a:endParaRPr lang="en-GB" dirty="0"/>
          </a:p>
          <a:p>
            <a:pPr marL="0" lvl="0" indent="0">
              <a:buNone/>
            </a:pPr>
            <a:r>
              <a:rPr lang="tr-TR" dirty="0"/>
              <a:t>-Astronomik takvim</a:t>
            </a:r>
            <a:endParaRPr lang="en-GB" dirty="0"/>
          </a:p>
          <a:p>
            <a:pPr marL="0" lvl="0" indent="0">
              <a:buNone/>
            </a:pPr>
            <a:r>
              <a:rPr lang="tr-TR" dirty="0"/>
              <a:t>-İlk </a:t>
            </a:r>
            <a:r>
              <a:rPr lang="tr-TR" dirty="0" err="1"/>
              <a:t>topografik</a:t>
            </a:r>
            <a:r>
              <a:rPr lang="tr-TR" dirty="0"/>
              <a:t> harita</a:t>
            </a:r>
            <a:endParaRPr lang="en-GB" dirty="0"/>
          </a:p>
          <a:p>
            <a:pPr marL="0" lvl="0" indent="0">
              <a:buNone/>
            </a:pPr>
            <a:r>
              <a:rPr lang="tr-TR" dirty="0"/>
              <a:t>-Cam</a:t>
            </a:r>
            <a:endParaRPr lang="en-GB" dirty="0"/>
          </a:p>
          <a:p>
            <a:pPr marL="0" lvl="0" indent="0">
              <a:buNone/>
            </a:pPr>
            <a:r>
              <a:rPr lang="tr-TR" dirty="0"/>
              <a:t>-Satranç</a:t>
            </a:r>
            <a:endParaRPr lang="en-GB" dirty="0"/>
          </a:p>
          <a:p>
            <a:pPr marL="0" lvl="0" indent="0">
              <a:buNone/>
            </a:pPr>
            <a:r>
              <a:rPr lang="tr-TR" dirty="0"/>
              <a:t>-İlk şarap mahzenleri</a:t>
            </a:r>
            <a:endParaRPr lang="en-GB" dirty="0"/>
          </a:p>
          <a:p>
            <a:pPr marL="0" lvl="0" indent="0">
              <a:buNone/>
            </a:pPr>
            <a:r>
              <a:rPr lang="tr-TR" dirty="0"/>
              <a:t>-İlk yazılı barış antlaşması: </a:t>
            </a:r>
            <a:r>
              <a:rPr lang="tr-TR" dirty="0" err="1"/>
              <a:t>Kadeş</a:t>
            </a:r>
            <a:r>
              <a:rPr lang="tr-TR" dirty="0"/>
              <a:t>  (Hititliler ile yapılmıştır.)</a:t>
            </a:r>
            <a:endParaRPr lang="en-GB" dirty="0"/>
          </a:p>
          <a:p>
            <a:pPr marL="0" indent="0">
              <a:buNone/>
            </a:pPr>
            <a:endParaRPr lang="tr-TR" dirty="0"/>
          </a:p>
        </p:txBody>
      </p:sp>
    </p:spTree>
    <p:extLst>
      <p:ext uri="{BB962C8B-B14F-4D97-AF65-F5344CB8AC3E}">
        <p14:creationId xmlns:p14="http://schemas.microsoft.com/office/powerpoint/2010/main" val="310333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normAutofit lnSpcReduction="10000"/>
          </a:bodyPr>
          <a:lstStyle/>
          <a:p>
            <a:pPr marL="0" indent="0">
              <a:buNone/>
            </a:pPr>
            <a:r>
              <a:rPr lang="tr-TR" b="1" dirty="0"/>
              <a:t>Mısır </a:t>
            </a:r>
            <a:r>
              <a:rPr lang="tr-TR" b="1" dirty="0" err="1"/>
              <a:t>Uygarlığı’nın</a:t>
            </a:r>
            <a:r>
              <a:rPr lang="tr-TR" b="1" dirty="0"/>
              <a:t> Dönemleri</a:t>
            </a:r>
            <a:endParaRPr lang="en-GB" dirty="0"/>
          </a:p>
          <a:p>
            <a:pPr marL="0" indent="0">
              <a:buNone/>
            </a:pPr>
            <a:r>
              <a:rPr lang="tr-TR" dirty="0"/>
              <a:t>Mısır uygarlığı beş döneme ayrılır; </a:t>
            </a:r>
          </a:p>
          <a:p>
            <a:pPr marL="514350" indent="-514350">
              <a:buAutoNum type="arabicParenR"/>
            </a:pPr>
            <a:r>
              <a:rPr lang="tr-TR" dirty="0"/>
              <a:t>Hanedanlar Öncesi; </a:t>
            </a:r>
          </a:p>
          <a:p>
            <a:pPr marL="514350" indent="-514350">
              <a:buAutoNum type="arabicParenR"/>
            </a:pPr>
            <a:r>
              <a:rPr lang="tr-TR" dirty="0"/>
              <a:t>Erken Hanedan; </a:t>
            </a:r>
          </a:p>
          <a:p>
            <a:pPr marL="514350" indent="-514350">
              <a:buAutoNum type="arabicParenR"/>
            </a:pPr>
            <a:r>
              <a:rPr lang="tr-TR" dirty="0"/>
              <a:t>Eski Firavunluk; </a:t>
            </a:r>
          </a:p>
          <a:p>
            <a:pPr marL="514350" indent="-514350">
              <a:buAutoNum type="arabicParenR"/>
            </a:pPr>
            <a:r>
              <a:rPr lang="tr-TR" dirty="0"/>
              <a:t>Orta Firavunluk; </a:t>
            </a:r>
          </a:p>
          <a:p>
            <a:pPr marL="514350" indent="-514350">
              <a:buAutoNum type="arabicParenR"/>
            </a:pPr>
            <a:r>
              <a:rPr lang="tr-TR" dirty="0"/>
              <a:t> Yeni Firavunluk. </a:t>
            </a:r>
          </a:p>
          <a:p>
            <a:pPr marL="0" indent="0">
              <a:buNone/>
            </a:pPr>
            <a:endParaRPr lang="tr-TR" dirty="0"/>
          </a:p>
          <a:p>
            <a:pPr marL="0" indent="0">
              <a:buNone/>
            </a:pPr>
            <a:r>
              <a:rPr lang="tr-TR" dirty="0"/>
              <a:t>Mısır, M.Ö. 332’de Makedonyalılarca, M.Ö. 30’da da Romalılarca fethedilir. Bundan sonra Antik Mısır Uygarlığı biter. Yunan, Roma ve Mısır karışımı bir başka yapı ortaya çıkar.</a:t>
            </a:r>
            <a:endParaRPr lang="en-GB" dirty="0"/>
          </a:p>
          <a:p>
            <a:pPr marL="0" indent="0">
              <a:buNone/>
            </a:pPr>
            <a:endParaRPr lang="tr-TR" dirty="0"/>
          </a:p>
        </p:txBody>
      </p:sp>
    </p:spTree>
    <p:extLst>
      <p:ext uri="{BB962C8B-B14F-4D97-AF65-F5344CB8AC3E}">
        <p14:creationId xmlns:p14="http://schemas.microsoft.com/office/powerpoint/2010/main" val="2420065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b="1" dirty="0"/>
              <a:t>1) Hanedanlar Öncesi (M.Ö. 2920 Öncesi)</a:t>
            </a:r>
            <a:endParaRPr lang="en-GB" dirty="0"/>
          </a:p>
          <a:p>
            <a:pPr marL="0" indent="0">
              <a:buNone/>
            </a:pPr>
            <a:r>
              <a:rPr lang="tr-TR" dirty="0"/>
              <a:t>Mısır Uygarlığının neolitik kökenleri bu dönemde atılır. Mısır Uygarlığı kurulmadan</a:t>
            </a:r>
            <a:r>
              <a:rPr lang="tr-TR" b="1" dirty="0"/>
              <a:t> </a:t>
            </a:r>
            <a:r>
              <a:rPr lang="tr-TR" dirty="0"/>
              <a:t>önce Nil çevresinde yaşayan klanlar çeşitli etnik gruplardan oluşmaktadır. Libyalılar, </a:t>
            </a:r>
            <a:r>
              <a:rPr lang="tr-TR" dirty="0" err="1"/>
              <a:t>Negroidler</a:t>
            </a:r>
            <a:r>
              <a:rPr lang="tr-TR" dirty="0"/>
              <a:t>, hatta Filistin’in güneyindeki Sami klanlarına yakın klanlar vardır burada. Bu klanların ölü gömme biçimleri  bile farklıdır. Mısır Uygarlığı bu klanların birleşmesinden doğar. </a:t>
            </a:r>
          </a:p>
        </p:txBody>
      </p:sp>
    </p:spTree>
    <p:extLst>
      <p:ext uri="{BB962C8B-B14F-4D97-AF65-F5344CB8AC3E}">
        <p14:creationId xmlns:p14="http://schemas.microsoft.com/office/powerpoint/2010/main" val="245755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endParaRPr lang="tr-TR" dirty="0"/>
          </a:p>
          <a:p>
            <a:pPr marL="0" indent="0">
              <a:buNone/>
            </a:pPr>
            <a:r>
              <a:rPr lang="tr-TR" dirty="0"/>
              <a:t>M.Ö. 4000’lerde </a:t>
            </a:r>
            <a:r>
              <a:rPr lang="tr-TR" dirty="0" err="1"/>
              <a:t>Yenitaş</a:t>
            </a:r>
            <a:r>
              <a:rPr lang="tr-TR" dirty="0"/>
              <a:t> Çağında şimdiki Sahra Çölü’nü bereketli yağmurlar ağaca ve yeşilliğe boğmuştur ve insanlar ağırlıkla orada yaşar. Nil ırmağı taştığı için onun yakınına yerleşmemişlerdir. Avcılığın yanı sıra tarım ve hayvancılıkla da uğraşmaya başlamışlardır. Yaklaşık bin yıl sonra vahalar azalır; insanlar da Nil ırmağı çevresine yerleşmeye zorlanmış olur. </a:t>
            </a:r>
            <a:endParaRPr lang="en-GB" dirty="0"/>
          </a:p>
          <a:p>
            <a:pPr marL="0" indent="0">
              <a:buNone/>
            </a:pPr>
            <a:endParaRPr lang="tr-TR" dirty="0"/>
          </a:p>
        </p:txBody>
      </p:sp>
    </p:spTree>
    <p:extLst>
      <p:ext uri="{BB962C8B-B14F-4D97-AF65-F5344CB8AC3E}">
        <p14:creationId xmlns:p14="http://schemas.microsoft.com/office/powerpoint/2010/main" val="3270290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Altın ve bakırı alet ve süs eşyası yapımında kullanmaya başlarlar. İlkel sulama kanalları ve bentler yaparlar; tarım ürünleri ve ona bağlı olarak nüfus çoğalmaya başlar. Ortak mülkiyetin yanı sıra özel mülkiyet ortaya çıkar. Köleler kullanılmaya başlanır. Mezarlardaki gömülerden anlaşıldığı kadarıyla toplumsal servet eşitsiz biçimde dağılmaktadır. </a:t>
            </a:r>
            <a:endParaRPr lang="en-GB" dirty="0"/>
          </a:p>
          <a:p>
            <a:pPr marL="0" indent="0">
              <a:buNone/>
            </a:pPr>
            <a:endParaRPr lang="tr-TR" dirty="0"/>
          </a:p>
        </p:txBody>
      </p:sp>
    </p:spTree>
    <p:extLst>
      <p:ext uri="{BB962C8B-B14F-4D97-AF65-F5344CB8AC3E}">
        <p14:creationId xmlns:p14="http://schemas.microsoft.com/office/powerpoint/2010/main" val="3031754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3D1B28-99E6-44B4-BE48-7C18BDD3469A}"/>
              </a:ext>
            </a:extLst>
          </p:cNvPr>
          <p:cNvSpPr>
            <a:spLocks noGrp="1"/>
          </p:cNvSpPr>
          <p:nvPr>
            <p:ph idx="1"/>
          </p:nvPr>
        </p:nvSpPr>
        <p:spPr>
          <a:xfrm>
            <a:off x="179512" y="188640"/>
            <a:ext cx="8856984" cy="6669360"/>
          </a:xfrm>
        </p:spPr>
        <p:txBody>
          <a:bodyPr/>
          <a:lstStyle/>
          <a:p>
            <a:pPr marL="0" indent="0">
              <a:buNone/>
            </a:pPr>
            <a:r>
              <a:rPr lang="tr-TR" dirty="0"/>
              <a:t>Klan rejimi çöker; yerini küçük ve büyük ailelerden oluşan komşu ortaklığı alır. Komşu ortaklığında tarlaları için gereken su ve bazı topraklar birden çok ailenin ortak malı sayılmaktadır. Bu küçük ortaklıklar daha büyük ve “</a:t>
            </a:r>
            <a:r>
              <a:rPr lang="tr-TR" dirty="0" err="1"/>
              <a:t>nom</a:t>
            </a:r>
            <a:r>
              <a:rPr lang="tr-TR" dirty="0"/>
              <a:t>” adı verilen büyük ortaklıkların içinde yer alır. Büyük olasılıkla her </a:t>
            </a:r>
            <a:r>
              <a:rPr lang="tr-TR" dirty="0" err="1"/>
              <a:t>nomun</a:t>
            </a:r>
            <a:r>
              <a:rPr lang="tr-TR" dirty="0"/>
              <a:t> kendine özgü bir dili, mitolojisi ve efsaneleri vardır. Bu </a:t>
            </a:r>
            <a:r>
              <a:rPr lang="tr-TR" dirty="0" err="1"/>
              <a:t>nomlar</a:t>
            </a:r>
            <a:r>
              <a:rPr lang="tr-TR" dirty="0"/>
              <a:t> zaman zaman ganimet ve köle elde etmek, suyun paylaşımındaki anlaşmazlıklar gibi nedenlerle birbirleriyle savaşırlar. </a:t>
            </a:r>
            <a:endParaRPr lang="en-GB" dirty="0"/>
          </a:p>
          <a:p>
            <a:pPr marL="0" indent="0">
              <a:buNone/>
            </a:pPr>
            <a:endParaRPr lang="tr-TR" dirty="0"/>
          </a:p>
        </p:txBody>
      </p:sp>
    </p:spTree>
    <p:extLst>
      <p:ext uri="{BB962C8B-B14F-4D97-AF65-F5344CB8AC3E}">
        <p14:creationId xmlns:p14="http://schemas.microsoft.com/office/powerpoint/2010/main" val="281173665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2838</Words>
  <Application>Microsoft Office PowerPoint</Application>
  <PresentationFormat>Ekran Gösterisi (4:3)</PresentationFormat>
  <Paragraphs>117</Paragraphs>
  <Slides>41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41</vt:i4>
      </vt:variant>
    </vt:vector>
  </HeadingPairs>
  <TitlesOfParts>
    <vt:vector size="44" baseType="lpstr">
      <vt:lpstr>Arial</vt:lpstr>
      <vt:lpstr>Calibri</vt:lpstr>
      <vt:lpstr>Ofis Teması</vt:lpstr>
      <vt:lpstr>KONU 6 MISIR UYGARLIĞI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6 MISIR UYGARLIĞI</dc:title>
  <dc:creator>Nilüfer Pınar KILIÇ</dc:creator>
  <cp:lastModifiedBy>Author</cp:lastModifiedBy>
  <cp:revision>5</cp:revision>
  <dcterms:created xsi:type="dcterms:W3CDTF">2019-09-16T12:55:44Z</dcterms:created>
  <dcterms:modified xsi:type="dcterms:W3CDTF">2019-09-24T12:59:33Z</dcterms:modified>
</cp:coreProperties>
</file>