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52" r:id="rId3"/>
    <p:sldId id="333" r:id="rId4"/>
    <p:sldId id="355" r:id="rId5"/>
    <p:sldId id="353" r:id="rId6"/>
    <p:sldId id="354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9" r:id="rId30"/>
    <p:sldId id="378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  <p:sldId id="399" r:id="rId51"/>
    <p:sldId id="400" r:id="rId52"/>
    <p:sldId id="401" r:id="rId53"/>
    <p:sldId id="286" r:id="rId54"/>
    <p:sldId id="319" r:id="rId5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3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12.12.2020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12.12.2020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12.12.2020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12.12.2020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12.12.2020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12.12.2020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CDEAED-5350-8E44-96D7-A06CD82F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Cumhuriyet Fırkası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E58AFF-4C9D-8D44-AE12-CD6E82E18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Cumhuriyet Halk Partisi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şikâyetlerde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bulunulur. Parti kurmak gibi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olmayan ve partiyi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kuran Fethi Okyar,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rahatsızlık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 Kasım 1930 tarihinde partiyi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birisi 1924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1930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muhalefet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başarısızlıkla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1946 yılına kadar tek partili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edecektir.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113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92BE1E-43F0-874E-8BC8-594FDE13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Partili Sistem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9A58FE-F864-AC42-88C8-3410CC7D9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partili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milletvekilleri ve meclis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parti tarafından belirlenen isimlerin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1930’lu yıllarda Cumhuriyet Halk Partisi devletle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devletin partisi haline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Parti-devlet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valilerinin, Cumhuriyet Halk Partisi’nin 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İçişleri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Bakanının parti genel sekreteri olması verilebilir.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989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2BE298-EBCA-C04C-A69D-6728DF7F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Partili Sistem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55078-EEA9-C343-8035-DDF484DEB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Halk Partisinin altı oku ise 1937 anayasasına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Cumhuriyet Partisi’nin altı okunu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1937 Anaya-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giren ilkeler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Cumhuriyetçilik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Halkçılık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Milliyetçilik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Laiklik,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İnkılapçılık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76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3B7B07-423D-8245-B05C-BAC6C243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Partili Sistem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9B856B-ECE1-8340-9588-57677F64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 Kasım 1938 yılında hayata veda etti.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Ölümünden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̈’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uluslarüstu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konjonktürde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olsa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bırakmayı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koşullar, vergi sistemi ve sert yönetim itibariyle eleştirilmiştir.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9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FF63E-524D-1141-868D-79175E33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Partili Sistem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E39FDA-539E-7548-9CA8-496AEE5B8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1945 yılında sona erdi.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sonrası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âdeta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şekillenmekteydi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yanda ABD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müttefiklerinden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yanda Sovyetler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müttefiklerinden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Sovyetler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tehdidiyle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Sıcak deniz-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politikayı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Sovyetler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tehdit ediyor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toprak talebinde bulunuyordu.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kendine hedef olarak ABD ve Batı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Bloğuyla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yakınlaşmayı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637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D0E378-DDE4-AD43-BE51-3DEC7A42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Partili Sistem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3956A5-5267-4E4E-BF88-2413F9BC1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Cumhuriyet’in ilanı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birden fazla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 olarak 1946 yılının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konjonktürün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 bulunmaktadır.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Celal Bayar, Adnan Menderes, Refik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Koraltan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Köprülu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Cumhuriyet Halk Partisi’nin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getirerek partiden istifa ederler.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Celal Bayar, parti kurma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isteğiyle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793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75386C-41A2-3640-B8AA-5C0AF264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Partili Sistem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C24D92-F638-824C-84AB-8217FD06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Celal Bayar’ın,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diyaloğu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ölümünden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Dolayısıyla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ilkelerine yakın bir isimdir.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kurulacak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liderliğini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isim olan Celal Bayar’ın yapması,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tarafından da istenen bir durumdur.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Parti, 7 Ocak 1946 tarihinde kurulur. Demokrat Parti, ekonomik ve siyasal anlamda liberal politikaları benimser.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Normalde 1947 yılında yapılması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iktidardaki Cumhuriyet Halk Partisi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Temmuz 1946 tarihine alınır.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122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2AACCB-3A06-1641-9A12-EA5E4AD6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Partili Sistem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6782FA-3702-FA43-8D21-06712457B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21 Temmuz 1946 yılında </a:t>
            </a:r>
            <a:r>
              <a:rPr lang="tr-TR" dirty="0" err="1"/>
              <a:t>gerçekleşen</a:t>
            </a:r>
            <a:r>
              <a:rPr lang="tr-TR" dirty="0"/>
              <a:t> genel </a:t>
            </a:r>
            <a:r>
              <a:rPr lang="tr-TR" dirty="0" err="1"/>
              <a:t>seçimler</a:t>
            </a:r>
            <a:r>
              <a:rPr lang="tr-TR" dirty="0"/>
              <a:t>, Cumhuriyetin ilanı sonrasında birden fazla partinin </a:t>
            </a:r>
            <a:r>
              <a:rPr lang="tr-TR" dirty="0" err="1"/>
              <a:t>katıldığı</a:t>
            </a:r>
            <a:r>
              <a:rPr lang="tr-TR" dirty="0"/>
              <a:t> ilk genel </a:t>
            </a:r>
            <a:r>
              <a:rPr lang="tr-TR" dirty="0" err="1"/>
              <a:t>seçimler</a:t>
            </a:r>
            <a:r>
              <a:rPr lang="tr-TR" dirty="0"/>
              <a:t> olmasına </a:t>
            </a:r>
            <a:r>
              <a:rPr lang="tr-TR" dirty="0" err="1"/>
              <a:t>rağmen</a:t>
            </a:r>
            <a:r>
              <a:rPr lang="tr-TR" dirty="0"/>
              <a:t>, demokratik anlamda </a:t>
            </a:r>
            <a:r>
              <a:rPr lang="tr-TR" dirty="0" err="1"/>
              <a:t>gerçekleştiği</a:t>
            </a:r>
            <a:r>
              <a:rPr lang="tr-TR" dirty="0"/>
              <a:t> </a:t>
            </a:r>
            <a:r>
              <a:rPr lang="tr-TR" dirty="0" err="1"/>
              <a:t>söylenebilecek</a:t>
            </a:r>
            <a:r>
              <a:rPr lang="tr-TR" dirty="0"/>
              <a:t> bir </a:t>
            </a:r>
            <a:r>
              <a:rPr lang="tr-TR" dirty="0" err="1"/>
              <a:t>seçim</a:t>
            </a:r>
            <a:r>
              <a:rPr lang="tr-TR" dirty="0"/>
              <a:t> </a:t>
            </a:r>
            <a:r>
              <a:rPr lang="tr-TR" dirty="0" err="1"/>
              <a:t>değildir</a:t>
            </a:r>
            <a:r>
              <a:rPr lang="tr-TR" dirty="0"/>
              <a:t>. </a:t>
            </a:r>
          </a:p>
          <a:p>
            <a:r>
              <a:rPr lang="tr-TR" dirty="0" err="1"/>
              <a:t>Seçim</a:t>
            </a:r>
            <a:r>
              <a:rPr lang="tr-TR" dirty="0"/>
              <a:t> </a:t>
            </a:r>
            <a:r>
              <a:rPr lang="tr-TR" dirty="0" err="1"/>
              <a:t>sonuçlarının</a:t>
            </a:r>
            <a:r>
              <a:rPr lang="tr-TR" dirty="0"/>
              <a:t> sayımı gizli tasnif yoluyla </a:t>
            </a:r>
            <a:r>
              <a:rPr lang="tr-TR" dirty="0" err="1"/>
              <a:t>yapılmıştır</a:t>
            </a:r>
            <a:r>
              <a:rPr lang="tr-TR" dirty="0"/>
              <a:t>. </a:t>
            </a:r>
          </a:p>
          <a:p>
            <a:r>
              <a:rPr lang="tr-TR" dirty="0"/>
              <a:t>O </a:t>
            </a:r>
            <a:r>
              <a:rPr lang="tr-TR" dirty="0" err="1"/>
              <a:t>dönemde</a:t>
            </a:r>
            <a:r>
              <a:rPr lang="tr-TR" dirty="0"/>
              <a:t> parti-devlet </a:t>
            </a:r>
            <a:r>
              <a:rPr lang="tr-TR" dirty="0" err="1"/>
              <a:t>bütünleşmesi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 </a:t>
            </a:r>
            <a:r>
              <a:rPr lang="tr-TR" dirty="0" err="1"/>
              <a:t>olduğu</a:t>
            </a:r>
            <a:r>
              <a:rPr lang="tr-TR" dirty="0"/>
              <a:t> ve sayımı yapanlar devlet </a:t>
            </a:r>
            <a:r>
              <a:rPr lang="tr-TR" dirty="0" err="1"/>
              <a:t>görevlileri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se-̧im </a:t>
            </a:r>
            <a:r>
              <a:rPr lang="tr-TR" dirty="0" err="1"/>
              <a:t>sonuçları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tartışılmıştır</a:t>
            </a:r>
            <a:r>
              <a:rPr lang="tr-TR" dirty="0"/>
              <a:t>. </a:t>
            </a:r>
          </a:p>
          <a:p>
            <a:r>
              <a:rPr lang="tr-TR" dirty="0"/>
              <a:t>Toplam 465 </a:t>
            </a:r>
            <a:r>
              <a:rPr lang="tr-TR" dirty="0" err="1"/>
              <a:t>milletvekilliğinden</a:t>
            </a:r>
            <a:r>
              <a:rPr lang="tr-TR" dirty="0"/>
              <a:t> CHP %85,4 oyla 397 </a:t>
            </a:r>
            <a:r>
              <a:rPr lang="tr-TR" dirty="0" err="1"/>
              <a:t>milletvekilliği</a:t>
            </a:r>
            <a:r>
              <a:rPr lang="tr-TR" dirty="0"/>
              <a:t>, DP %13,1 oyla 61 </a:t>
            </a:r>
            <a:r>
              <a:rPr lang="tr-TR" dirty="0" err="1"/>
              <a:t>milletvekilliği</a:t>
            </a:r>
            <a:r>
              <a:rPr lang="tr-TR" dirty="0"/>
              <a:t>, </a:t>
            </a:r>
            <a:r>
              <a:rPr lang="tr-TR" dirty="0" err="1"/>
              <a:t>bağımsızlar</a:t>
            </a:r>
            <a:r>
              <a:rPr lang="tr-TR" dirty="0"/>
              <a:t> ise %1,5 oyla 7 </a:t>
            </a:r>
            <a:r>
              <a:rPr lang="tr-TR" dirty="0" err="1"/>
              <a:t>milletvekilliği</a:t>
            </a:r>
            <a:r>
              <a:rPr lang="tr-TR" dirty="0"/>
              <a:t> </a:t>
            </a:r>
            <a:r>
              <a:rPr lang="tr-TR" dirty="0" err="1"/>
              <a:t>kazanmıştır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508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BA4225-C90A-C84B-A790-A081E283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6821E2-714F-C54F-858C-3348D00ED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tarihinde birden fazla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gizli oy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tasnife dayalı ilk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Mayıs 1950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Mayıs 1950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Demokrat Parti %55,2 oy oranıyla 416 mil-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Cumhuriyet Halk Partisi %39,6 oy oranıyla 69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Millet Partisi %4,6 oy oranıyla 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%0,6 oy oranıyla 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milletvekili sayısı arasında bu derece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 olmasında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oyu alan partinin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almasına dayan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bulunmaktaydı.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563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961929-5B1C-6E49-8DB9-3978F9CF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2F224A-E127-114D-B3AE-AE6065AE9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CHP, parti politikası olarak ekonomide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benimsiyordu.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 bir baskısı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konusuydu.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 halkta/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isteyen orta sınıflarda tepkiyle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karşılanıyordu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CHP, batıda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laiklik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olmamasına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Askerin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iktidarın DP’ye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kamuoyunda sıklıkla yer buluyordu. Bu noktada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uzamasına fırsat vermeden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istifa etti ve iktidarı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devretti.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iktidara geldi. Demokrat Parti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Celal Bayar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Adnan Menderes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oldu. DP’nin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isimlerinden Refik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Koraltan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meclis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1C66B8-303A-D24A-A5E8-6F9917EE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Yılları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828264-0A2C-5342-B1E5-E59A0DD37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KONUSU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Fırkası’nın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sürecinden devam edilecektir.</a:t>
            </a:r>
          </a:p>
        </p:txBody>
      </p:sp>
    </p:spTree>
    <p:extLst>
      <p:ext uri="{BB962C8B-B14F-4D97-AF65-F5344CB8AC3E}">
        <p14:creationId xmlns:p14="http://schemas.microsoft.com/office/powerpoint/2010/main" val="1241442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8CF26D-3EF6-1A4B-B13E-CC3FB4EC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FEFC1F-EC84-3A47-89A1-BB9CAF2F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DP’nin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ABD ve batıyla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yardımlar alındı.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artmasıyla birlikte tarımsal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Mayıs 1954 tarihinde yapılan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Demokrat Parti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 541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Demokrat Parti %58,4 oy oranıyla 503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%35’1 oy oranıyla 31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 Partisi %5,3 oy oranıyla 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%0,6 oy oranıyla 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49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70DE35-F123-9E44-8BCB-3F9B532C6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B4F487-E31B-854A-8AF1-C4D484AC6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 iktidarının ikinci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anlamda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artan kuraklık nedeniyle tarımda verimlilik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yabancı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borçlanmada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Siyasal anlamda da gerilimler artarak devam etmektedir. Siyasette gerilimin tırmanması, iktidarın muhalefete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baskıcı bir tavır sergilemesine de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İzlenen politikalardan rahatsız olan DP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milletvekilleri partiden ayrılarak 20 Aralık 1955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Hürriyet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Partisini kuracak ve parti mecliste ikinci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gelecektir.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804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0B9DEE-95F8-1744-8DD7-F4964DA1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9EE71F-D068-7643-83FB-43084C528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Ekim 1957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 610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Demokrat Parti %48,6 oy oranıyla 424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%41’4 oy oranıyla 178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 Partisi %6,5 oy oranıyla 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Hürriyet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 % 3,5 oy oranıyla 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Parti’nin 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ve toplumsal gerilimler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Demokrat Parti artan muhalefete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sert, baskıcı ve otoriter bir tavır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sergilemiştir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 Nisan 1960’da 15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tahkikat komisyonu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bu komisyona, yayın yasaklamak, siyasal faaliyetleri/ toplantıları yasaklamak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yetkiler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kararlara itiraz yolu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kapatılmıştı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879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627E5C-DF7B-B74A-BE66-1D3BDEED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Mayıs 1960 Darbesi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5C4BA9-8888-054D-9423-3C54491BC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Mayıs 1960 tarihinde alt ve orta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rütbeli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subaylardan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grup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Radyodan okunan bir bildiriyle ordunun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bildirilir, Meclis kapatılır.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Celal Bayar,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Adnan Menderes ve DP’nin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bakan ve milletvekilleri tutuklanır. Ordu ve DP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iktidarın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beri sorunlu bir seyir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Darbeden sonra askerlerden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Millî Birlik Komitesi (MBK)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MBK’nin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Orgeneral Cemal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MBK, bakanlar kuruluna benzer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1961 yılında bir Anayasa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hazırlanan anayasa 9 Temmuz 1961 tarihinde halkın %61,7’si tarafın- dan kabul edilerek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2868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73A494-ACBF-334E-8D41-084B075F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Mayıs 1960 Darbesi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861F25-DD31-F342-BCAC-97939C25D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Askeri darbe sonrasında askeri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1950 yılındakine benzer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siyasal iktidarın iktidara gelmesini engelleyecek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getirir.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ikinci bir meclis olan “Cumhuriyet Senatosu”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kanunların bu senatodan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yılında Anayasa Mahkemesi kurulur.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MGK kurulur.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Genelkurmay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Millî Savunma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Bakanlığı’na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8114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1704F5-EF7C-6D4A-9405-76AF26D0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Mayıs 1960 Darbesi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288270-00D4-9B45-84A6-75A45169E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Darbe </a:t>
            </a:r>
            <a:r>
              <a:rPr lang="tr-TR" dirty="0" err="1"/>
              <a:t>döneminin</a:t>
            </a:r>
            <a:r>
              <a:rPr lang="tr-TR" dirty="0"/>
              <a:t> </a:t>
            </a:r>
            <a:r>
              <a:rPr lang="tr-TR" dirty="0" err="1"/>
              <a:t>Türk</a:t>
            </a:r>
            <a:r>
              <a:rPr lang="tr-TR" dirty="0"/>
              <a:t> siyasal hayatına kara bir leke olarak </a:t>
            </a:r>
            <a:r>
              <a:rPr lang="tr-TR" dirty="0" err="1"/>
              <a:t>geçecek</a:t>
            </a:r>
            <a:r>
              <a:rPr lang="tr-TR" dirty="0"/>
              <a:t> bir uygulaması da Demokrat Parti’nin </a:t>
            </a:r>
            <a:r>
              <a:rPr lang="tr-TR" dirty="0" err="1"/>
              <a:t>çok</a:t>
            </a:r>
            <a:r>
              <a:rPr lang="tr-TR" dirty="0"/>
              <a:t> sayıda isminin asılsız </a:t>
            </a:r>
            <a:r>
              <a:rPr lang="tr-TR" dirty="0" err="1"/>
              <a:t>suçlamalarla</a:t>
            </a:r>
            <a:r>
              <a:rPr lang="tr-TR" dirty="0"/>
              <a:t> Yassıada’da </a:t>
            </a:r>
            <a:r>
              <a:rPr lang="tr-TR" dirty="0" err="1"/>
              <a:t>yürütülen</a:t>
            </a:r>
            <a:r>
              <a:rPr lang="tr-TR" dirty="0"/>
              <a:t> mahkemede yargılanıp idam, </a:t>
            </a:r>
            <a:r>
              <a:rPr lang="tr-TR" dirty="0" err="1"/>
              <a:t>müebbet</a:t>
            </a:r>
            <a:r>
              <a:rPr lang="tr-TR" dirty="0"/>
              <a:t> ve </a:t>
            </a:r>
            <a:r>
              <a:rPr lang="tr-TR" dirty="0" err="1"/>
              <a:t>değişik</a:t>
            </a:r>
            <a:r>
              <a:rPr lang="tr-TR" dirty="0"/>
              <a:t> oranlarda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ağır</a:t>
            </a:r>
            <a:r>
              <a:rPr lang="tr-TR" dirty="0"/>
              <a:t> cezalara </a:t>
            </a:r>
            <a:r>
              <a:rPr lang="tr-TR" dirty="0" err="1"/>
              <a:t>çarptırılmalarıdır</a:t>
            </a:r>
            <a:r>
              <a:rPr lang="tr-TR" dirty="0"/>
              <a:t>.</a:t>
            </a:r>
          </a:p>
          <a:p>
            <a:r>
              <a:rPr lang="tr-TR" dirty="0"/>
              <a:t> Yargılamalar sonucunda 15 </a:t>
            </a:r>
            <a:r>
              <a:rPr lang="tr-TR" dirty="0" err="1"/>
              <a:t>kişi</a:t>
            </a:r>
            <a:r>
              <a:rPr lang="tr-TR" dirty="0"/>
              <a:t> idam cezasına </a:t>
            </a:r>
            <a:r>
              <a:rPr lang="tr-TR" dirty="0" err="1"/>
              <a:t>çarptırılmıs</a:t>
            </a:r>
            <a:r>
              <a:rPr lang="tr-TR" dirty="0"/>
              <a:t>̧ bunlardan </a:t>
            </a:r>
            <a:r>
              <a:rPr lang="tr-TR" dirty="0" err="1"/>
              <a:t>dördünün</a:t>
            </a:r>
            <a:r>
              <a:rPr lang="tr-TR" dirty="0"/>
              <a:t> cezası MBK tarafından </a:t>
            </a:r>
            <a:r>
              <a:rPr lang="tr-TR" dirty="0" err="1"/>
              <a:t>onaylanmıştır</a:t>
            </a:r>
            <a:r>
              <a:rPr lang="tr-TR" dirty="0"/>
              <a:t>. </a:t>
            </a:r>
          </a:p>
          <a:p>
            <a:r>
              <a:rPr lang="tr-TR" dirty="0" err="1"/>
              <a:t>Başbakan</a:t>
            </a:r>
            <a:r>
              <a:rPr lang="tr-TR" dirty="0"/>
              <a:t> Adnan Menderes (17 </a:t>
            </a:r>
            <a:r>
              <a:rPr lang="tr-TR" dirty="0" err="1"/>
              <a:t>Eylül</a:t>
            </a:r>
            <a:r>
              <a:rPr lang="tr-TR" dirty="0"/>
              <a:t> 1961), </a:t>
            </a:r>
            <a:r>
              <a:rPr lang="tr-TR" dirty="0" err="1"/>
              <a:t>Dışişleri</a:t>
            </a:r>
            <a:r>
              <a:rPr lang="tr-TR" dirty="0"/>
              <a:t> Bakanı Fatin </a:t>
            </a:r>
            <a:r>
              <a:rPr lang="tr-TR" dirty="0" err="1"/>
              <a:t>Rüştu</a:t>
            </a:r>
            <a:r>
              <a:rPr lang="tr-TR" dirty="0"/>
              <a:t>̈ Zorlu (16 </a:t>
            </a:r>
            <a:r>
              <a:rPr lang="tr-TR" dirty="0" err="1"/>
              <a:t>Eylül</a:t>
            </a:r>
            <a:r>
              <a:rPr lang="tr-TR" dirty="0"/>
              <a:t> 1961), Maliye Bakanı Hasan Polatkan (16 </a:t>
            </a:r>
            <a:r>
              <a:rPr lang="tr-TR" dirty="0" err="1"/>
              <a:t>Eylül</a:t>
            </a:r>
            <a:r>
              <a:rPr lang="tr-TR" dirty="0"/>
              <a:t> 1961) idam </a:t>
            </a:r>
            <a:r>
              <a:rPr lang="tr-TR" dirty="0" err="1"/>
              <a:t>edilmişlerdir</a:t>
            </a:r>
            <a:r>
              <a:rPr lang="tr-TR" dirty="0"/>
              <a:t>. </a:t>
            </a:r>
          </a:p>
          <a:p>
            <a:r>
              <a:rPr lang="tr-TR" dirty="0"/>
              <a:t>Celal Bayar’ın cezası ise </a:t>
            </a:r>
            <a:r>
              <a:rPr lang="tr-TR" dirty="0" err="1"/>
              <a:t>yaşı</a:t>
            </a:r>
            <a:r>
              <a:rPr lang="tr-TR" dirty="0"/>
              <a:t> nedeniyle </a:t>
            </a:r>
            <a:r>
              <a:rPr lang="tr-TR" dirty="0" err="1"/>
              <a:t>müebbet</a:t>
            </a:r>
            <a:r>
              <a:rPr lang="tr-TR" dirty="0"/>
              <a:t> hapse </a:t>
            </a:r>
            <a:r>
              <a:rPr lang="tr-TR" dirty="0" err="1"/>
              <a:t>çevrilmiştir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136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664D6F-00EA-BD40-91FD-6FA0C6B1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B9AF66-AD2D-8047-9661-11539AB30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Ekim 1961 tarihinde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 terk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partilerin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 oranına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nispi temsil sistemine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 sonrasında DP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geleneğini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yansıtan parti olarak 11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1961 tarihinde Adalet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27 Mayıs darbesi sonrası emekliye ayrılan Orgeneral Ragıp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Gümüşpala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parti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9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3BD172-5B5F-9D46-AF46-7D3497EC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5829E9-DB9B-5646-AB12-CB89EB3EB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Ekim 1961 tarihinde yapılan meclis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 450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Halk Partisi %36,7 oy oranı ile 173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Adalet Par- tisi %34,8 oy oranıyla 158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Millet partisi %14 oyla 54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 %13,7 oy oranıyla 65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Senatosu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AP 71, CHP 36, YTP 27 ve CKMP 16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senatöru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senatoya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isimlerinin tamamına yakını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yasaklanmıs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DP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geleneğinden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 yeni bir partinin neredeyse CHP’ye yakın oy alması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“Menderes’in/ Demokrat Parti’nin zaferi” olarak yorumlanmasına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466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D6C423-7FF5-1242-AAE3-BA42E2F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D03252-621F-AD4A-903F-B2D34E5A5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 sonrasındaki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koalisyon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sahne olmasıdır.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iktidar olacak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kazanamamıştır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CHP-AP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Ekim 1961 tarihinde TBMM’de yapılan oylamada Cemal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istikrarsızlıktır.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1961-1965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koalisyon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siyasete damgasını vuracak bir isim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Süleyman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Demirel, Adalet Partisi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Ragıp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Gümüşpala’nın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Adalet Partisi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803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FACC27-D352-E448-95DC-1E52AA80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BFE7F4-DFDB-3A44-99F8-A6227094A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1965 yılında yapılan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 yine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Sadece 1965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 uygulanan,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partilerin oy oranına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mecliste temsil edilmesini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“millî bakiye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sistemi”yle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Ekim 1965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 450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Adalet Partisi %52,9 oy oranıyla 240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Cumhuriyet Halk Partisi %28,7 oy oranıyla 134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Millet Partisi %6,3 oy oranıyla 31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 %3,7 oy oranıyla 19 milletvekilli-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 %3,0 oy oranıyla 14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Millet Partisi %2,2 oy oranıyla 11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%3,2 oy oranıyla 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Adalet Partisi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130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D6836B-E9B6-314C-943C-80FC19F37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İnkılaplar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864192-EC94-ED4E-86B6-59BCBAA2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Saltanatın kaldırılması (1922)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Cumhuriyet’in ilanı (1923)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Halifeliğin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kaldırılması (1924)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Öğretimin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birleştirilmesi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(1924)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Şer’iyye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mahkemelerinin kaldırılması (1924)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1924 anayasasının kabul edilmesi (1924)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Kılık-kıyafet konusunda yapılan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şapka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 (1925)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Tekke ve zaviyelerin kapatılması (1925)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takvim ve saatin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(1925)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Kanunun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(1926)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harflerinin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harf devrimi (1928)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Belediye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seçimlerinde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kadınlara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hakkının verilmesi (1930)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 Kurumunun kurulması (1931)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Kurumunun Kurulması (1932)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Soyadı Kanunu (1934)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Kadınlara milletvekili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hakkının tanınması (1934)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sonu tatilinin cumadan pazara alınması (1935)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413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0BBDE9-BF61-E848-A360-039FEF7B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B90C3E-2E1C-B34D-B08C-399B8A79C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Adalet Partisi, merkezin </a:t>
            </a:r>
            <a:r>
              <a:rPr lang="tr-TR" dirty="0" err="1"/>
              <a:t>sağında</a:t>
            </a:r>
            <a:r>
              <a:rPr lang="tr-TR" dirty="0"/>
              <a:t> yer alan, ekonomide kısmen liberal politikaları benimseyen,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girişimi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çıkaran</a:t>
            </a:r>
            <a:r>
              <a:rPr lang="tr-TR" dirty="0"/>
              <a:t>, </a:t>
            </a:r>
            <a:r>
              <a:rPr lang="tr-TR" dirty="0" err="1"/>
              <a:t>özellikle</a:t>
            </a:r>
            <a:r>
              <a:rPr lang="tr-TR" dirty="0"/>
              <a:t> kırsal kesimden ciddi </a:t>
            </a:r>
            <a:r>
              <a:rPr lang="tr-TR" dirty="0" err="1"/>
              <a:t>desteği</a:t>
            </a:r>
            <a:r>
              <a:rPr lang="tr-TR" dirty="0"/>
              <a:t> bulunan, dini </a:t>
            </a:r>
            <a:r>
              <a:rPr lang="tr-TR" dirty="0" err="1"/>
              <a:t>değerlere</a:t>
            </a:r>
            <a:r>
              <a:rPr lang="tr-TR" dirty="0"/>
              <a:t> </a:t>
            </a:r>
            <a:r>
              <a:rPr lang="tr-TR" dirty="0" err="1"/>
              <a:t>hoşgörülu</a:t>
            </a:r>
            <a:r>
              <a:rPr lang="tr-TR" dirty="0"/>
              <a:t>̈ bir tavır sergileyen parti </a:t>
            </a:r>
            <a:r>
              <a:rPr lang="tr-TR" dirty="0" err="1"/>
              <a:t>özelliği</a:t>
            </a:r>
            <a:r>
              <a:rPr lang="tr-TR" dirty="0"/>
              <a:t> </a:t>
            </a:r>
            <a:r>
              <a:rPr lang="tr-TR" dirty="0" err="1"/>
              <a:t>göstermekteydi</a:t>
            </a:r>
            <a:r>
              <a:rPr lang="tr-TR" dirty="0"/>
              <a:t>. </a:t>
            </a:r>
          </a:p>
          <a:p>
            <a:r>
              <a:rPr lang="tr-TR" dirty="0"/>
              <a:t>Adalet Partisi </a:t>
            </a:r>
            <a:r>
              <a:rPr lang="tr-TR" dirty="0" err="1"/>
              <a:t>döneminin</a:t>
            </a:r>
            <a:r>
              <a:rPr lang="tr-TR" dirty="0"/>
              <a:t> bir </a:t>
            </a:r>
            <a:r>
              <a:rPr lang="tr-TR" dirty="0" err="1"/>
              <a:t>özelliği</a:t>
            </a:r>
            <a:r>
              <a:rPr lang="tr-TR" dirty="0"/>
              <a:t> barajlar, yollar ve </a:t>
            </a:r>
            <a:r>
              <a:rPr lang="tr-TR" dirty="0" err="1"/>
              <a:t>köprüler</a:t>
            </a:r>
            <a:r>
              <a:rPr lang="tr-TR" dirty="0"/>
              <a:t> </a:t>
            </a:r>
            <a:r>
              <a:rPr lang="tr-TR" dirty="0" err="1"/>
              <a:t>inşa</a:t>
            </a:r>
            <a:r>
              <a:rPr lang="tr-TR" dirty="0"/>
              <a:t> ederek altyapı yatırımlarına </a:t>
            </a:r>
            <a:r>
              <a:rPr lang="tr-TR" dirty="0" err="1"/>
              <a:t>önemli</a:t>
            </a:r>
            <a:r>
              <a:rPr lang="tr-TR" dirty="0"/>
              <a:t> kaynak ayırmasıdır. </a:t>
            </a:r>
          </a:p>
          <a:p>
            <a:r>
              <a:rPr lang="tr-TR" dirty="0"/>
              <a:t>Adalet Partisinin ilk </a:t>
            </a:r>
            <a:r>
              <a:rPr lang="tr-TR" dirty="0" err="1"/>
              <a:t>döneminde</a:t>
            </a:r>
            <a:r>
              <a:rPr lang="tr-TR" dirty="0"/>
              <a:t> ekonomik anlamda </a:t>
            </a:r>
            <a:r>
              <a:rPr lang="tr-TR" dirty="0" err="1"/>
              <a:t>başarılı</a:t>
            </a:r>
            <a:r>
              <a:rPr lang="tr-TR" dirty="0"/>
              <a:t> bir performans </a:t>
            </a:r>
            <a:r>
              <a:rPr lang="tr-TR" dirty="0" err="1"/>
              <a:t>sergilenmis</a:t>
            </a:r>
            <a:r>
              <a:rPr lang="tr-TR" dirty="0"/>
              <a:t>̧, yıllık %7 </a:t>
            </a:r>
            <a:r>
              <a:rPr lang="tr-TR" dirty="0" err="1"/>
              <a:t>lere</a:t>
            </a:r>
            <a:r>
              <a:rPr lang="tr-TR" dirty="0"/>
              <a:t> varan ortalama bir kalkınma hızı </a:t>
            </a:r>
            <a:r>
              <a:rPr lang="tr-TR" dirty="0" err="1"/>
              <a:t>yakalanmıştır</a:t>
            </a:r>
            <a:r>
              <a:rPr lang="tr-TR" dirty="0"/>
              <a:t>. </a:t>
            </a:r>
          </a:p>
          <a:p>
            <a:r>
              <a:rPr lang="tr-TR" dirty="0"/>
              <a:t>Bunun yanında </a:t>
            </a:r>
            <a:r>
              <a:rPr lang="tr-TR" dirty="0" err="1"/>
              <a:t>Süleyman</a:t>
            </a:r>
            <a:r>
              <a:rPr lang="tr-TR" dirty="0"/>
              <a:t> Demirel, siyasi hayatı boyunca </a:t>
            </a:r>
            <a:r>
              <a:rPr lang="tr-TR" dirty="0" err="1"/>
              <a:t>özellikle</a:t>
            </a:r>
            <a:r>
              <a:rPr lang="tr-TR" dirty="0"/>
              <a:t> askeri </a:t>
            </a:r>
            <a:r>
              <a:rPr lang="tr-TR" dirty="0" err="1"/>
              <a:t>bürokrasi</a:t>
            </a:r>
            <a:r>
              <a:rPr lang="tr-TR" dirty="0"/>
              <a:t> ile </a:t>
            </a:r>
            <a:r>
              <a:rPr lang="tr-TR" dirty="0" err="1"/>
              <a:t>uzlaşmacı</a:t>
            </a:r>
            <a:r>
              <a:rPr lang="tr-TR" dirty="0"/>
              <a:t> bir tavır sergilemeye </a:t>
            </a:r>
            <a:r>
              <a:rPr lang="tr-TR" dirty="0" err="1"/>
              <a:t>çalışmıştır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497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ADA3B6-42DE-AC44-9543-446718E1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D934BF-AC08-5742-BD09-14E110BC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Mart 1969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 toplam 450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Adalet Partisi %46,6 oy oranıyla 256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Cumhuriyet Halk Partisi %27,4 oy oranıyla 143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 %,6,6 oy oranıyla 15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5,6 ile 13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partilerde toplamda 23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1960’lı yılların sonu ve 1970’li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eylemler, iktidarı da zor durumda bırakacaktır.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Silahlı eylemlerde de artış olmuştur.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203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E2975E-5E01-234C-ACF3-002D9195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E27848-8CC7-1E4A-8605-6E7CBD6A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eylemlerindeki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silahlı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benimseyen siyasi grupların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eylemlerindeki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sonrasında 12 Mart 1971 tarihinde Genelkurmay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kuvvet komutanlarının imzalarının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muhtıra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Süleyman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Demirel’in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Adalet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tutularak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istifası istenir.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istifa etmemesi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Muhtıra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Süleyman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istifa eder ve ordunun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desteklediği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Nihat Erim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189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C6FBE6-540A-F240-B839-74528D03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1961-1980 Yılları Arası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8A3AEA-E0A0-F740-8A29-A45A478F2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1971 -1980 yılları arasında 9 yılda toplam 11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kurulacaktır. Neredeyse her yıl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izlenen politikalarda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CHP’de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Mayıs 1972’de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CHP kurultayında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Ecevit, ismi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âdete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CHP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1966 yılından CHP genel sekreteri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parti- de aktif rol oynayan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Ecevit,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 politikalarda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 atarak,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siyasal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gelecektir.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696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3F1870-5F40-A340-BC18-9CC21499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Figürler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B81845-F562-BB4A-BAC7-B93F5358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Süleyman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Demirel (1924 – 2015):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liderdi. 1964 yılında AP’nin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defa iktidara gelecek,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yapacak, 1994 yılında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Bülent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Ecevit (1925 – 2006):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1966 yılında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sekreterliğine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CHP’de 1972’de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gelecek, “ortanın solu”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CHP’nin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yapısını kırıp partiyi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560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E608CD-7A74-8A43-98C8-8781DDFB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Figürler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F92876-7202-CB4B-A379-CDD5EB060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Alparslan </a:t>
            </a:r>
            <a:r>
              <a:rPr lang="tr-TR" b="1" dirty="0" err="1"/>
              <a:t>Türkes</a:t>
            </a:r>
            <a:r>
              <a:rPr lang="tr-TR" b="1" dirty="0"/>
              <a:t>̧ (1917 – 1997): </a:t>
            </a:r>
            <a:r>
              <a:rPr lang="tr-TR" dirty="0" err="1"/>
              <a:t>Türkiye’de</a:t>
            </a:r>
            <a:r>
              <a:rPr lang="tr-TR" dirty="0"/>
              <a:t> </a:t>
            </a:r>
            <a:r>
              <a:rPr lang="tr-TR" dirty="0" err="1"/>
              <a:t>milliyetçi</a:t>
            </a:r>
            <a:r>
              <a:rPr lang="tr-TR" dirty="0"/>
              <a:t> hassasiyetleri vurgulayan/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çıkaran</a:t>
            </a:r>
            <a:r>
              <a:rPr lang="tr-TR" dirty="0"/>
              <a:t> bir politik </a:t>
            </a:r>
            <a:r>
              <a:rPr lang="tr-TR" dirty="0" err="1"/>
              <a:t>söylemi</a:t>
            </a:r>
            <a:r>
              <a:rPr lang="tr-TR" dirty="0"/>
              <a:t> benimsedi. </a:t>
            </a:r>
            <a:r>
              <a:rPr lang="tr-TR" dirty="0" err="1"/>
              <a:t>Günümüze</a:t>
            </a:r>
            <a:r>
              <a:rPr lang="tr-TR" dirty="0"/>
              <a:t> kadar </a:t>
            </a:r>
            <a:r>
              <a:rPr lang="tr-TR" dirty="0" err="1"/>
              <a:t>varlığını</a:t>
            </a:r>
            <a:r>
              <a:rPr lang="tr-TR" dirty="0"/>
              <a:t> devam ettiren </a:t>
            </a:r>
            <a:r>
              <a:rPr lang="tr-TR" dirty="0" err="1"/>
              <a:t>Milliyetçi</a:t>
            </a:r>
            <a:r>
              <a:rPr lang="tr-TR" dirty="0"/>
              <a:t> Hareket Partisi’ni </a:t>
            </a:r>
            <a:r>
              <a:rPr lang="tr-TR" dirty="0" err="1"/>
              <a:t>kurmuştur</a:t>
            </a:r>
            <a:r>
              <a:rPr lang="tr-TR" dirty="0"/>
              <a:t>. Partide lidere sadakat her zaman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değer</a:t>
            </a:r>
            <a:r>
              <a:rPr lang="tr-TR" dirty="0"/>
              <a:t> olarak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çıkmıştır</a:t>
            </a:r>
            <a:r>
              <a:rPr lang="tr-TR" dirty="0"/>
              <a:t>. </a:t>
            </a:r>
            <a:r>
              <a:rPr lang="tr-TR" dirty="0" err="1"/>
              <a:t>Türkes</a:t>
            </a:r>
            <a:r>
              <a:rPr lang="tr-TR" dirty="0"/>
              <a:t>̧’e bu </a:t>
            </a:r>
            <a:r>
              <a:rPr lang="tr-TR" dirty="0" err="1"/>
              <a:t>bağlamda</a:t>
            </a:r>
            <a:r>
              <a:rPr lang="tr-TR" dirty="0"/>
              <a:t> “</a:t>
            </a:r>
            <a:r>
              <a:rPr lang="tr-TR" dirty="0" err="1"/>
              <a:t>Başbug</a:t>
            </a:r>
            <a:r>
              <a:rPr lang="tr-TR" dirty="0"/>
              <a:t>̆” lakabı </a:t>
            </a:r>
            <a:r>
              <a:rPr lang="tr-TR" dirty="0" err="1"/>
              <a:t>verilmis</a:t>
            </a:r>
            <a:r>
              <a:rPr lang="tr-TR" dirty="0"/>
              <a:t>̧ ve </a:t>
            </a:r>
            <a:r>
              <a:rPr lang="tr-TR" dirty="0" err="1"/>
              <a:t>çoğu</a:t>
            </a:r>
            <a:r>
              <a:rPr lang="tr-TR" dirty="0"/>
              <a:t> zaman </a:t>
            </a:r>
            <a:r>
              <a:rPr lang="tr-TR" dirty="0" err="1"/>
              <a:t>Başbug</a:t>
            </a:r>
            <a:r>
              <a:rPr lang="tr-TR" dirty="0"/>
              <a:t>̆ </a:t>
            </a:r>
            <a:r>
              <a:rPr lang="tr-TR" dirty="0" err="1"/>
              <a:t>Türkes</a:t>
            </a:r>
            <a:r>
              <a:rPr lang="tr-TR" dirty="0"/>
              <a:t>̧ olarak </a:t>
            </a:r>
            <a:r>
              <a:rPr lang="tr-TR" dirty="0" err="1"/>
              <a:t>tanımlanmıştır</a:t>
            </a:r>
            <a:r>
              <a:rPr lang="tr-TR" dirty="0"/>
              <a:t>. </a:t>
            </a:r>
          </a:p>
          <a:p>
            <a:r>
              <a:rPr lang="tr-TR" b="1" dirty="0"/>
              <a:t>Necmettin Erbakan (1926-2011): </a:t>
            </a:r>
            <a:r>
              <a:rPr lang="tr-TR" dirty="0" err="1"/>
              <a:t>Türk</a:t>
            </a:r>
            <a:r>
              <a:rPr lang="tr-TR" dirty="0"/>
              <a:t> siyasetinde </a:t>
            </a:r>
            <a:r>
              <a:rPr lang="tr-TR" dirty="0" err="1"/>
              <a:t>muhafazakâr</a:t>
            </a:r>
            <a:r>
              <a:rPr lang="tr-TR" dirty="0"/>
              <a:t> </a:t>
            </a:r>
            <a:r>
              <a:rPr lang="tr-TR" dirty="0" err="1"/>
              <a:t>düşünceyi</a:t>
            </a:r>
            <a:r>
              <a:rPr lang="tr-TR" dirty="0"/>
              <a:t> ve dini </a:t>
            </a:r>
            <a:r>
              <a:rPr lang="tr-TR" dirty="0" err="1"/>
              <a:t>söylemleri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çıkarmıştır</a:t>
            </a:r>
            <a:r>
              <a:rPr lang="tr-TR" dirty="0"/>
              <a:t>. </a:t>
            </a:r>
            <a:r>
              <a:rPr lang="tr-TR" dirty="0" err="1"/>
              <a:t>Söylemlerinde</a:t>
            </a:r>
            <a:r>
              <a:rPr lang="tr-TR" dirty="0"/>
              <a:t> </a:t>
            </a:r>
            <a:r>
              <a:rPr lang="tr-TR" dirty="0" err="1"/>
              <a:t>millîlik</a:t>
            </a:r>
            <a:r>
              <a:rPr lang="tr-TR" dirty="0"/>
              <a:t> vurgusu </a:t>
            </a:r>
            <a:r>
              <a:rPr lang="tr-TR" dirty="0" err="1"/>
              <a:t>önemli</a:t>
            </a:r>
            <a:r>
              <a:rPr lang="tr-TR" dirty="0"/>
              <a:t> yer tutar. Hareketini daha sonra “millî </a:t>
            </a:r>
            <a:r>
              <a:rPr lang="tr-TR" dirty="0" err="1"/>
              <a:t>görüs</a:t>
            </a:r>
            <a:r>
              <a:rPr lang="tr-TR" dirty="0"/>
              <a:t>̧” olarak tanımlar. Evrenselci bir </a:t>
            </a:r>
            <a:r>
              <a:rPr lang="tr-TR" dirty="0" err="1"/>
              <a:t>yaklaşımla</a:t>
            </a:r>
            <a:r>
              <a:rPr lang="tr-TR" dirty="0"/>
              <a:t> </a:t>
            </a:r>
            <a:r>
              <a:rPr lang="tr-TR" dirty="0" err="1"/>
              <a:t>ümmet</a:t>
            </a:r>
            <a:r>
              <a:rPr lang="tr-TR" dirty="0"/>
              <a:t> vurgusunu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çıkarır</a:t>
            </a:r>
            <a:r>
              <a:rPr lang="tr-TR" dirty="0"/>
              <a:t>. </a:t>
            </a:r>
            <a:r>
              <a:rPr lang="tr-TR" dirty="0" err="1"/>
              <a:t>Çoğunun</a:t>
            </a:r>
            <a:r>
              <a:rPr lang="tr-TR" dirty="0"/>
              <a:t> kurucu </a:t>
            </a:r>
            <a:r>
              <a:rPr lang="tr-TR" dirty="0" err="1"/>
              <a:t>liderliğini</a:t>
            </a:r>
            <a:r>
              <a:rPr lang="tr-TR" dirty="0"/>
              <a:t> </a:t>
            </a:r>
            <a:r>
              <a:rPr lang="tr-TR" dirty="0" err="1"/>
              <a:t>yaptığı</a:t>
            </a:r>
            <a:r>
              <a:rPr lang="tr-TR" dirty="0"/>
              <a:t> Millî Nizam Partisi, Millî Selamet Partisi, Refah Partisi, Fazilet Partisi, Saadet Partisi tarihsel </a:t>
            </a:r>
            <a:r>
              <a:rPr lang="tr-TR" dirty="0" err="1"/>
              <a:t>süreçte</a:t>
            </a:r>
            <a:r>
              <a:rPr lang="tr-TR" dirty="0"/>
              <a:t> aynı </a:t>
            </a:r>
            <a:r>
              <a:rPr lang="tr-TR" dirty="0" err="1"/>
              <a:t>geleneği</a:t>
            </a:r>
            <a:r>
              <a:rPr lang="tr-TR" dirty="0"/>
              <a:t> devam ettiren partilerdir.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091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474F3A-BF4B-8E4F-91D7-4DAB4921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12 Eylül 1980 Darbesi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10E541-3C0F-F641-8CEE-73E3DC3C5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Ordu, 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 tarihinde darbe yaparak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koyar.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Genelkurmay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4 kuvvet komutanından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Konseyi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belirleyici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1980’de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1983’te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bir Anaya-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hazırlatılmıs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hazırlanan anayasa 7 Kasım 1982 tarihinde yapılan halk oylamasında %91,7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oyla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ile birlikte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aktif siyaset yapan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siyasetçilere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ya da 10 yıl,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liderliği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yapan isimlere ise 10 yıl siyaset yapma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6374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5B691C-6288-2A4E-93E5-3F072798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Sonrası Dönem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1E7F42-32C8-7A4F-9599-2C477B127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MGK’nın onayı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parti kurulur. Bunlardan biri iktidara gelmesi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emekli Orgeneral Turgut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Sunalp’in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Demokrasi Partisi’dir. Parti merkez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alır, MGK ve ordunun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ise eski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valisi olan Necdet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Calp’ın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Parti’dir. Parti merkez solda yer almaktadır ve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muhalefet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Ocak 1980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Kararları”nın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mimarı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ekonomi politikalarındaki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 sahibi olan ve uluslararası kurumlarla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Turgut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Anavatan Partisini kurarak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girmek ister. Anavatan Partisi’nin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girmesi konusunda uluslararası kamuoyundan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gelir.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504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104B12-CDD5-E240-967D-F191372C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Sonrası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E9FC96-0C4B-B940-A981-0AC9F0171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Parti, tek bir ideoloji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iddiasıyla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Partinin hedefi,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muhafazakâr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liberal ve merkez sol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kitlelere de hitap etmektir.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Kasım 1983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toplamda 399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Anavatan Partisi %45,1 oy oranı ile 211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%30,5 oy oranıyla 117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Demokrasi Partisi %23,3 oy oranıyla 71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7014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782BE5-A22D-954D-89C7-37DBE7E6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Anavatan Partisi Dönemi 1983-1991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2E181C-B867-094E-8B7A-F86962B0D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Aralık 1983’de kurar ve mecliste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güvenoyu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ekonomide ve siyasette liberal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İthalat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ihracatta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serbestleşme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daha fazla yabancı sermayenin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yapması,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azaltılması, altyapının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koymaya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80’lerin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beri uluslararası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vardır ve iktidarı boyunca da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tutmaya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6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29A871-36C7-9A49-95CC-E5652E26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Fırkası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EC372C-FA09-1640-95DE-42C71CE75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gelişmelerden</a:t>
            </a:r>
            <a:r>
              <a:rPr lang="tr-TR" dirty="0"/>
              <a:t> rahatsız olan </a:t>
            </a:r>
            <a:r>
              <a:rPr lang="tr-TR" dirty="0" err="1"/>
              <a:t>kişiler</a:t>
            </a:r>
            <a:r>
              <a:rPr lang="tr-TR" dirty="0"/>
              <a:t> tarafından 17 Kasım 1924 tarihinde Terakkiperver Cumhuriyet Fırkası </a:t>
            </a:r>
            <a:r>
              <a:rPr lang="tr-TR" dirty="0" err="1"/>
              <a:t>kurulmuştur</a:t>
            </a:r>
            <a:r>
              <a:rPr lang="tr-TR" dirty="0"/>
              <a:t>. </a:t>
            </a:r>
          </a:p>
          <a:p>
            <a:r>
              <a:rPr lang="tr-TR" dirty="0"/>
              <a:t>Partinin önde gelen isimleri Kazım Karabekir, Refet Bele, Ali Fuat Cebesoy gibi Millî </a:t>
            </a:r>
            <a:r>
              <a:rPr lang="tr-TR" dirty="0" err="1"/>
              <a:t>Mücadele’de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hizmetleri </a:t>
            </a:r>
            <a:r>
              <a:rPr lang="tr-TR" dirty="0" err="1"/>
              <a:t>olmus</a:t>
            </a:r>
            <a:r>
              <a:rPr lang="tr-TR" dirty="0"/>
              <a:t>̧, </a:t>
            </a:r>
            <a:r>
              <a:rPr lang="tr-TR" dirty="0" err="1"/>
              <a:t>Atatürk’le</a:t>
            </a:r>
            <a:r>
              <a:rPr lang="tr-TR" dirty="0"/>
              <a:t> birlikte hareket </a:t>
            </a:r>
            <a:r>
              <a:rPr lang="tr-TR" dirty="0" err="1"/>
              <a:t>etmis</a:t>
            </a:r>
            <a:r>
              <a:rPr lang="tr-TR" dirty="0"/>
              <a:t>̧ isimlerdir. </a:t>
            </a:r>
          </a:p>
          <a:p>
            <a:r>
              <a:rPr lang="tr-TR" dirty="0"/>
              <a:t>Terakkiperver Cumhuriyet </a:t>
            </a:r>
            <a:r>
              <a:rPr lang="tr-TR" dirty="0" err="1"/>
              <a:t>Fırkası’nın</a:t>
            </a:r>
            <a:r>
              <a:rPr lang="tr-TR" dirty="0"/>
              <a:t> parti felsefesi, Cumhuriyet Halk </a:t>
            </a:r>
            <a:r>
              <a:rPr lang="tr-TR" dirty="0" err="1"/>
              <a:t>Fırkası’ndan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farklılıklar </a:t>
            </a:r>
            <a:r>
              <a:rPr lang="tr-TR" dirty="0" err="1"/>
              <a:t>içermektedir</a:t>
            </a:r>
            <a:r>
              <a:rPr lang="tr-TR" dirty="0"/>
              <a:t>. </a:t>
            </a:r>
          </a:p>
          <a:p>
            <a:r>
              <a:rPr lang="tr-TR" dirty="0"/>
              <a:t>Fırka, </a:t>
            </a:r>
            <a:r>
              <a:rPr lang="tr-TR" dirty="0" err="1"/>
              <a:t>devletçi</a:t>
            </a:r>
            <a:r>
              <a:rPr lang="tr-TR" dirty="0"/>
              <a:t> </a:t>
            </a:r>
            <a:r>
              <a:rPr lang="tr-TR" dirty="0" err="1"/>
              <a:t>anlayıs</a:t>
            </a:r>
            <a:r>
              <a:rPr lang="tr-TR" dirty="0"/>
              <a:t>̧ yerine daha adem-i merkezi </a:t>
            </a:r>
            <a:r>
              <a:rPr lang="tr-TR" dirty="0" err="1"/>
              <a:t>yönetim</a:t>
            </a:r>
            <a:r>
              <a:rPr lang="tr-TR" dirty="0"/>
              <a:t> </a:t>
            </a:r>
            <a:r>
              <a:rPr lang="tr-TR" dirty="0" err="1"/>
              <a:t>yaklaşımını</a:t>
            </a:r>
            <a:r>
              <a:rPr lang="tr-TR" dirty="0"/>
              <a:t> benimsemekte, </a:t>
            </a:r>
            <a:r>
              <a:rPr lang="tr-TR" dirty="0" err="1"/>
              <a:t>özgürlüklerin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çıkarılacağı</a:t>
            </a:r>
            <a:r>
              <a:rPr lang="tr-TR" dirty="0"/>
              <a:t>, dinî </a:t>
            </a:r>
            <a:r>
              <a:rPr lang="tr-TR" dirty="0" err="1"/>
              <a:t>inançlara</a:t>
            </a:r>
            <a:r>
              <a:rPr lang="tr-TR" dirty="0"/>
              <a:t> saygılı </a:t>
            </a:r>
            <a:r>
              <a:rPr lang="tr-TR" dirty="0" err="1"/>
              <a:t>olunacağı</a:t>
            </a:r>
            <a:r>
              <a:rPr lang="tr-TR" dirty="0"/>
              <a:t> vurgulanmaktadır.</a:t>
            </a:r>
          </a:p>
          <a:p>
            <a:r>
              <a:rPr lang="tr-TR" dirty="0"/>
              <a:t>Terakkiperver Cumhuriyet Fırkası, ekonomide ve siyasette daha liberal politikaları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çıkartır</a:t>
            </a:r>
            <a:r>
              <a:rPr lang="tr-TR" dirty="0"/>
              <a:t>. </a:t>
            </a:r>
            <a:r>
              <a:rPr lang="tr-TR" dirty="0" err="1"/>
              <a:t>Modernleşme</a:t>
            </a:r>
            <a:r>
              <a:rPr lang="tr-TR" dirty="0"/>
              <a:t> </a:t>
            </a:r>
            <a:r>
              <a:rPr lang="tr-TR" dirty="0" err="1"/>
              <a:t>sürecinin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hızlı ve baskıcı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, zamana yayılarak </a:t>
            </a:r>
            <a:r>
              <a:rPr lang="tr-TR" dirty="0" err="1"/>
              <a:t>gerçekleştirileceği</a:t>
            </a:r>
            <a:r>
              <a:rPr lang="tr-TR" dirty="0"/>
              <a:t> vurgulanır.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1526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759A72-05AC-4842-951E-16752E96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Anavatan Partisi Dönemi 1983-1991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0DC120-EE76-8643-BAEA-AF91BA343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29 Kasım 1987 tarihinde </a:t>
            </a:r>
            <a:r>
              <a:rPr lang="tr-TR" dirty="0" err="1"/>
              <a:t>gerçek</a:t>
            </a:r>
            <a:r>
              <a:rPr lang="tr-TR" dirty="0"/>
              <a:t>- </a:t>
            </a:r>
            <a:r>
              <a:rPr lang="tr-TR" dirty="0" err="1"/>
              <a:t>leşen</a:t>
            </a:r>
            <a:r>
              <a:rPr lang="tr-TR" dirty="0"/>
              <a:t> </a:t>
            </a:r>
            <a:r>
              <a:rPr lang="tr-TR" dirty="0" err="1"/>
              <a:t>seçimlerde</a:t>
            </a:r>
            <a:r>
              <a:rPr lang="tr-TR" dirty="0"/>
              <a:t> toplamda 450 </a:t>
            </a:r>
            <a:r>
              <a:rPr lang="tr-TR" dirty="0" err="1"/>
              <a:t>milletvekilliğinden</a:t>
            </a:r>
            <a:r>
              <a:rPr lang="tr-TR" dirty="0"/>
              <a:t> Anavatan Partisi %36,3 oy oranı ile 292 </a:t>
            </a:r>
            <a:r>
              <a:rPr lang="tr-TR" dirty="0" err="1"/>
              <a:t>milletve</a:t>
            </a:r>
            <a:r>
              <a:rPr lang="tr-TR" dirty="0"/>
              <a:t>- </a:t>
            </a:r>
            <a:r>
              <a:rPr lang="tr-TR" dirty="0" err="1"/>
              <a:t>killiği</a:t>
            </a:r>
            <a:r>
              <a:rPr lang="tr-TR" dirty="0"/>
              <a:t>, </a:t>
            </a:r>
            <a:r>
              <a:rPr lang="tr-TR" dirty="0" err="1"/>
              <a:t>Sosyaldemokrat</a:t>
            </a:r>
            <a:r>
              <a:rPr lang="tr-TR" dirty="0"/>
              <a:t> </a:t>
            </a:r>
            <a:r>
              <a:rPr lang="tr-TR" dirty="0" err="1"/>
              <a:t>Halkçı</a:t>
            </a:r>
            <a:r>
              <a:rPr lang="tr-TR" dirty="0"/>
              <a:t> Parti %24,8 oy oranıyla 99 </a:t>
            </a:r>
            <a:r>
              <a:rPr lang="tr-TR" dirty="0" err="1"/>
              <a:t>milletvekilliği</a:t>
            </a:r>
            <a:r>
              <a:rPr lang="tr-TR" dirty="0"/>
              <a:t>, </a:t>
            </a:r>
            <a:r>
              <a:rPr lang="tr-TR" dirty="0" err="1"/>
              <a:t>Doğru</a:t>
            </a:r>
            <a:r>
              <a:rPr lang="tr-TR" dirty="0"/>
              <a:t> Yol Partisi %19,1 oy oranıyla 59 </a:t>
            </a:r>
            <a:r>
              <a:rPr lang="tr-TR" dirty="0" err="1"/>
              <a:t>milletvekilliği</a:t>
            </a:r>
            <a:r>
              <a:rPr lang="tr-TR" dirty="0"/>
              <a:t> </a:t>
            </a:r>
            <a:r>
              <a:rPr lang="tr-TR" dirty="0" err="1"/>
              <a:t>kazanmıştır</a:t>
            </a:r>
            <a:r>
              <a:rPr lang="tr-TR" dirty="0"/>
              <a:t>.</a:t>
            </a:r>
          </a:p>
          <a:p>
            <a:r>
              <a:rPr lang="tr-TR" dirty="0" err="1"/>
              <a:t>Bülent</a:t>
            </a:r>
            <a:r>
              <a:rPr lang="tr-TR" dirty="0"/>
              <a:t> Ecevit’in genel </a:t>
            </a:r>
            <a:r>
              <a:rPr lang="tr-TR" dirty="0" err="1"/>
              <a:t>başkanlığını</a:t>
            </a:r>
            <a:r>
              <a:rPr lang="tr-TR" dirty="0"/>
              <a:t> </a:t>
            </a:r>
            <a:r>
              <a:rPr lang="tr-TR" dirty="0" err="1"/>
              <a:t>yaptığı</a:t>
            </a:r>
            <a:r>
              <a:rPr lang="tr-TR" dirty="0"/>
              <a:t> Demokratik Sol Parti %8,5, Necmettin Erbakan’ın genel </a:t>
            </a:r>
            <a:r>
              <a:rPr lang="tr-TR" dirty="0" err="1"/>
              <a:t>başkanlığını</a:t>
            </a:r>
            <a:r>
              <a:rPr lang="tr-TR" dirty="0"/>
              <a:t> </a:t>
            </a:r>
            <a:r>
              <a:rPr lang="tr-TR" dirty="0" err="1"/>
              <a:t>yaptığı</a:t>
            </a:r>
            <a:r>
              <a:rPr lang="tr-TR" dirty="0"/>
              <a:t> Refah Partisi %7,2 oy almalarına </a:t>
            </a:r>
            <a:r>
              <a:rPr lang="tr-TR" dirty="0" err="1"/>
              <a:t>rağmen</a:t>
            </a:r>
            <a:r>
              <a:rPr lang="tr-TR" dirty="0"/>
              <a:t> %10’luk </a:t>
            </a:r>
            <a:r>
              <a:rPr lang="tr-TR" dirty="0" err="1"/>
              <a:t>seçim</a:t>
            </a:r>
            <a:r>
              <a:rPr lang="tr-TR" dirty="0"/>
              <a:t> barajını </a:t>
            </a:r>
            <a:r>
              <a:rPr lang="tr-TR" dirty="0" err="1"/>
              <a:t>geçemedikleri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meclise </a:t>
            </a:r>
            <a:r>
              <a:rPr lang="tr-TR" dirty="0" err="1"/>
              <a:t>girememişlerdir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2007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41A1D0-ED25-3A4F-9D21-3150A525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Koalisyonlar Dönemi 1991-2002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5FA3B3-69D1-5441-B858-396F9775D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Türkiye’de</a:t>
            </a:r>
            <a:r>
              <a:rPr lang="tr-TR" dirty="0"/>
              <a:t> 1990’lı yıllar siyasal anlamda istik- </a:t>
            </a:r>
            <a:r>
              <a:rPr lang="tr-TR" dirty="0" err="1"/>
              <a:t>rarsızlıkların</a:t>
            </a:r>
            <a:r>
              <a:rPr lang="tr-TR" dirty="0"/>
              <a:t> </a:t>
            </a:r>
            <a:r>
              <a:rPr lang="tr-TR" dirty="0" err="1"/>
              <a:t>yaşandığı</a:t>
            </a:r>
            <a:r>
              <a:rPr lang="tr-TR" dirty="0"/>
              <a:t> yıllardır. Bu </a:t>
            </a:r>
            <a:r>
              <a:rPr lang="tr-TR" dirty="0" err="1"/>
              <a:t>süreçte</a:t>
            </a:r>
            <a:r>
              <a:rPr lang="tr-TR" dirty="0"/>
              <a:t> </a:t>
            </a:r>
            <a:r>
              <a:rPr lang="tr-TR" dirty="0" err="1"/>
              <a:t>hiçbir</a:t>
            </a:r>
            <a:r>
              <a:rPr lang="tr-TR" dirty="0"/>
              <a:t> parti tek </a:t>
            </a:r>
            <a:r>
              <a:rPr lang="tr-TR" dirty="0" err="1"/>
              <a:t>başına</a:t>
            </a:r>
            <a:r>
              <a:rPr lang="tr-TR" dirty="0"/>
              <a:t> iktidar olabilecek </a:t>
            </a:r>
            <a:r>
              <a:rPr lang="tr-TR" dirty="0" err="1"/>
              <a:t>çoğunluğu</a:t>
            </a:r>
            <a:r>
              <a:rPr lang="tr-TR" dirty="0"/>
              <a:t> elde </a:t>
            </a:r>
            <a:r>
              <a:rPr lang="tr-TR" dirty="0" err="1"/>
              <a:t>edememiştir</a:t>
            </a:r>
            <a:r>
              <a:rPr lang="tr-TR" dirty="0"/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Ekim 1991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toplamda 450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Partisi %27,0 oy oranı ile 178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Anava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tan Partisi %24,0 oy oranıyla 115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Sosyaldemokrat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%20,8 oy oranıyla 88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Refah Partisi %16,9 oy oranıyla 62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Demokratik Sol Parti %10,8 oy oranıyla 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48869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6BDC3B-B079-E346-8805-19C4D3D8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Koalisyonlar Dönemi 1991-2002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94F0B9-D003-DA48-B0CB-84FA93C43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17 Nisan 1993 tarihinde </a:t>
            </a:r>
            <a:r>
              <a:rPr lang="tr-TR" dirty="0" err="1"/>
              <a:t>Cumhurbaşkanı</a:t>
            </a:r>
            <a:r>
              <a:rPr lang="tr-TR" dirty="0"/>
              <a:t> Tur- gut </a:t>
            </a:r>
            <a:r>
              <a:rPr lang="tr-TR" dirty="0" err="1"/>
              <a:t>Özal</a:t>
            </a:r>
            <a:r>
              <a:rPr lang="tr-TR" dirty="0"/>
              <a:t> kalp krizinden vefat eder. </a:t>
            </a:r>
            <a:r>
              <a:rPr lang="tr-TR" dirty="0" err="1"/>
              <a:t>Süleyman</a:t>
            </a:r>
            <a:r>
              <a:rPr lang="tr-TR" dirty="0"/>
              <a:t> Demirel, </a:t>
            </a:r>
            <a:r>
              <a:rPr lang="tr-TR" dirty="0" err="1"/>
              <a:t>cumhurbaşkanlığına</a:t>
            </a:r>
            <a:r>
              <a:rPr lang="tr-TR" dirty="0"/>
              <a:t> aday olur ve 16 Mayıs 1993 tarihinde mecliste yapılan oylamanın 3. Turunda </a:t>
            </a:r>
            <a:r>
              <a:rPr lang="tr-TR" dirty="0" err="1"/>
              <a:t>cumhurbaşkanı</a:t>
            </a:r>
            <a:r>
              <a:rPr lang="tr-TR" dirty="0"/>
              <a:t> </a:t>
            </a:r>
            <a:r>
              <a:rPr lang="tr-TR" dirty="0" err="1"/>
              <a:t>seçilir</a:t>
            </a:r>
            <a:r>
              <a:rPr lang="tr-TR" dirty="0"/>
              <a:t>. </a:t>
            </a:r>
          </a:p>
          <a:p>
            <a:r>
              <a:rPr lang="tr-TR" dirty="0"/>
              <a:t>13 Haziran 1993 tarihinde yapılan parti kongresinde </a:t>
            </a:r>
            <a:r>
              <a:rPr lang="tr-TR" dirty="0" err="1"/>
              <a:t>İsmet</a:t>
            </a:r>
            <a:r>
              <a:rPr lang="tr-TR" dirty="0"/>
              <a:t> Sezgin, Tansu </a:t>
            </a:r>
            <a:r>
              <a:rPr lang="tr-TR" dirty="0" err="1"/>
              <a:t>Çiller</a:t>
            </a:r>
            <a:r>
              <a:rPr lang="tr-TR" dirty="0"/>
              <a:t> ve </a:t>
            </a:r>
            <a:r>
              <a:rPr lang="tr-TR" dirty="0" err="1"/>
              <a:t>Köksal</a:t>
            </a:r>
            <a:r>
              <a:rPr lang="tr-TR" dirty="0"/>
              <a:t> Toptan </a:t>
            </a:r>
            <a:r>
              <a:rPr lang="tr-TR" dirty="0" err="1"/>
              <a:t>yarışır</a:t>
            </a:r>
            <a:r>
              <a:rPr lang="tr-TR" dirty="0"/>
              <a:t>. </a:t>
            </a:r>
            <a:r>
              <a:rPr lang="tr-TR" dirty="0" err="1"/>
              <a:t>Süleyman</a:t>
            </a:r>
            <a:r>
              <a:rPr lang="tr-TR" dirty="0"/>
              <a:t> Demirel, </a:t>
            </a:r>
            <a:r>
              <a:rPr lang="tr-TR" dirty="0" err="1"/>
              <a:t>çok</a:t>
            </a:r>
            <a:r>
              <a:rPr lang="tr-TR" dirty="0"/>
              <a:t> uzun </a:t>
            </a:r>
            <a:r>
              <a:rPr lang="tr-TR" dirty="0" err="1"/>
              <a:t>süredir</a:t>
            </a:r>
            <a:r>
              <a:rPr lang="tr-TR" dirty="0"/>
              <a:t> yakın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arkadaşı</a:t>
            </a:r>
            <a:r>
              <a:rPr lang="tr-TR" dirty="0"/>
              <a:t> olan ve partide </a:t>
            </a:r>
            <a:r>
              <a:rPr lang="tr-TR" dirty="0" err="1"/>
              <a:t>İsmet</a:t>
            </a:r>
            <a:r>
              <a:rPr lang="tr-TR" dirty="0"/>
              <a:t> Abi olarak tanımlanan </a:t>
            </a:r>
            <a:r>
              <a:rPr lang="tr-TR" dirty="0" err="1"/>
              <a:t>İsmet</a:t>
            </a:r>
            <a:r>
              <a:rPr lang="tr-TR" dirty="0"/>
              <a:t> Sezgin’i destekler. Kongreyi Tansu </a:t>
            </a:r>
            <a:r>
              <a:rPr lang="tr-TR" dirty="0" err="1"/>
              <a:t>Çiller</a:t>
            </a:r>
            <a:r>
              <a:rPr lang="tr-TR" dirty="0"/>
              <a:t> kazanır. </a:t>
            </a:r>
          </a:p>
          <a:p>
            <a:r>
              <a:rPr lang="tr-TR" dirty="0"/>
              <a:t>Tansu </a:t>
            </a:r>
            <a:r>
              <a:rPr lang="tr-TR" dirty="0" err="1"/>
              <a:t>Çiller</a:t>
            </a:r>
            <a:r>
              <a:rPr lang="tr-TR" dirty="0"/>
              <a:t> </a:t>
            </a:r>
            <a:r>
              <a:rPr lang="tr-TR" dirty="0" err="1"/>
              <a:t>Türkiye’nin</a:t>
            </a:r>
            <a:r>
              <a:rPr lang="tr-TR" dirty="0"/>
              <a:t> ilk kadın </a:t>
            </a:r>
            <a:r>
              <a:rPr lang="tr-TR" dirty="0" err="1"/>
              <a:t>başbakanı</a:t>
            </a:r>
            <a:r>
              <a:rPr lang="tr-TR" dirty="0"/>
              <a:t> </a:t>
            </a:r>
            <a:r>
              <a:rPr lang="tr-TR" dirty="0" err="1"/>
              <a:t>olmuştur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44660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484E13-2B16-4144-BD91-ECCE2A8F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Koalisyonlar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559DAA-0C44-5440-9705-F6546039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1991-1993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Partisi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Sosyaldemokrat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Koalisyonu: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Süleyman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Demirel – Erdal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1993-1995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Partisi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Sosyaldemokrat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Koalisyonu: Tansu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Murat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Karayalçın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1995 Anavatan Partisi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Partisi Koalisyonu: Mesut Yılmaz – Tansu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 Refah Partisi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Partisi Koalisyonu: Necmettin Erbakan - Tansu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1997-1998 Anavatan Partisi – Demokratik Sol Parti – Demokratik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Partisi Koalisyonu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1998 -1999 Demokratik Sol Parti Azınlık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 Demokratik Sol Parti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Partisi – Anavatan Partisi Koalisyonu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7165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30286C-4EB1-CC46-91A9-CFA01314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C0D592-27A5-024F-B25D-8B76E0106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Kasım 2002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hayatında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görülmedik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koalisyon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barajını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Meclise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girememiştir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so-nuçlarına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parti Meclis’e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Toplam 500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% 34,27 oy ora-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363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Cumhuriyet Halk partisi %19,39 oy oranı ile 178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katılan 9 milletvekili de Meclis’e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6567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254EAC-2663-D144-9BAE-8CACABBD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888D63-20B6-D44D-B75D-CAD0571B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İlerleyen süreçlerde </a:t>
            </a:r>
            <a:r>
              <a:rPr lang="tr-TR" dirty="0" err="1"/>
              <a:t>döneme</a:t>
            </a:r>
            <a:r>
              <a:rPr lang="tr-TR" dirty="0"/>
              <a:t> damgasını vuran olay </a:t>
            </a:r>
            <a:r>
              <a:rPr lang="tr-TR" dirty="0" err="1"/>
              <a:t>Cumhurbaşkanı</a:t>
            </a:r>
            <a:r>
              <a:rPr lang="tr-TR" dirty="0"/>
              <a:t> Ahmet Necdet Sezer’in </a:t>
            </a:r>
            <a:r>
              <a:rPr lang="tr-TR" dirty="0" err="1"/>
              <a:t>cumhurbaşkanlığının</a:t>
            </a:r>
            <a:r>
              <a:rPr lang="tr-TR" dirty="0"/>
              <a:t> sona ermesi </a:t>
            </a:r>
            <a:r>
              <a:rPr lang="tr-TR" dirty="0" err="1"/>
              <a:t>sürecinde</a:t>
            </a:r>
            <a:r>
              <a:rPr lang="tr-TR" dirty="0"/>
              <a:t> </a:t>
            </a:r>
            <a:r>
              <a:rPr lang="tr-TR" dirty="0" err="1"/>
              <a:t>yaşananlardır</a:t>
            </a:r>
            <a:r>
              <a:rPr lang="tr-TR" dirty="0"/>
              <a:t>.</a:t>
            </a:r>
          </a:p>
          <a:p>
            <a:r>
              <a:rPr lang="tr-TR" dirty="0"/>
              <a:t>Genelkurmay </a:t>
            </a:r>
            <a:r>
              <a:rPr lang="tr-TR" dirty="0" err="1"/>
              <a:t>Başkanlığı</a:t>
            </a:r>
            <a:r>
              <a:rPr lang="tr-TR" dirty="0"/>
              <a:t> internet sitesinden bir bildiri yayımlanır. Mealen “</a:t>
            </a:r>
            <a:r>
              <a:rPr lang="tr-TR" dirty="0" err="1"/>
              <a:t>laikliğe</a:t>
            </a:r>
            <a:r>
              <a:rPr lang="tr-TR" dirty="0"/>
              <a:t> ve Cumhuriyetin </a:t>
            </a:r>
            <a:r>
              <a:rPr lang="tr-TR" dirty="0" err="1"/>
              <a:t>kurulus</a:t>
            </a:r>
            <a:r>
              <a:rPr lang="tr-TR" dirty="0"/>
              <a:t>̧ </a:t>
            </a:r>
            <a:r>
              <a:rPr lang="tr-TR" dirty="0" err="1"/>
              <a:t>değerlerine</a:t>
            </a:r>
            <a:r>
              <a:rPr lang="tr-TR" dirty="0"/>
              <a:t> ‘</a:t>
            </a:r>
            <a:r>
              <a:rPr lang="tr-TR" dirty="0" err="1"/>
              <a:t>sözde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 </a:t>
            </a:r>
            <a:r>
              <a:rPr lang="tr-TR" dirty="0" err="1"/>
              <a:t>özde</a:t>
            </a:r>
            <a:r>
              <a:rPr lang="tr-TR" dirty="0"/>
              <a:t>’ </a:t>
            </a:r>
            <a:r>
              <a:rPr lang="tr-TR" dirty="0" err="1"/>
              <a:t>bağlı</a:t>
            </a:r>
            <a:r>
              <a:rPr lang="tr-TR" dirty="0"/>
              <a:t> bir </a:t>
            </a:r>
            <a:r>
              <a:rPr lang="tr-TR" dirty="0" err="1"/>
              <a:t>cumhurbaşkanı</a:t>
            </a:r>
            <a:r>
              <a:rPr lang="tr-TR" dirty="0"/>
              <a:t> </a:t>
            </a:r>
            <a:r>
              <a:rPr lang="tr-TR" dirty="0" err="1"/>
              <a:t>istendiği</a:t>
            </a:r>
            <a:r>
              <a:rPr lang="tr-TR" dirty="0"/>
              <a:t> belirtilir.</a:t>
            </a:r>
          </a:p>
          <a:p>
            <a:r>
              <a:rPr lang="tr-TR" dirty="0"/>
              <a:t>AK Parti, erken </a:t>
            </a:r>
            <a:r>
              <a:rPr lang="tr-TR" dirty="0" err="1"/>
              <a:t>seçim</a:t>
            </a:r>
            <a:r>
              <a:rPr lang="tr-TR" dirty="0"/>
              <a:t> kararı alır. Genelkurmay sitesinden yayımlanan bildiri </a:t>
            </a:r>
            <a:r>
              <a:rPr lang="tr-TR" dirty="0" err="1"/>
              <a:t>cumhurbaşkanlığı</a:t>
            </a:r>
            <a:r>
              <a:rPr lang="tr-TR" dirty="0"/>
              <a:t> </a:t>
            </a:r>
            <a:r>
              <a:rPr lang="tr-TR" dirty="0" err="1"/>
              <a:t>seçimini</a:t>
            </a:r>
            <a:r>
              <a:rPr lang="tr-TR" dirty="0"/>
              <a:t> de </a:t>
            </a:r>
            <a:r>
              <a:rPr lang="tr-TR" dirty="0" err="1"/>
              <a:t>etkilemis</a:t>
            </a:r>
            <a:r>
              <a:rPr lang="tr-TR" dirty="0"/>
              <a:t>̧, ordu kendi asli </a:t>
            </a:r>
            <a:r>
              <a:rPr lang="tr-TR" dirty="0" err="1"/>
              <a:t>görevi</a:t>
            </a:r>
            <a:r>
              <a:rPr lang="tr-TR" dirty="0"/>
              <a:t> olmayan bir konuya </a:t>
            </a:r>
            <a:r>
              <a:rPr lang="tr-TR" dirty="0" err="1"/>
              <a:t>müdahalede</a:t>
            </a:r>
            <a:r>
              <a:rPr lang="tr-TR" dirty="0"/>
              <a:t> </a:t>
            </a:r>
            <a:r>
              <a:rPr lang="tr-TR" dirty="0" err="1"/>
              <a:t>bulunmus</a:t>
            </a:r>
            <a:r>
              <a:rPr lang="tr-TR" dirty="0"/>
              <a:t>̧ ve </a:t>
            </a:r>
            <a:r>
              <a:rPr lang="tr-TR" dirty="0" err="1"/>
              <a:t>seçilmis</a:t>
            </a:r>
            <a:r>
              <a:rPr lang="tr-TR" dirty="0"/>
              <a:t>̧ </a:t>
            </a:r>
            <a:r>
              <a:rPr lang="tr-TR" dirty="0" err="1"/>
              <a:t>hükümeti</a:t>
            </a:r>
            <a:r>
              <a:rPr lang="tr-TR" dirty="0"/>
              <a:t> erken </a:t>
            </a:r>
            <a:r>
              <a:rPr lang="tr-TR" dirty="0" err="1"/>
              <a:t>seçim</a:t>
            </a:r>
            <a:r>
              <a:rPr lang="tr-TR" dirty="0"/>
              <a:t> kararı almaya </a:t>
            </a:r>
            <a:r>
              <a:rPr lang="tr-TR" dirty="0" err="1"/>
              <a:t>zorlamıştır</a:t>
            </a:r>
            <a:r>
              <a:rPr lang="tr-TR" dirty="0"/>
              <a:t>. Bu bildiri </a:t>
            </a:r>
            <a:r>
              <a:rPr lang="tr-TR" dirty="0" err="1"/>
              <a:t>Türk</a:t>
            </a:r>
            <a:r>
              <a:rPr lang="tr-TR" dirty="0"/>
              <a:t> siyasetinde “27 Nisan E-muhtırası” olarak </a:t>
            </a:r>
            <a:r>
              <a:rPr lang="tr-TR" dirty="0" err="1"/>
              <a:t>nitelendirilmiştir</a:t>
            </a:r>
            <a:r>
              <a:rPr lang="tr-TR" dirty="0"/>
              <a:t>. 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830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368FDB-AACB-EB4A-B912-AD8C585E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42C7A4-1713-B847-B6A2-A40E78A3B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Temmuz 2007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%46,5 oy oranı ile 341 milletvekilli-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%20,8 oy oranı 112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MHP 14,2 oy oranı ile 71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katılan 26 milletvekili de Meclis’e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Parti’nin oyunu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tırdığını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 ve yargı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tepki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Adayı Abdullah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Cumhuriyeti’nin 11.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10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497791-4D05-8F47-8486-C5209B9FF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179F8E-252C-2C42-924B-CB09AB658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MHP’de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367 olarak belirtilen katılım sayısında sıkıntı 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şanmamıştır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benzer sıkıntılar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adına, anayasa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paketi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pakete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tur.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Ekim 2007 tarihinde %68 oyla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Parti,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 ve yargı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partiye Yargıtay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Başsavcısı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 eylemlerin oda-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gerekçesiyle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Anayasa Mahkemesinin 11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tanesi kapatma lehinde oy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parti 1 oy farkla siyasal faaliyetlerine devam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975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9A4F15-AD8A-FD4A-AA3B-3A62A48E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C8E98F-F42D-3848-97A9-39D214BFA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Haziran 2011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 AK Parti %49,95 oy oranıyla 326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%25,94 oy oranıyla 135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MHP %12,98 oy oranı ile 54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Abdullah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Gül’ün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Ağustos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tarihinde halk oylamasıyla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adayı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 Tayyip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ve MHP’nin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adayı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Ekmeleddin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İhsanoğlu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Halkların Demokratik Partisi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Selahattin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Demirtas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aday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ilk tur oylamada %51,7 oy alan Recep Tayyip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-̆an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Cumhuriyeti’nin 12.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AK Parti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Davutoğlu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7783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6496AE-D003-074E-B107-3D263651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C73411-1601-D14F-B534-DE204E8BC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Haziran 2015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%40,9 oy oranı ile 258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%25,0 oy oranı ile 132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MHP %16,3 oy oranı ile 80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HDP %13,1 oy oranı ile 80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Parti,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koalisyon yapma yerine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gitmeyi tercih etti.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Kasım 2015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%49,5 oy oranı ile 317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CHP %25,3 oy oranı ile 134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MHP %11,9 oy oranı ile 40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HDP %10,8 oy oranı ile 59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kazandı. AK Parti tek başına iktidar oldu.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926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1D2415-4A05-064F-9BD7-6C361BB8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Fırkası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773ECB-5CE0-EA48-B147-FEF102B3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TBMM,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isimlerden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Mecliste bazı uygulamalardan kaynaklanan rahatsızlıklar zamanla bir muhalif hareketin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Lozan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kazanımları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vazgeçilen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boyutlar nedeniyle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Lozan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verilen tavizlerden rahatsız olan kesimler bulunmaktaydı.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Saltanatın kaldırılması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fikir ayrılıkları yoktu. 3 Mart 1924 tarihinde hilafetin kaldırılması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getirdi. Mecliste de kamuoyunda da hilafetin devam etmesini ve halifenin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İslam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faydalanılması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kesimler bulunmaktaydı. Hilafetin kaldırılması belirli kesimlerde tepkilere de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77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F9F1C4-63A4-3B4F-8765-F2F53E8C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7EB77E-44AF-274D-BBFB-5B6E44066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Temmuz 2016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Fethullah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Gülen’e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ve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Fethul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(FETÖ) ve Paralel Devlet Yapılanması olarak tanımlanan gruplar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bulunuldu.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tarihinde ilk defa bir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 meydanlara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durdu ve darbecilerle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etti. Siyasi partiler 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demokrasiye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bu eylem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yanında olduklarını beyan ettiler.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sabaha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bastırılmıştır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hayatını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2193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95279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479AA2-2899-D548-9E00-44C602A6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4EDCA6-39A0-7644-BC81-186127860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Sistemine ge-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paketi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18 maddelik anayasa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paketi 16 Nisan 2017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referandumda %51,4 oy oranıyla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Haziran 2018 tarihinde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Meclis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yapıldı.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 Tayyip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%52.59, Muharrem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%30.64, Selahattin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Demirtas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%8.40, Meral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Akşener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%7.29,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Karamollaoğlu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%0.89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Perinçek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%0,20. Cum-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 Tayyip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70245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56EFFC-FC05-EB4A-9DD6-0D62D205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Dönemi (2002- ….)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FA933D-E2C4-6046-A004-762ADCC8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 Parti ve MHP Cumhur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İttifakını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İttifakı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%53,66 oy oranı ile 344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(AK Parti %42.66/ 295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MHP %11.10/ 49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CHP, İYİ Par- ti ve Saadet Partisi Millet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İttifakını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İttifakı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%33,94 oy oranı ile 189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CHP %22.64/146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%9,96/ 43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Saadet Partisi %1,34/ 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HDP %11,70 oy oranı ile 67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siyasetinde sistem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parlamenter sistemin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9137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20A517-BB17-8A48-A1FF-45747095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Fırkası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F2D745-CA00-3748-8AFA-71E049D09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kadroları tarafından benimsenen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hızlı ve bir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sert cezaların uygulanmasını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içeriyordu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ılımlı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isteyen kesimler bulunmaktaydı.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853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8C3B52-1C8B-184E-912A-B2994447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Fırkası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BDB183-184A-D747-9979-45DE15908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1925’de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Bingöl’de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Anadolu’ya yayılan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İsyanını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bastırmak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olağanüstu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tedbirler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Takrir-i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Sükûn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İstiklal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Mahkemeleri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isyana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cezalara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çarptırılmıştır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Fırkası bazı temsilcilerinin isyana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Haziran 1925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Partinin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 isimlerinden Kazım Karabekir, Ali Fuat Cebesoy, Refet Bele gibi isimleri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kadrolarından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isim Haziran 1926’da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suikastına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karıştıkları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gerekçesiyle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yargılanmıs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oranlarda cezalar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Fırkası’nın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kapatılmasında,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muhalefet hareketinin,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sekteye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uğratacağı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92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A892FC-DCEA-4B4C-9528-699099DA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Cumhuriyet Fırkası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02CA6E-921C-6149-BABE-87A0ED3E8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7674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 yılına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devrim uygulamaya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kaydedilmiştir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yanında 1929 yılında 20.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krizlerinden biri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krizden derinden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1930 yılına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ekonomi politikasına sahip yeni bir siyasal partinin kurulmasını istemektedir.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politikaları benimseyen Cumhuriyet Halk Fırkasından farklı olarak, liberal politikaları benimseyen yeni bir partinin kurulması ve politika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Halk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Fırkası’nın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politikalarını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revize etmesine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partinin kurulmasını bizzat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isim ve 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arkadaşı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Fethi Okyar’dan yeni partiyi kurmasını ister. Fethi Okyar,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Ağustos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1930 tarihinde Serbest Cumhuriyet Fırkasını kurar.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Fırkası’nın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ekonomide ve siyasette liberal politikaları benimsemesidir.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anlamda hak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ekonomik anlamda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 politikalarında vurgulanır. </a:t>
            </a:r>
          </a:p>
        </p:txBody>
      </p:sp>
    </p:spTree>
    <p:extLst>
      <p:ext uri="{BB962C8B-B14F-4D97-AF65-F5344CB8AC3E}">
        <p14:creationId xmlns:p14="http://schemas.microsoft.com/office/powerpoint/2010/main" val="378862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FF2866-F640-0C46-8ECE-6966606B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Cumhuriyet Fırkası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A9E19D-6470-AC44-942D-498EDDCFB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Halk Fırkası politikalarından memnun olmayan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kitle bulunmaktadır. Bu durumun yansıması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yerde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teşkilatlanan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parti olan Serbest Cumhuriyet Fırkası, 1930 yılında yapılan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2’si kent merkezi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belediyeyi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olaylar sonrasında Fethi Okyar, Cumhuriyet Halk Partisi’ne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suçlamasında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İçişleri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Şükru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Kaya hakkında gensoru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önergesi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Börklüoğlu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2019: 44). Bunun yanında Serbest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Fırkası’nın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tılımın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mitinglerde devrimler aleyhine sloganlar atılıp, eylemlerde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iddiaları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03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8056</Words>
  <Application>Microsoft Macintosh PowerPoint</Application>
  <PresentationFormat>Geniş ekran</PresentationFormat>
  <Paragraphs>253</Paragraphs>
  <Slides>54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60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 Yapısı</vt:lpstr>
      <vt:lpstr>1923-1950 Yılları</vt:lpstr>
      <vt:lpstr>İnkılaplar</vt:lpstr>
      <vt:lpstr>Terakkiperver Cumhuriyet Fırkası</vt:lpstr>
      <vt:lpstr>Terakkiperver Cumhuriyet Fırkası</vt:lpstr>
      <vt:lpstr>Terakkiperver Cumhuriyet Fırkası</vt:lpstr>
      <vt:lpstr>Terakkiperver Cumhuriyet Fırkası</vt:lpstr>
      <vt:lpstr>Serbest Cumhuriyet Fırkası</vt:lpstr>
      <vt:lpstr>Serbest Cumhuriyet Fırkası</vt:lpstr>
      <vt:lpstr>Serbest Cumhuriyet Fırkası</vt:lpstr>
      <vt:lpstr>Tek Partili Sistem</vt:lpstr>
      <vt:lpstr>Tek Partili Sistem</vt:lpstr>
      <vt:lpstr>Tek Partili Sistem</vt:lpstr>
      <vt:lpstr>Çok Partili Sistem</vt:lpstr>
      <vt:lpstr>Çok Partili Sistem</vt:lpstr>
      <vt:lpstr>Çok Partili Sistem</vt:lpstr>
      <vt:lpstr>Çok Partili Sistem</vt:lpstr>
      <vt:lpstr>Demokrat Parti Dönemi</vt:lpstr>
      <vt:lpstr>Demokrat Parti Dönemi</vt:lpstr>
      <vt:lpstr>Demokrat Parti Dönemi</vt:lpstr>
      <vt:lpstr>Demokrat Parti Dönemi</vt:lpstr>
      <vt:lpstr>Demokrat Parti Dönemi</vt:lpstr>
      <vt:lpstr>27 Mayıs 1960 Darbesi</vt:lpstr>
      <vt:lpstr>27 Mayıs 1960 Darbesi</vt:lpstr>
      <vt:lpstr>27 Mayıs 1960 Darbesi</vt:lpstr>
      <vt:lpstr>1961-1980 Yılları Arası</vt:lpstr>
      <vt:lpstr>1961-1980 Yılları Arası</vt:lpstr>
      <vt:lpstr>1961-1980 Yılları Arası</vt:lpstr>
      <vt:lpstr>1961-1980 Yılları Arası</vt:lpstr>
      <vt:lpstr>1961-1980 Yılları Arası</vt:lpstr>
      <vt:lpstr>1961-1980 Yılları Arası</vt:lpstr>
      <vt:lpstr>1961-1980 Yılları Arası</vt:lpstr>
      <vt:lpstr>1961-1980 Yılları Arası</vt:lpstr>
      <vt:lpstr>Önemli Figürler</vt:lpstr>
      <vt:lpstr>Önemli Figürler</vt:lpstr>
      <vt:lpstr>12 Eylül 1980 Darbesi</vt:lpstr>
      <vt:lpstr>1980 Sonrası Dönem</vt:lpstr>
      <vt:lpstr>1980 Sonrası Dönem</vt:lpstr>
      <vt:lpstr>Anavatan Partisi Dönemi 1983-1991</vt:lpstr>
      <vt:lpstr>Anavatan Partisi Dönemi 1983-1991</vt:lpstr>
      <vt:lpstr>Koalisyonlar Dönemi 1991-2002</vt:lpstr>
      <vt:lpstr>Koalisyonlar Dönemi 1991-2002</vt:lpstr>
      <vt:lpstr>Koalisyonlar</vt:lpstr>
      <vt:lpstr>Adalet ve Kalkınma Partisi Dönemi (2002- ….)</vt:lpstr>
      <vt:lpstr>Adalet ve Kalkınma Partisi Dönemi (2002- ….)</vt:lpstr>
      <vt:lpstr>Adalet ve Kalkınma Partisi Dönemi (2002- ….)</vt:lpstr>
      <vt:lpstr>Adalet ve Kalkınma Partisi Dönemi (2002- ….)</vt:lpstr>
      <vt:lpstr>Adalet ve Kalkınma Partisi Dönemi (2002- ….)</vt:lpstr>
      <vt:lpstr>Adalet ve Kalkınma Partisi Dönemi (2002- ….)</vt:lpstr>
      <vt:lpstr>Adalet ve Kalkınma Partisi Dönemi (2002- ….)</vt:lpstr>
      <vt:lpstr>Adalet ve Kalkınma Partisi Dönemi (2002- ….)</vt:lpstr>
      <vt:lpstr>Adalet ve Kalkınma Partisi Dönemi (2002- ….)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78</cp:revision>
  <dcterms:created xsi:type="dcterms:W3CDTF">2020-10-04T15:36:28Z</dcterms:created>
  <dcterms:modified xsi:type="dcterms:W3CDTF">2020-12-12T21:05:36Z</dcterms:modified>
</cp:coreProperties>
</file>