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288" r:id="rId3"/>
    <p:sldId id="289" r:id="rId4"/>
    <p:sldId id="290" r:id="rId5"/>
    <p:sldId id="291" r:id="rId6"/>
    <p:sldId id="293" r:id="rId7"/>
    <p:sldId id="292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312" r:id="rId27"/>
    <p:sldId id="313" r:id="rId28"/>
    <p:sldId id="314" r:id="rId29"/>
    <p:sldId id="315" r:id="rId30"/>
    <p:sldId id="316" r:id="rId31"/>
    <p:sldId id="317" r:id="rId32"/>
    <p:sldId id="318" r:id="rId33"/>
    <p:sldId id="319" r:id="rId34"/>
    <p:sldId id="320" r:id="rId35"/>
    <p:sldId id="321" r:id="rId36"/>
    <p:sldId id="322" r:id="rId37"/>
    <p:sldId id="323" r:id="rId38"/>
    <p:sldId id="286" r:id="rId39"/>
    <p:sldId id="287" r:id="rId4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F844EC74-778B-A549-A90B-EB1814358A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Ankara Üniversitesi AYAŞ MYO 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6BFA516-C0B9-2041-B640-8D1DEC20AA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4A42A-AF7F-4C46-96DD-E12C3BC41CD2}" type="datetimeFigureOut">
              <a:rPr lang="tr-TR" smtClean="0"/>
              <a:t>31.10.2020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1484D64-CF60-0746-AC4A-FB27A9B4FF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Abdullah Gökhan YAŞA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09911C2-D3B5-F748-BD5D-519DC8E066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B1315-E71E-784D-9B36-B6835AA090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79928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Ankara Üniversitesi AYAŞ MYO 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D8F6C-185F-434D-8E62-ED91820FADA6}" type="datetimeFigureOut">
              <a:rPr lang="tr-TR" smtClean="0"/>
              <a:t>31.10.2020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Abdullah Gökhan YAŞA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B019B-26ED-4D40-8386-B3274965CD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851351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96B63A-0F5B-B046-859F-2D546C4ED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F63B5C5-338D-E64D-B535-C082B973A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7C970E-19A3-4448-87A9-29DE0C148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6019-B4BC-9C43-84EC-16D435A7485D}" type="datetime1">
              <a:rPr lang="tr-TR" smtClean="0"/>
              <a:t>31.10.2020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16DDAAB-432A-5941-9A9F-106C3AE22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536B1D6-DFA7-654F-843A-0C0DADAAA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63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250DF8-A048-7F4A-A20E-D0F348F27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6161BEC-7BCE-1D49-8BE9-3BA5ED938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51F5A7D-C2E2-A445-A540-AABA94059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B0A3-E1BD-E640-BA61-07E5DE05B38F}" type="datetime1">
              <a:rPr lang="tr-TR" smtClean="0"/>
              <a:t>31.10.2020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FAEA0F6-EF4E-CA47-9508-85FDC76F2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394524E-289D-A74D-8A55-8CC93C3F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612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E972A15-78C9-7747-ABA1-F47C8A6228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8BC245D-0F8C-684E-B27A-4023DE0B5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F94EDE5-CBDA-4B4A-8781-0F2B35BF7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689F-B7BC-1C4A-BBAE-2B7D7DE9EEA4}" type="datetime1">
              <a:rPr lang="tr-TR" smtClean="0"/>
              <a:t>31.10.2020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DCA2747-AD29-014A-8746-E1EB2F6CB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2203F5-FE23-134B-A79D-2F177892A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8602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7D9BF3-3073-0041-B998-759ABDE58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7CDF91-7DB5-184C-8C84-529DC8A72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C4B4302-B95A-C54B-A4C7-9261C273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1C8F-E37C-E043-A5CF-FB56E5266B5C}" type="datetime1">
              <a:rPr lang="tr-TR" smtClean="0"/>
              <a:t>31.10.2020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9A0D5B3-A4F3-0A48-B79E-C6F73C69D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F21DA2C-8BE5-D440-8878-EC17EA88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474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311B58-7243-7440-A3C5-7AE328411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835A1AB-7C60-614F-BE3D-67F7544C3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067ED0-F8D0-524A-A29E-9F16C25FD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C419-FE9D-DF4C-9CA4-B29402D2D5CE}" type="datetime1">
              <a:rPr lang="tr-TR" smtClean="0"/>
              <a:t>31.10.2020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66C7EEE-B318-3243-A068-A8BDF0FAC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52BC829-5127-7F41-A20F-01F168CDE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25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F8AC6E-A165-BD4E-ACE7-00A944F22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79CAC31-22BB-DC45-A5EC-F7D2C06B0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BC89076-A0FB-3B40-958A-C9A2817DD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7DB8FDA-1F5C-194C-B41D-FF2A47794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A7FE-F710-FF46-92E5-306272684542}" type="datetime1">
              <a:rPr lang="tr-TR" smtClean="0"/>
              <a:t>31.10.2020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C475302-08C4-444F-AA78-860986BAC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6AB3BEB-05B7-C94E-8DC0-669E5CF12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236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A95960-2C91-304B-ACC4-DCA0AB42D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51264FD-E70A-D74E-9AAB-334154C0A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F44DCF2-18B9-664D-8EB7-65F52D18D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17B19A9-CACD-DB4D-A89E-456FC22B23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AF8A554-47DA-DC42-87BB-D5A9AE73BA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87E66A9-2AFD-1149-B604-2A0BF8547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F21D-CFCA-9E46-BE99-E187F7A45655}" type="datetime1">
              <a:rPr lang="tr-TR" smtClean="0"/>
              <a:t>31.10.2020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CCECD2D-11BA-9749-BB53-4AB5C6868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F1F185F-349D-9F4A-85F0-4C7C79BAC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87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F4DA28-1B1D-8D48-A1A7-C1D0FB73E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7F14F5F-451B-3D4B-A42D-CAD6322BF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B54B8-B7C3-404D-996C-BA28D74CB19E}" type="datetime1">
              <a:rPr lang="tr-TR" smtClean="0"/>
              <a:t>31.10.2020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22F3C0D-14B2-0A47-AC0F-464E7BEC1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3DEBB3C-458F-514B-A12D-80A16D429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41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86EB449-A4B4-5645-A9CA-830A3B873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BE35C-63FB-9247-9ABD-080D9A4931A8}" type="datetime1">
              <a:rPr lang="tr-TR" smtClean="0"/>
              <a:t>31.10.2020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DE43159-F5AF-F749-B108-8ADDE94A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8139AB7-EFC8-6646-B285-1D07CB7C2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785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DD68DA-CA1E-D048-90E4-B971F1F4A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12D4DE-2953-BF42-9DDB-65DEE3097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2C4011E-3670-EB4B-BE09-5220DA208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EFE5AA5-33A3-1044-BB81-10291567D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16D4-70AE-FA40-ABDF-1567E0D9EB95}" type="datetime1">
              <a:rPr lang="tr-TR" smtClean="0"/>
              <a:t>31.10.2020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7ECBC22-A75B-6942-9D5F-C5542D7B9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CCBBA43-4DD5-5240-87B1-503EA829E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24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7EEF2C-D95D-054F-B27B-2F90B7467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4B12692-9BA4-794B-8B0F-AA638F2562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370C683-6FC9-6942-9CF1-7E21CD125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B43ECFB-E1F6-B141-A1F2-ED4194B7C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B46F5-822F-7741-BD5F-15B9229713C2}" type="datetime1">
              <a:rPr lang="tr-TR" smtClean="0"/>
              <a:t>31.10.2020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499F7CC-C951-2947-BE67-FF5F8A305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209DD75-1994-C346-8114-3A3926F78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43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FFA4795-F9D0-1946-A4F4-698C912BC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668EB99-81AB-6A43-A027-73EE0C17A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471B9CA-596C-2541-A852-6FDFE578E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000D6-E948-2C4D-9726-AC7229FF5D6A}" type="datetime1">
              <a:rPr lang="tr-TR" smtClean="0"/>
              <a:t>31.10.2020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259BF90-1C7B-2A4B-A246-30225F1CEB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9EF630F-0711-7843-9E2A-C350B995FA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695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134">
            <a:extLst>
              <a:ext uri="{FF2B5EF4-FFF2-40B4-BE49-F238E27FC236}">
                <a16:creationId xmlns:a16="http://schemas.microsoft.com/office/drawing/2014/main" id="{ACBE1851-2230-47A9-B000-CE9046EA6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522741D-FB8F-A145-98A0-420190523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6" y="803705"/>
            <a:ext cx="4208656" cy="3034857"/>
          </a:xfrm>
        </p:spPr>
        <p:txBody>
          <a:bodyPr anchor="b">
            <a:normAutofit/>
          </a:bodyPr>
          <a:lstStyle/>
          <a:p>
            <a:pPr algn="r"/>
            <a:r>
              <a:rPr lang="tr-TR" sz="5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 ve İletişim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DEFB179-410A-484A-80B6-05B76FA24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1" y="4013165"/>
            <a:ext cx="4204012" cy="2205732"/>
          </a:xfrm>
        </p:spPr>
        <p:txBody>
          <a:bodyPr anchor="t">
            <a:normAutofit/>
          </a:bodyPr>
          <a:lstStyle/>
          <a:p>
            <a:pPr algn="r"/>
            <a:r>
              <a:rPr lang="tr-TR" sz="1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Ders</a:t>
            </a:r>
          </a:p>
        </p:txBody>
      </p:sp>
      <p:cxnSp>
        <p:nvCxnSpPr>
          <p:cNvPr id="147" name="Straight Connector 136">
            <a:extLst>
              <a:ext uri="{FF2B5EF4-FFF2-40B4-BE49-F238E27FC236}">
                <a16:creationId xmlns:a16="http://schemas.microsoft.com/office/drawing/2014/main" id="{23B93832-6514-44F4-849B-5EE2C8A23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Resim 4">
            <a:extLst>
              <a:ext uri="{FF2B5EF4-FFF2-40B4-BE49-F238E27FC236}">
                <a16:creationId xmlns:a16="http://schemas.microsoft.com/office/drawing/2014/main" id="{F4EE7BD4-9B19-3F4C-8E73-65B351C9DD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1269"/>
          <a:stretch/>
        </p:blipFill>
        <p:spPr>
          <a:xfrm>
            <a:off x="6096000" y="734366"/>
            <a:ext cx="5459470" cy="539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61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05B178F-A07D-1B47-8AC3-55341E022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Planlama Süreci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CFEF2FB-E83D-BC4A-9DAA-493B8C1E4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Stratejik planlamanın asıl amacı, stratejiler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bunları uygulamak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sonuçlarını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denetlemektir.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Strateji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NE’dir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Strateji NİÇİN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oluşturulmalıdır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Strateji NE ZAMAN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oluşturulacaktır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Strateji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oluşturularak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NEREYE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ulaşılması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hedeflenmektedir?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Stratejiler NASIL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oluşturulacaktır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Stratejiler KİM(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tarafından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oluşturulacaktır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ctr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(5N1K)</a:t>
            </a:r>
            <a:br>
              <a:rPr lang="tr-TR" dirty="0"/>
            </a:b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9425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B31441-528C-6547-AFEB-58D1973D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Doğru Strateji Oluşturma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E25944C-7CD5-AA4E-B661-A23FFBA64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Bütünu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düşünün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yürüttüğu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pazarlama /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faaliyetleri (sponsorluk,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sektörle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ilgili bir organizasyonda yer almak gibi) varsa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geçirilmelidir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faaliyetler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yararlanarak nasıl desteklenebilir ve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bütçesinin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 kadarının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ayrılabileceği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belirlenmelidir. </a:t>
            </a:r>
          </a:p>
          <a:p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Bağlantıyı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kaybetmeyin: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Farklı aktivitelerden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kampanya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mümkün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olsa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kampanyayı ana bir tema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oturtmak gerekir.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planlama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net olmasının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yanısıra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hedefe odaklanarak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yürütülmesini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 konusunda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gerçekçi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olun: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pazarlama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yöntemlerinden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kimi zaman daha uygun, kimi zaman ise daha maliyetli olabilir.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Bütçeyi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iyi planlamak gerekir.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gerçekleştirebilmek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kaynağa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ihtiyac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vardır. Bu nedenle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varolan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bütçeyi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iyi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kampanya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3567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DA030C3-05A9-8F4A-A01D-0ED45542C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Doğru Strateji Oluşturma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B2687F2-CEE0-EE48-8873-0F05E390E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Esnek olun: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kampanyasında varılmak istenilen hedef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net olarak be-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lirlenmelidir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Ancak bu hedefe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seçilecek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yol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yöntemler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konusunda esnek olmak gerekir. Esnek strateji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çıkacak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yeni fırsatların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değerlendirilmesinde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kampanyaya destek olabilir. </a:t>
            </a:r>
          </a:p>
          <a:p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Hedef kitleye odaklanın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kampanyası herkese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planlanırsa be-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lirlenen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stratejilerin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mümkün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Yapılması gereken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ulaşılmak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istenen hedef kitlenin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özelliğine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uygun faaliyetler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gerçekleştirilmelidir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Araştırmalardan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yararlanın: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bilgi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zordur. Bu nedenle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çalışacağımız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vererek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mümkündür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Zamanı iyi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değerlendirin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Kampanyanın belirlenen hedefe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dikkat edilmesi gereken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durum ise zamanı iyi planlamaktır.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4451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CFC67B4-3F42-BF4B-9AFD-57DBC22F7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Doğru Strateji Oluşturma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0A1B225-8B95-0C46-999A-2589DEFD6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Pierce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Robinson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teji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oluşturanların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izleyeceği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yolu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şöyle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belirlemektedir (Aktaran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2003: 151): </a:t>
            </a:r>
          </a:p>
          <a:p>
            <a:pPr marL="0" indent="0">
              <a:buNone/>
            </a:pP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Kurum misyonu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geliştirilmesi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Kurum profili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geliştirilmesi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çevresel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öngörüler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Seçeneklerin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belirlenmesi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interaktif fırsat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analizi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Misyonla uyumlu olan ve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arzu edilen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seçeneklerin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belirlenmesi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Seçenekleri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tatmin edebilecek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uzun vadeli hedefler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kısa vadeli stratejilerin belirlenmesi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 ve stratejilerle uyumlu,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yıllık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kısa vadeli hedeflerin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belirlenmesi </a:t>
            </a:r>
          </a:p>
          <a:p>
            <a:pPr marL="0" indent="0">
              <a:buNone/>
            </a:pP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Uygulama</a:t>
            </a:r>
            <a:b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Gözden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geçirme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değerlendirme</a:t>
            </a:r>
            <a:br>
              <a:rPr lang="tr-TR" i="1" dirty="0"/>
            </a:b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804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2C196B-1041-0748-A0E4-31503AB1E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Başarılı Kampanyaların Özellikleri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A72BC2-4BCC-984A-8CDC-21AF84E5F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kampanyalar, hedef kitlesine kendini hissettirebilen, fark yaratan,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gündemi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oluşturabilen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hedef kitlesini kampanyanın hedefleri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doğrultusunda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harekete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geçmesini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sağlayabilen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oluşturabilmektir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kampanyalarının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lendirir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Kuşkusuz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kurumun pek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başarısını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tetikleyebilen bir durumdur. </a:t>
            </a:r>
          </a:p>
          <a:p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Başarıyı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yakalamanın en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yolunun, kampanyaya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yerden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başlamayı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bilmektir.”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8040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3761085-FF49-E845-BCE9-491460FC0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Başarılı Kampanyaların Özellikleri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4A4FB7E-02C9-B948-A5A4-487A3EEF4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Newsom</a:t>
            </a:r>
            <a:r>
              <a:rPr lang="tr-TR" dirty="0"/>
              <a:t>, </a:t>
            </a:r>
            <a:r>
              <a:rPr lang="tr-TR" dirty="0" err="1"/>
              <a:t>Turk</a:t>
            </a:r>
            <a:r>
              <a:rPr lang="tr-TR" dirty="0"/>
              <a:t> ve </a:t>
            </a:r>
            <a:r>
              <a:rPr lang="tr-TR" dirty="0" err="1"/>
              <a:t>Krucke</a:t>
            </a:r>
            <a:r>
              <a:rPr lang="tr-TR" dirty="0"/>
              <a:t>- </a:t>
            </a:r>
            <a:r>
              <a:rPr lang="tr-TR" dirty="0" err="1"/>
              <a:t>berg</a:t>
            </a:r>
            <a:r>
              <a:rPr lang="tr-TR" dirty="0"/>
              <a:t> </a:t>
            </a:r>
            <a:r>
              <a:rPr lang="tr-TR" dirty="0" err="1"/>
              <a:t>başarılı</a:t>
            </a:r>
            <a:r>
              <a:rPr lang="tr-TR" dirty="0"/>
              <a:t> kampanyaların </a:t>
            </a:r>
            <a:r>
              <a:rPr lang="tr-TR" dirty="0" err="1"/>
              <a:t>bes</a:t>
            </a:r>
            <a:r>
              <a:rPr lang="tr-TR" dirty="0"/>
              <a:t>̧ temel </a:t>
            </a:r>
            <a:r>
              <a:rPr lang="tr-TR" dirty="0" err="1"/>
              <a:t>özelliğini</a:t>
            </a:r>
            <a:r>
              <a:rPr lang="tr-TR" dirty="0"/>
              <a:t> </a:t>
            </a:r>
            <a:r>
              <a:rPr lang="tr-TR" dirty="0" err="1"/>
              <a:t>şöyle</a:t>
            </a:r>
            <a:r>
              <a:rPr lang="tr-TR" dirty="0"/>
              <a:t> sıralamaktadır (2007: 302): </a:t>
            </a:r>
          </a:p>
          <a:p>
            <a:pPr marL="0" indent="0">
              <a:buNone/>
            </a:pPr>
            <a:r>
              <a:rPr lang="tr-TR" dirty="0"/>
              <a:t>• </a:t>
            </a:r>
            <a:r>
              <a:rPr lang="tr-TR" dirty="0" err="1"/>
              <a:t>Önceliği</a:t>
            </a:r>
            <a:r>
              <a:rPr lang="tr-TR" dirty="0"/>
              <a:t> olan kitlenin </a:t>
            </a:r>
            <a:r>
              <a:rPr lang="tr-TR" dirty="0" err="1"/>
              <a:t>ihtiyaçlarının</a:t>
            </a:r>
            <a:r>
              <a:rPr lang="tr-TR" dirty="0"/>
              <a:t>, </a:t>
            </a:r>
            <a:r>
              <a:rPr lang="tr-TR" dirty="0" err="1"/>
              <a:t>amaçlarının</a:t>
            </a:r>
            <a:r>
              <a:rPr lang="tr-TR" dirty="0"/>
              <a:t> ve olanaklarının </a:t>
            </a:r>
            <a:r>
              <a:rPr lang="tr-TR" dirty="0" err="1"/>
              <a:t>değerlendirilmesi</a:t>
            </a:r>
            <a:r>
              <a:rPr lang="tr-TR" dirty="0"/>
              <a:t> • Sistematik kampanya planlaması ve uygulaması</a:t>
            </a:r>
            <a:br>
              <a:rPr lang="tr-TR" dirty="0"/>
            </a:br>
            <a:r>
              <a:rPr lang="tr-TR" dirty="0"/>
              <a:t>• Kampanya planında </a:t>
            </a:r>
            <a:r>
              <a:rPr lang="tr-TR" dirty="0" err="1"/>
              <a:t>düzenli</a:t>
            </a:r>
            <a:r>
              <a:rPr lang="tr-TR" dirty="0"/>
              <a:t> </a:t>
            </a:r>
            <a:r>
              <a:rPr lang="tr-TR" dirty="0" err="1"/>
              <a:t>yürüyen</a:t>
            </a:r>
            <a:r>
              <a:rPr lang="tr-TR" dirty="0"/>
              <a:t> kısımların ve </a:t>
            </a:r>
            <a:r>
              <a:rPr lang="tr-TR" dirty="0" err="1"/>
              <a:t>düzenli</a:t>
            </a:r>
            <a:r>
              <a:rPr lang="tr-TR" dirty="0"/>
              <a:t> </a:t>
            </a:r>
            <a:r>
              <a:rPr lang="tr-TR" dirty="0" err="1"/>
              <a:t>yürümeyen</a:t>
            </a:r>
            <a:r>
              <a:rPr lang="tr-TR" dirty="0"/>
              <a:t> kısımlarda ekstra </a:t>
            </a:r>
            <a:r>
              <a:rPr lang="tr-TR" dirty="0" err="1"/>
              <a:t>çaba</a:t>
            </a:r>
            <a:r>
              <a:rPr lang="tr-TR" dirty="0"/>
              <a:t> veya </a:t>
            </a:r>
            <a:r>
              <a:rPr lang="tr-TR" dirty="0" err="1"/>
              <a:t>değişikliğin</a:t>
            </a:r>
            <a:r>
              <a:rPr lang="tr-TR" dirty="0"/>
              <a:t> nerede </a:t>
            </a:r>
            <a:r>
              <a:rPr lang="tr-TR" dirty="0" err="1"/>
              <a:t>gösterilmesi</a:t>
            </a:r>
            <a:r>
              <a:rPr lang="tr-TR" dirty="0"/>
              <a:t> </a:t>
            </a:r>
            <a:r>
              <a:rPr lang="tr-TR" dirty="0" err="1"/>
              <a:t>gerektiği</a:t>
            </a:r>
            <a:r>
              <a:rPr lang="tr-TR" dirty="0"/>
              <a:t> ile ilgili olarak </a:t>
            </a:r>
            <a:r>
              <a:rPr lang="tr-TR" dirty="0" err="1"/>
              <a:t>sürekli</a:t>
            </a:r>
            <a:r>
              <a:rPr lang="tr-TR" dirty="0"/>
              <a:t> izleme ve </a:t>
            </a:r>
            <a:r>
              <a:rPr lang="tr-TR" dirty="0" err="1"/>
              <a:t>değerlendirme</a:t>
            </a:r>
            <a:br>
              <a:rPr lang="tr-TR" dirty="0"/>
            </a:br>
            <a:r>
              <a:rPr lang="tr-TR" dirty="0"/>
              <a:t>• Kitle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araçları</a:t>
            </a:r>
            <a:r>
              <a:rPr lang="tr-TR" dirty="0"/>
              <a:t> ve bireylerarası </a:t>
            </a:r>
            <a:r>
              <a:rPr lang="tr-TR" dirty="0" err="1"/>
              <a:t>iletişimin</a:t>
            </a:r>
            <a:r>
              <a:rPr lang="tr-TR" dirty="0"/>
              <a:t> tamamlayıcı rollerinin dikkate alınması</a:t>
            </a:r>
            <a:br>
              <a:rPr lang="tr-TR" dirty="0"/>
            </a:br>
            <a:r>
              <a:rPr lang="tr-TR" dirty="0"/>
              <a:t>• Her </a:t>
            </a:r>
            <a:r>
              <a:rPr lang="tr-TR" dirty="0" err="1"/>
              <a:t>öncelikli</a:t>
            </a:r>
            <a:r>
              <a:rPr lang="tr-TR" dirty="0"/>
              <a:t> kitle </a:t>
            </a:r>
            <a:r>
              <a:rPr lang="tr-TR" dirty="0" err="1"/>
              <a:t>için</a:t>
            </a:r>
            <a:r>
              <a:rPr lang="tr-TR" dirty="0"/>
              <a:t> uygun medyanın </a:t>
            </a:r>
            <a:r>
              <a:rPr lang="tr-TR" dirty="0" err="1"/>
              <a:t>seçimi</a:t>
            </a:r>
            <a:r>
              <a:rPr lang="tr-TR" dirty="0"/>
              <a:t> (mesajı </a:t>
            </a:r>
            <a:r>
              <a:rPr lang="tr-TR" dirty="0" err="1"/>
              <a:t>ulaştıracak</a:t>
            </a:r>
            <a:r>
              <a:rPr lang="tr-TR" dirty="0"/>
              <a:t> her aracın </a:t>
            </a:r>
            <a:r>
              <a:rPr lang="tr-TR" dirty="0" err="1"/>
              <a:t>yeteneğini</a:t>
            </a:r>
            <a:r>
              <a:rPr lang="tr-TR" dirty="0"/>
              <a:t> dikkate alarak)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1525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DED9D02-6F17-FA4E-9434-B93A886BB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Sorunu Saptama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E3E8F0-7175-B14D-9D34-8D0FF2773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ayrıntılı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araştırmayı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gerektir.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çalışılacak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 hakkında ve hedef ile ilgili detaylı bir bir bilgi olmadan kampanya planlamasına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başlanırsa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sonu, amacı belli olmayan,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dağınık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kampanya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Kuşkusuz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kampanyanın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sonuçları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başarısız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olacaktır.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hangi konu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çalışılacaksa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konunun belirlenmesi ve bunun bir sorun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cümlesi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ifade edilmesi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Sorunun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geçicici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tanımlanabilmesi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birinci safhasında neyin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ortaya konulmaya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çalışılır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Bunun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dikkate alınması gereken bazı noktalar vardır. Bunları kısaca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şöyle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sıralanabilir (Okay; 2002:243-246): </a:t>
            </a:r>
          </a:p>
        </p:txBody>
      </p:sp>
    </p:spTree>
    <p:extLst>
      <p:ext uri="{BB962C8B-B14F-4D97-AF65-F5344CB8AC3E}">
        <p14:creationId xmlns:p14="http://schemas.microsoft.com/office/powerpoint/2010/main" val="13680452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2476708-F1B8-9740-AADD-ACC4ACFE9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Sorunu Saptama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59EE292-54FD-C649-BF38-41A3057FA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Kurumun kendisi hakkındaki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düşünceleri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Organizasyon ile ilgili temel veriler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Hedef saptama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/sorunlar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Organizasyonun ve sorunun yapısı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İlgililer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Hedef grupları; medya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tüketim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alışkanlıkları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Rekabet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dışındakilerin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(harici)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görüşleri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(dahili)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görüşleri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Etkiler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75156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CF8ED90-1577-144A-B387-B9CFB4792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Sorunu Saptama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27D4D24-80C4-EB4C-81AD-EFE6C9A7B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ikici safhasında “neye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ulaşılmak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isteniyor?” sorusuna yanıt aranır. 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ikinci safhada, birinci safhada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belirlenen noktaları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kesinleştirebilmek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analiz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ayrıntılı veri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yapılır. Bu ikinci analiz safhasında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açıklığa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kavuşturulması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gereken noktalar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şunlardır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(Okay, 2002: 246-248):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Kurum imajının analizi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Veri temeline dayalı olarak organizasyonun faaliyetlerinin analizi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Dağıtım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yollarının analizi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Fiyat politikasının analizi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Kurumun kendi faaliyetlerinin analizi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analizi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Diyalog gruplarının /Hedef gruplarının analizi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Hedef gruplarıyla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imkânlarının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analizi</a:t>
            </a:r>
            <a:br>
              <a:rPr lang="tr-TR" dirty="0"/>
            </a:b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90042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3C5792-7052-DA42-BD14-44B721ECB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SWOT Analizi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3BFEDB1-BBDE-E04A-82A8-6352DC85E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SWOT (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Strength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Weakness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Opportunity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Threat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İngilizce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Strength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“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Weakness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(zayıf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“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Opportunity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(fırsatlar), “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(Tehdit ve tehlikeler) kelimelerinin baş harflerinin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birleştirilmesiyle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oluşturulmuştur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Stratejik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planlama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parçalarından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işletme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işletme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çevresinin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analizidir.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Kuşkusuz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doğrultuda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mevcut durum analizi,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yöneticiler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aşamadır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Yöneticilerin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stratejik karar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süreçlerinde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uygulamalarında rehberlik eder.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Mevcut durum analizinin sadece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yöneticilerin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görüşlerine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olmaması gerekir. Mevcut durum analizinin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yöneticileri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alan bir grup faaliyeti olmalıdır.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7246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5318648-AB08-704F-B759-7AF7A8178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 Uzmanlarının Nitelikleri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CA78AE-C094-094B-8705-26F7687F4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Edward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Bernays’a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danışmanı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hedef kitlelerin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düşüncelerini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görüşlerini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davranışını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anlamalı ve bunlardan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müşterisini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haberdar etmeli, aynı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müşterisinin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düşüncelerini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benimsediği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ilkeleri, halkın anlamasını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sağlamalıdır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Bernays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uzmanının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gazetelere haber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basın ajanından farklı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belirtmekte, yeni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arayıs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yaklaşımlarla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kamuoyunun ilgisini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çekecek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konular yaratılması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gerektiğini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sürerek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 kitlenin dikkatinin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çekilmesini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önemsemektedir.</a:t>
            </a:r>
          </a:p>
        </p:txBody>
      </p:sp>
    </p:spTree>
    <p:extLst>
      <p:ext uri="{BB962C8B-B14F-4D97-AF65-F5344CB8AC3E}">
        <p14:creationId xmlns:p14="http://schemas.microsoft.com/office/powerpoint/2010/main" val="40284418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A4CCC1-87BB-0649-81C3-34A45E9B5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SWOT Analizi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DEDC82A-4995-C443-965C-AFD5268F0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Üstünlük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İşletmelerin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herhangi bir konuda rakiplerine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etkili ve verimli olması haline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üstünlük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denir.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Üstünlük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bir yetenek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olabileceği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kendine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özgu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kaynağı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ya da pazarda avantaj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herhangi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olabilmektedir </a:t>
            </a:r>
          </a:p>
          <a:p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Zayıflık: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İşletmeyi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işletmelerin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yanında zor ve zayıf bir durumda bırakan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yanı sıra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işletmeyi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dezavantajlı bir duruma sokan durumlar zayıflık olarak tanım-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işletmelerin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rakiplerine kıyasla mevcut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ve zayıf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açıkça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bilinmesi stratejik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kolaylaştıracaktır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Aynı zamanda belirlenecek stratejilerin ve yapılacak planların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olmasını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sağlayacak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faktördür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İşletmenin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ve zayıf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analiz eden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aynı zamanda, mevcut ve gelecekteki strateji ve politikaları da analiz ederek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koşullara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yönlendirebilme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fırsatı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yakalamıs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olacaktır.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12024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6FBE3DE-BEE9-6B43-95E8-F16ADE714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SWOT Analizi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1479936-1D6E-2D4A-8957-D63A3E44B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Fırsat: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Stratejik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fırsatı,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elverişli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herhangi bir durum olarak tanımlamak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mümkündür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Yeni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çıkarılması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maliyet fiyatlarının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uluslararası pazarların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vb.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işletme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birer fırsat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niteliğindedir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Tehdit: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Bazı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faktörleri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işletmeler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ardı eder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tehditler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Rakiplerin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yanısıra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etkenlerin de kurumun planlarını etkileyecek faaliyetlerinin nelerden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tehditler konusunu kapsamaktadır.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22391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7A31B35-67E6-8347-A769-7C5B39548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 Yöntemleri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4F027E9-121C-B643-9864-DF4F19CD0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kullanılan niteliksel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odak grup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görüşmeleri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derin-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lemesine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görüşmeler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vaka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gözlemler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sıralan bilir.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Odak Grup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görüşmeleri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kampanya ile ilgili fikir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ilgili grupların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düşüncelerini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öğrenmek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güdu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ve tutumlarını belirlemek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uzman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başkanlığında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6-12 arasındaki sınırlı sayıdaki katılımcıların problemle ilgili,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hazırlanmıs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belli bir konuyu derinlemesine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tartıştığı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görüntu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kaydının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yapıldığı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resmi olma- yan toplantıdır.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Derinlemesine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görüşmeler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görüşmeci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katılımcının bire bir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yüzyüze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az 30 dakika ile 2 saat arasında olan nitel veri toplama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yöntemidir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Vaka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ise, bireyleri, grupları, kurumları veya olayları sistematik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incelemek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veri kaynaklarının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kullanıldığı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bir ortamın, tek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tek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dokümanın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olayın ayrıntılı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incelendiği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Gözlem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araştırmacının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insanları, nesneleri ve olayları sistematik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teşhis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not etme ile veri elde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ettiği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yöntemdir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56099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958A24F-784C-D643-99CC-C5373DD82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 Yöntemleri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5F573D-CF94-9E44-BF1D-1F378BC3E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Halkla </a:t>
            </a:r>
            <a:r>
              <a:rPr lang="tr-TR" dirty="0" err="1"/>
              <a:t>ilişkilerde</a:t>
            </a:r>
            <a:r>
              <a:rPr lang="tr-TR" dirty="0"/>
              <a:t> niceliksel </a:t>
            </a:r>
            <a:r>
              <a:rPr lang="tr-TR" dirty="0" err="1"/>
              <a:t>araştırma</a:t>
            </a:r>
            <a:r>
              <a:rPr lang="tr-TR" dirty="0"/>
              <a:t> </a:t>
            </a:r>
            <a:r>
              <a:rPr lang="tr-TR" dirty="0" err="1"/>
              <a:t>yöntemleri</a:t>
            </a:r>
            <a:r>
              <a:rPr lang="tr-TR" dirty="0"/>
              <a:t> ise, anket </a:t>
            </a:r>
            <a:r>
              <a:rPr lang="tr-TR" dirty="0" err="1"/>
              <a:t>yöntemi</a:t>
            </a:r>
            <a:r>
              <a:rPr lang="tr-TR" dirty="0"/>
              <a:t>, </a:t>
            </a:r>
            <a:r>
              <a:rPr lang="tr-TR" dirty="0" err="1"/>
              <a:t>içerik</a:t>
            </a:r>
            <a:r>
              <a:rPr lang="tr-TR" dirty="0"/>
              <a:t> analizi </a:t>
            </a:r>
            <a:r>
              <a:rPr lang="tr-TR" dirty="0" err="1"/>
              <a:t>yöntemi</a:t>
            </a:r>
            <a:r>
              <a:rPr lang="tr-TR" dirty="0"/>
              <a:t> ve </a:t>
            </a:r>
            <a:r>
              <a:rPr lang="tr-TR" dirty="0" err="1"/>
              <a:t>örneklemedir</a:t>
            </a:r>
            <a:r>
              <a:rPr lang="tr-TR" dirty="0"/>
              <a:t>. </a:t>
            </a:r>
          </a:p>
          <a:p>
            <a:r>
              <a:rPr lang="tr-TR" dirty="0"/>
              <a:t>Yaygın olarak kullanılan, </a:t>
            </a:r>
            <a:r>
              <a:rPr lang="tr-TR" dirty="0" err="1"/>
              <a:t>çok</a:t>
            </a:r>
            <a:r>
              <a:rPr lang="tr-TR" dirty="0"/>
              <a:t> bilinen ve en </a:t>
            </a:r>
            <a:r>
              <a:rPr lang="tr-TR" dirty="0" err="1"/>
              <a:t>çok</a:t>
            </a:r>
            <a:r>
              <a:rPr lang="tr-TR" dirty="0"/>
              <a:t> bilinen veri toplama </a:t>
            </a:r>
            <a:r>
              <a:rPr lang="tr-TR" dirty="0" err="1"/>
              <a:t>yöntemi</a:t>
            </a:r>
            <a:r>
              <a:rPr lang="tr-TR" dirty="0"/>
              <a:t> olan anket </a:t>
            </a:r>
            <a:r>
              <a:rPr lang="tr-TR" dirty="0" err="1"/>
              <a:t>yönteminde</a:t>
            </a:r>
            <a:r>
              <a:rPr lang="tr-TR" dirty="0"/>
              <a:t>, </a:t>
            </a:r>
            <a:r>
              <a:rPr lang="tr-TR" dirty="0" err="1"/>
              <a:t>ön</a:t>
            </a:r>
            <a:r>
              <a:rPr lang="tr-TR" dirty="0"/>
              <a:t> testten </a:t>
            </a:r>
            <a:r>
              <a:rPr lang="tr-TR" dirty="0" err="1"/>
              <a:t>geçirilerek</a:t>
            </a:r>
            <a:r>
              <a:rPr lang="tr-TR" dirty="0"/>
              <a:t> hazırlanan ve bir takım sorulardan </a:t>
            </a:r>
            <a:r>
              <a:rPr lang="tr-TR" dirty="0" err="1"/>
              <a:t>oluşan</a:t>
            </a:r>
            <a:r>
              <a:rPr lang="tr-TR" dirty="0"/>
              <a:t> bir soru formunun </a:t>
            </a:r>
            <a:r>
              <a:rPr lang="tr-TR" dirty="0" err="1"/>
              <a:t>görüşmeciler</a:t>
            </a:r>
            <a:r>
              <a:rPr lang="tr-TR" dirty="0"/>
              <a:t> tarafından deneklere </a:t>
            </a:r>
            <a:r>
              <a:rPr lang="tr-TR" dirty="0" err="1"/>
              <a:t>yüz</a:t>
            </a:r>
            <a:r>
              <a:rPr lang="tr-TR" dirty="0"/>
              <a:t> </a:t>
            </a:r>
            <a:r>
              <a:rPr lang="tr-TR" dirty="0" err="1"/>
              <a:t>yüze</a:t>
            </a:r>
            <a:r>
              <a:rPr lang="tr-TR" dirty="0"/>
              <a:t>, postayla, e-postayla, telefonla ve SMS ile uygulanarak bilgi toplanması olarak tanımlanabilir.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78955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4AE5E62-F6A0-7840-8D32-C0B56C015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Planlama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2856A1C-450F-9249-978D-962736C75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kampanyalarında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sonra gelen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planlamadır.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Gelecekle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igili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kavram olan stratejik plan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varmak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istediği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kararları kapsar.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stratejik planları ile birlikte planlanır ve stratejik planlama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sorun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çözücu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olmaktan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önlem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alıcı olmalıdır.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Planlamanın en az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çaba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zaman ve harcama ile maksimum faydayı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sağlayacak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yapılması, yapılan faaliyetlerin de kaliteli olması gerekir.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95613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75509E3-31DA-844F-8F33-A6BC6A1B1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Planlama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4FB4A0-0BEC-A84A-8FE1-BEE7156EB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Sürelerine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planlar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Kısa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planlar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planlar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planlar </a:t>
            </a:r>
          </a:p>
          <a:p>
            <a:pPr>
              <a:buFont typeface="Wingdings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Yinelemelerine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planlar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kerelik planlar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Sürekli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planlar </a:t>
            </a:r>
          </a:p>
          <a:p>
            <a:pPr>
              <a:buFont typeface="Wingdings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Teknik yapılarına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planlar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Değişmez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planlar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Seçeneklere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değişmez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planlar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Değişken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planlar </a:t>
            </a:r>
          </a:p>
          <a:p>
            <a:pPr>
              <a:buFont typeface="Wingdings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Kapsamlarına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planlar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İşletme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bölümleriyle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ilgili planlar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 planlar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10324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6FCC5CE-7616-7D43-9B3E-D0FB484EE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Hedefleme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20D88C8-956A-6749-B526-5C54A0185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Planlamada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aşamalardan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birisi, sorunun belirlenip bu sorunu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çözmek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hedeflerin saptanmasıdır.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uzun ve kısa vadeli hedeflerini yazılı hale getirirken,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konusunda bilgilenen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yöneticilerin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talepleri artmaktadır.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Kurumların yazılı hedef planlarında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yer alması gerekir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Peltekoğlu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2001: 155).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hedefleri nasıl bir sonuca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ulaşılmak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istendiğini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ifade eder.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15927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3F323C5-30EE-5049-AE3C-4C02D9003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Hedefin Özellikleri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EE22493-D635-804D-A043-3CE519CA1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Arzu edilen bir getirinin tanımlanması (</a:t>
            </a:r>
            <a:r>
              <a:rPr lang="tr-TR" dirty="0" err="1"/>
              <a:t>tanınırlığı</a:t>
            </a:r>
            <a:r>
              <a:rPr lang="tr-TR" dirty="0"/>
              <a:t> arttırmak, </a:t>
            </a:r>
            <a:r>
              <a:rPr lang="tr-TR" dirty="0" err="1"/>
              <a:t>ilişkileri</a:t>
            </a:r>
            <a:r>
              <a:rPr lang="tr-TR" dirty="0"/>
              <a:t> </a:t>
            </a:r>
            <a:r>
              <a:rPr lang="tr-TR" dirty="0" err="1"/>
              <a:t>geliştirmek</a:t>
            </a:r>
            <a:r>
              <a:rPr lang="tr-TR" dirty="0"/>
              <a:t>, tercih </a:t>
            </a:r>
            <a:r>
              <a:rPr lang="tr-TR" dirty="0" err="1"/>
              <a:t>edilirliği</a:t>
            </a:r>
            <a:r>
              <a:rPr lang="tr-TR" dirty="0"/>
              <a:t> yaratmak gibi) </a:t>
            </a:r>
          </a:p>
          <a:p>
            <a:r>
              <a:rPr lang="tr-TR" dirty="0"/>
              <a:t>Bir veya birden </a:t>
            </a:r>
            <a:r>
              <a:rPr lang="tr-TR" dirty="0" err="1"/>
              <a:t>çok</a:t>
            </a:r>
            <a:r>
              <a:rPr lang="tr-TR" dirty="0"/>
              <a:t> hedef kitlenin tanımlanması </a:t>
            </a:r>
          </a:p>
          <a:p>
            <a:r>
              <a:rPr lang="tr-TR" dirty="0"/>
              <a:t>Konseptte ve pratikte </a:t>
            </a:r>
            <a:r>
              <a:rPr lang="tr-TR" dirty="0" err="1"/>
              <a:t>ölçülebilir</a:t>
            </a:r>
            <a:r>
              <a:rPr lang="tr-TR" dirty="0"/>
              <a:t> olması </a:t>
            </a:r>
          </a:p>
          <a:p>
            <a:r>
              <a:rPr lang="tr-TR" dirty="0" err="1"/>
              <a:t>Araçları</a:t>
            </a:r>
            <a:r>
              <a:rPr lang="tr-TR" dirty="0"/>
              <a:t> </a:t>
            </a:r>
            <a:r>
              <a:rPr lang="tr-TR" dirty="0" err="1"/>
              <a:t>değil</a:t>
            </a:r>
            <a:r>
              <a:rPr lang="tr-TR" dirty="0"/>
              <a:t>, sonucu hedeflemesi </a:t>
            </a:r>
          </a:p>
          <a:p>
            <a:r>
              <a:rPr lang="tr-TR" dirty="0"/>
              <a:t>Bir zaman planlamasının olması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0066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9DD1E6-21CA-7040-BB3B-25E41E01A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Hedef Belirlerken Dikkat Edilmesi Gerekenler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292D95-550A-2048-8C7F-60341D8AF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Hedeflerin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hedefleri olmasına dikkat etmek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Kurumsal hedeflere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vermek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Net olmak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Erişilebilir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hedefler koyup,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gerçekleştirilmesi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olanaksız hedefler belirlememek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yapabilmek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mümkün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kadar somut, sayısal hedefler belirlemek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Bütçe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kalmak,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bütçeyi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aşmamak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Öncelikleri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benimsemek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10819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A0C58AD-7106-8547-98FE-2128F4E06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Hedef Kitle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F57D78A-EE45-0A41-BB7F-EB305907A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 kitleyi Robert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“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dikkate alması gereken, ortak beklentileri olan,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 da dolaylı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insan toplulukları” olarak tanımlamaktadır (Aktaran;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Peltekoğlu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2001: 143).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deyişle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işletmenin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kurup mesajlarını iletmek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istediği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 kitleyi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oluştururlar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yoğun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rekabet altında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 kitleleri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işbirliği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yapmadan, onların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düşüncelerini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dikkate almadan ayakta kalamazlar.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faaliyetlerinin amacı; kimi zaman bir organizasyonun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hizmet veya eylemlerine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kamuoyu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desteğini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arttırmak, kimi zaman da siyasal bir partinin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sayısını ve taraftarlarını arttırmak ya da sosyal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derneğin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faaliyetlerine kamuoyunun ilgi ve bilgisini arttırmak da olabilir.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1195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002A402-3BE8-6543-9FBB-EE43FE99D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 Uzmanlarının Nitelikleri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074FE4-AB9B-7E41-8EE6-389502EEC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alanında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çalışacak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akademik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yanında, sınavla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ölçülmesi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zor ama uygulamada gerekli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sağduyu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genişliği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örgütlenme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eleştiri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tarafsız olabilme, empati kurabilme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yeteneğine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sahip olmalıdır.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Soğukkanlı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olabilmek, ayrıntıları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görebilmek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gerekli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saat sınırı olmadan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çalışabilmek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mizah duygusu, yaratıcılık ve esneklik, aynı anda pek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sorunla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uğraşabilmek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sorun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çözme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yeteneği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bireysel beceriler de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alanında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çalışacak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olanların sahip olması gereken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özelliklerdir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73753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36B4D13-4EA0-D34E-8949-E7519098F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Hedef Kitleler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8411A17-F9D9-0C40-885C-60F65E3D5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Her konuda aktif olan hedef kitleler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İlgisiz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hedef kitleler: Bu hedef kitle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konularda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ihmalkâr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hareketsiz olarak tanımlanabilir.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Tek konuya odaklanan hedef kitleler: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İlgili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konunun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sınırlandırılmıs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kısmında ya da tek bir konuda aktif olan hedef kitleler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Örneğin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hayvan hakları grupları gibi)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Medyada yayınlananlardan sonra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 kitleler: Bu hedef kitle grubu medyanın yayınından sonra aktif hale gelir. Sorun halkın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gündeminde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yaygın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konuşulan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sosyal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konuşma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haline gelir.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94134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30F664E-E21A-8645-B1CA-ECE857588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4288"/>
          </a:xfrm>
        </p:spPr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Hedef Grupları Belirleme Yaklaşımları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FFEDA42-B4EA-834C-B0A0-A1E76FE04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042"/>
            <a:ext cx="10515600" cy="4656921"/>
          </a:xfrm>
        </p:spPr>
        <p:txBody>
          <a:bodyPr>
            <a:normAutofit fontScale="62500" lnSpcReduction="2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Coğrafi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İnsanların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nerelerde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bulunduğunu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siyasi sınırlar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Ancak bu sınırlar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farklılıklar konusunda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faydalı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yaklaşımdan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genellikle medya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yoğunluğuna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program kaynaklarını belirlemede faydalanılmaktadır.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Demografik: Bireysel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denildiğinde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cinsiyet, yaş,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durumu, medeni hal, gelir durumu en sık akla gelen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özelliklerdir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Ancak bunlar insanların neden ve nasıl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etkilendiği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bilgi vermektedir.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Psikografik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Psikografi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demografik,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davranışsal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sosyo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-ekonomik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ölçütlerden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Psikografik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tüketicinin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satın alma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güdüleri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ilgi alanları, tavırları,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inançları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ilgili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değişkenleri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bulmak amacıyla yapılır.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durumunda faaliyet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piramidinin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üstündeki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insanları tanımlamaktadır.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Konum: Bireylerin tutumlarını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bulundukları durumu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İtibar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İtibar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kavramı insanların algılamalarında etkili olan bilgileri veya etkili olanları ifade etmektedir. Bu hedef kitleler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kanat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önderleri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etkileyiciler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adlandırılmaktadır.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Üyelik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İnsanların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mesleki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birliğe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gruplara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olmaları belirli bir durumla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bağlantılı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olduklarını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sürecindeki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rol: Karar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gözlem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yapmak belirli durumlar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karşısında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kimlerin karar vermede etkili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yaklaşım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aktif hedef kitle arasında en aktif olanını tanımlamaya yardımcı olmaktadır. </a:t>
            </a:r>
          </a:p>
        </p:txBody>
      </p:sp>
    </p:spTree>
    <p:extLst>
      <p:ext uri="{BB962C8B-B14F-4D97-AF65-F5344CB8AC3E}">
        <p14:creationId xmlns:p14="http://schemas.microsoft.com/office/powerpoint/2010/main" val="5334793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E16C14B-9482-584B-8490-09F756C70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Hedef Grupları Sınıflandırmak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0D60A0C-E16D-354C-91B8-3ABC21DFB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Hedef kitleleri belirleyebilmek veya sınıflandırabilmek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gruplandırmalar yapmak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mümkündür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(Okay, 2002: 225-227):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hedef kitleler: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hedef kitleler kurum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elemanlar, yö-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neticiler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hissedarlar,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direktörler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vb.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hedef kitleler ise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ilgisi olmayan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müşteriler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basın,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tedarikçiler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eğitimciler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reyi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Birincil, ikincil ve marjinal hedef kitleler: Birincil hedef kitleler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malarına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yardımcı olabilirler.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İkincil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 kitleler ise biraz daha az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sahip-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tirler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Marjinal hedef kitleler ise birincil ve ikincil hedef kitlelere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az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sahiptir.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Geleneksel ve gelecekteki hedef kitleler: Geleneksel hedef kitleyi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şuan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müşteriler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Öğrenciler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potansiyel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müşteriler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 gele-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cekteki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 kitleyi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Savunanlar,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karşıtlar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fikrini ifade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etmemis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hedef kitleler: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destekleyen ve kendilerine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hedef kitleleriyle farklı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kurmalıdırlar.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destekleyen hedef kitlelerle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inançları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destekleyen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kurulmalıdır.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şüpheci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görüşe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sahip hedef kitlelerle ise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ikna edici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kurulmalıdır.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92871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B8CA912-EB7F-9C47-A12F-198132CC2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3036"/>
          </a:xfrm>
        </p:spPr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Olası Hedef Kitleler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AAE148E-D71F-8C4A-AC03-49C161A9C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8162"/>
            <a:ext cx="10515600" cy="485880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dirty="0"/>
              <a:t>Bir kurum </a:t>
            </a:r>
            <a:r>
              <a:rPr lang="tr-TR" dirty="0" err="1"/>
              <a:t>için</a:t>
            </a:r>
            <a:r>
              <a:rPr lang="tr-TR" dirty="0"/>
              <a:t> hedef kitle </a:t>
            </a:r>
            <a:r>
              <a:rPr lang="tr-TR" dirty="0" err="1"/>
              <a:t>başlıklarını</a:t>
            </a:r>
            <a:r>
              <a:rPr lang="tr-TR" dirty="0"/>
              <a:t> </a:t>
            </a:r>
            <a:r>
              <a:rPr lang="tr-TR" dirty="0" err="1"/>
              <a:t>şöyle</a:t>
            </a:r>
            <a:r>
              <a:rPr lang="tr-TR" dirty="0"/>
              <a:t> sıralayabiliriz (</a:t>
            </a:r>
            <a:r>
              <a:rPr lang="tr-TR" dirty="0" err="1"/>
              <a:t>Seitel</a:t>
            </a:r>
            <a:r>
              <a:rPr lang="tr-TR" dirty="0"/>
              <a:t>, 2004: 8):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aileleri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Yöneticiler-denetçiler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Basın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Hisseadarlar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ortaklar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Yatırımcılar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Rakipler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Tedarikçiler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algı grupları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çevreler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Uluslararası topluluklar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Bankalar, sigorta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şirketleri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Ticari birlikler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Satıcılar,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distribitörler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Tüketiciler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TBMM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Üyeleri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yerel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39995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DEDB5A7-99A8-874E-BC46-EC7EAE4CD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Amaçlar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B130BE4-1770-6547-B9C8-6998DB654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belirli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gerçekleştirilmesi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arzu edilen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ulaşılmak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istenen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sonuçlardır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Aynı zamanda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hedeflere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ulaşmayı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alt hedefler olarak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açıklayabiliriz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oluşturulurken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öncelikli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kısa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değişebilecek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davranışlara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vurgu yapılmalıdır.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Bunu takiben daha sonraki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 uzun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ulaşılmaya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çalışılmalıdır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44864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71C40BC-2061-464B-BE7B-5C74F805F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Amaçlar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C8D4696-4698-9842-AEA9-4C527ED6A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temelde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olabilmesi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belirleme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aşamasında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bazı kriterlere uyulması gerekir (Tosun; 2003: 46-47):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ölçülebilir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olmalıdır.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deyişle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kampanya sırasında ve sonunda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ölçümlenebilecek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ifade edilmelidir.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neyin veya nelerin hangi zaman diliminde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gerektiğini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vurgulamalıdır.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olmalıdır.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olmaması, zamanın,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emeğin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bütçenin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gitmesine neden olur.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belirgin olmalıdır. Aynı zamanda kampanya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çalışmasına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katılan her- kes aynı amaca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çaba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göstermelidir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bütünleşmis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olmalıdır.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pazarlama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çabaları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birbirini desteklemeli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bütünleşmis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olmalıdır.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94968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37CAFC9-03F4-FC44-AB09-4751847AB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Amaçlar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CCC66AD-A5E3-B943-8B48-4775C2D31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iş hedefleri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bağlantılı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olmadığını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anlayabilmek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bazı konulara dikkat etmek gerekir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Aydede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2001: 99):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bakıldığında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istediği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hedeflerin 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bunların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gerçekleştirilmesinde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yardımcı olacak ya da bunu bozacak etkenlerin neler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belirlenmelidir.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Ortakların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kararlara tepkisinin 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olabileceği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dikkate alınmalıdır.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hedeflediği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hissedarlarının hangi tepkisinden memnuniyet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duyacağı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dikkate alınmalıdır.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programlarının bu hedefleri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gerçekleştirmede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nasıl yardımcı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olaca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değerlendirilmelidir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yöntemlerinden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etkin olmasını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belirlenmelidir.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reklam, promosyon,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danışmanlarından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etkin olarak neleri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gerçekleştirebileceği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değerlendirilmelidir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98371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7E0433D-2430-8946-B415-F7742CB24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Olası Amaçlar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8D92484-4123-674F-AFA9-F2619FB5B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Borsada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hisselerin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arttırmak </a:t>
            </a:r>
          </a:p>
          <a:p>
            <a:pPr marL="0" indent="0">
              <a:buNone/>
            </a:pP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 payını arttırmak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Yeni yatırımlar yapmak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Yeni ihracat alanları yaratmak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nitelikli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işgören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çekmek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Giderleri azaltmak</a:t>
            </a:r>
            <a:br>
              <a:rPr lang="tr-TR" dirty="0"/>
            </a:b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90013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CCF99D-D78D-A04B-91B5-6D0EB9118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SON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27386C-DB4E-8C4E-8734-1808FA53F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5. Dersin Sonu</a:t>
            </a:r>
          </a:p>
          <a:p>
            <a:pPr marL="0" indent="0" algn="ctr">
              <a:buNone/>
            </a:pPr>
            <a:r>
              <a:rPr lang="tr-TR" b="1" dirty="0"/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20508000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151EAFE-B65B-6149-AB03-163E0020D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KAYNAKÇA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2503D413-2802-1544-A739-B5E985D60B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614809"/>
            <a:ext cx="10039597" cy="2772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304704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Geçikli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(2017).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İlişkiler.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Erzurum: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Atatürk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Üniversitesi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Açıköğretim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Fakültesi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Yayınları.</a:t>
            </a:r>
          </a:p>
          <a:p>
            <a:pPr>
              <a:lnSpc>
                <a:spcPct val="100000"/>
              </a:lnSpc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KALENDER, A., PELTEKOĞLU, Z. F., BAYÇU, S., ERGÜVEN, M. S., YILMAZ, R. A., OKAY, A., &amp; GÖZTAŞ, A. (2018).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İlişkiler.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Eskişehir: T.C Anadolu Üniversitesi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Açıköğretim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Yayınları Fakültesi Yayınları NO: 1676.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552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1C4CF9F-C138-6441-9EDE-D6BDEB567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 Uzmanlarının Nitelikleri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E834420-4B7D-1548-96DC-1E31171D1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düzeyde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giderek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fonksiyonu haline gelen, pazarlama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işlev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üstlenen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disiplinlerarası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olgu olarak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bireysel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düzeyde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işletme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teori ve teknikleri hakkında bilgi sahibi olmayı gerektirmektedir.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haber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bülteni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yazmak,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işletme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sosyal bilimler alanında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deneyime sahip olmak gibi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niteliklerin yanında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liderlik gibi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becerilerin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geliştirilmesini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sağlamalıdır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alanında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gündemi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sosyo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-ekonomik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takip etmeleri olası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öngörebilmeleri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taşımaktadır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1393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CFF3FBD-0581-584C-9C0B-8AA25A264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İlişkilerde Stratejik Yönetim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62ECE79-4143-3541-9EEA-E33A65C32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Planlama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aşamasında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hedefler, hedef kitleler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mesajları elde edilen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bilgileden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faydalarak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belirlenir. Hedef kitleye neyin, nasıl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söyleneceğinin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kararı verilir, planlananlar uygulamaya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Hazırlanan mesajlar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aracılığıyla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 kitleye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ulaştırılır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Kampanyanın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sonuçlarının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değerlendirilme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ise, son adımdır.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kampanya planlaması, uygulaması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futbol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taktikler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benzetilebilir. Buradaki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topa sahip olmaktır.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gereken ana mesajların neler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saptayıp ve onları oyunun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tutmak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stratejiler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üretiyorken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bir yandan da bir sonraki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golünu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atmak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fırsat kollanıyorsa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profesyoneli haline gelmek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mümkündür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7030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D6D0488-532A-464D-A4D7-289EF972D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Planlama Süreci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FFF5EAF-E1F6-A340-8B36-79B6DC840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kitlelerle ikna, temsil,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bilgilendirme, imaj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itibar yapılandırma gibi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sağlıklı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kurmaya dayalı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fonksiyonudur.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stratejik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sorunların belirlenmesinden,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çözüm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önerilerinin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hazırlanmasına, planlama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aşamasının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aşamasına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süresinin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unsurdur.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stratejik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odaklı,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dayalı, uygulanabilir taklitlerin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bulunduğu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ölçülebilir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Kurumun vizyonu ve misyonundan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bağımsız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düşünülemez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kurumun kısa ve uzun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rekabet alanları,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ve zayıf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taklitleri, fırsatları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ilgilidir. Stratejiler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odaklı,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dayalı uygulanabilir taktiklerin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bulunduğu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ölçülebilir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aracıdır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Uludag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2008, s. 82).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9236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DC1173E-E1D4-B94D-B901-ED8DA0F97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Planlama Süreci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3A7BCE0-AF64-3345-B539-791F6E1DC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doğrultuda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durumsal rollerini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sıralamak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mümkündür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İkna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edici, temsil edici,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yenilikçi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bilgi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sağlayıcı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itibar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yöneticisi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olmaktadır. Uygulanan birincil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işlevler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imaj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danışmanlık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erken uyarı, yorum,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arabuluculuk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şeklinde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sıralanabilir.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Taktikler ve yararlanılan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duyurum olmak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haber duyurularından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konuşmalara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web sitelerinden kurumsal reklama kadar uzanır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Hutton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2001: 394-397).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7402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9DEF3C6-E5AA-514A-9067-A1AF3A6C5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Planlama Süreci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E871CCD-F0F4-F844-8430-6F230CDAA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Vizyon (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Vision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Yazılı ifade edilen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konseptir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Temelini organizasyonun fonksiyonu,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belirler. </a:t>
            </a:r>
          </a:p>
          <a:p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Misyon (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Mission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Stratejiyi destekleyen organizasyonun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isteğidir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Strateji (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eldeki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kaynakların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dağıtım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planıdır. </a:t>
            </a:r>
          </a:p>
          <a:p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Politika (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Karar vermede kriterleri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resmi veya gayrı resmi kurallardır. </a:t>
            </a:r>
          </a:p>
          <a:p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Hedef (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uzun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ölçülebilir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başarılması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gereken konuyu ifade eder. </a:t>
            </a:r>
          </a:p>
          <a:p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(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Goal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Kısa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dönemdeki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hedefleri ifade eden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hedeflerin temel yapı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taşını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Gaye (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Aim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Hedef ve amacın kombinasyonu olan gaye uzun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kısa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olabilir. Umut ve arzu gibi unsurları da kapsayabilir. </a:t>
            </a:r>
          </a:p>
          <a:p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Taktik (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Tactic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Kısa vadeli hedeflere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kullanılan kararlar ve aksiyonlardır.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8923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9469381-9868-0D45-8490-00AE87415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Planlama Süreci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89A702A-B30C-064C-A1F9-C2DC77163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Strateji ve taktik birbirleriyle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iki kavramdır.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Taktik belli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doğrultusunda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fırsatların ve kaynakların en iyi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kullanılabilmesi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kısa vadeli kararlardır. Genel olarak uygulamaya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taktikler, harekete ve ayrıntıya odaklıdırlar.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Stratejiler, uzun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sahiptir. Belirlenen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eldeki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kaynakların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dağıtım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planları stratejiyi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Stratejinin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gerçekleştirilebilmesi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taktikler stratejiye yardımcı kararlardır.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Uygulamaya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taktikler ise, daha kısa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dönemlidir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Taktiklerin daha ayrıntılı, daha sık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değişebilen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vardır.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5922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3255</TotalTime>
  <Words>5720</Words>
  <Application>Microsoft Macintosh PowerPoint</Application>
  <PresentationFormat>Geniş ekran</PresentationFormat>
  <Paragraphs>191</Paragraphs>
  <Slides>39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39</vt:i4>
      </vt:variant>
    </vt:vector>
  </HeadingPairs>
  <TitlesOfParts>
    <vt:vector size="45" baseType="lpstr">
      <vt:lpstr>Arial</vt:lpstr>
      <vt:lpstr>Calibri</vt:lpstr>
      <vt:lpstr>Calibri Light</vt:lpstr>
      <vt:lpstr>Times New Roman</vt:lpstr>
      <vt:lpstr>Wingdings</vt:lpstr>
      <vt:lpstr>Office Teması</vt:lpstr>
      <vt:lpstr>Halkla İlişkiler ve İletişim</vt:lpstr>
      <vt:lpstr>Halkla İlişkiler Uzmanlarının Nitelikleri</vt:lpstr>
      <vt:lpstr>Halkla İlişkiler Uzmanlarının Nitelikleri</vt:lpstr>
      <vt:lpstr>Halkla İlişkiler Uzmanlarının Nitelikleri</vt:lpstr>
      <vt:lpstr>Halkla İlişkilerde Stratejik Yönetim</vt:lpstr>
      <vt:lpstr>Planlama Süreci</vt:lpstr>
      <vt:lpstr>Planlama Süreci</vt:lpstr>
      <vt:lpstr>Planlama Süreci</vt:lpstr>
      <vt:lpstr>Planlama Süreci</vt:lpstr>
      <vt:lpstr>Planlama Süreci</vt:lpstr>
      <vt:lpstr>Doğru Strateji Oluşturma</vt:lpstr>
      <vt:lpstr>Doğru Strateji Oluşturma</vt:lpstr>
      <vt:lpstr>Doğru Strateji Oluşturma</vt:lpstr>
      <vt:lpstr>Başarılı Kampanyaların Özellikleri</vt:lpstr>
      <vt:lpstr>Başarılı Kampanyaların Özellikleri</vt:lpstr>
      <vt:lpstr>Sorunu Saptama </vt:lpstr>
      <vt:lpstr>Sorunu Saptama </vt:lpstr>
      <vt:lpstr>Sorunu Saptama </vt:lpstr>
      <vt:lpstr>SWOT Analizi</vt:lpstr>
      <vt:lpstr>SWOT Analizi</vt:lpstr>
      <vt:lpstr>SWOT Analizi</vt:lpstr>
      <vt:lpstr>Araştırma Yöntemleri</vt:lpstr>
      <vt:lpstr>Araştırma Yöntemleri</vt:lpstr>
      <vt:lpstr>Planlama</vt:lpstr>
      <vt:lpstr>Planlama</vt:lpstr>
      <vt:lpstr>Hedefleme</vt:lpstr>
      <vt:lpstr>Hedefin Özellikleri</vt:lpstr>
      <vt:lpstr>Hedef Belirlerken Dikkat Edilmesi Gerekenler</vt:lpstr>
      <vt:lpstr>Hedef Kitle</vt:lpstr>
      <vt:lpstr>Hedef Kitleler</vt:lpstr>
      <vt:lpstr>Hedef Grupları Belirleme Yaklaşımları</vt:lpstr>
      <vt:lpstr>Hedef Grupları Sınıflandırmak</vt:lpstr>
      <vt:lpstr>Olası Hedef Kitleler</vt:lpstr>
      <vt:lpstr>Amaçlar</vt:lpstr>
      <vt:lpstr>Amaçlar</vt:lpstr>
      <vt:lpstr>Amaçlar</vt:lpstr>
      <vt:lpstr>Olası Amaçlar</vt:lpstr>
      <vt:lpstr>SON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Türkiye’nin Toplumsal Yapısı</dc:title>
  <dc:creator>ABDULLAH GÖKHAN YAŞA</dc:creator>
  <cp:lastModifiedBy>ABDULLAH GÖKHAN YAŞA</cp:lastModifiedBy>
  <cp:revision>68</cp:revision>
  <dcterms:created xsi:type="dcterms:W3CDTF">2020-10-04T15:36:28Z</dcterms:created>
  <dcterms:modified xsi:type="dcterms:W3CDTF">2020-10-31T22:24:34Z</dcterms:modified>
</cp:coreProperties>
</file>